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05" r:id="rId3"/>
    <p:sldId id="307" r:id="rId4"/>
    <p:sldId id="306" r:id="rId5"/>
    <p:sldId id="308" r:id="rId6"/>
    <p:sldId id="310" r:id="rId7"/>
    <p:sldId id="655" r:id="rId8"/>
    <p:sldId id="298" r:id="rId9"/>
    <p:sldId id="299" r:id="rId10"/>
    <p:sldId id="300" r:id="rId11"/>
    <p:sldId id="604" r:id="rId12"/>
    <p:sldId id="653" r:id="rId13"/>
    <p:sldId id="340" r:id="rId14"/>
    <p:sldId id="661" r:id="rId15"/>
    <p:sldId id="654" r:id="rId16"/>
    <p:sldId id="259" r:id="rId17"/>
  </p:sldIdLst>
  <p:sldSz cx="12192000" cy="6858000"/>
  <p:notesSz cx="7099300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Np7HnRxDvGEHCmmbGSwJpw==" hashData="/GHTO3lsfXsdmeX1eEG3SDIg+p6Ng63RAeWjhcMaLwKqNHlxbUaiSSE2jUITTYWUiUyU/bx3qsRB4FwNtC7kh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/>
    <p:restoredTop sz="94674"/>
  </p:normalViewPr>
  <p:slideViewPr>
    <p:cSldViewPr>
      <p:cViewPr varScale="1">
        <p:scale>
          <a:sx n="119" d="100"/>
          <a:sy n="119" d="100"/>
        </p:scale>
        <p:origin x="116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38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png"/><Relationship Id="rId4" Type="http://schemas.openxmlformats.org/officeDocument/2006/relationships/image" Target="../media/image1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png"/><Relationship Id="rId4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98081A-6826-4320-9B08-EF1967CE0B79}" type="doc">
      <dgm:prSet loTypeId="urn:microsoft.com/office/officeart/2005/8/layout/targe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80A92FA-2F32-48B6-9000-B12C35D9EA45}">
      <dgm:prSet phldrT="[Texto]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s-ES" dirty="0">
              <a:latin typeface="Arial Black" panose="020B0A04020102020204" pitchFamily="34" charset="0"/>
            </a:rPr>
            <a:t>IRA Hipoxémica por EAP/ICA </a:t>
          </a:r>
        </a:p>
      </dgm:t>
    </dgm:pt>
    <dgm:pt modelId="{0A8A51EF-79E3-4DED-A0BE-F3E3EBAC6C1C}" type="parTrans" cxnId="{C0203593-3B1E-4CA0-BDFE-18CC9D3B7DE2}">
      <dgm:prSet/>
      <dgm:spPr/>
      <dgm:t>
        <a:bodyPr/>
        <a:lstStyle/>
        <a:p>
          <a:endParaRPr lang="es-ES"/>
        </a:p>
      </dgm:t>
    </dgm:pt>
    <dgm:pt modelId="{3E1C32F8-474B-4204-8A78-6C0E9B4C5EB7}" type="sibTrans" cxnId="{C0203593-3B1E-4CA0-BDFE-18CC9D3B7DE2}">
      <dgm:prSet/>
      <dgm:spPr/>
      <dgm:t>
        <a:bodyPr/>
        <a:lstStyle/>
        <a:p>
          <a:endParaRPr lang="es-ES"/>
        </a:p>
      </dgm:t>
    </dgm:pt>
    <dgm:pt modelId="{4DEB3540-8849-41CC-B7C8-3A4B8F227ECB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s-ES" dirty="0">
              <a:latin typeface="Arial Black" panose="020B0A04020102020204" pitchFamily="34" charset="0"/>
            </a:rPr>
            <a:t>Sin antecedente de Enfermedad Pulmonar Crónica </a:t>
          </a:r>
        </a:p>
      </dgm:t>
    </dgm:pt>
    <dgm:pt modelId="{FF1D81D1-9443-41E5-BF9B-1848ED353FE0}" type="parTrans" cxnId="{69881BC2-A2D7-4961-B96F-6E2637205D47}">
      <dgm:prSet/>
      <dgm:spPr/>
      <dgm:t>
        <a:bodyPr/>
        <a:lstStyle/>
        <a:p>
          <a:endParaRPr lang="es-ES"/>
        </a:p>
      </dgm:t>
    </dgm:pt>
    <dgm:pt modelId="{D8D7409C-2C73-4A91-83B0-D80846EA323B}" type="sibTrans" cxnId="{69881BC2-A2D7-4961-B96F-6E2637205D47}">
      <dgm:prSet/>
      <dgm:spPr/>
      <dgm:t>
        <a:bodyPr/>
        <a:lstStyle/>
        <a:p>
          <a:endParaRPr lang="es-ES"/>
        </a:p>
      </dgm:t>
    </dgm:pt>
    <dgm:pt modelId="{7F506078-416B-48C5-9945-B795BE310E0A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/>
        </a:solidFill>
      </dgm:spPr>
      <dgm:t>
        <a:bodyPr/>
        <a:lstStyle/>
        <a:p>
          <a:r>
            <a:rPr lang="es-ES" dirty="0">
              <a:latin typeface="Arial Black" panose="020B0A04020102020204" pitchFamily="34" charset="0"/>
            </a:rPr>
            <a:t>Con antecedente</a:t>
          </a:r>
        </a:p>
      </dgm:t>
    </dgm:pt>
    <dgm:pt modelId="{8D1A6498-868F-4695-81A3-6D760B7F9307}" type="parTrans" cxnId="{D9521379-5CB7-4C2C-B54A-F448F07DE249}">
      <dgm:prSet/>
      <dgm:spPr/>
      <dgm:t>
        <a:bodyPr/>
        <a:lstStyle/>
        <a:p>
          <a:endParaRPr lang="es-ES"/>
        </a:p>
      </dgm:t>
    </dgm:pt>
    <dgm:pt modelId="{D1C8C56E-650D-4DFC-A603-A667FEB57699}" type="sibTrans" cxnId="{D9521379-5CB7-4C2C-B54A-F448F07DE249}">
      <dgm:prSet/>
      <dgm:spPr/>
      <dgm:t>
        <a:bodyPr/>
        <a:lstStyle/>
        <a:p>
          <a:endParaRPr lang="es-ES"/>
        </a:p>
      </dgm:t>
    </dgm:pt>
    <dgm:pt modelId="{9896D2E0-3F2E-416A-B7D2-0290A205BEEC}">
      <dgm:prSet phldrT="[Texto]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s-ES" dirty="0">
              <a:latin typeface="Arial Black" panose="020B0A04020102020204" pitchFamily="34" charset="0"/>
            </a:rPr>
            <a:t>IRA Hipoxémica de </a:t>
          </a:r>
          <a:r>
            <a:rPr lang="es-ES" dirty="0" err="1">
              <a:latin typeface="Arial Black" panose="020B0A04020102020204" pitchFamily="34" charset="0"/>
            </a:rPr>
            <a:t>novo</a:t>
          </a:r>
          <a:r>
            <a:rPr lang="es-ES" dirty="0">
              <a:latin typeface="Arial Black" panose="020B0A04020102020204" pitchFamily="34" charset="0"/>
            </a:rPr>
            <a:t> no EAP no SDRA </a:t>
          </a:r>
        </a:p>
      </dgm:t>
    </dgm:pt>
    <dgm:pt modelId="{84E670B9-66FD-40AC-8D40-65FE751EC2CA}" type="parTrans" cxnId="{C6B750F4-DD10-43F1-B330-02A72C530788}">
      <dgm:prSet/>
      <dgm:spPr/>
      <dgm:t>
        <a:bodyPr/>
        <a:lstStyle/>
        <a:p>
          <a:endParaRPr lang="es-ES"/>
        </a:p>
      </dgm:t>
    </dgm:pt>
    <dgm:pt modelId="{83CFACDE-7D61-4C12-AD9C-50F3CF7981E3}" type="sibTrans" cxnId="{C6B750F4-DD10-43F1-B330-02A72C530788}">
      <dgm:prSet/>
      <dgm:spPr/>
      <dgm:t>
        <a:bodyPr/>
        <a:lstStyle/>
        <a:p>
          <a:endParaRPr lang="es-ES"/>
        </a:p>
      </dgm:t>
    </dgm:pt>
    <dgm:pt modelId="{708B58D6-FA5D-4392-98B3-FA1141F374D3}">
      <dgm:prSet phldrT="[Texto]"/>
      <dgm:spPr/>
      <dgm:t>
        <a:bodyPr/>
        <a:lstStyle/>
        <a:p>
          <a:r>
            <a:rPr lang="es-ES" dirty="0">
              <a:latin typeface="Arial Black" panose="020B0A04020102020204" pitchFamily="34" charset="0"/>
            </a:rPr>
            <a:t>Asma </a:t>
          </a:r>
        </a:p>
      </dgm:t>
    </dgm:pt>
    <dgm:pt modelId="{A6878E07-6CDE-48EE-9B29-F6F288A71B53}" type="parTrans" cxnId="{A05B6668-2924-42F8-AB2E-5B0531D83147}">
      <dgm:prSet/>
      <dgm:spPr/>
      <dgm:t>
        <a:bodyPr/>
        <a:lstStyle/>
        <a:p>
          <a:endParaRPr lang="es-ES"/>
        </a:p>
      </dgm:t>
    </dgm:pt>
    <dgm:pt modelId="{C8D0AFFD-D422-4AFF-8CF9-F2636A26B155}" type="sibTrans" cxnId="{A05B6668-2924-42F8-AB2E-5B0531D83147}">
      <dgm:prSet/>
      <dgm:spPr/>
      <dgm:t>
        <a:bodyPr/>
        <a:lstStyle/>
        <a:p>
          <a:endParaRPr lang="es-ES"/>
        </a:p>
      </dgm:t>
    </dgm:pt>
    <dgm:pt modelId="{97444DD0-494E-4501-A119-BF2111DB1478}">
      <dgm:prSet phldrT="[Texto]"/>
      <dgm:spPr/>
      <dgm:t>
        <a:bodyPr/>
        <a:lstStyle/>
        <a:p>
          <a:r>
            <a:rPr lang="es-ES" dirty="0">
              <a:latin typeface="Arial Black" panose="020B0A04020102020204" pitchFamily="34" charset="0"/>
            </a:rPr>
            <a:t>Neumonía </a:t>
          </a:r>
        </a:p>
      </dgm:t>
    </dgm:pt>
    <dgm:pt modelId="{CAF902E2-D670-451B-8EC7-367A95235415}" type="parTrans" cxnId="{6860259D-03A8-44D2-A52D-FED55B64B134}">
      <dgm:prSet/>
      <dgm:spPr/>
      <dgm:t>
        <a:bodyPr/>
        <a:lstStyle/>
        <a:p>
          <a:endParaRPr lang="es-ES"/>
        </a:p>
      </dgm:t>
    </dgm:pt>
    <dgm:pt modelId="{751DD2E6-0E9E-44F0-B9FC-16E74E28788F}" type="sibTrans" cxnId="{6860259D-03A8-44D2-A52D-FED55B64B134}">
      <dgm:prSet/>
      <dgm:spPr/>
      <dgm:t>
        <a:bodyPr/>
        <a:lstStyle/>
        <a:p>
          <a:endParaRPr lang="es-ES"/>
        </a:p>
      </dgm:t>
    </dgm:pt>
    <dgm:pt modelId="{507F432E-78FD-404D-ACA6-6DEECB06379B}">
      <dgm:prSet phldrT="[Texto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S" dirty="0">
              <a:latin typeface="Arial Black" panose="020B0A04020102020204" pitchFamily="34" charset="0"/>
            </a:rPr>
            <a:t>IRA Hipoxémica de </a:t>
          </a:r>
          <a:r>
            <a:rPr lang="es-ES" dirty="0" err="1">
              <a:latin typeface="Arial Black" panose="020B0A04020102020204" pitchFamily="34" charset="0"/>
            </a:rPr>
            <a:t>novo</a:t>
          </a:r>
          <a:r>
            <a:rPr lang="es-ES" dirty="0">
              <a:latin typeface="Arial Black" panose="020B0A04020102020204" pitchFamily="34" charset="0"/>
            </a:rPr>
            <a:t> tipo SDRA</a:t>
          </a:r>
        </a:p>
      </dgm:t>
    </dgm:pt>
    <dgm:pt modelId="{EE2B1B92-F109-4EC8-8C42-D96CB5D4BECC}" type="parTrans" cxnId="{9A1BE2FE-C83C-46CC-A726-2812A744FF05}">
      <dgm:prSet/>
      <dgm:spPr/>
      <dgm:t>
        <a:bodyPr/>
        <a:lstStyle/>
        <a:p>
          <a:endParaRPr lang="es-ES"/>
        </a:p>
      </dgm:t>
    </dgm:pt>
    <dgm:pt modelId="{0576C172-07D4-4CC5-9B39-111A7E291A39}" type="sibTrans" cxnId="{9A1BE2FE-C83C-46CC-A726-2812A744FF05}">
      <dgm:prSet/>
      <dgm:spPr/>
      <dgm:t>
        <a:bodyPr/>
        <a:lstStyle/>
        <a:p>
          <a:endParaRPr lang="es-ES"/>
        </a:p>
      </dgm:t>
    </dgm:pt>
    <dgm:pt modelId="{FF2EFDDA-3D79-4652-88A7-7D12ABB7F65A}">
      <dgm:prSet phldrT="[Texto]"/>
      <dgm:spPr/>
      <dgm:t>
        <a:bodyPr/>
        <a:lstStyle/>
        <a:p>
          <a:r>
            <a:rPr lang="es-ES" dirty="0">
              <a:latin typeface="Arial Black" panose="020B0A04020102020204" pitchFamily="34" charset="0"/>
            </a:rPr>
            <a:t>Leve</a:t>
          </a:r>
        </a:p>
      </dgm:t>
    </dgm:pt>
    <dgm:pt modelId="{979C564A-59E2-4FAD-AA3F-C1AB97B0A08C}" type="parTrans" cxnId="{F00F43C9-0BAC-4BF1-A134-77A99E22C748}">
      <dgm:prSet/>
      <dgm:spPr/>
      <dgm:t>
        <a:bodyPr/>
        <a:lstStyle/>
        <a:p>
          <a:endParaRPr lang="es-ES"/>
        </a:p>
      </dgm:t>
    </dgm:pt>
    <dgm:pt modelId="{FF7AF8C1-BD46-4CE9-B15B-BC7CF731CA5A}" type="sibTrans" cxnId="{F00F43C9-0BAC-4BF1-A134-77A99E22C748}">
      <dgm:prSet/>
      <dgm:spPr/>
      <dgm:t>
        <a:bodyPr/>
        <a:lstStyle/>
        <a:p>
          <a:endParaRPr lang="es-ES"/>
        </a:p>
      </dgm:t>
    </dgm:pt>
    <dgm:pt modelId="{0D31E2CD-76D3-4807-9ADA-3813C0901DD5}">
      <dgm:prSet phldrT="[Texto]"/>
      <dgm:spPr/>
      <dgm:t>
        <a:bodyPr/>
        <a:lstStyle/>
        <a:p>
          <a:r>
            <a:rPr lang="es-ES" dirty="0">
              <a:latin typeface="Arial Black" panose="020B0A04020102020204" pitchFamily="34" charset="0"/>
            </a:rPr>
            <a:t>Moderado-severo </a:t>
          </a:r>
        </a:p>
      </dgm:t>
    </dgm:pt>
    <dgm:pt modelId="{8EEF4D1B-4112-4AFB-9047-DB344655DB56}" type="parTrans" cxnId="{12B353AC-24C8-47FF-9740-4D8777AF7BAC}">
      <dgm:prSet/>
      <dgm:spPr/>
      <dgm:t>
        <a:bodyPr/>
        <a:lstStyle/>
        <a:p>
          <a:endParaRPr lang="es-ES"/>
        </a:p>
      </dgm:t>
    </dgm:pt>
    <dgm:pt modelId="{BB987861-4455-40F3-9C71-791F00801A0E}" type="sibTrans" cxnId="{12B353AC-24C8-47FF-9740-4D8777AF7BAC}">
      <dgm:prSet/>
      <dgm:spPr/>
      <dgm:t>
        <a:bodyPr/>
        <a:lstStyle/>
        <a:p>
          <a:endParaRPr lang="es-ES"/>
        </a:p>
      </dgm:t>
    </dgm:pt>
    <dgm:pt modelId="{68C1C092-890F-4991-9977-CC2AB9FD8AA8}">
      <dgm:prSet phldrT="[Texto]"/>
      <dgm:spPr/>
      <dgm:t>
        <a:bodyPr/>
        <a:lstStyle/>
        <a:p>
          <a:r>
            <a:rPr lang="es-ES" dirty="0">
              <a:latin typeface="Arial Black" panose="020B0A04020102020204" pitchFamily="34" charset="0"/>
            </a:rPr>
            <a:t>Trauma torácico sin NTX</a:t>
          </a:r>
        </a:p>
      </dgm:t>
    </dgm:pt>
    <dgm:pt modelId="{699A9E28-1DAF-42D7-BB58-711D80677640}" type="parTrans" cxnId="{5D32F6A4-9162-4204-9C84-1415C0DC8B53}">
      <dgm:prSet/>
      <dgm:spPr/>
      <dgm:t>
        <a:bodyPr/>
        <a:lstStyle/>
        <a:p>
          <a:endParaRPr lang="es-ES"/>
        </a:p>
      </dgm:t>
    </dgm:pt>
    <dgm:pt modelId="{04D14CF7-14D0-4BE6-9280-57B0C65A2737}" type="sibTrans" cxnId="{5D32F6A4-9162-4204-9C84-1415C0DC8B53}">
      <dgm:prSet/>
      <dgm:spPr/>
      <dgm:t>
        <a:bodyPr/>
        <a:lstStyle/>
        <a:p>
          <a:endParaRPr lang="es-ES"/>
        </a:p>
      </dgm:t>
    </dgm:pt>
    <dgm:pt modelId="{63F6DACC-BB3B-4427-866A-8E7BD370923D}">
      <dgm:prSet phldrT="[Texto]"/>
      <dgm:spPr/>
      <dgm:t>
        <a:bodyPr/>
        <a:lstStyle/>
        <a:p>
          <a:r>
            <a:rPr lang="es-ES" dirty="0">
              <a:latin typeface="Arial Black" panose="020B0A04020102020204" pitchFamily="34" charset="0"/>
            </a:rPr>
            <a:t>Intoxicación por gases</a:t>
          </a:r>
        </a:p>
      </dgm:t>
    </dgm:pt>
    <dgm:pt modelId="{90D7789A-7C4A-49AA-9BB2-2D5168B4B03D}" type="parTrans" cxnId="{A25CB68C-3EC1-4CB5-82D5-6F4463EE3D79}">
      <dgm:prSet/>
      <dgm:spPr/>
      <dgm:t>
        <a:bodyPr/>
        <a:lstStyle/>
        <a:p>
          <a:endParaRPr lang="es-ES"/>
        </a:p>
      </dgm:t>
    </dgm:pt>
    <dgm:pt modelId="{9AFDEE28-1936-4C75-95EF-46B6E72B6995}" type="sibTrans" cxnId="{A25CB68C-3EC1-4CB5-82D5-6F4463EE3D79}">
      <dgm:prSet/>
      <dgm:spPr/>
      <dgm:t>
        <a:bodyPr/>
        <a:lstStyle/>
        <a:p>
          <a:endParaRPr lang="es-ES"/>
        </a:p>
      </dgm:t>
    </dgm:pt>
    <dgm:pt modelId="{A4CBFBC8-4A99-4629-BBD1-BE61B5CD6CFE}">
      <dgm:prSet phldrT="[Texto]"/>
      <dgm:spPr/>
      <dgm:t>
        <a:bodyPr/>
        <a:lstStyle/>
        <a:p>
          <a:r>
            <a:rPr lang="es-ES" dirty="0">
              <a:latin typeface="Arial Black" panose="020B0A04020102020204" pitchFamily="34" charset="0"/>
            </a:rPr>
            <a:t>Casi-Ahogado</a:t>
          </a:r>
        </a:p>
      </dgm:t>
    </dgm:pt>
    <dgm:pt modelId="{054AFF78-65F3-4234-BDCC-120A4CAAF2A5}" type="parTrans" cxnId="{CEE8B7C2-900C-41AF-AE2C-E7F358D095B3}">
      <dgm:prSet/>
      <dgm:spPr/>
      <dgm:t>
        <a:bodyPr/>
        <a:lstStyle/>
        <a:p>
          <a:endParaRPr lang="es-ES"/>
        </a:p>
      </dgm:t>
    </dgm:pt>
    <dgm:pt modelId="{13E2076D-FA3E-4FBE-BC6F-3580586F31E7}" type="sibTrans" cxnId="{CEE8B7C2-900C-41AF-AE2C-E7F358D095B3}">
      <dgm:prSet/>
      <dgm:spPr/>
      <dgm:t>
        <a:bodyPr/>
        <a:lstStyle/>
        <a:p>
          <a:endParaRPr lang="es-ES"/>
        </a:p>
      </dgm:t>
    </dgm:pt>
    <dgm:pt modelId="{E0328393-45B2-41F6-A223-E5067948B6D4}" type="pres">
      <dgm:prSet presAssocID="{4398081A-6826-4320-9B08-EF1967CE0B7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E22EAEA-C32E-42A8-932D-86B19AF23A54}" type="pres">
      <dgm:prSet presAssocID="{580A92FA-2F32-48B6-9000-B12C35D9EA45}" presName="circle1" presStyleLbl="node1" presStyleIdx="0" presStyleCnt="3"/>
      <dgm:spPr/>
    </dgm:pt>
    <dgm:pt modelId="{8982C7BF-7625-461E-85EB-0571FD0BBC8D}" type="pres">
      <dgm:prSet presAssocID="{580A92FA-2F32-48B6-9000-B12C35D9EA45}" presName="space" presStyleCnt="0"/>
      <dgm:spPr/>
    </dgm:pt>
    <dgm:pt modelId="{C3548CAB-3E39-4239-B4CB-97B4CAD5DAA1}" type="pres">
      <dgm:prSet presAssocID="{580A92FA-2F32-48B6-9000-B12C35D9EA45}" presName="rect1" presStyleLbl="alignAcc1" presStyleIdx="0" presStyleCnt="3" custLinFactNeighborX="-200" custLinFactNeighborY="0"/>
      <dgm:spPr/>
    </dgm:pt>
    <dgm:pt modelId="{218F4AF3-D75F-4AB2-9732-D8CC5D8AF64D}" type="pres">
      <dgm:prSet presAssocID="{9896D2E0-3F2E-416A-B7D2-0290A205BEEC}" presName="vertSpace2" presStyleLbl="node1" presStyleIdx="0" presStyleCnt="3"/>
      <dgm:spPr/>
    </dgm:pt>
    <dgm:pt modelId="{B57ECE63-26F8-4CB7-81CB-62B4F15A4143}" type="pres">
      <dgm:prSet presAssocID="{9896D2E0-3F2E-416A-B7D2-0290A205BEEC}" presName="circle2" presStyleLbl="node1" presStyleIdx="1" presStyleCnt="3"/>
      <dgm:spPr/>
    </dgm:pt>
    <dgm:pt modelId="{7DF5D892-8AAB-419B-BE1E-FF87C242CF4F}" type="pres">
      <dgm:prSet presAssocID="{9896D2E0-3F2E-416A-B7D2-0290A205BEEC}" presName="rect2" presStyleLbl="alignAcc1" presStyleIdx="1" presStyleCnt="3"/>
      <dgm:spPr/>
    </dgm:pt>
    <dgm:pt modelId="{D62EDB84-1572-4961-BDC5-CE3F112722EC}" type="pres">
      <dgm:prSet presAssocID="{507F432E-78FD-404D-ACA6-6DEECB06379B}" presName="vertSpace3" presStyleLbl="node1" presStyleIdx="1" presStyleCnt="3"/>
      <dgm:spPr/>
    </dgm:pt>
    <dgm:pt modelId="{FE367DEF-C565-46FE-9F4B-547C1A0FC33C}" type="pres">
      <dgm:prSet presAssocID="{507F432E-78FD-404D-ACA6-6DEECB06379B}" presName="circle3" presStyleLbl="node1" presStyleIdx="2" presStyleCnt="3"/>
      <dgm:spPr/>
    </dgm:pt>
    <dgm:pt modelId="{8735D506-77D2-41B6-997B-60B5672F00A8}" type="pres">
      <dgm:prSet presAssocID="{507F432E-78FD-404D-ACA6-6DEECB06379B}" presName="rect3" presStyleLbl="alignAcc1" presStyleIdx="2" presStyleCnt="3"/>
      <dgm:spPr/>
    </dgm:pt>
    <dgm:pt modelId="{867B9828-B46F-4613-9776-3C6BD4A565F9}" type="pres">
      <dgm:prSet presAssocID="{580A92FA-2F32-48B6-9000-B12C35D9EA45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2409FA61-8066-43C7-A014-ACF94C43FE87}" type="pres">
      <dgm:prSet presAssocID="{580A92FA-2F32-48B6-9000-B12C35D9EA45}" presName="rect1ChTx" presStyleLbl="alignAcc1" presStyleIdx="2" presStyleCnt="3">
        <dgm:presLayoutVars>
          <dgm:bulletEnabled val="1"/>
        </dgm:presLayoutVars>
      </dgm:prSet>
      <dgm:spPr/>
    </dgm:pt>
    <dgm:pt modelId="{2980DB6D-7904-4AD2-9CD9-2908DC17E8A0}" type="pres">
      <dgm:prSet presAssocID="{9896D2E0-3F2E-416A-B7D2-0290A205BEEC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BD3ED639-50EF-416D-B7E4-11D742B47447}" type="pres">
      <dgm:prSet presAssocID="{9896D2E0-3F2E-416A-B7D2-0290A205BEEC}" presName="rect2ChTx" presStyleLbl="alignAcc1" presStyleIdx="2" presStyleCnt="3">
        <dgm:presLayoutVars>
          <dgm:bulletEnabled val="1"/>
        </dgm:presLayoutVars>
      </dgm:prSet>
      <dgm:spPr/>
    </dgm:pt>
    <dgm:pt modelId="{1B969EED-061F-41F3-89BD-BDF01CB57043}" type="pres">
      <dgm:prSet presAssocID="{507F432E-78FD-404D-ACA6-6DEECB06379B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E6E6507A-93EC-46E8-A2CF-777D189EEF74}" type="pres">
      <dgm:prSet presAssocID="{507F432E-78FD-404D-ACA6-6DEECB06379B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52AA6402-783F-4112-92C7-F5024A9706C4}" type="presOf" srcId="{7F506078-416B-48C5-9945-B795BE310E0A}" destId="{2409FA61-8066-43C7-A014-ACF94C43FE87}" srcOrd="0" destOrd="1" presId="urn:microsoft.com/office/officeart/2005/8/layout/target3"/>
    <dgm:cxn modelId="{DD811926-6F18-47B8-A57D-13CCB60AAD53}" type="presOf" srcId="{68C1C092-890F-4991-9977-CC2AB9FD8AA8}" destId="{BD3ED639-50EF-416D-B7E4-11D742B47447}" srcOrd="0" destOrd="2" presId="urn:microsoft.com/office/officeart/2005/8/layout/target3"/>
    <dgm:cxn modelId="{336C2F28-96C2-4BB6-B301-8A5BCE4EAC8E}" type="presOf" srcId="{708B58D6-FA5D-4392-98B3-FA1141F374D3}" destId="{BD3ED639-50EF-416D-B7E4-11D742B47447}" srcOrd="0" destOrd="0" presId="urn:microsoft.com/office/officeart/2005/8/layout/target3"/>
    <dgm:cxn modelId="{05A44E2A-B1B8-49AD-B8A5-0B0E58B700EC}" type="presOf" srcId="{9896D2E0-3F2E-416A-B7D2-0290A205BEEC}" destId="{7DF5D892-8AAB-419B-BE1E-FF87C242CF4F}" srcOrd="0" destOrd="0" presId="urn:microsoft.com/office/officeart/2005/8/layout/target3"/>
    <dgm:cxn modelId="{4E59CD3C-126C-4C1A-BA23-425F071F0BF0}" type="presOf" srcId="{580A92FA-2F32-48B6-9000-B12C35D9EA45}" destId="{C3548CAB-3E39-4239-B4CB-97B4CAD5DAA1}" srcOrd="0" destOrd="0" presId="urn:microsoft.com/office/officeart/2005/8/layout/target3"/>
    <dgm:cxn modelId="{ED89B752-6C6B-4D6F-9062-385B9C411115}" type="presOf" srcId="{0D31E2CD-76D3-4807-9ADA-3813C0901DD5}" destId="{E6E6507A-93EC-46E8-A2CF-777D189EEF74}" srcOrd="0" destOrd="1" presId="urn:microsoft.com/office/officeart/2005/8/layout/target3"/>
    <dgm:cxn modelId="{A53C2B55-3238-4FB6-82D2-BB4074CDF92E}" type="presOf" srcId="{FF2EFDDA-3D79-4652-88A7-7D12ABB7F65A}" destId="{E6E6507A-93EC-46E8-A2CF-777D189EEF74}" srcOrd="0" destOrd="0" presId="urn:microsoft.com/office/officeart/2005/8/layout/target3"/>
    <dgm:cxn modelId="{EA09F857-B870-488D-A80B-FC90A2B49EA9}" type="presOf" srcId="{A4CBFBC8-4A99-4629-BBD1-BE61B5CD6CFE}" destId="{BD3ED639-50EF-416D-B7E4-11D742B47447}" srcOrd="0" destOrd="4" presId="urn:microsoft.com/office/officeart/2005/8/layout/target3"/>
    <dgm:cxn modelId="{EE6F625F-7400-4444-8DFA-82091F03B0DC}" type="presOf" srcId="{4398081A-6826-4320-9B08-EF1967CE0B79}" destId="{E0328393-45B2-41F6-A223-E5067948B6D4}" srcOrd="0" destOrd="0" presId="urn:microsoft.com/office/officeart/2005/8/layout/target3"/>
    <dgm:cxn modelId="{C7149D62-690A-4280-AAF1-0E6C03E4F772}" type="presOf" srcId="{507F432E-78FD-404D-ACA6-6DEECB06379B}" destId="{1B969EED-061F-41F3-89BD-BDF01CB57043}" srcOrd="1" destOrd="0" presId="urn:microsoft.com/office/officeart/2005/8/layout/target3"/>
    <dgm:cxn modelId="{A05B6668-2924-42F8-AB2E-5B0531D83147}" srcId="{9896D2E0-3F2E-416A-B7D2-0290A205BEEC}" destId="{708B58D6-FA5D-4392-98B3-FA1141F374D3}" srcOrd="0" destOrd="0" parTransId="{A6878E07-6CDE-48EE-9B29-F6F288A71B53}" sibTransId="{C8D0AFFD-D422-4AFF-8CF9-F2636A26B155}"/>
    <dgm:cxn modelId="{43438A73-651D-48B1-B3FA-8624FA826E58}" type="presOf" srcId="{580A92FA-2F32-48B6-9000-B12C35D9EA45}" destId="{867B9828-B46F-4613-9776-3C6BD4A565F9}" srcOrd="1" destOrd="0" presId="urn:microsoft.com/office/officeart/2005/8/layout/target3"/>
    <dgm:cxn modelId="{D9521379-5CB7-4C2C-B54A-F448F07DE249}" srcId="{580A92FA-2F32-48B6-9000-B12C35D9EA45}" destId="{7F506078-416B-48C5-9945-B795BE310E0A}" srcOrd="1" destOrd="0" parTransId="{8D1A6498-868F-4695-81A3-6D760B7F9307}" sibTransId="{D1C8C56E-650D-4DFC-A603-A667FEB57699}"/>
    <dgm:cxn modelId="{80AB6B80-3E27-4899-82F1-156CC8B81AA8}" type="presOf" srcId="{97444DD0-494E-4501-A119-BF2111DB1478}" destId="{BD3ED639-50EF-416D-B7E4-11D742B47447}" srcOrd="0" destOrd="1" presId="urn:microsoft.com/office/officeart/2005/8/layout/target3"/>
    <dgm:cxn modelId="{670E7E8C-4166-4FBE-8417-022F3BB3292A}" type="presOf" srcId="{9896D2E0-3F2E-416A-B7D2-0290A205BEEC}" destId="{2980DB6D-7904-4AD2-9CD9-2908DC17E8A0}" srcOrd="1" destOrd="0" presId="urn:microsoft.com/office/officeart/2005/8/layout/target3"/>
    <dgm:cxn modelId="{A25CB68C-3EC1-4CB5-82D5-6F4463EE3D79}" srcId="{9896D2E0-3F2E-416A-B7D2-0290A205BEEC}" destId="{63F6DACC-BB3B-4427-866A-8E7BD370923D}" srcOrd="3" destOrd="0" parTransId="{90D7789A-7C4A-49AA-9BB2-2D5168B4B03D}" sibTransId="{9AFDEE28-1936-4C75-95EF-46B6E72B6995}"/>
    <dgm:cxn modelId="{682FB08F-697D-4BD1-BC47-AEBC18E34324}" type="presOf" srcId="{507F432E-78FD-404D-ACA6-6DEECB06379B}" destId="{8735D506-77D2-41B6-997B-60B5672F00A8}" srcOrd="0" destOrd="0" presId="urn:microsoft.com/office/officeart/2005/8/layout/target3"/>
    <dgm:cxn modelId="{C0203593-3B1E-4CA0-BDFE-18CC9D3B7DE2}" srcId="{4398081A-6826-4320-9B08-EF1967CE0B79}" destId="{580A92FA-2F32-48B6-9000-B12C35D9EA45}" srcOrd="0" destOrd="0" parTransId="{0A8A51EF-79E3-4DED-A0BE-F3E3EBAC6C1C}" sibTransId="{3E1C32F8-474B-4204-8A78-6C0E9B4C5EB7}"/>
    <dgm:cxn modelId="{6860259D-03A8-44D2-A52D-FED55B64B134}" srcId="{9896D2E0-3F2E-416A-B7D2-0290A205BEEC}" destId="{97444DD0-494E-4501-A119-BF2111DB1478}" srcOrd="1" destOrd="0" parTransId="{CAF902E2-D670-451B-8EC7-367A95235415}" sibTransId="{751DD2E6-0E9E-44F0-B9FC-16E74E28788F}"/>
    <dgm:cxn modelId="{5D32F6A4-9162-4204-9C84-1415C0DC8B53}" srcId="{9896D2E0-3F2E-416A-B7D2-0290A205BEEC}" destId="{68C1C092-890F-4991-9977-CC2AB9FD8AA8}" srcOrd="2" destOrd="0" parTransId="{699A9E28-1DAF-42D7-BB58-711D80677640}" sibTransId="{04D14CF7-14D0-4BE6-9280-57B0C65A2737}"/>
    <dgm:cxn modelId="{12B353AC-24C8-47FF-9740-4D8777AF7BAC}" srcId="{507F432E-78FD-404D-ACA6-6DEECB06379B}" destId="{0D31E2CD-76D3-4807-9ADA-3813C0901DD5}" srcOrd="1" destOrd="0" parTransId="{8EEF4D1B-4112-4AFB-9047-DB344655DB56}" sibTransId="{BB987861-4455-40F3-9C71-791F00801A0E}"/>
    <dgm:cxn modelId="{69881BC2-A2D7-4961-B96F-6E2637205D47}" srcId="{580A92FA-2F32-48B6-9000-B12C35D9EA45}" destId="{4DEB3540-8849-41CC-B7C8-3A4B8F227ECB}" srcOrd="0" destOrd="0" parTransId="{FF1D81D1-9443-41E5-BF9B-1848ED353FE0}" sibTransId="{D8D7409C-2C73-4A91-83B0-D80846EA323B}"/>
    <dgm:cxn modelId="{CEE8B7C2-900C-41AF-AE2C-E7F358D095B3}" srcId="{9896D2E0-3F2E-416A-B7D2-0290A205BEEC}" destId="{A4CBFBC8-4A99-4629-BBD1-BE61B5CD6CFE}" srcOrd="4" destOrd="0" parTransId="{054AFF78-65F3-4234-BDCC-120A4CAAF2A5}" sibTransId="{13E2076D-FA3E-4FBE-BC6F-3580586F31E7}"/>
    <dgm:cxn modelId="{F00F43C9-0BAC-4BF1-A134-77A99E22C748}" srcId="{507F432E-78FD-404D-ACA6-6DEECB06379B}" destId="{FF2EFDDA-3D79-4652-88A7-7D12ABB7F65A}" srcOrd="0" destOrd="0" parTransId="{979C564A-59E2-4FAD-AA3F-C1AB97B0A08C}" sibTransId="{FF7AF8C1-BD46-4CE9-B15B-BC7CF731CA5A}"/>
    <dgm:cxn modelId="{32FBCDE7-AE02-44DE-8D45-CF4FDA38BAF1}" type="presOf" srcId="{4DEB3540-8849-41CC-B7C8-3A4B8F227ECB}" destId="{2409FA61-8066-43C7-A014-ACF94C43FE87}" srcOrd="0" destOrd="0" presId="urn:microsoft.com/office/officeart/2005/8/layout/target3"/>
    <dgm:cxn modelId="{680B50F1-4E16-4D82-A096-CB6CF8B0C19E}" type="presOf" srcId="{63F6DACC-BB3B-4427-866A-8E7BD370923D}" destId="{BD3ED639-50EF-416D-B7E4-11D742B47447}" srcOrd="0" destOrd="3" presId="urn:microsoft.com/office/officeart/2005/8/layout/target3"/>
    <dgm:cxn modelId="{C6B750F4-DD10-43F1-B330-02A72C530788}" srcId="{4398081A-6826-4320-9B08-EF1967CE0B79}" destId="{9896D2E0-3F2E-416A-B7D2-0290A205BEEC}" srcOrd="1" destOrd="0" parTransId="{84E670B9-66FD-40AC-8D40-65FE751EC2CA}" sibTransId="{83CFACDE-7D61-4C12-AD9C-50F3CF7981E3}"/>
    <dgm:cxn modelId="{9A1BE2FE-C83C-46CC-A726-2812A744FF05}" srcId="{4398081A-6826-4320-9B08-EF1967CE0B79}" destId="{507F432E-78FD-404D-ACA6-6DEECB06379B}" srcOrd="2" destOrd="0" parTransId="{EE2B1B92-F109-4EC8-8C42-D96CB5D4BECC}" sibTransId="{0576C172-07D4-4CC5-9B39-111A7E291A39}"/>
    <dgm:cxn modelId="{B40D6731-D068-46F6-A8FE-D70FEB9F32FD}" type="presParOf" srcId="{E0328393-45B2-41F6-A223-E5067948B6D4}" destId="{7E22EAEA-C32E-42A8-932D-86B19AF23A54}" srcOrd="0" destOrd="0" presId="urn:microsoft.com/office/officeart/2005/8/layout/target3"/>
    <dgm:cxn modelId="{311EF712-EACB-4BED-85A2-B1F42919D0FC}" type="presParOf" srcId="{E0328393-45B2-41F6-A223-E5067948B6D4}" destId="{8982C7BF-7625-461E-85EB-0571FD0BBC8D}" srcOrd="1" destOrd="0" presId="urn:microsoft.com/office/officeart/2005/8/layout/target3"/>
    <dgm:cxn modelId="{7D9A5D6A-C42E-4DA5-9FA8-C86C8414C1B1}" type="presParOf" srcId="{E0328393-45B2-41F6-A223-E5067948B6D4}" destId="{C3548CAB-3E39-4239-B4CB-97B4CAD5DAA1}" srcOrd="2" destOrd="0" presId="urn:microsoft.com/office/officeart/2005/8/layout/target3"/>
    <dgm:cxn modelId="{D9A67676-BE5A-4EFC-BAA6-9E802DA9FDD0}" type="presParOf" srcId="{E0328393-45B2-41F6-A223-E5067948B6D4}" destId="{218F4AF3-D75F-4AB2-9732-D8CC5D8AF64D}" srcOrd="3" destOrd="0" presId="urn:microsoft.com/office/officeart/2005/8/layout/target3"/>
    <dgm:cxn modelId="{3F77AF60-9164-4DF7-BAB4-D6245A9CBE05}" type="presParOf" srcId="{E0328393-45B2-41F6-A223-E5067948B6D4}" destId="{B57ECE63-26F8-4CB7-81CB-62B4F15A4143}" srcOrd="4" destOrd="0" presId="urn:microsoft.com/office/officeart/2005/8/layout/target3"/>
    <dgm:cxn modelId="{66748FA3-3C6A-410E-B005-EE036C1AB951}" type="presParOf" srcId="{E0328393-45B2-41F6-A223-E5067948B6D4}" destId="{7DF5D892-8AAB-419B-BE1E-FF87C242CF4F}" srcOrd="5" destOrd="0" presId="urn:microsoft.com/office/officeart/2005/8/layout/target3"/>
    <dgm:cxn modelId="{A0221BDF-D669-4405-888B-52483CCDF96E}" type="presParOf" srcId="{E0328393-45B2-41F6-A223-E5067948B6D4}" destId="{D62EDB84-1572-4961-BDC5-CE3F112722EC}" srcOrd="6" destOrd="0" presId="urn:microsoft.com/office/officeart/2005/8/layout/target3"/>
    <dgm:cxn modelId="{D7C96684-2145-44C6-897B-E31AE1AFAEF3}" type="presParOf" srcId="{E0328393-45B2-41F6-A223-E5067948B6D4}" destId="{FE367DEF-C565-46FE-9F4B-547C1A0FC33C}" srcOrd="7" destOrd="0" presId="urn:microsoft.com/office/officeart/2005/8/layout/target3"/>
    <dgm:cxn modelId="{C7EC1166-3C98-46AF-9C7A-69316F988F31}" type="presParOf" srcId="{E0328393-45B2-41F6-A223-E5067948B6D4}" destId="{8735D506-77D2-41B6-997B-60B5672F00A8}" srcOrd="8" destOrd="0" presId="urn:microsoft.com/office/officeart/2005/8/layout/target3"/>
    <dgm:cxn modelId="{4BD4CA34-5BA2-4126-AAF4-3BA964BA23E8}" type="presParOf" srcId="{E0328393-45B2-41F6-A223-E5067948B6D4}" destId="{867B9828-B46F-4613-9776-3C6BD4A565F9}" srcOrd="9" destOrd="0" presId="urn:microsoft.com/office/officeart/2005/8/layout/target3"/>
    <dgm:cxn modelId="{88643010-A13E-49C4-AF98-C0801B8F2F7E}" type="presParOf" srcId="{E0328393-45B2-41F6-A223-E5067948B6D4}" destId="{2409FA61-8066-43C7-A014-ACF94C43FE87}" srcOrd="10" destOrd="0" presId="urn:microsoft.com/office/officeart/2005/8/layout/target3"/>
    <dgm:cxn modelId="{1FA7D72A-EB1F-4158-84C8-77982D5FF358}" type="presParOf" srcId="{E0328393-45B2-41F6-A223-E5067948B6D4}" destId="{2980DB6D-7904-4AD2-9CD9-2908DC17E8A0}" srcOrd="11" destOrd="0" presId="urn:microsoft.com/office/officeart/2005/8/layout/target3"/>
    <dgm:cxn modelId="{DBECE11D-F7A0-4873-AEE1-8A4034D6A0B2}" type="presParOf" srcId="{E0328393-45B2-41F6-A223-E5067948B6D4}" destId="{BD3ED639-50EF-416D-B7E4-11D742B47447}" srcOrd="12" destOrd="0" presId="urn:microsoft.com/office/officeart/2005/8/layout/target3"/>
    <dgm:cxn modelId="{2364635C-EAA9-4D36-853F-0DC0AA982884}" type="presParOf" srcId="{E0328393-45B2-41F6-A223-E5067948B6D4}" destId="{1B969EED-061F-41F3-89BD-BDF01CB57043}" srcOrd="13" destOrd="0" presId="urn:microsoft.com/office/officeart/2005/8/layout/target3"/>
    <dgm:cxn modelId="{E681AD9D-40E2-4035-8939-FB8AA3ED3602}" type="presParOf" srcId="{E0328393-45B2-41F6-A223-E5067948B6D4}" destId="{E6E6507A-93EC-46E8-A2CF-777D189EEF7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B2B8A0-1E86-4FE8-A90C-529D896E4AC5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F53974-AADC-4A01-BD4E-1CE73E4FE1DD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  <a:latin typeface="Arial Black" panose="020B0A04020102020204" pitchFamily="34" charset="0"/>
            </a:rPr>
            <a:t>Inicio con  VMNI – CPAP – TAFCN - HVNI</a:t>
          </a:r>
        </a:p>
      </dgm:t>
    </dgm:pt>
    <dgm:pt modelId="{84D4330E-FAA2-4621-84DF-148CD9942844}" type="parTrans" cxnId="{8F8EC85F-65F1-43B2-99DC-CE7A180BB217}">
      <dgm:prSet/>
      <dgm:spPr/>
      <dgm:t>
        <a:bodyPr/>
        <a:lstStyle/>
        <a:p>
          <a:endParaRPr lang="es-ES"/>
        </a:p>
      </dgm:t>
    </dgm:pt>
    <dgm:pt modelId="{E0424B65-31D7-4D69-A81C-BDF1248AC125}" type="sibTrans" cxnId="{8F8EC85F-65F1-43B2-99DC-CE7A180BB217}">
      <dgm:prSet/>
      <dgm:spPr/>
      <dgm:t>
        <a:bodyPr/>
        <a:lstStyle/>
        <a:p>
          <a:endParaRPr lang="es-ES"/>
        </a:p>
      </dgm:t>
    </dgm:pt>
    <dgm:pt modelId="{D693A55A-D3EA-41FB-A14F-FF368E80443E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  <a:latin typeface="Arial Black" panose="020B0A04020102020204" pitchFamily="34" charset="0"/>
            </a:rPr>
            <a:t>Rotaciones programadas : Uso VMNI-CPAP y en descansos uso TAFCN - HVNI</a:t>
          </a:r>
        </a:p>
      </dgm:t>
    </dgm:pt>
    <dgm:pt modelId="{8D573A3D-28AB-47D3-A0A6-EEFD5033B3BD}" type="parTrans" cxnId="{DE8B368F-2A8B-471F-95C6-535A9DC5911F}">
      <dgm:prSet/>
      <dgm:spPr/>
      <dgm:t>
        <a:bodyPr/>
        <a:lstStyle/>
        <a:p>
          <a:endParaRPr lang="es-ES"/>
        </a:p>
      </dgm:t>
    </dgm:pt>
    <dgm:pt modelId="{198EBCA6-98E0-4C39-BEE4-17A95BCCA5D6}" type="sibTrans" cxnId="{DE8B368F-2A8B-471F-95C6-535A9DC5911F}">
      <dgm:prSet/>
      <dgm:spPr/>
      <dgm:t>
        <a:bodyPr/>
        <a:lstStyle/>
        <a:p>
          <a:endParaRPr lang="es-ES"/>
        </a:p>
      </dgm:t>
    </dgm:pt>
    <dgm:pt modelId="{E3573B11-FB5A-4EB0-B2DB-CF5E8705EE71}">
      <dgm:prSet phldrT="[Texto]" custT="1"/>
      <dgm:spPr/>
      <dgm:t>
        <a:bodyPr/>
        <a:lstStyle/>
        <a:p>
          <a:endParaRPr lang="es-ES" sz="1800" b="1" dirty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es-ES" sz="1800" b="1" dirty="0">
              <a:solidFill>
                <a:schemeClr val="tx1"/>
              </a:solidFill>
              <a:latin typeface="Arial Black" panose="020B0A04020102020204" pitchFamily="34" charset="0"/>
            </a:rPr>
            <a:t>Estrategia para mejoría gasométrica fuera de VMNI - CPAP</a:t>
          </a:r>
        </a:p>
        <a:p>
          <a:r>
            <a:rPr lang="es-ES" sz="1800" b="1" dirty="0">
              <a:solidFill>
                <a:schemeClr val="tx1"/>
              </a:solidFill>
              <a:latin typeface="Arial Black" panose="020B0A04020102020204" pitchFamily="34" charset="0"/>
            </a:rPr>
            <a:t>( descanso-rotación ).</a:t>
          </a:r>
        </a:p>
        <a:p>
          <a:endParaRPr lang="es-ES" sz="1400" dirty="0"/>
        </a:p>
      </dgm:t>
    </dgm:pt>
    <dgm:pt modelId="{0F428A35-054B-4552-8856-01BA9AB1C1CD}" type="parTrans" cxnId="{EEA02D15-F19F-4191-8BE4-0831353C349C}">
      <dgm:prSet/>
      <dgm:spPr/>
      <dgm:t>
        <a:bodyPr/>
        <a:lstStyle/>
        <a:p>
          <a:endParaRPr lang="es-ES"/>
        </a:p>
      </dgm:t>
    </dgm:pt>
    <dgm:pt modelId="{9645C855-6D2B-4A5C-B168-6B49B9ED7FC2}" type="sibTrans" cxnId="{EEA02D15-F19F-4191-8BE4-0831353C349C}">
      <dgm:prSet/>
      <dgm:spPr/>
      <dgm:t>
        <a:bodyPr/>
        <a:lstStyle/>
        <a:p>
          <a:endParaRPr lang="es-ES"/>
        </a:p>
      </dgm:t>
    </dgm:pt>
    <dgm:pt modelId="{24490720-11C8-4DD2-9F62-392616B4710E}">
      <dgm:prSet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  <a:latin typeface="Arial Black" panose="020B0A04020102020204" pitchFamily="34" charset="0"/>
            </a:rPr>
            <a:t>En situaciones de intolerancia a VMNI-CPAP y ONI uso TAFCN – HVNI </a:t>
          </a:r>
        </a:p>
      </dgm:t>
    </dgm:pt>
    <dgm:pt modelId="{8E094FFC-D4EF-4A29-92A5-86259CB9739A}" type="parTrans" cxnId="{847CDB66-4FCA-4E8A-9605-3026A0BBC813}">
      <dgm:prSet/>
      <dgm:spPr/>
      <dgm:t>
        <a:bodyPr/>
        <a:lstStyle/>
        <a:p>
          <a:endParaRPr lang="es-ES"/>
        </a:p>
      </dgm:t>
    </dgm:pt>
    <dgm:pt modelId="{1EA1611A-D5B6-4D09-AF3D-C5097225AFBB}" type="sibTrans" cxnId="{847CDB66-4FCA-4E8A-9605-3026A0BBC813}">
      <dgm:prSet/>
      <dgm:spPr/>
      <dgm:t>
        <a:bodyPr/>
        <a:lstStyle/>
        <a:p>
          <a:endParaRPr lang="es-ES"/>
        </a:p>
      </dgm:t>
    </dgm:pt>
    <dgm:pt modelId="{3A16EC56-53E0-4E1D-A9E0-11E6D8E4ED68}" type="pres">
      <dgm:prSet presAssocID="{4CB2B8A0-1E86-4FE8-A90C-529D896E4AC5}" presName="Name0" presStyleCnt="0">
        <dgm:presLayoutVars>
          <dgm:chMax val="7"/>
          <dgm:chPref val="7"/>
          <dgm:dir/>
        </dgm:presLayoutVars>
      </dgm:prSet>
      <dgm:spPr/>
    </dgm:pt>
    <dgm:pt modelId="{F37D4536-26D1-4404-BAFD-D6846579AA9E}" type="pres">
      <dgm:prSet presAssocID="{4CB2B8A0-1E86-4FE8-A90C-529D896E4AC5}" presName="Name1" presStyleCnt="0"/>
      <dgm:spPr/>
    </dgm:pt>
    <dgm:pt modelId="{8236529E-C817-4CF2-BBB2-89C8C77DE2BB}" type="pres">
      <dgm:prSet presAssocID="{4CB2B8A0-1E86-4FE8-A90C-529D896E4AC5}" presName="cycle" presStyleCnt="0"/>
      <dgm:spPr/>
    </dgm:pt>
    <dgm:pt modelId="{C692EEC6-75A3-44F3-936A-13D7F6A53FD3}" type="pres">
      <dgm:prSet presAssocID="{4CB2B8A0-1E86-4FE8-A90C-529D896E4AC5}" presName="srcNode" presStyleLbl="node1" presStyleIdx="0" presStyleCnt="4"/>
      <dgm:spPr/>
    </dgm:pt>
    <dgm:pt modelId="{28E14BEC-6D7E-4F30-80EB-7B6C1B49C428}" type="pres">
      <dgm:prSet presAssocID="{4CB2B8A0-1E86-4FE8-A90C-529D896E4AC5}" presName="conn" presStyleLbl="parChTrans1D2" presStyleIdx="0" presStyleCnt="1"/>
      <dgm:spPr/>
    </dgm:pt>
    <dgm:pt modelId="{C6472E26-EC38-4251-A1AF-CDD84C0D8D9C}" type="pres">
      <dgm:prSet presAssocID="{4CB2B8A0-1E86-4FE8-A90C-529D896E4AC5}" presName="extraNode" presStyleLbl="node1" presStyleIdx="0" presStyleCnt="4"/>
      <dgm:spPr/>
    </dgm:pt>
    <dgm:pt modelId="{093F286C-1DC0-40D0-BCEA-28A22253A189}" type="pres">
      <dgm:prSet presAssocID="{4CB2B8A0-1E86-4FE8-A90C-529D896E4AC5}" presName="dstNode" presStyleLbl="node1" presStyleIdx="0" presStyleCnt="4"/>
      <dgm:spPr/>
    </dgm:pt>
    <dgm:pt modelId="{450D72AD-9723-4E34-895B-9EEA50E570FB}" type="pres">
      <dgm:prSet presAssocID="{4AF53974-AADC-4A01-BD4E-1CE73E4FE1DD}" presName="text_1" presStyleLbl="node1" presStyleIdx="0" presStyleCnt="4">
        <dgm:presLayoutVars>
          <dgm:bulletEnabled val="1"/>
        </dgm:presLayoutVars>
      </dgm:prSet>
      <dgm:spPr/>
    </dgm:pt>
    <dgm:pt modelId="{7907CC73-657F-4543-AA6F-E3CCFACDDC13}" type="pres">
      <dgm:prSet presAssocID="{4AF53974-AADC-4A01-BD4E-1CE73E4FE1DD}" presName="accent_1" presStyleCnt="0"/>
      <dgm:spPr/>
    </dgm:pt>
    <dgm:pt modelId="{4FA6F3A0-35BE-4490-959D-26E00153669A}" type="pres">
      <dgm:prSet presAssocID="{4AF53974-AADC-4A01-BD4E-1CE73E4FE1DD}" presName="accentRepeatNode" presStyleLbl="solidFgAcc1" presStyleIdx="0" presStyleCnt="4"/>
      <dgm:spPr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64ED4D73-7759-43DB-97E6-79D47A1B7B7A}" type="pres">
      <dgm:prSet presAssocID="{D693A55A-D3EA-41FB-A14F-FF368E80443E}" presName="text_2" presStyleLbl="node1" presStyleIdx="1" presStyleCnt="4">
        <dgm:presLayoutVars>
          <dgm:bulletEnabled val="1"/>
        </dgm:presLayoutVars>
      </dgm:prSet>
      <dgm:spPr/>
    </dgm:pt>
    <dgm:pt modelId="{0D422B92-E2DE-48AC-8F2A-0543828BB452}" type="pres">
      <dgm:prSet presAssocID="{D693A55A-D3EA-41FB-A14F-FF368E80443E}" presName="accent_2" presStyleCnt="0"/>
      <dgm:spPr/>
    </dgm:pt>
    <dgm:pt modelId="{57835DA4-1DB9-4AD1-968D-B62054C8D39A}" type="pres">
      <dgm:prSet presAssocID="{D693A55A-D3EA-41FB-A14F-FF368E80443E}" presName="accentRepeatNode" presStyleLbl="solidFgAcc1" presStyleIdx="1" presStyleCnt="4"/>
      <dgm:spPr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0DBBAA81-236A-496D-9D7C-35FE800E5D28}" type="pres">
      <dgm:prSet presAssocID="{24490720-11C8-4DD2-9F62-392616B4710E}" presName="text_3" presStyleLbl="node1" presStyleIdx="2" presStyleCnt="4">
        <dgm:presLayoutVars>
          <dgm:bulletEnabled val="1"/>
        </dgm:presLayoutVars>
      </dgm:prSet>
      <dgm:spPr/>
    </dgm:pt>
    <dgm:pt modelId="{361BD0CD-6FF7-4F2E-87E8-E977B1AD21B2}" type="pres">
      <dgm:prSet presAssocID="{24490720-11C8-4DD2-9F62-392616B4710E}" presName="accent_3" presStyleCnt="0"/>
      <dgm:spPr/>
    </dgm:pt>
    <dgm:pt modelId="{E1E6A9F4-81D7-4A98-B366-C03588D0F789}" type="pres">
      <dgm:prSet presAssocID="{24490720-11C8-4DD2-9F62-392616B4710E}" presName="accentRepeatNode" presStyleLbl="solidFgAcc1" presStyleIdx="2" presStyleCnt="4"/>
      <dgm:spPr>
        <a:blipFill rotWithShape="0">
          <a:blip xmlns:r="http://schemas.openxmlformats.org/officeDocument/2006/relationships" r:embed="rId3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55DFCA5A-35AB-433E-A6CD-17A56590DC1D}" type="pres">
      <dgm:prSet presAssocID="{E3573B11-FB5A-4EB0-B2DB-CF5E8705EE71}" presName="text_4" presStyleLbl="node1" presStyleIdx="3" presStyleCnt="4" custScaleY="145499">
        <dgm:presLayoutVars>
          <dgm:bulletEnabled val="1"/>
        </dgm:presLayoutVars>
      </dgm:prSet>
      <dgm:spPr/>
    </dgm:pt>
    <dgm:pt modelId="{6DA99876-79CC-44AE-919C-6516ABACBF4F}" type="pres">
      <dgm:prSet presAssocID="{E3573B11-FB5A-4EB0-B2DB-CF5E8705EE71}" presName="accent_4" presStyleCnt="0"/>
      <dgm:spPr/>
    </dgm:pt>
    <dgm:pt modelId="{0C1BC17E-870C-4D8F-8066-E9733BCB8AD8}" type="pres">
      <dgm:prSet presAssocID="{E3573B11-FB5A-4EB0-B2DB-CF5E8705EE71}" presName="accentRepeatNode" presStyleLbl="solidFgAcc1" presStyleIdx="3" presStyleCnt="4"/>
      <dgm:spPr>
        <a:blipFill rotWithShape="0">
          <a:blip xmlns:r="http://schemas.openxmlformats.org/officeDocument/2006/relationships" r:embed="rId4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</dgm:ptLst>
  <dgm:cxnLst>
    <dgm:cxn modelId="{844F9B12-4043-47DF-A62F-A718D09BE9D4}" type="presOf" srcId="{4CB2B8A0-1E86-4FE8-A90C-529D896E4AC5}" destId="{3A16EC56-53E0-4E1D-A9E0-11E6D8E4ED68}" srcOrd="0" destOrd="0" presId="urn:microsoft.com/office/officeart/2008/layout/VerticalCurvedList"/>
    <dgm:cxn modelId="{EEA02D15-F19F-4191-8BE4-0831353C349C}" srcId="{4CB2B8A0-1E86-4FE8-A90C-529D896E4AC5}" destId="{E3573B11-FB5A-4EB0-B2DB-CF5E8705EE71}" srcOrd="3" destOrd="0" parTransId="{0F428A35-054B-4552-8856-01BA9AB1C1CD}" sibTransId="{9645C855-6D2B-4A5C-B168-6B49B9ED7FC2}"/>
    <dgm:cxn modelId="{1776F150-EA20-4F2C-B797-DB39A7CB61D7}" type="presOf" srcId="{24490720-11C8-4DD2-9F62-392616B4710E}" destId="{0DBBAA81-236A-496D-9D7C-35FE800E5D28}" srcOrd="0" destOrd="0" presId="urn:microsoft.com/office/officeart/2008/layout/VerticalCurvedList"/>
    <dgm:cxn modelId="{C69B3052-0A22-4B6F-BC3D-ED941C109CBB}" type="presOf" srcId="{4AF53974-AADC-4A01-BD4E-1CE73E4FE1DD}" destId="{450D72AD-9723-4E34-895B-9EEA50E570FB}" srcOrd="0" destOrd="0" presId="urn:microsoft.com/office/officeart/2008/layout/VerticalCurvedList"/>
    <dgm:cxn modelId="{50E89759-E7BC-448E-8A6E-3F8DDF5A736B}" type="presOf" srcId="{E3573B11-FB5A-4EB0-B2DB-CF5E8705EE71}" destId="{55DFCA5A-35AB-433E-A6CD-17A56590DC1D}" srcOrd="0" destOrd="0" presId="urn:microsoft.com/office/officeart/2008/layout/VerticalCurvedList"/>
    <dgm:cxn modelId="{8F8EC85F-65F1-43B2-99DC-CE7A180BB217}" srcId="{4CB2B8A0-1E86-4FE8-A90C-529D896E4AC5}" destId="{4AF53974-AADC-4A01-BD4E-1CE73E4FE1DD}" srcOrd="0" destOrd="0" parTransId="{84D4330E-FAA2-4621-84DF-148CD9942844}" sibTransId="{E0424B65-31D7-4D69-A81C-BDF1248AC125}"/>
    <dgm:cxn modelId="{847CDB66-4FCA-4E8A-9605-3026A0BBC813}" srcId="{4CB2B8A0-1E86-4FE8-A90C-529D896E4AC5}" destId="{24490720-11C8-4DD2-9F62-392616B4710E}" srcOrd="2" destOrd="0" parTransId="{8E094FFC-D4EF-4A29-92A5-86259CB9739A}" sibTransId="{1EA1611A-D5B6-4D09-AF3D-C5097225AFBB}"/>
    <dgm:cxn modelId="{3E587685-EC93-42C1-9847-3E9D2A904389}" type="presOf" srcId="{D693A55A-D3EA-41FB-A14F-FF368E80443E}" destId="{64ED4D73-7759-43DB-97E6-79D47A1B7B7A}" srcOrd="0" destOrd="0" presId="urn:microsoft.com/office/officeart/2008/layout/VerticalCurvedList"/>
    <dgm:cxn modelId="{DE8B368F-2A8B-471F-95C6-535A9DC5911F}" srcId="{4CB2B8A0-1E86-4FE8-A90C-529D896E4AC5}" destId="{D693A55A-D3EA-41FB-A14F-FF368E80443E}" srcOrd="1" destOrd="0" parTransId="{8D573A3D-28AB-47D3-A0A6-EEFD5033B3BD}" sibTransId="{198EBCA6-98E0-4C39-BEE4-17A95BCCA5D6}"/>
    <dgm:cxn modelId="{0F33EC9E-61C8-4BB2-95F9-C02533329D51}" type="presOf" srcId="{E0424B65-31D7-4D69-A81C-BDF1248AC125}" destId="{28E14BEC-6D7E-4F30-80EB-7B6C1B49C428}" srcOrd="0" destOrd="0" presId="urn:microsoft.com/office/officeart/2008/layout/VerticalCurvedList"/>
    <dgm:cxn modelId="{D362D193-EDA5-4CD3-8E4A-2466C819CB2D}" type="presParOf" srcId="{3A16EC56-53E0-4E1D-A9E0-11E6D8E4ED68}" destId="{F37D4536-26D1-4404-BAFD-D6846579AA9E}" srcOrd="0" destOrd="0" presId="urn:microsoft.com/office/officeart/2008/layout/VerticalCurvedList"/>
    <dgm:cxn modelId="{E21870CC-4F45-4068-8072-2679BFA6770A}" type="presParOf" srcId="{F37D4536-26D1-4404-BAFD-D6846579AA9E}" destId="{8236529E-C817-4CF2-BBB2-89C8C77DE2BB}" srcOrd="0" destOrd="0" presId="urn:microsoft.com/office/officeart/2008/layout/VerticalCurvedList"/>
    <dgm:cxn modelId="{06C55AF9-93B0-4106-BC5E-A344822B1B78}" type="presParOf" srcId="{8236529E-C817-4CF2-BBB2-89C8C77DE2BB}" destId="{C692EEC6-75A3-44F3-936A-13D7F6A53FD3}" srcOrd="0" destOrd="0" presId="urn:microsoft.com/office/officeart/2008/layout/VerticalCurvedList"/>
    <dgm:cxn modelId="{447FF0FE-948C-494D-8A8B-4A0DE652D601}" type="presParOf" srcId="{8236529E-C817-4CF2-BBB2-89C8C77DE2BB}" destId="{28E14BEC-6D7E-4F30-80EB-7B6C1B49C428}" srcOrd="1" destOrd="0" presId="urn:microsoft.com/office/officeart/2008/layout/VerticalCurvedList"/>
    <dgm:cxn modelId="{D2D256D5-2431-418A-BFA2-4AF98E091E84}" type="presParOf" srcId="{8236529E-C817-4CF2-BBB2-89C8C77DE2BB}" destId="{C6472E26-EC38-4251-A1AF-CDD84C0D8D9C}" srcOrd="2" destOrd="0" presId="urn:microsoft.com/office/officeart/2008/layout/VerticalCurvedList"/>
    <dgm:cxn modelId="{9593E703-C013-4298-8638-38E5DDC5DF1E}" type="presParOf" srcId="{8236529E-C817-4CF2-BBB2-89C8C77DE2BB}" destId="{093F286C-1DC0-40D0-BCEA-28A22253A189}" srcOrd="3" destOrd="0" presId="urn:microsoft.com/office/officeart/2008/layout/VerticalCurvedList"/>
    <dgm:cxn modelId="{1B17C06D-E40D-4FAA-8EE2-33D33CEB6B50}" type="presParOf" srcId="{F37D4536-26D1-4404-BAFD-D6846579AA9E}" destId="{450D72AD-9723-4E34-895B-9EEA50E570FB}" srcOrd="1" destOrd="0" presId="urn:microsoft.com/office/officeart/2008/layout/VerticalCurvedList"/>
    <dgm:cxn modelId="{A4E768A7-3F8D-4978-B70E-F8F3618A5AA1}" type="presParOf" srcId="{F37D4536-26D1-4404-BAFD-D6846579AA9E}" destId="{7907CC73-657F-4543-AA6F-E3CCFACDDC13}" srcOrd="2" destOrd="0" presId="urn:microsoft.com/office/officeart/2008/layout/VerticalCurvedList"/>
    <dgm:cxn modelId="{1D449277-9575-4BEC-9308-A9A6A208CF16}" type="presParOf" srcId="{7907CC73-657F-4543-AA6F-E3CCFACDDC13}" destId="{4FA6F3A0-35BE-4490-959D-26E00153669A}" srcOrd="0" destOrd="0" presId="urn:microsoft.com/office/officeart/2008/layout/VerticalCurvedList"/>
    <dgm:cxn modelId="{042185BC-9F1F-451E-90C0-0D76BFF2B761}" type="presParOf" srcId="{F37D4536-26D1-4404-BAFD-D6846579AA9E}" destId="{64ED4D73-7759-43DB-97E6-79D47A1B7B7A}" srcOrd="3" destOrd="0" presId="urn:microsoft.com/office/officeart/2008/layout/VerticalCurvedList"/>
    <dgm:cxn modelId="{13B7A9DC-2555-4F71-983B-9CB5518B3CEE}" type="presParOf" srcId="{F37D4536-26D1-4404-BAFD-D6846579AA9E}" destId="{0D422B92-E2DE-48AC-8F2A-0543828BB452}" srcOrd="4" destOrd="0" presId="urn:microsoft.com/office/officeart/2008/layout/VerticalCurvedList"/>
    <dgm:cxn modelId="{7C45B514-9299-47ED-810A-62BFCCE0B7A3}" type="presParOf" srcId="{0D422B92-E2DE-48AC-8F2A-0543828BB452}" destId="{57835DA4-1DB9-4AD1-968D-B62054C8D39A}" srcOrd="0" destOrd="0" presId="urn:microsoft.com/office/officeart/2008/layout/VerticalCurvedList"/>
    <dgm:cxn modelId="{CE9434C3-07B2-444E-8908-C2D09BEAF380}" type="presParOf" srcId="{F37D4536-26D1-4404-BAFD-D6846579AA9E}" destId="{0DBBAA81-236A-496D-9D7C-35FE800E5D28}" srcOrd="5" destOrd="0" presId="urn:microsoft.com/office/officeart/2008/layout/VerticalCurvedList"/>
    <dgm:cxn modelId="{CBCA9137-C3A8-4B59-B840-0E2790275F38}" type="presParOf" srcId="{F37D4536-26D1-4404-BAFD-D6846579AA9E}" destId="{361BD0CD-6FF7-4F2E-87E8-E977B1AD21B2}" srcOrd="6" destOrd="0" presId="urn:microsoft.com/office/officeart/2008/layout/VerticalCurvedList"/>
    <dgm:cxn modelId="{262D9D58-6D71-4644-A3BC-229C17330D0B}" type="presParOf" srcId="{361BD0CD-6FF7-4F2E-87E8-E977B1AD21B2}" destId="{E1E6A9F4-81D7-4A98-B366-C03588D0F789}" srcOrd="0" destOrd="0" presId="urn:microsoft.com/office/officeart/2008/layout/VerticalCurvedList"/>
    <dgm:cxn modelId="{6C2AD19F-6B38-4CEC-8906-9EF56306803F}" type="presParOf" srcId="{F37D4536-26D1-4404-BAFD-D6846579AA9E}" destId="{55DFCA5A-35AB-433E-A6CD-17A56590DC1D}" srcOrd="7" destOrd="0" presId="urn:microsoft.com/office/officeart/2008/layout/VerticalCurvedList"/>
    <dgm:cxn modelId="{B0C82387-3936-465B-85E9-1A17B49003CE}" type="presParOf" srcId="{F37D4536-26D1-4404-BAFD-D6846579AA9E}" destId="{6DA99876-79CC-44AE-919C-6516ABACBF4F}" srcOrd="8" destOrd="0" presId="urn:microsoft.com/office/officeart/2008/layout/VerticalCurvedList"/>
    <dgm:cxn modelId="{C2A093C6-7967-47DF-B25D-B6AF6F5911B6}" type="presParOf" srcId="{6DA99876-79CC-44AE-919C-6516ABACBF4F}" destId="{0C1BC17E-870C-4D8F-8066-E9733BCB8A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13A722-3478-464D-BD6B-CEB760ED1C38}" type="doc">
      <dgm:prSet loTypeId="urn:microsoft.com/office/officeart/2011/layout/InterconnectedBlockProcess" loCatId="process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163A7D8-A9B6-487A-8E9A-1C24C5C685FD}">
      <dgm:prSet phldrT="[Text]" custT="1"/>
      <dgm:spPr>
        <a:solidFill>
          <a:srgbClr val="FFC000"/>
        </a:solidFill>
      </dgm:spPr>
      <dgm:t>
        <a:bodyPr/>
        <a:lstStyle/>
        <a:p>
          <a:r>
            <a:rPr lang="es-ES" sz="2000" dirty="0"/>
            <a:t>OXIGENACIÓN</a:t>
          </a:r>
        </a:p>
      </dgm:t>
    </dgm:pt>
    <dgm:pt modelId="{6027C010-9C4A-43B4-87EE-1466F2B28728}" type="parTrans" cxnId="{A3E5405B-4847-4FA6-B13D-AC031E9A2128}">
      <dgm:prSet/>
      <dgm:spPr/>
      <dgm:t>
        <a:bodyPr/>
        <a:lstStyle/>
        <a:p>
          <a:endParaRPr lang="es-ES"/>
        </a:p>
      </dgm:t>
    </dgm:pt>
    <dgm:pt modelId="{7860A89F-46C0-491A-9A25-F09F0F8E7168}" type="sibTrans" cxnId="{A3E5405B-4847-4FA6-B13D-AC031E9A2128}">
      <dgm:prSet/>
      <dgm:spPr/>
      <dgm:t>
        <a:bodyPr/>
        <a:lstStyle/>
        <a:p>
          <a:endParaRPr lang="es-ES"/>
        </a:p>
      </dgm:t>
    </dgm:pt>
    <dgm:pt modelId="{460C91C8-4366-4F55-9ED5-044EDC3A56D7}">
      <dgm:prSet phldrT="[Text]" custT="1"/>
      <dgm:spPr/>
      <dgm:t>
        <a:bodyPr/>
        <a:lstStyle/>
        <a:p>
          <a:r>
            <a:rPr lang="es-ES" sz="2400" b="1" dirty="0"/>
            <a:t>Gasometría Arterial</a:t>
          </a:r>
        </a:p>
        <a:p>
          <a:r>
            <a:rPr lang="es-ES" sz="2400" dirty="0"/>
            <a:t>Gasometría Venosa</a:t>
          </a:r>
        </a:p>
      </dgm:t>
    </dgm:pt>
    <dgm:pt modelId="{99655546-E0CC-4D58-A6A3-B807B8724A65}" type="parTrans" cxnId="{13CB7898-6604-491B-99E3-D285F73CA369}">
      <dgm:prSet/>
      <dgm:spPr/>
      <dgm:t>
        <a:bodyPr/>
        <a:lstStyle/>
        <a:p>
          <a:endParaRPr lang="es-ES"/>
        </a:p>
      </dgm:t>
    </dgm:pt>
    <dgm:pt modelId="{AEEB9DF1-3142-4BDA-AE07-AFA8FDAAC907}" type="sibTrans" cxnId="{13CB7898-6604-491B-99E3-D285F73CA369}">
      <dgm:prSet/>
      <dgm:spPr/>
      <dgm:t>
        <a:bodyPr/>
        <a:lstStyle/>
        <a:p>
          <a:endParaRPr lang="es-ES"/>
        </a:p>
      </dgm:t>
    </dgm:pt>
    <dgm:pt modelId="{F34A1BFB-D569-4A8E-B8C2-0DAEDD8C6EEE}">
      <dgm:prSet phldrT="[Text]" custT="1"/>
      <dgm:spPr>
        <a:solidFill>
          <a:srgbClr val="00B0F0"/>
        </a:solidFill>
      </dgm:spPr>
      <dgm:t>
        <a:bodyPr/>
        <a:lstStyle/>
        <a:p>
          <a:r>
            <a:rPr lang="es-ES" sz="2400" dirty="0"/>
            <a:t>VENTILACIÓN</a:t>
          </a:r>
        </a:p>
      </dgm:t>
    </dgm:pt>
    <dgm:pt modelId="{7A7C93F8-14B9-4991-8706-31E7355CBE4B}" type="parTrans" cxnId="{2DF93C46-2072-49FE-87C8-A81C36AA58EA}">
      <dgm:prSet/>
      <dgm:spPr/>
      <dgm:t>
        <a:bodyPr/>
        <a:lstStyle/>
        <a:p>
          <a:endParaRPr lang="es-ES"/>
        </a:p>
      </dgm:t>
    </dgm:pt>
    <dgm:pt modelId="{DCAD84A8-DC1E-44D5-838E-01841CE84B23}" type="sibTrans" cxnId="{2DF93C46-2072-49FE-87C8-A81C36AA58EA}">
      <dgm:prSet/>
      <dgm:spPr/>
      <dgm:t>
        <a:bodyPr/>
        <a:lstStyle/>
        <a:p>
          <a:endParaRPr lang="es-ES"/>
        </a:p>
      </dgm:t>
    </dgm:pt>
    <dgm:pt modelId="{9EEEBA4F-0721-4DE5-BA4C-01E011082FFB}">
      <dgm:prSet phldrT="[Text]" custT="1"/>
      <dgm:spPr/>
      <dgm:t>
        <a:bodyPr/>
        <a:lstStyle/>
        <a:p>
          <a:r>
            <a:rPr lang="es-ES" sz="2400" b="1" dirty="0"/>
            <a:t>Gasometría Arterial</a:t>
          </a:r>
        </a:p>
      </dgm:t>
    </dgm:pt>
    <dgm:pt modelId="{58885DA1-82A9-46D0-874F-D2D07EA37B5F}" type="parTrans" cxnId="{40888D98-A65C-4B11-9A4A-7806438A5AD7}">
      <dgm:prSet/>
      <dgm:spPr/>
      <dgm:t>
        <a:bodyPr/>
        <a:lstStyle/>
        <a:p>
          <a:endParaRPr lang="es-ES"/>
        </a:p>
      </dgm:t>
    </dgm:pt>
    <dgm:pt modelId="{6C741716-FDFC-48CF-BFC1-5B7E5EBD6FA6}" type="sibTrans" cxnId="{40888D98-A65C-4B11-9A4A-7806438A5AD7}">
      <dgm:prSet/>
      <dgm:spPr/>
      <dgm:t>
        <a:bodyPr/>
        <a:lstStyle/>
        <a:p>
          <a:endParaRPr lang="es-ES"/>
        </a:p>
      </dgm:t>
    </dgm:pt>
    <dgm:pt modelId="{F6C6CE3A-C655-4747-8ACA-EB617044D422}">
      <dgm:prSet phldrT="[Text]" custT="1"/>
      <dgm:spPr>
        <a:solidFill>
          <a:srgbClr val="92D050"/>
        </a:solidFill>
      </dgm:spPr>
      <dgm:t>
        <a:bodyPr/>
        <a:lstStyle/>
        <a:p>
          <a:r>
            <a:rPr lang="es-ES" sz="2400" dirty="0"/>
            <a:t>VENTILADOR</a:t>
          </a:r>
        </a:p>
      </dgm:t>
    </dgm:pt>
    <dgm:pt modelId="{1D2A18B4-6081-4D7F-B24C-759DCAABAD06}" type="parTrans" cxnId="{B3E7EABD-0E5B-4C25-BD30-A7CEB6DBD59C}">
      <dgm:prSet/>
      <dgm:spPr/>
      <dgm:t>
        <a:bodyPr/>
        <a:lstStyle/>
        <a:p>
          <a:endParaRPr lang="es-ES"/>
        </a:p>
      </dgm:t>
    </dgm:pt>
    <dgm:pt modelId="{6B65A480-6A5A-4FA2-B6C9-6C2222F64C92}" type="sibTrans" cxnId="{B3E7EABD-0E5B-4C25-BD30-A7CEB6DBD59C}">
      <dgm:prSet/>
      <dgm:spPr/>
      <dgm:t>
        <a:bodyPr/>
        <a:lstStyle/>
        <a:p>
          <a:endParaRPr lang="es-ES"/>
        </a:p>
      </dgm:t>
    </dgm:pt>
    <dgm:pt modelId="{D4E92F42-BEDA-42EF-AEA4-EC5B33630F53}">
      <dgm:prSet phldrT="[Text]" custT="1"/>
      <dgm:spPr/>
      <dgm:t>
        <a:bodyPr/>
        <a:lstStyle/>
        <a:p>
          <a:r>
            <a:rPr lang="es-ES" sz="2000" dirty="0" err="1"/>
            <a:t>Vt.espiratorio</a:t>
          </a:r>
          <a:endParaRPr lang="es-ES" sz="2000" dirty="0"/>
        </a:p>
        <a:p>
          <a:r>
            <a:rPr lang="es-ES" sz="2000" dirty="0" err="1"/>
            <a:t>Vm</a:t>
          </a:r>
          <a:endParaRPr lang="es-ES" sz="2000" dirty="0"/>
        </a:p>
      </dgm:t>
    </dgm:pt>
    <dgm:pt modelId="{3F619D7D-39EE-44D4-9347-99DA6F9D1C47}" type="parTrans" cxnId="{B34A8105-B199-4BC5-94E6-C89E93BFD56C}">
      <dgm:prSet/>
      <dgm:spPr/>
      <dgm:t>
        <a:bodyPr/>
        <a:lstStyle/>
        <a:p>
          <a:endParaRPr lang="es-ES"/>
        </a:p>
      </dgm:t>
    </dgm:pt>
    <dgm:pt modelId="{B3E969B1-4277-42A7-9815-39AA26B26F6A}" type="sibTrans" cxnId="{B34A8105-B199-4BC5-94E6-C89E93BFD56C}">
      <dgm:prSet/>
      <dgm:spPr/>
      <dgm:t>
        <a:bodyPr/>
        <a:lstStyle/>
        <a:p>
          <a:endParaRPr lang="es-ES"/>
        </a:p>
      </dgm:t>
    </dgm:pt>
    <dgm:pt modelId="{46831D60-3D78-45CD-B144-4EEC21277CC7}">
      <dgm:prSet custT="1"/>
      <dgm:spPr/>
      <dgm:t>
        <a:bodyPr/>
        <a:lstStyle/>
        <a:p>
          <a:r>
            <a:rPr lang="es-ES" sz="2400" b="1" dirty="0"/>
            <a:t>Sp02</a:t>
          </a:r>
        </a:p>
      </dgm:t>
    </dgm:pt>
    <dgm:pt modelId="{AEE103A1-4A71-4CA5-A191-096CA2B2B847}" type="parTrans" cxnId="{D67D5B93-9FCC-4750-8562-86A2FA6B5C6D}">
      <dgm:prSet/>
      <dgm:spPr/>
      <dgm:t>
        <a:bodyPr/>
        <a:lstStyle/>
        <a:p>
          <a:endParaRPr lang="es-ES"/>
        </a:p>
      </dgm:t>
    </dgm:pt>
    <dgm:pt modelId="{024B2247-9A04-4B93-98F5-7E4ACC991D94}" type="sibTrans" cxnId="{D67D5B93-9FCC-4750-8562-86A2FA6B5C6D}">
      <dgm:prSet/>
      <dgm:spPr/>
      <dgm:t>
        <a:bodyPr/>
        <a:lstStyle/>
        <a:p>
          <a:endParaRPr lang="es-ES"/>
        </a:p>
      </dgm:t>
    </dgm:pt>
    <dgm:pt modelId="{0B7076D6-15CC-4125-AF2B-6D64C21F6DB9}">
      <dgm:prSet phldrT="[Text]" custT="1"/>
      <dgm:spPr/>
      <dgm:t>
        <a:bodyPr/>
        <a:lstStyle/>
        <a:p>
          <a:r>
            <a:rPr lang="es-ES" sz="2000" b="1" dirty="0" err="1"/>
            <a:t>Capnografía</a:t>
          </a:r>
          <a:r>
            <a:rPr lang="es-ES" sz="2000" b="1" dirty="0"/>
            <a:t> Transcutánea</a:t>
          </a:r>
        </a:p>
        <a:p>
          <a:r>
            <a:rPr lang="es-ES" sz="2000" b="1" dirty="0"/>
            <a:t>(PtcCO2</a:t>
          </a:r>
          <a:r>
            <a:rPr lang="es-ES" sz="2000" b="0" dirty="0"/>
            <a:t>)</a:t>
          </a:r>
        </a:p>
      </dgm:t>
    </dgm:pt>
    <dgm:pt modelId="{B134F4FC-8C26-4AC4-A2BB-316E8706D9C5}" type="parTrans" cxnId="{E5760829-C9BD-40A2-8903-00DBF64DD77E}">
      <dgm:prSet/>
      <dgm:spPr/>
      <dgm:t>
        <a:bodyPr/>
        <a:lstStyle/>
        <a:p>
          <a:endParaRPr lang="es-ES"/>
        </a:p>
      </dgm:t>
    </dgm:pt>
    <dgm:pt modelId="{B381C3BA-BEC9-4ECE-ABE4-DD8C1BB51940}" type="sibTrans" cxnId="{E5760829-C9BD-40A2-8903-00DBF64DD77E}">
      <dgm:prSet/>
      <dgm:spPr/>
      <dgm:t>
        <a:bodyPr/>
        <a:lstStyle/>
        <a:p>
          <a:endParaRPr lang="es-ES"/>
        </a:p>
      </dgm:t>
    </dgm:pt>
    <dgm:pt modelId="{156BAE83-8A2B-4DAC-B891-6117904F58D5}">
      <dgm:prSet phldrT="[Text]" custT="1"/>
      <dgm:spPr/>
      <dgm:t>
        <a:bodyPr/>
        <a:lstStyle/>
        <a:p>
          <a:r>
            <a:rPr lang="es-ES" sz="2000" dirty="0"/>
            <a:t>Fuga</a:t>
          </a:r>
        </a:p>
      </dgm:t>
    </dgm:pt>
    <dgm:pt modelId="{D0E1297D-FDD3-4B57-B868-1D80990F7BCE}" type="parTrans" cxnId="{987EABE4-526F-4838-BB03-0D1ED51BCA0A}">
      <dgm:prSet/>
      <dgm:spPr/>
      <dgm:t>
        <a:bodyPr/>
        <a:lstStyle/>
        <a:p>
          <a:endParaRPr lang="es-ES"/>
        </a:p>
      </dgm:t>
    </dgm:pt>
    <dgm:pt modelId="{23C41987-7EED-443D-8104-4B3F26424F16}" type="sibTrans" cxnId="{987EABE4-526F-4838-BB03-0D1ED51BCA0A}">
      <dgm:prSet/>
      <dgm:spPr/>
      <dgm:t>
        <a:bodyPr/>
        <a:lstStyle/>
        <a:p>
          <a:endParaRPr lang="es-ES"/>
        </a:p>
      </dgm:t>
    </dgm:pt>
    <dgm:pt modelId="{CE06BC82-8928-441F-8182-92B2E7D7DF2E}">
      <dgm:prSet phldrT="[Text]" custT="1"/>
      <dgm:spPr/>
      <dgm:t>
        <a:bodyPr/>
        <a:lstStyle/>
        <a:p>
          <a:r>
            <a:rPr lang="es-ES" sz="2000" dirty="0"/>
            <a:t>Curvas flujo,</a:t>
          </a:r>
        </a:p>
        <a:p>
          <a:r>
            <a:rPr lang="es-ES" sz="2000" dirty="0"/>
            <a:t>presión,</a:t>
          </a:r>
        </a:p>
        <a:p>
          <a:r>
            <a:rPr lang="es-ES" sz="2000" dirty="0"/>
            <a:t>volumen</a:t>
          </a:r>
        </a:p>
        <a:p>
          <a:endParaRPr lang="es-ES" sz="2000" dirty="0"/>
        </a:p>
        <a:p>
          <a:r>
            <a:rPr lang="es-ES" sz="2000" dirty="0" err="1"/>
            <a:t>Interfase</a:t>
          </a:r>
          <a:endParaRPr lang="es-ES" sz="2000" dirty="0"/>
        </a:p>
        <a:p>
          <a:r>
            <a:rPr lang="es-ES" sz="2000" dirty="0"/>
            <a:t>Válvulas</a:t>
          </a:r>
        </a:p>
        <a:p>
          <a:r>
            <a:rPr lang="es-ES" sz="2000" dirty="0"/>
            <a:t>Humidificación</a:t>
          </a:r>
        </a:p>
      </dgm:t>
    </dgm:pt>
    <dgm:pt modelId="{E9589D9D-848D-4564-B814-AAED4FC6A9D0}" type="parTrans" cxnId="{9796FC1E-6DF8-49DA-91C5-6C825F7A9EC3}">
      <dgm:prSet/>
      <dgm:spPr/>
      <dgm:t>
        <a:bodyPr/>
        <a:lstStyle/>
        <a:p>
          <a:endParaRPr lang="es-ES"/>
        </a:p>
      </dgm:t>
    </dgm:pt>
    <dgm:pt modelId="{ABA545FD-C044-4024-BA43-1F41EB377787}" type="sibTrans" cxnId="{9796FC1E-6DF8-49DA-91C5-6C825F7A9EC3}">
      <dgm:prSet/>
      <dgm:spPr/>
      <dgm:t>
        <a:bodyPr/>
        <a:lstStyle/>
        <a:p>
          <a:endParaRPr lang="es-ES"/>
        </a:p>
      </dgm:t>
    </dgm:pt>
    <dgm:pt modelId="{B1446244-0910-4DDD-AB9A-FFC99249CEC5}">
      <dgm:prSet phldrT="[Text]" custT="1"/>
      <dgm:spPr/>
      <dgm:t>
        <a:bodyPr/>
        <a:lstStyle/>
        <a:p>
          <a:r>
            <a:rPr lang="es-ES" sz="2400" b="0" dirty="0"/>
            <a:t>Gasometría Venosa</a:t>
          </a:r>
        </a:p>
      </dgm:t>
    </dgm:pt>
    <dgm:pt modelId="{EF1FEB45-A53B-48A9-AEA4-CB13978CD449}" type="parTrans" cxnId="{26B5C95B-D1FA-433F-A5B2-D664F44AD683}">
      <dgm:prSet/>
      <dgm:spPr/>
      <dgm:t>
        <a:bodyPr/>
        <a:lstStyle/>
        <a:p>
          <a:endParaRPr lang="es-ES"/>
        </a:p>
      </dgm:t>
    </dgm:pt>
    <dgm:pt modelId="{E2FBFB1C-0443-458D-B13E-94858359D458}" type="sibTrans" cxnId="{26B5C95B-D1FA-433F-A5B2-D664F44AD683}">
      <dgm:prSet/>
      <dgm:spPr/>
      <dgm:t>
        <a:bodyPr/>
        <a:lstStyle/>
        <a:p>
          <a:endParaRPr lang="es-ES"/>
        </a:p>
      </dgm:t>
    </dgm:pt>
    <dgm:pt modelId="{751955AC-1DC6-43A6-9147-DF4AB2DEF97F}" type="pres">
      <dgm:prSet presAssocID="{7E13A722-3478-464D-BD6B-CEB760ED1C38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9918A7A2-5C7C-4E78-B078-D5FDDC6C59C0}" type="pres">
      <dgm:prSet presAssocID="{F6C6CE3A-C655-4747-8ACA-EB617044D422}" presName="ChildAccent3" presStyleCnt="0"/>
      <dgm:spPr/>
    </dgm:pt>
    <dgm:pt modelId="{05C2FE7A-6722-40B5-B4D9-99010225E3DA}" type="pres">
      <dgm:prSet presAssocID="{F6C6CE3A-C655-4747-8ACA-EB617044D422}" presName="ChildAccent" presStyleLbl="alignImgPlace1" presStyleIdx="0" presStyleCnt="3"/>
      <dgm:spPr/>
    </dgm:pt>
    <dgm:pt modelId="{B9DB9DBF-E8A6-4945-942F-D93D01B564FE}" type="pres">
      <dgm:prSet presAssocID="{F6C6CE3A-C655-4747-8ACA-EB617044D422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568E06-F788-4114-96AB-C84D1AC85326}" type="pres">
      <dgm:prSet presAssocID="{F6C6CE3A-C655-4747-8ACA-EB617044D422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</dgm:pt>
    <dgm:pt modelId="{A17F337F-137C-4DFB-A1E1-EF410369804F}" type="pres">
      <dgm:prSet presAssocID="{F34A1BFB-D569-4A8E-B8C2-0DAEDD8C6EEE}" presName="ChildAccent2" presStyleCnt="0"/>
      <dgm:spPr/>
    </dgm:pt>
    <dgm:pt modelId="{DB08274E-337F-48E7-86F4-F5C35B77B2F1}" type="pres">
      <dgm:prSet presAssocID="{F34A1BFB-D569-4A8E-B8C2-0DAEDD8C6EEE}" presName="ChildAccent" presStyleLbl="alignImgPlace1" presStyleIdx="1" presStyleCnt="3"/>
      <dgm:spPr/>
    </dgm:pt>
    <dgm:pt modelId="{C1349D25-0351-475E-A458-22C3E0AD2A03}" type="pres">
      <dgm:prSet presAssocID="{F34A1BFB-D569-4A8E-B8C2-0DAEDD8C6EEE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D4DAC23-6566-4C28-BD97-26AEEC56032D}" type="pres">
      <dgm:prSet presAssocID="{F34A1BFB-D569-4A8E-B8C2-0DAEDD8C6EEE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</dgm:pt>
    <dgm:pt modelId="{DE83A3F0-F022-46C5-AE12-4CB9D91E1A78}" type="pres">
      <dgm:prSet presAssocID="{9163A7D8-A9B6-487A-8E9A-1C24C5C685FD}" presName="ChildAccent1" presStyleCnt="0"/>
      <dgm:spPr/>
    </dgm:pt>
    <dgm:pt modelId="{A57B2A71-ACE8-49B3-944E-F74C29A8A418}" type="pres">
      <dgm:prSet presAssocID="{9163A7D8-A9B6-487A-8E9A-1C24C5C685FD}" presName="ChildAccent" presStyleLbl="alignImgPlace1" presStyleIdx="2" presStyleCnt="3"/>
      <dgm:spPr/>
    </dgm:pt>
    <dgm:pt modelId="{6CC51F4F-A414-4111-A106-924BF74520C2}" type="pres">
      <dgm:prSet presAssocID="{9163A7D8-A9B6-487A-8E9A-1C24C5C685FD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9CD3B5C-D2DC-4670-B4D9-96C45B1571E4}" type="pres">
      <dgm:prSet presAssocID="{9163A7D8-A9B6-487A-8E9A-1C24C5C685FD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</dgm:pt>
  </dgm:ptLst>
  <dgm:cxnLst>
    <dgm:cxn modelId="{48EF6301-06C8-4841-96E6-A0ABB4CCB958}" type="presOf" srcId="{46831D60-3D78-45CD-B144-4EEC21277CC7}" destId="{6CC51F4F-A414-4111-A106-924BF74520C2}" srcOrd="1" destOrd="1" presId="urn:microsoft.com/office/officeart/2011/layout/InterconnectedBlockProcess"/>
    <dgm:cxn modelId="{B34A8105-B199-4BC5-94E6-C89E93BFD56C}" srcId="{F6C6CE3A-C655-4747-8ACA-EB617044D422}" destId="{D4E92F42-BEDA-42EF-AEA4-EC5B33630F53}" srcOrd="0" destOrd="0" parTransId="{3F619D7D-39EE-44D4-9347-99DA6F9D1C47}" sibTransId="{B3E969B1-4277-42A7-9815-39AA26B26F6A}"/>
    <dgm:cxn modelId="{0C4C6406-7974-482B-9EA2-2ACE52D8A5C8}" type="presOf" srcId="{CE06BC82-8928-441F-8182-92B2E7D7DF2E}" destId="{B9DB9DBF-E8A6-4945-942F-D93D01B564FE}" srcOrd="1" destOrd="2" presId="urn:microsoft.com/office/officeart/2011/layout/InterconnectedBlockProcess"/>
    <dgm:cxn modelId="{9796FC1E-6DF8-49DA-91C5-6C825F7A9EC3}" srcId="{F6C6CE3A-C655-4747-8ACA-EB617044D422}" destId="{CE06BC82-8928-441F-8182-92B2E7D7DF2E}" srcOrd="2" destOrd="0" parTransId="{E9589D9D-848D-4564-B814-AAED4FC6A9D0}" sibTransId="{ABA545FD-C044-4024-BA43-1F41EB377787}"/>
    <dgm:cxn modelId="{E5760829-C9BD-40A2-8903-00DBF64DD77E}" srcId="{F34A1BFB-D569-4A8E-B8C2-0DAEDD8C6EEE}" destId="{0B7076D6-15CC-4125-AF2B-6D64C21F6DB9}" srcOrd="2" destOrd="0" parTransId="{B134F4FC-8C26-4AC4-A2BB-316E8706D9C5}" sibTransId="{B381C3BA-BEC9-4ECE-ABE4-DD8C1BB51940}"/>
    <dgm:cxn modelId="{5490702F-5C86-4315-9545-A6A38A095AE5}" type="presOf" srcId="{D4E92F42-BEDA-42EF-AEA4-EC5B33630F53}" destId="{05C2FE7A-6722-40B5-B4D9-99010225E3DA}" srcOrd="0" destOrd="0" presId="urn:microsoft.com/office/officeart/2011/layout/InterconnectedBlockProcess"/>
    <dgm:cxn modelId="{F9A9FB37-7825-480D-A9BA-019BF8444D4A}" type="presOf" srcId="{156BAE83-8A2B-4DAC-B891-6117904F58D5}" destId="{05C2FE7A-6722-40B5-B4D9-99010225E3DA}" srcOrd="0" destOrd="1" presId="urn:microsoft.com/office/officeart/2011/layout/InterconnectedBlockProcess"/>
    <dgm:cxn modelId="{26E4393A-16DA-46A3-A8A5-4A29CA74BA3E}" type="presOf" srcId="{B1446244-0910-4DDD-AB9A-FFC99249CEC5}" destId="{C1349D25-0351-475E-A458-22C3E0AD2A03}" srcOrd="1" destOrd="1" presId="urn:microsoft.com/office/officeart/2011/layout/InterconnectedBlockProcess"/>
    <dgm:cxn modelId="{B5E3C043-C03E-4605-9843-A5E21E6EE481}" type="presOf" srcId="{7E13A722-3478-464D-BD6B-CEB760ED1C38}" destId="{751955AC-1DC6-43A6-9147-DF4AB2DEF97F}" srcOrd="0" destOrd="0" presId="urn:microsoft.com/office/officeart/2011/layout/InterconnectedBlockProcess"/>
    <dgm:cxn modelId="{AFBCC645-0762-48C0-A07C-E1C0E9DA44D1}" type="presOf" srcId="{9163A7D8-A9B6-487A-8E9A-1C24C5C685FD}" destId="{C9CD3B5C-D2DC-4670-B4D9-96C45B1571E4}" srcOrd="0" destOrd="0" presId="urn:microsoft.com/office/officeart/2011/layout/InterconnectedBlockProcess"/>
    <dgm:cxn modelId="{2DF93C46-2072-49FE-87C8-A81C36AA58EA}" srcId="{7E13A722-3478-464D-BD6B-CEB760ED1C38}" destId="{F34A1BFB-D569-4A8E-B8C2-0DAEDD8C6EEE}" srcOrd="1" destOrd="0" parTransId="{7A7C93F8-14B9-4991-8706-31E7355CBE4B}" sibTransId="{DCAD84A8-DC1E-44D5-838E-01841CE84B23}"/>
    <dgm:cxn modelId="{D7FAE450-CCA2-4501-B3D3-39BE8DD868CC}" type="presOf" srcId="{F6C6CE3A-C655-4747-8ACA-EB617044D422}" destId="{73568E06-F788-4114-96AB-C84D1AC85326}" srcOrd="0" destOrd="0" presId="urn:microsoft.com/office/officeart/2011/layout/InterconnectedBlockProcess"/>
    <dgm:cxn modelId="{A3E5405B-4847-4FA6-B13D-AC031E9A2128}" srcId="{7E13A722-3478-464D-BD6B-CEB760ED1C38}" destId="{9163A7D8-A9B6-487A-8E9A-1C24C5C685FD}" srcOrd="0" destOrd="0" parTransId="{6027C010-9C4A-43B4-87EE-1466F2B28728}" sibTransId="{7860A89F-46C0-491A-9A25-F09F0F8E7168}"/>
    <dgm:cxn modelId="{26B5C95B-D1FA-433F-A5B2-D664F44AD683}" srcId="{F34A1BFB-D569-4A8E-B8C2-0DAEDD8C6EEE}" destId="{B1446244-0910-4DDD-AB9A-FFC99249CEC5}" srcOrd="1" destOrd="0" parTransId="{EF1FEB45-A53B-48A9-AEA4-CB13978CD449}" sibTransId="{E2FBFB1C-0443-458D-B13E-94858359D458}"/>
    <dgm:cxn modelId="{BA6BC663-9C31-443A-B3DC-E31AD6051C84}" type="presOf" srcId="{B1446244-0910-4DDD-AB9A-FFC99249CEC5}" destId="{DB08274E-337F-48E7-86F4-F5C35B77B2F1}" srcOrd="0" destOrd="1" presId="urn:microsoft.com/office/officeart/2011/layout/InterconnectedBlockProcess"/>
    <dgm:cxn modelId="{E1C60F66-A441-4809-BDCE-C656E726DD31}" type="presOf" srcId="{46831D60-3D78-45CD-B144-4EEC21277CC7}" destId="{A57B2A71-ACE8-49B3-944E-F74C29A8A418}" srcOrd="0" destOrd="1" presId="urn:microsoft.com/office/officeart/2011/layout/InterconnectedBlockProcess"/>
    <dgm:cxn modelId="{56E2286D-6B0E-40D2-92B7-038D4205B3E1}" type="presOf" srcId="{0B7076D6-15CC-4125-AF2B-6D64C21F6DB9}" destId="{C1349D25-0351-475E-A458-22C3E0AD2A03}" srcOrd="1" destOrd="2" presId="urn:microsoft.com/office/officeart/2011/layout/InterconnectedBlockProcess"/>
    <dgm:cxn modelId="{07E8597C-F92D-42A8-9672-79A19212ED03}" type="presOf" srcId="{9EEEBA4F-0721-4DE5-BA4C-01E011082FFB}" destId="{DB08274E-337F-48E7-86F4-F5C35B77B2F1}" srcOrd="0" destOrd="0" presId="urn:microsoft.com/office/officeart/2011/layout/InterconnectedBlockProcess"/>
    <dgm:cxn modelId="{D67D5B93-9FCC-4750-8562-86A2FA6B5C6D}" srcId="{9163A7D8-A9B6-487A-8E9A-1C24C5C685FD}" destId="{46831D60-3D78-45CD-B144-4EEC21277CC7}" srcOrd="1" destOrd="0" parTransId="{AEE103A1-4A71-4CA5-A191-096CA2B2B847}" sibTransId="{024B2247-9A04-4B93-98F5-7E4ACC991D94}"/>
    <dgm:cxn modelId="{13CB7898-6604-491B-99E3-D285F73CA369}" srcId="{9163A7D8-A9B6-487A-8E9A-1C24C5C685FD}" destId="{460C91C8-4366-4F55-9ED5-044EDC3A56D7}" srcOrd="0" destOrd="0" parTransId="{99655546-E0CC-4D58-A6A3-B807B8724A65}" sibTransId="{AEEB9DF1-3142-4BDA-AE07-AFA8FDAAC907}"/>
    <dgm:cxn modelId="{40888D98-A65C-4B11-9A4A-7806438A5AD7}" srcId="{F34A1BFB-D569-4A8E-B8C2-0DAEDD8C6EEE}" destId="{9EEEBA4F-0721-4DE5-BA4C-01E011082FFB}" srcOrd="0" destOrd="0" parTransId="{58885DA1-82A9-46D0-874F-D2D07EA37B5F}" sibTransId="{6C741716-FDFC-48CF-BFC1-5B7E5EBD6FA6}"/>
    <dgm:cxn modelId="{011C65B2-8EA7-4D0F-BCD6-1231B7EAB9B2}" type="presOf" srcId="{0B7076D6-15CC-4125-AF2B-6D64C21F6DB9}" destId="{DB08274E-337F-48E7-86F4-F5C35B77B2F1}" srcOrd="0" destOrd="2" presId="urn:microsoft.com/office/officeart/2011/layout/InterconnectedBlockProcess"/>
    <dgm:cxn modelId="{F3E8E3BA-53EE-471E-9574-6AF8ADFD3CD9}" type="presOf" srcId="{CE06BC82-8928-441F-8182-92B2E7D7DF2E}" destId="{05C2FE7A-6722-40B5-B4D9-99010225E3DA}" srcOrd="0" destOrd="2" presId="urn:microsoft.com/office/officeart/2011/layout/InterconnectedBlockProcess"/>
    <dgm:cxn modelId="{C6DE84BD-79B0-445C-91BB-591F38889FCA}" type="presOf" srcId="{D4E92F42-BEDA-42EF-AEA4-EC5B33630F53}" destId="{B9DB9DBF-E8A6-4945-942F-D93D01B564FE}" srcOrd="1" destOrd="0" presId="urn:microsoft.com/office/officeart/2011/layout/InterconnectedBlockProcess"/>
    <dgm:cxn modelId="{8C5089BD-ED7A-4AE8-B60E-EE2A6ACF15BF}" type="presOf" srcId="{460C91C8-4366-4F55-9ED5-044EDC3A56D7}" destId="{A57B2A71-ACE8-49B3-944E-F74C29A8A418}" srcOrd="0" destOrd="0" presId="urn:microsoft.com/office/officeart/2011/layout/InterconnectedBlockProcess"/>
    <dgm:cxn modelId="{B3E7EABD-0E5B-4C25-BD30-A7CEB6DBD59C}" srcId="{7E13A722-3478-464D-BD6B-CEB760ED1C38}" destId="{F6C6CE3A-C655-4747-8ACA-EB617044D422}" srcOrd="2" destOrd="0" parTransId="{1D2A18B4-6081-4D7F-B24C-759DCAABAD06}" sibTransId="{6B65A480-6A5A-4FA2-B6C9-6C2222F64C92}"/>
    <dgm:cxn modelId="{E6BA62BF-6A8A-4EB8-8278-07C40404E9DF}" type="presOf" srcId="{9EEEBA4F-0721-4DE5-BA4C-01E011082FFB}" destId="{C1349D25-0351-475E-A458-22C3E0AD2A03}" srcOrd="1" destOrd="0" presId="urn:microsoft.com/office/officeart/2011/layout/InterconnectedBlockProcess"/>
    <dgm:cxn modelId="{F9CDA5CF-2398-4C1C-A692-B82393D40670}" type="presOf" srcId="{F34A1BFB-D569-4A8E-B8C2-0DAEDD8C6EEE}" destId="{0D4DAC23-6566-4C28-BD97-26AEEC56032D}" srcOrd="0" destOrd="0" presId="urn:microsoft.com/office/officeart/2011/layout/InterconnectedBlockProcess"/>
    <dgm:cxn modelId="{F178AFD8-73A1-4228-8983-A5AF35414211}" type="presOf" srcId="{460C91C8-4366-4F55-9ED5-044EDC3A56D7}" destId="{6CC51F4F-A414-4111-A106-924BF74520C2}" srcOrd="1" destOrd="0" presId="urn:microsoft.com/office/officeart/2011/layout/InterconnectedBlockProcess"/>
    <dgm:cxn modelId="{C5E0B9DF-496F-4890-A011-4EB1D51D6445}" type="presOf" srcId="{156BAE83-8A2B-4DAC-B891-6117904F58D5}" destId="{B9DB9DBF-E8A6-4945-942F-D93D01B564FE}" srcOrd="1" destOrd="1" presId="urn:microsoft.com/office/officeart/2011/layout/InterconnectedBlockProcess"/>
    <dgm:cxn modelId="{987EABE4-526F-4838-BB03-0D1ED51BCA0A}" srcId="{F6C6CE3A-C655-4747-8ACA-EB617044D422}" destId="{156BAE83-8A2B-4DAC-B891-6117904F58D5}" srcOrd="1" destOrd="0" parTransId="{D0E1297D-FDD3-4B57-B868-1D80990F7BCE}" sibTransId="{23C41987-7EED-443D-8104-4B3F26424F16}"/>
    <dgm:cxn modelId="{C247A3BB-BBBE-4D5D-9BE0-982A6DC2F64A}" type="presParOf" srcId="{751955AC-1DC6-43A6-9147-DF4AB2DEF97F}" destId="{9918A7A2-5C7C-4E78-B078-D5FDDC6C59C0}" srcOrd="0" destOrd="0" presId="urn:microsoft.com/office/officeart/2011/layout/InterconnectedBlockProcess"/>
    <dgm:cxn modelId="{EE4A1F0A-2E11-4ADD-9883-0DB8644E20AC}" type="presParOf" srcId="{9918A7A2-5C7C-4E78-B078-D5FDDC6C59C0}" destId="{05C2FE7A-6722-40B5-B4D9-99010225E3DA}" srcOrd="0" destOrd="0" presId="urn:microsoft.com/office/officeart/2011/layout/InterconnectedBlockProcess"/>
    <dgm:cxn modelId="{7BF9ED77-C66F-4DE0-BC66-794C609A1436}" type="presParOf" srcId="{751955AC-1DC6-43A6-9147-DF4AB2DEF97F}" destId="{B9DB9DBF-E8A6-4945-942F-D93D01B564FE}" srcOrd="1" destOrd="0" presId="urn:microsoft.com/office/officeart/2011/layout/InterconnectedBlockProcess"/>
    <dgm:cxn modelId="{DEF76663-F76A-4087-8E99-73F65D373FF8}" type="presParOf" srcId="{751955AC-1DC6-43A6-9147-DF4AB2DEF97F}" destId="{73568E06-F788-4114-96AB-C84D1AC85326}" srcOrd="2" destOrd="0" presId="urn:microsoft.com/office/officeart/2011/layout/InterconnectedBlockProcess"/>
    <dgm:cxn modelId="{D7B54165-2ABC-40FC-8DBC-5432F3E8FC31}" type="presParOf" srcId="{751955AC-1DC6-43A6-9147-DF4AB2DEF97F}" destId="{A17F337F-137C-4DFB-A1E1-EF410369804F}" srcOrd="3" destOrd="0" presId="urn:microsoft.com/office/officeart/2011/layout/InterconnectedBlockProcess"/>
    <dgm:cxn modelId="{D728F06B-D380-482E-A5E1-B93AEC86DD2F}" type="presParOf" srcId="{A17F337F-137C-4DFB-A1E1-EF410369804F}" destId="{DB08274E-337F-48E7-86F4-F5C35B77B2F1}" srcOrd="0" destOrd="0" presId="urn:microsoft.com/office/officeart/2011/layout/InterconnectedBlockProcess"/>
    <dgm:cxn modelId="{53D4DED7-F91C-4AC2-8F3B-55ECDFBC95A3}" type="presParOf" srcId="{751955AC-1DC6-43A6-9147-DF4AB2DEF97F}" destId="{C1349D25-0351-475E-A458-22C3E0AD2A03}" srcOrd="4" destOrd="0" presId="urn:microsoft.com/office/officeart/2011/layout/InterconnectedBlockProcess"/>
    <dgm:cxn modelId="{19C09EB7-96E9-43CB-9C72-6E03089D0DD9}" type="presParOf" srcId="{751955AC-1DC6-43A6-9147-DF4AB2DEF97F}" destId="{0D4DAC23-6566-4C28-BD97-26AEEC56032D}" srcOrd="5" destOrd="0" presId="urn:microsoft.com/office/officeart/2011/layout/InterconnectedBlockProcess"/>
    <dgm:cxn modelId="{CDE924AE-BDAE-41F0-BD68-CCB6E7FF8F13}" type="presParOf" srcId="{751955AC-1DC6-43A6-9147-DF4AB2DEF97F}" destId="{DE83A3F0-F022-46C5-AE12-4CB9D91E1A78}" srcOrd="6" destOrd="0" presId="urn:microsoft.com/office/officeart/2011/layout/InterconnectedBlockProcess"/>
    <dgm:cxn modelId="{EE3932D9-807B-46B3-A202-78D03DBFBFB5}" type="presParOf" srcId="{DE83A3F0-F022-46C5-AE12-4CB9D91E1A78}" destId="{A57B2A71-ACE8-49B3-944E-F74C29A8A418}" srcOrd="0" destOrd="0" presId="urn:microsoft.com/office/officeart/2011/layout/InterconnectedBlockProcess"/>
    <dgm:cxn modelId="{A5D49327-3C14-41D6-973C-F70702FECA78}" type="presParOf" srcId="{751955AC-1DC6-43A6-9147-DF4AB2DEF97F}" destId="{6CC51F4F-A414-4111-A106-924BF74520C2}" srcOrd="7" destOrd="0" presId="urn:microsoft.com/office/officeart/2011/layout/InterconnectedBlockProcess"/>
    <dgm:cxn modelId="{EBD6256F-327D-4CCF-8D07-421230D87987}" type="presParOf" srcId="{751955AC-1DC6-43A6-9147-DF4AB2DEF97F}" destId="{C9CD3B5C-D2DC-4670-B4D9-96C45B1571E4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2EAEA-C32E-42A8-932D-86B19AF23A54}">
      <dsp:nvSpPr>
        <dsp:cNvPr id="0" name=""/>
        <dsp:cNvSpPr/>
      </dsp:nvSpPr>
      <dsp:spPr>
        <a:xfrm>
          <a:off x="0" y="270933"/>
          <a:ext cx="4876800" cy="487680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548CAB-3E39-4239-B4CB-97B4CAD5DAA1}">
      <dsp:nvSpPr>
        <dsp:cNvPr id="0" name=""/>
        <dsp:cNvSpPr/>
      </dsp:nvSpPr>
      <dsp:spPr>
        <a:xfrm>
          <a:off x="2427020" y="270933"/>
          <a:ext cx="5689599" cy="4876800"/>
        </a:xfrm>
        <a:prstGeom prst="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latin typeface="Arial Black" panose="020B0A04020102020204" pitchFamily="34" charset="0"/>
            </a:rPr>
            <a:t>IRA Hipoxémica por EAP/ICA </a:t>
          </a:r>
        </a:p>
      </dsp:txBody>
      <dsp:txXfrm>
        <a:off x="2427020" y="270933"/>
        <a:ext cx="2844799" cy="1463043"/>
      </dsp:txXfrm>
    </dsp:sp>
    <dsp:sp modelId="{B57ECE63-26F8-4CB7-81CB-62B4F15A4143}">
      <dsp:nvSpPr>
        <dsp:cNvPr id="0" name=""/>
        <dsp:cNvSpPr/>
      </dsp:nvSpPr>
      <dsp:spPr>
        <a:xfrm>
          <a:off x="853441" y="1733976"/>
          <a:ext cx="3169916" cy="3169916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5571487"/>
            <a:satOff val="19812"/>
            <a:lumOff val="44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F5D892-8AAB-419B-BE1E-FF87C242CF4F}">
      <dsp:nvSpPr>
        <dsp:cNvPr id="0" name=""/>
        <dsp:cNvSpPr/>
      </dsp:nvSpPr>
      <dsp:spPr>
        <a:xfrm>
          <a:off x="2438400" y="1733976"/>
          <a:ext cx="5689599" cy="3169916"/>
        </a:xfrm>
        <a:prstGeom prst="rect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latin typeface="Arial Black" panose="020B0A04020102020204" pitchFamily="34" charset="0"/>
            </a:rPr>
            <a:t>IRA Hipoxémica de </a:t>
          </a:r>
          <a:r>
            <a:rPr lang="es-ES" sz="2300" kern="1200" dirty="0" err="1">
              <a:latin typeface="Arial Black" panose="020B0A04020102020204" pitchFamily="34" charset="0"/>
            </a:rPr>
            <a:t>novo</a:t>
          </a:r>
          <a:r>
            <a:rPr lang="es-ES" sz="2300" kern="1200" dirty="0">
              <a:latin typeface="Arial Black" panose="020B0A04020102020204" pitchFamily="34" charset="0"/>
            </a:rPr>
            <a:t> no EAP no SDRA </a:t>
          </a:r>
        </a:p>
      </dsp:txBody>
      <dsp:txXfrm>
        <a:off x="2438400" y="1733976"/>
        <a:ext cx="2844799" cy="1463038"/>
      </dsp:txXfrm>
    </dsp:sp>
    <dsp:sp modelId="{FE367DEF-C565-46FE-9F4B-547C1A0FC33C}">
      <dsp:nvSpPr>
        <dsp:cNvPr id="0" name=""/>
        <dsp:cNvSpPr/>
      </dsp:nvSpPr>
      <dsp:spPr>
        <a:xfrm>
          <a:off x="1706880" y="3197014"/>
          <a:ext cx="1463038" cy="146303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11142974"/>
            <a:satOff val="39624"/>
            <a:lumOff val="896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35D506-77D2-41B6-997B-60B5672F00A8}">
      <dsp:nvSpPr>
        <dsp:cNvPr id="0" name=""/>
        <dsp:cNvSpPr/>
      </dsp:nvSpPr>
      <dsp:spPr>
        <a:xfrm>
          <a:off x="2438400" y="3197014"/>
          <a:ext cx="5689599" cy="1463038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>
              <a:latin typeface="Arial Black" panose="020B0A04020102020204" pitchFamily="34" charset="0"/>
            </a:rPr>
            <a:t>IRA Hipoxémica de </a:t>
          </a:r>
          <a:r>
            <a:rPr lang="es-ES" sz="2300" kern="1200" dirty="0" err="1">
              <a:latin typeface="Arial Black" panose="020B0A04020102020204" pitchFamily="34" charset="0"/>
            </a:rPr>
            <a:t>novo</a:t>
          </a:r>
          <a:r>
            <a:rPr lang="es-ES" sz="2300" kern="1200" dirty="0">
              <a:latin typeface="Arial Black" panose="020B0A04020102020204" pitchFamily="34" charset="0"/>
            </a:rPr>
            <a:t> tipo SDRA</a:t>
          </a:r>
        </a:p>
      </dsp:txBody>
      <dsp:txXfrm>
        <a:off x="2438400" y="3197014"/>
        <a:ext cx="2844799" cy="1463038"/>
      </dsp:txXfrm>
    </dsp:sp>
    <dsp:sp modelId="{2409FA61-8066-43C7-A014-ACF94C43FE87}">
      <dsp:nvSpPr>
        <dsp:cNvPr id="0" name=""/>
        <dsp:cNvSpPr/>
      </dsp:nvSpPr>
      <dsp:spPr>
        <a:xfrm>
          <a:off x="5283200" y="270933"/>
          <a:ext cx="2844799" cy="1463043"/>
        </a:xfrm>
        <a:prstGeom prst="rect">
          <a:avLst/>
        </a:prstGeom>
        <a:solidFill>
          <a:schemeClr val="accent4"/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Sin antecedente de Enfermedad Pulmonar Crónica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Con antecedente</a:t>
          </a:r>
        </a:p>
      </dsp:txBody>
      <dsp:txXfrm>
        <a:off x="5283200" y="270933"/>
        <a:ext cx="2844799" cy="1463043"/>
      </dsp:txXfrm>
    </dsp:sp>
    <dsp:sp modelId="{BD3ED639-50EF-416D-B7E4-11D742B47447}">
      <dsp:nvSpPr>
        <dsp:cNvPr id="0" name=""/>
        <dsp:cNvSpPr/>
      </dsp:nvSpPr>
      <dsp:spPr>
        <a:xfrm>
          <a:off x="5283200" y="1733976"/>
          <a:ext cx="2844799" cy="146303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Asma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Neumonía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Trauma torácico sin NTX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Intoxicación por gases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Casi-Ahogado</a:t>
          </a:r>
        </a:p>
      </dsp:txBody>
      <dsp:txXfrm>
        <a:off x="5283200" y="1733976"/>
        <a:ext cx="2844799" cy="1463038"/>
      </dsp:txXfrm>
    </dsp:sp>
    <dsp:sp modelId="{E6E6507A-93EC-46E8-A2CF-777D189EEF74}">
      <dsp:nvSpPr>
        <dsp:cNvPr id="0" name=""/>
        <dsp:cNvSpPr/>
      </dsp:nvSpPr>
      <dsp:spPr>
        <a:xfrm>
          <a:off x="5283200" y="3197014"/>
          <a:ext cx="2844799" cy="146303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Leve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 Black" panose="020B0A04020102020204" pitchFamily="34" charset="0"/>
            </a:rPr>
            <a:t>Moderado-severo </a:t>
          </a:r>
        </a:p>
      </dsp:txBody>
      <dsp:txXfrm>
        <a:off x="5283200" y="3197014"/>
        <a:ext cx="2844799" cy="1463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14BEC-6D7E-4F30-80EB-7B6C1B49C428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D72AD-9723-4E34-895B-9EEA50E570FB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 Black" panose="020B0A04020102020204" pitchFamily="34" charset="0"/>
            </a:rPr>
            <a:t>Inicio con  VMNI – CPAP – TAFCN - HVNI</a:t>
          </a:r>
        </a:p>
      </dsp:txBody>
      <dsp:txXfrm>
        <a:off x="610504" y="416587"/>
        <a:ext cx="7440913" cy="833607"/>
      </dsp:txXfrm>
    </dsp:sp>
    <dsp:sp modelId="{4FA6F3A0-35BE-4490-959D-26E00153669A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D4D73-7759-43DB-97E6-79D47A1B7B7A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 Black" panose="020B0A04020102020204" pitchFamily="34" charset="0"/>
            </a:rPr>
            <a:t>Rotaciones programadas : Uso VMNI-CPAP y en descansos uso TAFCN - HVNI</a:t>
          </a:r>
        </a:p>
      </dsp:txBody>
      <dsp:txXfrm>
        <a:off x="1088431" y="1667215"/>
        <a:ext cx="6962986" cy="833607"/>
      </dsp:txXfrm>
    </dsp:sp>
    <dsp:sp modelId="{57835DA4-1DB9-4AD1-968D-B62054C8D39A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BAA81-236A-496D-9D7C-35FE800E5D28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 Black" panose="020B0A04020102020204" pitchFamily="34" charset="0"/>
            </a:rPr>
            <a:t>En situaciones de intolerancia a VMNI-CPAP y ONI uso TAFCN – HVNI </a:t>
          </a:r>
        </a:p>
      </dsp:txBody>
      <dsp:txXfrm>
        <a:off x="1088431" y="2917843"/>
        <a:ext cx="6962986" cy="833607"/>
      </dsp:txXfrm>
    </dsp:sp>
    <dsp:sp modelId="{E1E6A9F4-81D7-4A98-B366-C03588D0F789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FCA5A-35AB-433E-A6CD-17A56590DC1D}">
      <dsp:nvSpPr>
        <dsp:cNvPr id="0" name=""/>
        <dsp:cNvSpPr/>
      </dsp:nvSpPr>
      <dsp:spPr>
        <a:xfrm>
          <a:off x="610504" y="3978830"/>
          <a:ext cx="7440913" cy="1212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 Black" panose="020B0A04020102020204" pitchFamily="34" charset="0"/>
            </a:rPr>
            <a:t>Estrategia para mejoría gasométrica fuera de VMNI - CPAP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latin typeface="Arial Black" panose="020B0A04020102020204" pitchFamily="34" charset="0"/>
            </a:rPr>
            <a:t>( descanso-rotación ).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610504" y="3978830"/>
        <a:ext cx="7440913" cy="1212890"/>
      </dsp:txXfrm>
    </dsp:sp>
    <dsp:sp modelId="{0C1BC17E-870C-4D8F-8066-E9733BCB8AD8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2FE7A-6722-40B5-B4D9-99010225E3DA}">
      <dsp:nvSpPr>
        <dsp:cNvPr id="0" name=""/>
        <dsp:cNvSpPr/>
      </dsp:nvSpPr>
      <dsp:spPr>
        <a:xfrm>
          <a:off x="4782531" y="1072997"/>
          <a:ext cx="2265262" cy="5033990"/>
        </a:xfrm>
        <a:prstGeom prst="wedgeRectCallout">
          <a:avLst>
            <a:gd name="adj1" fmla="val 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Vt.espiratorio</a:t>
          </a:r>
          <a:endParaRPr lang="es-ES" sz="2000" kern="1200" dirty="0"/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Vm</a:t>
          </a:r>
          <a:endParaRPr lang="es-ES" sz="2000" kern="1200" dirty="0"/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Fuga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Curvas flujo,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presión,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volumen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 dirty="0"/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/>
            <a:t>Interfase</a:t>
          </a:r>
          <a:endParaRPr lang="es-ES" sz="2000" kern="1200" dirty="0"/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Válvulas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Humidificación</a:t>
          </a:r>
        </a:p>
      </dsp:txBody>
      <dsp:txXfrm>
        <a:off x="5070022" y="1072997"/>
        <a:ext cx="1977771" cy="5033990"/>
      </dsp:txXfrm>
    </dsp:sp>
    <dsp:sp modelId="{73568E06-F788-4114-96AB-C84D1AC85326}">
      <dsp:nvSpPr>
        <dsp:cNvPr id="0" name=""/>
        <dsp:cNvSpPr/>
      </dsp:nvSpPr>
      <dsp:spPr>
        <a:xfrm>
          <a:off x="4782531" y="0"/>
          <a:ext cx="2265262" cy="1074829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VENTILADOR</a:t>
          </a:r>
        </a:p>
      </dsp:txBody>
      <dsp:txXfrm>
        <a:off x="4782531" y="0"/>
        <a:ext cx="2265262" cy="1074829"/>
      </dsp:txXfrm>
    </dsp:sp>
    <dsp:sp modelId="{DB08274E-337F-48E7-86F4-F5C35B77B2F1}">
      <dsp:nvSpPr>
        <dsp:cNvPr id="0" name=""/>
        <dsp:cNvSpPr/>
      </dsp:nvSpPr>
      <dsp:spPr>
        <a:xfrm>
          <a:off x="2516589" y="1072997"/>
          <a:ext cx="2265262" cy="4674899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1623195"/>
            <a:satOff val="-12147"/>
            <a:lumOff val="-150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Gasometría Arterial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/>
            <a:t>Gasometría Venosa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Capnografía</a:t>
          </a:r>
          <a:r>
            <a:rPr lang="es-ES" sz="2000" b="1" kern="1200" dirty="0"/>
            <a:t> Transcutánea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(PtcCO2</a:t>
          </a:r>
          <a:r>
            <a:rPr lang="es-ES" sz="2000" b="0" kern="1200" dirty="0"/>
            <a:t>)</a:t>
          </a:r>
        </a:p>
      </dsp:txBody>
      <dsp:txXfrm>
        <a:off x="2804080" y="1072997"/>
        <a:ext cx="1977771" cy="4674899"/>
      </dsp:txXfrm>
    </dsp:sp>
    <dsp:sp modelId="{0D4DAC23-6566-4C28-BD97-26AEEC56032D}">
      <dsp:nvSpPr>
        <dsp:cNvPr id="0" name=""/>
        <dsp:cNvSpPr/>
      </dsp:nvSpPr>
      <dsp:spPr>
        <a:xfrm>
          <a:off x="2516589" y="174049"/>
          <a:ext cx="2265262" cy="898948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VENTILACIÓN</a:t>
          </a:r>
        </a:p>
      </dsp:txBody>
      <dsp:txXfrm>
        <a:off x="2516589" y="174049"/>
        <a:ext cx="2265262" cy="898948"/>
      </dsp:txXfrm>
    </dsp:sp>
    <dsp:sp modelId="{A57B2A71-ACE8-49B3-944E-F74C29A8A418}">
      <dsp:nvSpPr>
        <dsp:cNvPr id="0" name=""/>
        <dsp:cNvSpPr/>
      </dsp:nvSpPr>
      <dsp:spPr>
        <a:xfrm>
          <a:off x="251327" y="1072997"/>
          <a:ext cx="2265262" cy="4315197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3246390"/>
            <a:satOff val="-24293"/>
            <a:lumOff val="-301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Gasometría Arterial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Gasometría Venosa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Sp02</a:t>
          </a:r>
        </a:p>
      </dsp:txBody>
      <dsp:txXfrm>
        <a:off x="538817" y="1072997"/>
        <a:ext cx="1977771" cy="4315197"/>
      </dsp:txXfrm>
    </dsp:sp>
    <dsp:sp modelId="{C9CD3B5C-D2DC-4670-B4D9-96C45B1571E4}">
      <dsp:nvSpPr>
        <dsp:cNvPr id="0" name=""/>
        <dsp:cNvSpPr/>
      </dsp:nvSpPr>
      <dsp:spPr>
        <a:xfrm>
          <a:off x="251327" y="353594"/>
          <a:ext cx="2265262" cy="719403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OXIGENACIÓN</a:t>
          </a:r>
        </a:p>
      </dsp:txBody>
      <dsp:txXfrm>
        <a:off x="251327" y="353594"/>
        <a:ext cx="2265262" cy="719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EC9FEE7-B004-A04B-8DB1-EB5C64CF7C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4BDE76-C143-AB44-8153-D0E04A2106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2767F6-ABC4-D440-A160-14DB498980FC}" type="datetimeFigureOut">
              <a:rPr lang="es-ES"/>
              <a:pPr>
                <a:defRPr/>
              </a:pPr>
              <a:t>28/9/19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B31455-8038-6541-B985-3F51A70C23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D4AA1F-9754-B74A-83FF-E1777C9772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D3AE33-1AB6-5248-99EB-E1CA34FDEC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49C63D9-3F8A-EE4D-AC90-82FDFA4242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97B6F1-01B2-C04F-8A14-8E19A8EC75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2DA0DED-664F-6941-8891-27A2ED4F6F68}" type="datetimeFigureOut">
              <a:rPr lang="es-ES"/>
              <a:pPr>
                <a:defRPr/>
              </a:pPr>
              <a:t>28/9/19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02D738FA-9802-F549-B791-16689349A4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4DB7DB52-2AB7-9D4C-AE3E-941A57181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8DBC3F-1712-B940-AD36-638C353869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A4FC31-CDBC-D844-9A3E-BFF197A42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FEEE666-9550-E648-A1DC-48C0D8ED92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>
            <a:extLst>
              <a:ext uri="{FF2B5EF4-FFF2-40B4-BE49-F238E27FC236}">
                <a16:creationId xmlns:a16="http://schemas.microsoft.com/office/drawing/2014/main" id="{47565DC4-570E-B745-A9D3-CC8397153D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Marcador de notas 2">
            <a:extLst>
              <a:ext uri="{FF2B5EF4-FFF2-40B4-BE49-F238E27FC236}">
                <a16:creationId xmlns:a16="http://schemas.microsoft.com/office/drawing/2014/main" id="{61263B27-42C2-C345-B402-4967638761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2532" name="Marcador de número de diapositiva 3">
            <a:extLst>
              <a:ext uri="{FF2B5EF4-FFF2-40B4-BE49-F238E27FC236}">
                <a16:creationId xmlns:a16="http://schemas.microsoft.com/office/drawing/2014/main" id="{F5957064-FE6E-1644-AFB5-EC5E10C60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3E91E9-0587-F544-BDFE-3A46773788A7}" type="slidenum">
              <a:rPr lang="es-ES" altLang="es-ES" smtClean="0"/>
              <a:pPr/>
              <a:t>12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tipo gtvmni">
            <a:extLst>
              <a:ext uri="{FF2B5EF4-FFF2-40B4-BE49-F238E27FC236}">
                <a16:creationId xmlns:a16="http://schemas.microsoft.com/office/drawing/2014/main" id="{CCF9281E-3FB1-5C43-ACF9-2FFA3A4E75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4138"/>
            <a:ext cx="587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7F9097D2-1D19-484E-9595-BB067E84D5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188913"/>
            <a:ext cx="46799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1">
            <a:extLst>
              <a:ext uri="{FF2B5EF4-FFF2-40B4-BE49-F238E27FC236}">
                <a16:creationId xmlns:a16="http://schemas.microsoft.com/office/drawing/2014/main" id="{052F2A53-4873-1647-9EFB-BAA5C5585AD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350" y="2205038"/>
            <a:ext cx="12192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3523803"/>
            <a:ext cx="103632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4400" y="5013176"/>
            <a:ext cx="10363200" cy="62562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075A9A-88DF-6A48-A4E4-2E9915D742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EE017E-FD9D-CA4A-9C9C-4F5FDC0C51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956B00-35F6-2441-BB9D-71329527C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9748738-AC8B-2B45-88D8-6E70CAEA0F6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4723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87B1E4D-DE24-384E-B01D-F17945144155}"/>
              </a:ext>
            </a:extLst>
          </p:cNvPr>
          <p:cNvSpPr/>
          <p:nvPr userDrawn="1"/>
        </p:nvSpPr>
        <p:spPr>
          <a:xfrm>
            <a:off x="0" y="12700"/>
            <a:ext cx="12192000" cy="895350"/>
          </a:xfrm>
          <a:prstGeom prst="rect">
            <a:avLst/>
          </a:prstGeom>
          <a:solidFill>
            <a:srgbClr val="99C5D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5" descr="Logotipo gtvmni">
            <a:extLst>
              <a:ext uri="{FF2B5EF4-FFF2-40B4-BE49-F238E27FC236}">
                <a16:creationId xmlns:a16="http://schemas.microsoft.com/office/drawing/2014/main" id="{09A6835C-2547-C34C-859F-CDD0CB3BA4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4138"/>
            <a:ext cx="587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8058"/>
          </a:xfrm>
        </p:spPr>
        <p:txBody>
          <a:bodyPr/>
          <a:lstStyle>
            <a:lvl1pPr>
              <a:defRPr sz="4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ES_tradnl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B453714-24C9-BF49-ABC9-19917190E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3BCB4CF-8095-944E-A112-E2A5007E0B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3C56B01-1784-A44A-8D7F-3876AAB0E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CE80-7B57-FE4D-B5FC-8B7D78AC0CD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740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4C28213-83C5-DE4D-859D-4889471E1E09}"/>
              </a:ext>
            </a:extLst>
          </p:cNvPr>
          <p:cNvSpPr/>
          <p:nvPr userDrawn="1"/>
        </p:nvSpPr>
        <p:spPr>
          <a:xfrm>
            <a:off x="0" y="12700"/>
            <a:ext cx="12192000" cy="895350"/>
          </a:xfrm>
          <a:prstGeom prst="rect">
            <a:avLst/>
          </a:prstGeom>
          <a:solidFill>
            <a:srgbClr val="99C5D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5" descr="Logotipo gtvmni">
            <a:extLst>
              <a:ext uri="{FF2B5EF4-FFF2-40B4-BE49-F238E27FC236}">
                <a16:creationId xmlns:a16="http://schemas.microsoft.com/office/drawing/2014/main" id="{B45B3963-7200-3E48-AB35-B0B5C10143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4138"/>
            <a:ext cx="587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8D89628-68D3-FF46-A107-581477F2F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CA0C9EE-BFDA-5B4A-B3C3-D84E31E20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1F7ADE4-B5A3-614C-9D68-48FD7E8EE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D0574-F97F-954F-AD5A-48D8DF5707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9319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000EE18-1EFF-2147-ADBB-B235AC13818B}"/>
              </a:ext>
            </a:extLst>
          </p:cNvPr>
          <p:cNvSpPr/>
          <p:nvPr userDrawn="1"/>
        </p:nvSpPr>
        <p:spPr>
          <a:xfrm>
            <a:off x="0" y="12700"/>
            <a:ext cx="12192000" cy="895350"/>
          </a:xfrm>
          <a:prstGeom prst="rect">
            <a:avLst/>
          </a:prstGeom>
          <a:solidFill>
            <a:srgbClr val="99C5D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6" name="Picture 5" descr="Logotipo gtvmni">
            <a:extLst>
              <a:ext uri="{FF2B5EF4-FFF2-40B4-BE49-F238E27FC236}">
                <a16:creationId xmlns:a16="http://schemas.microsoft.com/office/drawing/2014/main" id="{071B1E0A-D923-1049-88AE-A27CFE4437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4138"/>
            <a:ext cx="587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F6AA68D-FF19-CE4D-8045-660DFA6FE0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B3C76CD-1731-114C-B05A-C00F0CC95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679BFF-0864-EB44-A6FE-3487A6464D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D755A-0F3D-6848-9E42-65C9B64B824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04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24EF99A-2938-C840-A531-E4A9A271822A}"/>
              </a:ext>
            </a:extLst>
          </p:cNvPr>
          <p:cNvSpPr/>
          <p:nvPr userDrawn="1"/>
        </p:nvSpPr>
        <p:spPr>
          <a:xfrm>
            <a:off x="0" y="12700"/>
            <a:ext cx="12192000" cy="895350"/>
          </a:xfrm>
          <a:prstGeom prst="rect">
            <a:avLst/>
          </a:prstGeom>
          <a:solidFill>
            <a:srgbClr val="99C5D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8" name="Picture 5" descr="Logotipo gtvmni">
            <a:extLst>
              <a:ext uri="{FF2B5EF4-FFF2-40B4-BE49-F238E27FC236}">
                <a16:creationId xmlns:a16="http://schemas.microsoft.com/office/drawing/2014/main" id="{D3C28ED2-973D-9946-AC0A-5C53C21E51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4138"/>
            <a:ext cx="587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B4CDE9D-1E84-9E42-88D6-36F72497F9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3537EC3-0AA2-1C4F-BC3F-357724DF4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20D5AD-E6CA-F34B-BA70-EB424FC15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B5E81-4CE1-9A47-893E-F1FB08490D9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815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AF499A0-FA62-F849-8263-A4F3F885F71D}"/>
              </a:ext>
            </a:extLst>
          </p:cNvPr>
          <p:cNvSpPr/>
          <p:nvPr userDrawn="1"/>
        </p:nvSpPr>
        <p:spPr>
          <a:xfrm>
            <a:off x="0" y="12700"/>
            <a:ext cx="12192000" cy="895350"/>
          </a:xfrm>
          <a:prstGeom prst="rect">
            <a:avLst/>
          </a:prstGeom>
          <a:solidFill>
            <a:srgbClr val="99C5D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" name="Picture 5" descr="Logotipo gtvmni">
            <a:extLst>
              <a:ext uri="{FF2B5EF4-FFF2-40B4-BE49-F238E27FC236}">
                <a16:creationId xmlns:a16="http://schemas.microsoft.com/office/drawing/2014/main" id="{3190B458-A57F-2949-A2AF-CC1DDE211B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4138"/>
            <a:ext cx="587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A6DE2-510B-5043-A00E-D57F1DD019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F422C-1B4A-714A-8465-50BAB4F47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D3B9D-37A7-454A-BC84-92196CC18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ABC6-CA85-7942-9AFF-ECB5BA9AD3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0642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A28F09-CE6F-E242-8971-CCB2F0549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2A282B-3D3E-5243-8645-9FEA89B50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FB3386-B593-9742-B209-989D1441A1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9F077-E412-9743-9E5B-F3938216F91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973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28323D-365E-194A-89AA-363049834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7488" y="274638"/>
            <a:ext cx="1009491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B6E2B94-0BBE-7D46-BDD8-8D278EF11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BBA5591-83A8-7F44-975F-C98CC5E6BEC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9BEC29-7585-FD4B-8A1F-6CD69A06CC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44B5BA-803B-0043-B06B-536938A8C2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0571FB0-259D-AB4E-A9DB-A6CEF726A47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7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22268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22268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22268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22268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22268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22268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22226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2226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22226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2226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atbueno@hot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>
            <a:extLst>
              <a:ext uri="{FF2B5EF4-FFF2-40B4-BE49-F238E27FC236}">
                <a16:creationId xmlns:a16="http://schemas.microsoft.com/office/drawing/2014/main" id="{E0735D05-CB1F-B148-A2D4-5294630498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708275"/>
            <a:ext cx="9067800" cy="2114550"/>
          </a:xfrm>
        </p:spPr>
        <p:txBody>
          <a:bodyPr/>
          <a:lstStyle/>
          <a:p>
            <a:pPr eaLnBrk="1" hangingPunct="1"/>
            <a:r>
              <a:rPr lang="es-ES" altLang="es-ES">
                <a:solidFill>
                  <a:srgbClr val="000066"/>
                </a:solidFill>
              </a:rPr>
              <a:t>TERAPIAS NO INVASIVAS EN LA I.R.A HIPOXÉMICA </a:t>
            </a:r>
            <a:br>
              <a:rPr lang="es-ES" altLang="es-ES">
                <a:solidFill>
                  <a:srgbClr val="000066"/>
                </a:solidFill>
              </a:rPr>
            </a:br>
            <a:r>
              <a:rPr lang="es-ES" altLang="es-ES">
                <a:solidFill>
                  <a:srgbClr val="000066"/>
                </a:solidFill>
              </a:rPr>
              <a:t>“Diferencia los tipos de pacientes”.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E5E99E0-341A-6643-9A58-5D32FDAEA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5301208"/>
            <a:ext cx="4841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s-ES" altLang="es-ES" sz="2000" dirty="0">
                <a:solidFill>
                  <a:srgbClr val="000066"/>
                </a:solidFill>
              </a:rPr>
              <a:t>JM Carratalá Perales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s-ES" altLang="es-ES" sz="1600" dirty="0">
                <a:solidFill>
                  <a:srgbClr val="000066"/>
                </a:solidFill>
                <a:hlinkClick r:id="rId2"/>
              </a:rPr>
              <a:t>batbueno@hotmail.com</a:t>
            </a:r>
            <a:endParaRPr lang="es-ES" altLang="es-ES" sz="1600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s-ES" altLang="es-ES" sz="1600" dirty="0">
                <a:solidFill>
                  <a:srgbClr val="000066"/>
                </a:solidFill>
              </a:rPr>
              <a:t>Unidad de Corta Estancia – Sº Urgencias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s-ES" altLang="es-ES" sz="1600" dirty="0">
                <a:solidFill>
                  <a:srgbClr val="000066"/>
                </a:solidFill>
              </a:rPr>
              <a:t>Hospital General Universitario. Alicante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s-ES" altLang="es-ES" sz="1200" dirty="0">
                <a:solidFill>
                  <a:srgbClr val="000066"/>
                </a:solidFill>
              </a:rPr>
              <a:t>(Actualizada a Septiembre 2019)</a:t>
            </a:r>
            <a:endParaRPr lang="es-ES_tradnl" altLang="es-ES" sz="12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>
            <a:extLst>
              <a:ext uri="{FF2B5EF4-FFF2-40B4-BE49-F238E27FC236}">
                <a16:creationId xmlns:a16="http://schemas.microsoft.com/office/drawing/2014/main" id="{E970A2F2-B9E6-DD41-B4AC-4CF7376E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3529" r="18906" b="33325"/>
          <a:stretch>
            <a:fillRect/>
          </a:stretch>
        </p:blipFill>
        <p:spPr bwMode="auto">
          <a:xfrm>
            <a:off x="727075" y="165100"/>
            <a:ext cx="33734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n 2">
            <a:extLst>
              <a:ext uri="{FF2B5EF4-FFF2-40B4-BE49-F238E27FC236}">
                <a16:creationId xmlns:a16="http://schemas.microsoft.com/office/drawing/2014/main" id="{2ED0E021-7C0E-AD4F-A3E9-0261E707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38264" r="39902" b="6297"/>
          <a:stretch>
            <a:fillRect/>
          </a:stretch>
        </p:blipFill>
        <p:spPr bwMode="auto">
          <a:xfrm>
            <a:off x="163513" y="1689100"/>
            <a:ext cx="6681787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n 3">
            <a:extLst>
              <a:ext uri="{FF2B5EF4-FFF2-40B4-BE49-F238E27FC236}">
                <a16:creationId xmlns:a16="http://schemas.microsoft.com/office/drawing/2014/main" id="{CFEB33DA-CCC2-1948-929A-D0CC6018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7" t="38263" r="39114" b="15315"/>
          <a:stretch>
            <a:fillRect/>
          </a:stretch>
        </p:blipFill>
        <p:spPr bwMode="auto">
          <a:xfrm>
            <a:off x="6553200" y="574675"/>
            <a:ext cx="56388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2AAAE69-C21E-6446-BA70-5A219E1AA1D6}"/>
              </a:ext>
            </a:extLst>
          </p:cNvPr>
          <p:cNvCxnSpPr>
            <a:cxnSpLocks/>
          </p:cNvCxnSpPr>
          <p:nvPr/>
        </p:nvCxnSpPr>
        <p:spPr>
          <a:xfrm>
            <a:off x="6303963" y="82550"/>
            <a:ext cx="106362" cy="6775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931B9BEB-A132-8843-A2A8-F05BA0909A0D}"/>
              </a:ext>
            </a:extLst>
          </p:cNvPr>
          <p:cNvSpPr/>
          <p:nvPr/>
        </p:nvSpPr>
        <p:spPr>
          <a:xfrm>
            <a:off x="1306513" y="4264025"/>
            <a:ext cx="1614487" cy="5095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AA01937-AB22-7D4A-96C4-4AD5A7E002A5}"/>
              </a:ext>
            </a:extLst>
          </p:cNvPr>
          <p:cNvSpPr/>
          <p:nvPr/>
        </p:nvSpPr>
        <p:spPr>
          <a:xfrm>
            <a:off x="2493963" y="5527675"/>
            <a:ext cx="774700" cy="5111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3030F311-3EEB-4D4D-A5F3-CC16BAC015A2}"/>
              </a:ext>
            </a:extLst>
          </p:cNvPr>
          <p:cNvSpPr/>
          <p:nvPr/>
        </p:nvSpPr>
        <p:spPr>
          <a:xfrm>
            <a:off x="6342063" y="942975"/>
            <a:ext cx="817562" cy="26431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0AE9EF-F80A-1845-B00F-D976CC74A9FE}"/>
              </a:ext>
            </a:extLst>
          </p:cNvPr>
          <p:cNvSpPr/>
          <p:nvPr/>
        </p:nvSpPr>
        <p:spPr>
          <a:xfrm>
            <a:off x="7059613" y="4125913"/>
            <a:ext cx="4625975" cy="23447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Las recomendaciones de la ESC sobre el tratamiento de la ICA-EAP incluyen la Terapia de alto flujo en caso de intolerancia  precoz a VMNI-CPAP y orden de no intubación.</a:t>
            </a:r>
          </a:p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No te olvides de usar terapia de alto flujo también en el destete y descansos de la VMNI-CPAP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C9A276F-CDDB-5143-85DF-9F78687316AC}"/>
              </a:ext>
            </a:extLst>
          </p:cNvPr>
          <p:cNvSpPr/>
          <p:nvPr/>
        </p:nvSpPr>
        <p:spPr>
          <a:xfrm>
            <a:off x="259644" y="112889"/>
            <a:ext cx="11458223" cy="1004712"/>
          </a:xfrm>
          <a:prstGeom prst="round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i="1" dirty="0">
                <a:solidFill>
                  <a:schemeClr val="tx1"/>
                </a:solidFill>
                <a:highlight>
                  <a:srgbClr val="00FF00"/>
                </a:highlight>
                <a:latin typeface="Arial Black" panose="020B0A04020102020204" pitchFamily="34" charset="0"/>
              </a:rPr>
              <a:t>Estrategia Integrada </a:t>
            </a:r>
            <a:r>
              <a:rPr lang="es-ES" sz="2000" b="1" i="1" dirty="0" err="1">
                <a:solidFill>
                  <a:schemeClr val="tx1"/>
                </a:solidFill>
                <a:highlight>
                  <a:srgbClr val="00FF00"/>
                </a:highlight>
                <a:latin typeface="Arial Black" panose="020B0A04020102020204" pitchFamily="34" charset="0"/>
              </a:rPr>
              <a:t>Terapeútica</a:t>
            </a:r>
            <a:r>
              <a:rPr lang="es-ES" sz="2000" b="1" i="1" dirty="0">
                <a:solidFill>
                  <a:schemeClr val="tx1"/>
                </a:solidFill>
                <a:highlight>
                  <a:srgbClr val="00FF00"/>
                </a:highlight>
                <a:latin typeface="Arial Black" panose="020B0A04020102020204" pitchFamily="34" charset="0"/>
              </a:rPr>
              <a:t> </a:t>
            </a:r>
            <a:r>
              <a:rPr lang="es-ES" sz="20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s-E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para favorecer el éxito – prevenir fracaso –  de la VMNI-CPAP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A8473D7-8AE6-5E4F-9978-EC1AD0931572}"/>
              </a:ext>
            </a:extLst>
          </p:cNvPr>
          <p:cNvGraphicFramePr/>
          <p:nvPr/>
        </p:nvGraphicFramePr>
        <p:xfrm>
          <a:off x="2032000" y="11176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4" name="Imagen 4">
            <a:extLst>
              <a:ext uri="{FF2B5EF4-FFF2-40B4-BE49-F238E27FC236}">
                <a16:creationId xmlns:a16="http://schemas.microsoft.com/office/drawing/2014/main" id="{749301E1-7C98-7347-816A-C47CA453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0" t="17360" r="33859" b="5840"/>
          <a:stretch>
            <a:fillRect/>
          </a:stretch>
        </p:blipFill>
        <p:spPr bwMode="auto">
          <a:xfrm>
            <a:off x="260350" y="2492375"/>
            <a:ext cx="21240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367BD459-7AB6-6D4F-B2F3-8DEF9BEE37E7}"/>
              </a:ext>
            </a:extLst>
          </p:cNvPr>
          <p:cNvCxnSpPr>
            <a:cxnSpLocks/>
            <a:stCxn id="21507" idx="2"/>
            <a:endCxn id="21520" idx="0"/>
          </p:cNvCxnSpPr>
          <p:nvPr/>
        </p:nvCxnSpPr>
        <p:spPr>
          <a:xfrm>
            <a:off x="6127750" y="488950"/>
            <a:ext cx="0" cy="201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Text Box 4">
            <a:extLst>
              <a:ext uri="{FF2B5EF4-FFF2-40B4-BE49-F238E27FC236}">
                <a16:creationId xmlns:a16="http://schemas.microsoft.com/office/drawing/2014/main" id="{0BCE678E-DC38-B34D-B4EA-E01238C3E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638" y="119063"/>
            <a:ext cx="3322637" cy="3698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800">
                <a:solidFill>
                  <a:schemeClr val="tx1"/>
                </a:solidFill>
              </a:rPr>
              <a:t>IRA HIPOXEMICA – PARCIAL. </a:t>
            </a:r>
          </a:p>
        </p:txBody>
      </p:sp>
      <p:sp>
        <p:nvSpPr>
          <p:cNvPr id="21508" name="Text Box 8">
            <a:extLst>
              <a:ext uri="{FF2B5EF4-FFF2-40B4-BE49-F238E27FC236}">
                <a16:creationId xmlns:a16="http://schemas.microsoft.com/office/drawing/2014/main" id="{F3B40CFA-A8D7-BA45-B90E-C72EF38D9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282700"/>
            <a:ext cx="4257675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chemeClr val="tx1"/>
                </a:solidFill>
              </a:rPr>
              <a:t>Tratamiento Estándar + VMNI-CPAP-TAFCN</a:t>
            </a:r>
          </a:p>
        </p:txBody>
      </p:sp>
      <p:sp>
        <p:nvSpPr>
          <p:cNvPr id="21509" name="Text Box 9">
            <a:extLst>
              <a:ext uri="{FF2B5EF4-FFF2-40B4-BE49-F238E27FC236}">
                <a16:creationId xmlns:a16="http://schemas.microsoft.com/office/drawing/2014/main" id="{A6921365-D1E6-994C-B038-64F75F5F8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150" y="2141538"/>
            <a:ext cx="2744788" cy="5222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Si Intolerancia a VMNI-CPAP 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Criterio de No IOT</a:t>
            </a:r>
          </a:p>
        </p:txBody>
      </p:sp>
      <p:sp>
        <p:nvSpPr>
          <p:cNvPr id="21510" name="Text Box 10">
            <a:extLst>
              <a:ext uri="{FF2B5EF4-FFF2-40B4-BE49-F238E27FC236}">
                <a16:creationId xmlns:a16="http://schemas.microsoft.com/office/drawing/2014/main" id="{6E312EC6-45D5-5B49-90AF-E58EB43F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75" y="3003550"/>
            <a:ext cx="2073275" cy="846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400">
                <a:solidFill>
                  <a:schemeClr val="tx1"/>
                </a:solidFill>
              </a:rPr>
              <a:t>Terapia de Alto Flujo con cánulas nasales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TAFCN</a:t>
            </a:r>
          </a:p>
        </p:txBody>
      </p:sp>
      <p:sp>
        <p:nvSpPr>
          <p:cNvPr id="3081" name="Text Box 12">
            <a:extLst>
              <a:ext uri="{FF2B5EF4-FFF2-40B4-BE49-F238E27FC236}">
                <a16:creationId xmlns:a16="http://schemas.microsoft.com/office/drawing/2014/main" id="{303270FF-CA64-794A-A0FC-4B8D3BDCA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211" y="2354694"/>
            <a:ext cx="8636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800" b="1" dirty="0">
                <a:highlight>
                  <a:srgbClr val="FFFF00"/>
                </a:highlight>
              </a:rPr>
              <a:t>CPAP</a:t>
            </a:r>
          </a:p>
        </p:txBody>
      </p:sp>
      <p:sp>
        <p:nvSpPr>
          <p:cNvPr id="21512" name="Text Box 13">
            <a:extLst>
              <a:ext uri="{FF2B5EF4-FFF2-40B4-BE49-F238E27FC236}">
                <a16:creationId xmlns:a16="http://schemas.microsoft.com/office/drawing/2014/main" id="{9E04D85B-569B-CF49-B202-90A418204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88" y="2759075"/>
            <a:ext cx="2525712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Inicio con 5 cmH2O + FiO2 100%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Progresar de 2 en 2 cmH2O hasta valores efectivos.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Ideales entre 7-12 cm H2O</a:t>
            </a:r>
          </a:p>
        </p:txBody>
      </p:sp>
      <p:sp>
        <p:nvSpPr>
          <p:cNvPr id="21513" name="Text Box 14">
            <a:extLst>
              <a:ext uri="{FF2B5EF4-FFF2-40B4-BE49-F238E27FC236}">
                <a16:creationId xmlns:a16="http://schemas.microsoft.com/office/drawing/2014/main" id="{2F12FE6A-E900-594B-80E0-049DF7866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4244975"/>
            <a:ext cx="2376488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Si a los 60 m mantiene SpO2 &lt;90%, mantiene disnea-trabajo y FR&gt;28 rpm + R P/F &lt; 300 y PaC02 &lt; 45 mmHg</a:t>
            </a:r>
          </a:p>
        </p:txBody>
      </p:sp>
      <p:sp>
        <p:nvSpPr>
          <p:cNvPr id="21514" name="Text Box 15">
            <a:extLst>
              <a:ext uri="{FF2B5EF4-FFF2-40B4-BE49-F238E27FC236}">
                <a16:creationId xmlns:a16="http://schemas.microsoft.com/office/drawing/2014/main" id="{91E9B8AF-0C65-894A-AF7C-30F949FB0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6480175"/>
            <a:ext cx="135255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600" b="1">
                <a:solidFill>
                  <a:schemeClr val="tx1"/>
                </a:solidFill>
              </a:rPr>
              <a:t>Valorar IOT</a:t>
            </a:r>
          </a:p>
        </p:txBody>
      </p:sp>
      <p:sp>
        <p:nvSpPr>
          <p:cNvPr id="21515" name="CuadroTexto 1">
            <a:extLst>
              <a:ext uri="{FF2B5EF4-FFF2-40B4-BE49-F238E27FC236}">
                <a16:creationId xmlns:a16="http://schemas.microsoft.com/office/drawing/2014/main" id="{E3CCF002-5168-2144-8ADA-BFA7E4B87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0" y="5259388"/>
            <a:ext cx="1552575" cy="11080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Aumentar</a:t>
            </a:r>
            <a:r>
              <a:rPr lang="es-ES" altLang="es-ES" sz="1800">
                <a:solidFill>
                  <a:schemeClr val="tx1"/>
                </a:solidFill>
              </a:rPr>
              <a:t> </a:t>
            </a:r>
            <a:r>
              <a:rPr lang="es-ES" altLang="es-ES" sz="1200">
                <a:solidFill>
                  <a:schemeClr val="tx1"/>
                </a:solidFill>
              </a:rPr>
              <a:t>CPAP y FiO2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(Ojo valores superiores 15 cmH2O)</a:t>
            </a:r>
          </a:p>
        </p:txBody>
      </p:sp>
      <p:sp>
        <p:nvSpPr>
          <p:cNvPr id="21516" name="CuadroTexto 3">
            <a:extLst>
              <a:ext uri="{FF2B5EF4-FFF2-40B4-BE49-F238E27FC236}">
                <a16:creationId xmlns:a16="http://schemas.microsoft.com/office/drawing/2014/main" id="{0B562A6D-5BAC-494B-BD36-3C680813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8050" y="4244975"/>
            <a:ext cx="1657350" cy="6461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50 – 60 lpm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FiO2 necesaria para SpO2 90-94%</a:t>
            </a:r>
          </a:p>
        </p:txBody>
      </p:sp>
      <p:sp>
        <p:nvSpPr>
          <p:cNvPr id="3087" name="CuadroTexto 4">
            <a:extLst>
              <a:ext uri="{FF2B5EF4-FFF2-40B4-BE49-F238E27FC236}">
                <a16:creationId xmlns:a16="http://schemas.microsoft.com/office/drawing/2014/main" id="{8D189A36-402C-224D-A995-CCC249E3E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9" y="2740025"/>
            <a:ext cx="885825" cy="369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800" b="1" dirty="0">
                <a:highlight>
                  <a:srgbClr val="FFFF00"/>
                </a:highlight>
              </a:rPr>
              <a:t>B-PAP</a:t>
            </a:r>
          </a:p>
        </p:txBody>
      </p:sp>
      <p:sp>
        <p:nvSpPr>
          <p:cNvPr id="21518" name="CuadroTexto 5">
            <a:extLst>
              <a:ext uri="{FF2B5EF4-FFF2-40B4-BE49-F238E27FC236}">
                <a16:creationId xmlns:a16="http://schemas.microsoft.com/office/drawing/2014/main" id="{A81A3F44-6021-5247-B010-CE40F6E1B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3216275"/>
            <a:ext cx="2447925" cy="21240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Inicio con IPAP  10-12 cmH2O y EPAP  4-5 cmH20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Rampa media-rápida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FR seguridad 12-15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Relación I:E 1:1-2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+ FiO2 Necesaria para SpO2 90-93%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Ideales IPAP entre 15-20 cmH2O y EPAP entre 4-10 cmH2O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(PS 8-14 cm H20 y PEEP 5-8 cm H20 )</a:t>
            </a:r>
          </a:p>
        </p:txBody>
      </p:sp>
      <p:sp>
        <p:nvSpPr>
          <p:cNvPr id="21519" name="CuadroTexto 6">
            <a:extLst>
              <a:ext uri="{FF2B5EF4-FFF2-40B4-BE49-F238E27FC236}">
                <a16:creationId xmlns:a16="http://schemas.microsoft.com/office/drawing/2014/main" id="{C5CCFEBB-78FC-BA42-A59A-5BE71B69C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1743075"/>
            <a:ext cx="2360612" cy="739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Sospecha de Hipercapnia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Disnea severa, intenso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 trabajo respiratorio</a:t>
            </a:r>
          </a:p>
        </p:txBody>
      </p:sp>
      <p:sp>
        <p:nvSpPr>
          <p:cNvPr id="21520" name="Text Box 7">
            <a:extLst>
              <a:ext uri="{FF2B5EF4-FFF2-40B4-BE49-F238E27FC236}">
                <a16:creationId xmlns:a16="http://schemas.microsoft.com/office/drawing/2014/main" id="{DF6482CE-EE2B-A349-A65F-51B3345F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690563"/>
            <a:ext cx="3995737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400">
                <a:solidFill>
                  <a:schemeClr val="tx1"/>
                </a:solidFill>
              </a:rPr>
              <a:t>FR&gt;28-32 rpm, SpO2&lt;90%, Musc. Accesoria, Disnea moderada - severa</a:t>
            </a:r>
            <a:endParaRPr lang="es-ES" altLang="es-ES" sz="1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2048" name="Conector recto 2047">
            <a:extLst>
              <a:ext uri="{FF2B5EF4-FFF2-40B4-BE49-F238E27FC236}">
                <a16:creationId xmlns:a16="http://schemas.microsoft.com/office/drawing/2014/main" id="{6A72EE40-293C-224F-A960-9A11A42BDC83}"/>
              </a:ext>
            </a:extLst>
          </p:cNvPr>
          <p:cNvCxnSpPr>
            <a:cxnSpLocks/>
          </p:cNvCxnSpPr>
          <p:nvPr/>
        </p:nvCxnSpPr>
        <p:spPr>
          <a:xfrm>
            <a:off x="10648950" y="2740025"/>
            <a:ext cx="0" cy="2667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Conector recto 2050">
            <a:extLst>
              <a:ext uri="{FF2B5EF4-FFF2-40B4-BE49-F238E27FC236}">
                <a16:creationId xmlns:a16="http://schemas.microsoft.com/office/drawing/2014/main" id="{AF9AEF8A-6442-0A4F-917B-E882AE076D3B}"/>
              </a:ext>
            </a:extLst>
          </p:cNvPr>
          <p:cNvCxnSpPr>
            <a:cxnSpLocks/>
            <a:stCxn id="21510" idx="2"/>
            <a:endCxn id="21516" idx="0"/>
          </p:cNvCxnSpPr>
          <p:nvPr/>
        </p:nvCxnSpPr>
        <p:spPr>
          <a:xfrm flipH="1">
            <a:off x="10626725" y="3849688"/>
            <a:ext cx="14288" cy="3952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3" name="Conector: angular 2102">
            <a:extLst>
              <a:ext uri="{FF2B5EF4-FFF2-40B4-BE49-F238E27FC236}">
                <a16:creationId xmlns:a16="http://schemas.microsoft.com/office/drawing/2014/main" id="{574B47D1-6B2F-C943-8C96-3DFCA5FD437D}"/>
              </a:ext>
            </a:extLst>
          </p:cNvPr>
          <p:cNvCxnSpPr>
            <a:cxnSpLocks/>
            <a:endCxn id="21509" idx="0"/>
          </p:cNvCxnSpPr>
          <p:nvPr/>
        </p:nvCxnSpPr>
        <p:spPr>
          <a:xfrm>
            <a:off x="8574088" y="1517650"/>
            <a:ext cx="2000250" cy="623888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6" name="Conector: angular 2105">
            <a:extLst>
              <a:ext uri="{FF2B5EF4-FFF2-40B4-BE49-F238E27FC236}">
                <a16:creationId xmlns:a16="http://schemas.microsoft.com/office/drawing/2014/main" id="{8D9A8570-AE9A-FF40-80AC-8EA3C0301A08}"/>
              </a:ext>
            </a:extLst>
          </p:cNvPr>
          <p:cNvCxnSpPr>
            <a:cxnSpLocks/>
            <a:stCxn id="21508" idx="1"/>
            <a:endCxn id="21519" idx="0"/>
          </p:cNvCxnSpPr>
          <p:nvPr/>
        </p:nvCxnSpPr>
        <p:spPr>
          <a:xfrm rot="10800000" flipV="1">
            <a:off x="3395663" y="1436688"/>
            <a:ext cx="744537" cy="306387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9" name="Conector: angular 2108">
            <a:extLst>
              <a:ext uri="{FF2B5EF4-FFF2-40B4-BE49-F238E27FC236}">
                <a16:creationId xmlns:a16="http://schemas.microsoft.com/office/drawing/2014/main" id="{C3A64FD2-65B5-144F-9993-3E615EB4BCBD}"/>
              </a:ext>
            </a:extLst>
          </p:cNvPr>
          <p:cNvCxnSpPr>
            <a:cxnSpLocks/>
          </p:cNvCxnSpPr>
          <p:nvPr/>
        </p:nvCxnSpPr>
        <p:spPr>
          <a:xfrm rot="5400000">
            <a:off x="5581651" y="5983287"/>
            <a:ext cx="265112" cy="1096963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BFF9FEBF-603B-4B43-A17D-33DD083580F8}"/>
              </a:ext>
            </a:extLst>
          </p:cNvPr>
          <p:cNvSpPr/>
          <p:nvPr/>
        </p:nvSpPr>
        <p:spPr>
          <a:xfrm>
            <a:off x="3557588" y="5446713"/>
            <a:ext cx="1582737" cy="1373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dirty="0">
                <a:solidFill>
                  <a:schemeClr val="tx1"/>
                </a:solidFill>
              </a:rPr>
              <a:t>Si no mejoría</a:t>
            </a:r>
          </a:p>
          <a:p>
            <a:pPr algn="ctr">
              <a:defRPr/>
            </a:pPr>
            <a:r>
              <a:rPr lang="es-ES" sz="1200" dirty="0">
                <a:solidFill>
                  <a:schemeClr val="tx1"/>
                </a:solidFill>
              </a:rPr>
              <a:t>clínica y/o gasométrica valorar cambio de modo ventilatorio o IOT si procede</a:t>
            </a:r>
          </a:p>
          <a:p>
            <a:pPr algn="ctr">
              <a:defRPr/>
            </a:pP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01A5667-7556-CA43-94B3-08D3D98101D2}"/>
              </a:ext>
            </a:extLst>
          </p:cNvPr>
          <p:cNvSpPr/>
          <p:nvPr/>
        </p:nvSpPr>
        <p:spPr>
          <a:xfrm>
            <a:off x="1817688" y="5608638"/>
            <a:ext cx="1376362" cy="601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dirty="0">
                <a:solidFill>
                  <a:schemeClr val="tx1"/>
                </a:solidFill>
              </a:rPr>
              <a:t>Si no mejoría 60 m clínica y/o gasométrica 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739EF26-ACC1-3240-9311-698185EA426B}"/>
              </a:ext>
            </a:extLst>
          </p:cNvPr>
          <p:cNvCxnSpPr>
            <a:cxnSpLocks/>
          </p:cNvCxnSpPr>
          <p:nvPr/>
        </p:nvCxnSpPr>
        <p:spPr>
          <a:xfrm>
            <a:off x="2943225" y="2478088"/>
            <a:ext cx="0" cy="271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Conector recto 2062">
            <a:extLst>
              <a:ext uri="{FF2B5EF4-FFF2-40B4-BE49-F238E27FC236}">
                <a16:creationId xmlns:a16="http://schemas.microsoft.com/office/drawing/2014/main" id="{447CCEA9-1539-0B43-9A23-FFDF0E2E6526}"/>
              </a:ext>
            </a:extLst>
          </p:cNvPr>
          <p:cNvCxnSpPr>
            <a:cxnSpLocks/>
            <a:stCxn id="21518" idx="0"/>
            <a:endCxn id="21518" idx="0"/>
          </p:cNvCxnSpPr>
          <p:nvPr/>
        </p:nvCxnSpPr>
        <p:spPr>
          <a:xfrm>
            <a:off x="2943225" y="32162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Conector recto 2065">
            <a:extLst>
              <a:ext uri="{FF2B5EF4-FFF2-40B4-BE49-F238E27FC236}">
                <a16:creationId xmlns:a16="http://schemas.microsoft.com/office/drawing/2014/main" id="{74A5BD6F-8E68-DC4A-B760-53D5DDF29398}"/>
              </a:ext>
            </a:extLst>
          </p:cNvPr>
          <p:cNvCxnSpPr>
            <a:cxnSpLocks/>
            <a:stCxn id="21518" idx="0"/>
            <a:endCxn id="21518" idx="0"/>
          </p:cNvCxnSpPr>
          <p:nvPr/>
        </p:nvCxnSpPr>
        <p:spPr>
          <a:xfrm>
            <a:off x="2943225" y="32162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Conector recto de flecha 2067">
            <a:extLst>
              <a:ext uri="{FF2B5EF4-FFF2-40B4-BE49-F238E27FC236}">
                <a16:creationId xmlns:a16="http://schemas.microsoft.com/office/drawing/2014/main" id="{13CE9C5A-0979-5E4A-85CD-B71F8C745E68}"/>
              </a:ext>
            </a:extLst>
          </p:cNvPr>
          <p:cNvCxnSpPr>
            <a:cxnSpLocks/>
          </p:cNvCxnSpPr>
          <p:nvPr/>
        </p:nvCxnSpPr>
        <p:spPr>
          <a:xfrm>
            <a:off x="2608263" y="5340350"/>
            <a:ext cx="0" cy="268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Conector recto de flecha 2072">
            <a:extLst>
              <a:ext uri="{FF2B5EF4-FFF2-40B4-BE49-F238E27FC236}">
                <a16:creationId xmlns:a16="http://schemas.microsoft.com/office/drawing/2014/main" id="{C0F594C5-BD5A-AA46-8596-A1474C64295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506663" y="6210300"/>
            <a:ext cx="0" cy="269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88DE9023-1ED1-C346-837C-B23C18D2288F}"/>
              </a:ext>
            </a:extLst>
          </p:cNvPr>
          <p:cNvCxnSpPr>
            <a:cxnSpLocks/>
            <a:endCxn id="3087" idx="3"/>
          </p:cNvCxnSpPr>
          <p:nvPr/>
        </p:nvCxnSpPr>
        <p:spPr>
          <a:xfrm rot="16200000" flipV="1">
            <a:off x="2749551" y="3521075"/>
            <a:ext cx="2520950" cy="133032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AB996EE2-D885-B340-917F-7A031BCF55E9}"/>
              </a:ext>
            </a:extLst>
          </p:cNvPr>
          <p:cNvCxnSpPr>
            <a:cxnSpLocks/>
          </p:cNvCxnSpPr>
          <p:nvPr/>
        </p:nvCxnSpPr>
        <p:spPr>
          <a:xfrm flipH="1">
            <a:off x="3071813" y="6597650"/>
            <a:ext cx="4429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>
            <a:extLst>
              <a:ext uri="{FF2B5EF4-FFF2-40B4-BE49-F238E27FC236}">
                <a16:creationId xmlns:a16="http://schemas.microsoft.com/office/drawing/2014/main" id="{CB2240A4-F012-0443-B102-3393EF184F28}"/>
              </a:ext>
            </a:extLst>
          </p:cNvPr>
          <p:cNvSpPr/>
          <p:nvPr/>
        </p:nvSpPr>
        <p:spPr>
          <a:xfrm>
            <a:off x="9874250" y="5535613"/>
            <a:ext cx="2035175" cy="9445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La valoración clínica y gasométrica se realizará tras 60 - 120 m , 12 - 24 h  de terapia  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3B81CD07-8849-A543-9A1C-044BDF57A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6" y="2477253"/>
            <a:ext cx="103453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1800" b="1" dirty="0">
                <a:highlight>
                  <a:srgbClr val="FFFF00"/>
                </a:highlight>
              </a:rPr>
              <a:t>TAFCN</a:t>
            </a:r>
          </a:p>
        </p:txBody>
      </p: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07D5F9CF-C053-E046-88CE-090E0E1B974C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8285163" y="2846388"/>
            <a:ext cx="20637" cy="1323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8" name="CuadroTexto 3">
            <a:extLst>
              <a:ext uri="{FF2B5EF4-FFF2-40B4-BE49-F238E27FC236}">
                <a16:creationId xmlns:a16="http://schemas.microsoft.com/office/drawing/2014/main" id="{E54CCA5A-CD06-EF4C-80E5-4C3B6DFF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256088"/>
            <a:ext cx="1657350" cy="6461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50 – 60 lpm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tx1"/>
                </a:solidFill>
              </a:rPr>
              <a:t>FiO2 necesaria para SpO2 90-94%</a:t>
            </a:r>
          </a:p>
        </p:txBody>
      </p: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707256E9-D055-584F-B339-512792008A44}"/>
              </a:ext>
            </a:extLst>
          </p:cNvPr>
          <p:cNvCxnSpPr>
            <a:cxnSpLocks/>
          </p:cNvCxnSpPr>
          <p:nvPr/>
        </p:nvCxnSpPr>
        <p:spPr>
          <a:xfrm>
            <a:off x="8216900" y="4902200"/>
            <a:ext cx="0" cy="5445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ángulo 80">
            <a:extLst>
              <a:ext uri="{FF2B5EF4-FFF2-40B4-BE49-F238E27FC236}">
                <a16:creationId xmlns:a16="http://schemas.microsoft.com/office/drawing/2014/main" id="{C19F42E3-4626-2F4C-B41A-25C341C5F743}"/>
              </a:ext>
            </a:extLst>
          </p:cNvPr>
          <p:cNvSpPr/>
          <p:nvPr/>
        </p:nvSpPr>
        <p:spPr>
          <a:xfrm>
            <a:off x="7537450" y="5446713"/>
            <a:ext cx="1657350" cy="11953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dirty="0">
                <a:solidFill>
                  <a:schemeClr val="tx1"/>
                </a:solidFill>
              </a:rPr>
              <a:t>Si no mejoría</a:t>
            </a:r>
          </a:p>
          <a:p>
            <a:pPr algn="ctr">
              <a:defRPr/>
            </a:pPr>
            <a:r>
              <a:rPr lang="es-ES" sz="1200" dirty="0">
                <a:solidFill>
                  <a:schemeClr val="tx1"/>
                </a:solidFill>
              </a:rPr>
              <a:t>clínica y/o gasométrica valorar cambio de modo ventilatorio o IOT si procede</a:t>
            </a:r>
          </a:p>
          <a:p>
            <a:pPr algn="ctr">
              <a:defRPr/>
            </a:pPr>
            <a:endParaRPr lang="es-ES" sz="1200" dirty="0">
              <a:solidFill>
                <a:schemeClr val="tx1"/>
              </a:solidFill>
            </a:endParaRPr>
          </a:p>
        </p:txBody>
      </p:sp>
      <p:cxnSp>
        <p:nvCxnSpPr>
          <p:cNvPr id="2075" name="Conector recto de flecha 2074">
            <a:extLst>
              <a:ext uri="{FF2B5EF4-FFF2-40B4-BE49-F238E27FC236}">
                <a16:creationId xmlns:a16="http://schemas.microsoft.com/office/drawing/2014/main" id="{E39BA229-CBCB-1C4F-8DF1-4959B4344623}"/>
              </a:ext>
            </a:extLst>
          </p:cNvPr>
          <p:cNvCxnSpPr>
            <a:cxnSpLocks/>
          </p:cNvCxnSpPr>
          <p:nvPr/>
        </p:nvCxnSpPr>
        <p:spPr>
          <a:xfrm>
            <a:off x="6199188" y="3767138"/>
            <a:ext cx="15875" cy="488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196B07F8-EC0D-C948-847D-4CAEB0270973}"/>
              </a:ext>
            </a:extLst>
          </p:cNvPr>
          <p:cNvCxnSpPr>
            <a:cxnSpLocks/>
          </p:cNvCxnSpPr>
          <p:nvPr/>
        </p:nvCxnSpPr>
        <p:spPr>
          <a:xfrm>
            <a:off x="6199188" y="5000625"/>
            <a:ext cx="0" cy="282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ángulo 89">
            <a:extLst>
              <a:ext uri="{FF2B5EF4-FFF2-40B4-BE49-F238E27FC236}">
                <a16:creationId xmlns:a16="http://schemas.microsoft.com/office/drawing/2014/main" id="{966BF505-FC43-DC45-849E-A8AA7C1DD15B}"/>
              </a:ext>
            </a:extLst>
          </p:cNvPr>
          <p:cNvSpPr/>
          <p:nvPr/>
        </p:nvSpPr>
        <p:spPr>
          <a:xfrm>
            <a:off x="74613" y="5399088"/>
            <a:ext cx="1547812" cy="8270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Nunca retrasar IOT si está indicada.</a:t>
            </a:r>
          </a:p>
        </p:txBody>
      </p:sp>
      <p:sp>
        <p:nvSpPr>
          <p:cNvPr id="21544" name="CuadroTexto 6">
            <a:extLst>
              <a:ext uri="{FF2B5EF4-FFF2-40B4-BE49-F238E27FC236}">
                <a16:creationId xmlns:a16="http://schemas.microsoft.com/office/drawing/2014/main" id="{1278A69E-38CF-B847-B053-CB952B7F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1658938"/>
            <a:ext cx="3973513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Sin sospecha de Hipercapnia y/o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solidFill>
                  <a:schemeClr val="tx1"/>
                </a:solidFill>
              </a:rPr>
              <a:t> patología crónica respiratoria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1BA5C442-EFE0-8D4A-9439-2C138C700C71}"/>
              </a:ext>
            </a:extLst>
          </p:cNvPr>
          <p:cNvCxnSpPr>
            <a:cxnSpLocks/>
            <a:endCxn id="3081" idx="0"/>
          </p:cNvCxnSpPr>
          <p:nvPr/>
        </p:nvCxnSpPr>
        <p:spPr>
          <a:xfrm>
            <a:off x="6262688" y="2193925"/>
            <a:ext cx="0" cy="1603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53C67DD8-578D-9641-8152-F906A2468A77}"/>
              </a:ext>
            </a:extLst>
          </p:cNvPr>
          <p:cNvCxnSpPr>
            <a:cxnSpLocks/>
          </p:cNvCxnSpPr>
          <p:nvPr/>
        </p:nvCxnSpPr>
        <p:spPr>
          <a:xfrm>
            <a:off x="8305800" y="2193925"/>
            <a:ext cx="0" cy="271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ángulo 71">
            <a:extLst>
              <a:ext uri="{FF2B5EF4-FFF2-40B4-BE49-F238E27FC236}">
                <a16:creationId xmlns:a16="http://schemas.microsoft.com/office/drawing/2014/main" id="{89F44778-B341-AF42-83FE-F3D4A42D4D36}"/>
              </a:ext>
            </a:extLst>
          </p:cNvPr>
          <p:cNvSpPr/>
          <p:nvPr/>
        </p:nvSpPr>
        <p:spPr>
          <a:xfrm>
            <a:off x="269875" y="212725"/>
            <a:ext cx="3087688" cy="11699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En caso de ICA con Sp02 &lt; 90 % pero sin taquipnea ni uso de musculatura accesoria con disnea leve usar oxigenoterapia convencional con Fi02 mínima para mantener Sp02 entre 90-94%. 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92EA2DC1-0350-3649-8A37-C1A70FB78ECC}"/>
              </a:ext>
            </a:extLst>
          </p:cNvPr>
          <p:cNvSpPr/>
          <p:nvPr/>
        </p:nvSpPr>
        <p:spPr>
          <a:xfrm>
            <a:off x="8821738" y="47625"/>
            <a:ext cx="3087687" cy="1023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En caso de ICA con Sp02 &gt; 90 % pero sin taquipnea ni uso de musculatura accesoria con disnea leve no precisa de ninguna terapia no invasiva incluida la oxigenoterapia convencional.</a:t>
            </a:r>
          </a:p>
        </p:txBody>
      </p:sp>
      <p:cxnSp>
        <p:nvCxnSpPr>
          <p:cNvPr id="2049" name="Conector recto de flecha 2048">
            <a:extLst>
              <a:ext uri="{FF2B5EF4-FFF2-40B4-BE49-F238E27FC236}">
                <a16:creationId xmlns:a16="http://schemas.microsoft.com/office/drawing/2014/main" id="{FA561B1B-92AB-F943-B02E-31F6E4C4D4D1}"/>
              </a:ext>
            </a:extLst>
          </p:cNvPr>
          <p:cNvCxnSpPr>
            <a:stCxn id="21507" idx="1"/>
          </p:cNvCxnSpPr>
          <p:nvPr/>
        </p:nvCxnSpPr>
        <p:spPr>
          <a:xfrm flipH="1">
            <a:off x="3344863" y="303213"/>
            <a:ext cx="1120775" cy="15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de flecha 75">
            <a:extLst>
              <a:ext uri="{FF2B5EF4-FFF2-40B4-BE49-F238E27FC236}">
                <a16:creationId xmlns:a16="http://schemas.microsoft.com/office/drawing/2014/main" id="{772D36FC-8B30-4A43-A4A5-28F9EC153A5C}"/>
              </a:ext>
            </a:extLst>
          </p:cNvPr>
          <p:cNvCxnSpPr>
            <a:cxnSpLocks/>
            <a:stCxn id="21507" idx="3"/>
          </p:cNvCxnSpPr>
          <p:nvPr/>
        </p:nvCxnSpPr>
        <p:spPr>
          <a:xfrm>
            <a:off x="7788275" y="303213"/>
            <a:ext cx="10334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5">
            <a:extLst>
              <a:ext uri="{FF2B5EF4-FFF2-40B4-BE49-F238E27FC236}">
                <a16:creationId xmlns:a16="http://schemas.microsoft.com/office/drawing/2014/main" id="{14874FBF-7B08-B34B-9CA5-63C19CAE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44" y="1390202"/>
            <a:ext cx="1540806" cy="16312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b="1" i="1" u="sng" dirty="0">
                <a:highlight>
                  <a:srgbClr val="00FF00"/>
                </a:highlight>
              </a:rPr>
              <a:t>Monitorización: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/>
              <a:t>Frecuencia Cardiaca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/>
              <a:t>Frecuencia Respiratoria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/>
              <a:t>Pulsioximetria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/>
              <a:t>Tensión Arterial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/>
              <a:t>Nivel de consciencia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 err="1"/>
              <a:t>Musc</a:t>
            </a:r>
            <a:r>
              <a:rPr lang="es-ES" altLang="es-ES" sz="1000" dirty="0"/>
              <a:t>. Accesoria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/>
              <a:t>Disnea , confort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/>
              <a:t>Gasometría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000" dirty="0" err="1"/>
              <a:t>Capnografía</a:t>
            </a:r>
            <a:r>
              <a:rPr lang="es-ES" altLang="es-ES" sz="1000" dirty="0"/>
              <a:t> </a:t>
            </a:r>
            <a:r>
              <a:rPr lang="es-ES" altLang="es-ES" sz="1000" dirty="0" err="1"/>
              <a:t>tc</a:t>
            </a:r>
            <a:r>
              <a:rPr lang="es-ES" altLang="es-ES" sz="1000" dirty="0"/>
              <a:t>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D3540A-F5D0-F240-B910-5C34D6B4AE3C}"/>
              </a:ext>
            </a:extLst>
          </p:cNvPr>
          <p:cNvSpPr/>
          <p:nvPr/>
        </p:nvSpPr>
        <p:spPr>
          <a:xfrm>
            <a:off x="8382000" y="2916238"/>
            <a:ext cx="796925" cy="323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HVN</a:t>
            </a:r>
            <a:r>
              <a:rPr lang="es-ES" sz="12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10C54A6F-D8FE-5B48-ACF0-21CF6B189435}"/>
              </a:ext>
            </a:extLst>
          </p:cNvPr>
          <p:cNvSpPr/>
          <p:nvPr/>
        </p:nvSpPr>
        <p:spPr>
          <a:xfrm>
            <a:off x="11306175" y="3862388"/>
            <a:ext cx="796925" cy="323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HVN</a:t>
            </a:r>
            <a:r>
              <a:rPr lang="es-ES" sz="12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38A141B-604A-144D-8F2D-B29862DD6951}"/>
              </a:ext>
            </a:extLst>
          </p:cNvPr>
          <p:cNvSpPr/>
          <p:nvPr/>
        </p:nvSpPr>
        <p:spPr>
          <a:xfrm>
            <a:off x="10801350" y="1214438"/>
            <a:ext cx="1287463" cy="8270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>
                <a:solidFill>
                  <a:schemeClr val="tx1"/>
                </a:solidFill>
              </a:rPr>
              <a:t>Protocolo URG-UCE HGUA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E9C39D47-E161-E44A-A262-9CF5BEE57C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87888" y="406803"/>
          <a:ext cx="7299121" cy="610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555" name="Imagen 3">
            <a:extLst>
              <a:ext uri="{FF2B5EF4-FFF2-40B4-BE49-F238E27FC236}">
                <a16:creationId xmlns:a16="http://schemas.microsoft.com/office/drawing/2014/main" id="{9E221322-1CB4-AB4F-AD03-C5A3B3488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t="20586" r="22241" b="13232"/>
          <a:stretch>
            <a:fillRect/>
          </a:stretch>
        </p:blipFill>
        <p:spPr bwMode="auto">
          <a:xfrm>
            <a:off x="165100" y="2325688"/>
            <a:ext cx="5013325" cy="36718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Gráfico 5" descr="Agregar">
            <a:extLst>
              <a:ext uri="{FF2B5EF4-FFF2-40B4-BE49-F238E27FC236}">
                <a16:creationId xmlns:a16="http://schemas.microsoft.com/office/drawing/2014/main" id="{F1CD5799-0B6B-8C42-8446-EC64FB45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460750"/>
            <a:ext cx="70167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396B4B2-5CBA-D946-8D69-5E37861AB248}"/>
              </a:ext>
            </a:extLst>
          </p:cNvPr>
          <p:cNvSpPr/>
          <p:nvPr/>
        </p:nvSpPr>
        <p:spPr>
          <a:xfrm>
            <a:off x="1200150" y="96838"/>
            <a:ext cx="7920038" cy="7016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MONITORIZACIÓN : clínica, gasométrica, gráficos y parámetros en el ventilador</a:t>
            </a:r>
            <a:r>
              <a:rPr lang="es-ES" dirty="0"/>
              <a:t> 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A4590ED-0812-844D-802C-0B620BE3DF20}"/>
              </a:ext>
            </a:extLst>
          </p:cNvPr>
          <p:cNvSpPr/>
          <p:nvPr/>
        </p:nvSpPr>
        <p:spPr>
          <a:xfrm>
            <a:off x="1935163" y="1458913"/>
            <a:ext cx="1382712" cy="7000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CLÍNICA</a:t>
            </a:r>
            <a:r>
              <a:rPr lang="es-ES"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36F31AA-7ACC-B94C-9A6E-9BEF3411D24B}"/>
              </a:ext>
            </a:extLst>
          </p:cNvPr>
          <p:cNvGraphicFramePr>
            <a:graphicFrameLocks noGrp="1"/>
          </p:cNvGraphicFramePr>
          <p:nvPr/>
        </p:nvGraphicFramePr>
        <p:xfrm>
          <a:off x="3287713" y="327025"/>
          <a:ext cx="8353425" cy="62039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8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338">
                <a:tc>
                  <a:txBody>
                    <a:bodyPr/>
                    <a:lstStyle/>
                    <a:p>
                      <a:pPr algn="ctr"/>
                      <a:r>
                        <a:rPr lang="es-ES" sz="1100" b="1" i="1" dirty="0"/>
                        <a:t>FACTORES ASOCIADOS AL FRACASO-MORTALIDAD EN PACIENTES TRATADOS CON VMNI 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i="1" dirty="0"/>
                        <a:t>DE INICIO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i="1" dirty="0"/>
                        <a:t>TRAS 120 M DE VMNI 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/>
                        <a:t>P02/Fi02 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&lt; 150 </a:t>
                      </a:r>
                      <a:r>
                        <a:rPr lang="es-ES" sz="1200" dirty="0" err="1"/>
                        <a:t>mmHg</a:t>
                      </a:r>
                      <a:endParaRPr lang="es-ES" sz="1200" dirty="0"/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No mejoría 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/>
                        <a:t>pH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&lt; 7,25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No mejoría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 err="1"/>
                        <a:t>F.Respiratoria</a:t>
                      </a:r>
                      <a:endParaRPr lang="es-ES" sz="1200" b="1" dirty="0"/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&gt; 34 rpm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No mejoría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/>
                        <a:t>SOFA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≥ 7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Empeoramiento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/>
                        <a:t>Índice HACOR 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&gt; 5 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Empeoramiento 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/>
                        <a:t>Mal control de secreciones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De inicio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No controlado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78">
                <a:tc>
                  <a:txBody>
                    <a:bodyPr/>
                    <a:lstStyle/>
                    <a:p>
                      <a:r>
                        <a:rPr lang="es-ES" sz="1200" b="1" dirty="0"/>
                        <a:t>Nivel de Conciencia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ECG &lt; 11 puntos</a:t>
                      </a:r>
                    </a:p>
                    <a:p>
                      <a:pPr algn="ctr"/>
                      <a:r>
                        <a:rPr lang="es-ES" sz="1200" dirty="0" err="1"/>
                        <a:t>Matthay</a:t>
                      </a:r>
                      <a:r>
                        <a:rPr lang="es-ES" sz="1200" dirty="0"/>
                        <a:t> Kelly 5 - 6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No mejoría-Deterioro en ambas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/>
                        <a:t>Fuga - Asincronías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Precoces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No controladas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1155">
                <a:tc>
                  <a:txBody>
                    <a:bodyPr/>
                    <a:lstStyle/>
                    <a:p>
                      <a:r>
                        <a:rPr lang="es-ES" sz="1200" b="1" dirty="0"/>
                        <a:t>Volumen Corriente ml/kg.</a:t>
                      </a:r>
                    </a:p>
                    <a:p>
                      <a:r>
                        <a:rPr lang="es-ES" sz="1200" b="1" dirty="0"/>
                        <a:t>(Presión de Soporte elevada)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 &gt; 9 ml/kg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Persistencia 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406">
                <a:tc>
                  <a:txBody>
                    <a:bodyPr/>
                    <a:lstStyle/>
                    <a:p>
                      <a:r>
                        <a:rPr lang="es-ES" sz="1200" b="1" dirty="0"/>
                        <a:t>Intolerancia - Agitación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Precoz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Tardía no controlada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3014">
                <a:tc>
                  <a:txBody>
                    <a:bodyPr/>
                    <a:lstStyle/>
                    <a:p>
                      <a:r>
                        <a:rPr lang="es-ES" sz="1200" b="1" dirty="0"/>
                        <a:t>Etiología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Neumonía, SDRA, Inmunosuprimido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3014">
                <a:tc>
                  <a:txBody>
                    <a:bodyPr/>
                    <a:lstStyle/>
                    <a:p>
                      <a:r>
                        <a:rPr lang="es-ES" sz="1200" b="1" dirty="0"/>
                        <a:t>Retraso de la Intubación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Tanto de inicio</a:t>
                      </a:r>
                    </a:p>
                  </a:txBody>
                  <a:tcPr marL="91445" marR="91445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Como en la evolución del paciente</a:t>
                      </a:r>
                    </a:p>
                  </a:txBody>
                  <a:tcPr marL="91445" marR="91445" marT="45710" marB="4571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4AA2043B-5FC3-AA46-8F60-A07CC410E311}"/>
              </a:ext>
            </a:extLst>
          </p:cNvPr>
          <p:cNvSpPr/>
          <p:nvPr/>
        </p:nvSpPr>
        <p:spPr>
          <a:xfrm>
            <a:off x="119063" y="1125538"/>
            <a:ext cx="2952750" cy="4032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i="1" dirty="0">
                <a:solidFill>
                  <a:schemeClr val="tx1"/>
                </a:solidFill>
              </a:rPr>
              <a:t>Factores de riesgo asociados a fracaso mortalidad en pacientes tratados con VMNI. </a:t>
            </a:r>
          </a:p>
          <a:p>
            <a:pPr algn="ctr">
              <a:defRPr/>
            </a:pPr>
            <a:r>
              <a:rPr lang="es-ES" b="1" i="1" dirty="0">
                <a:solidFill>
                  <a:schemeClr val="tx1"/>
                </a:solidFill>
              </a:rPr>
              <a:t>( en general a las terapias no invasivas 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ABDF1-D888-CD43-BCD3-1B878AB6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7512"/>
          </a:xfrm>
        </p:spPr>
        <p:txBody>
          <a:bodyPr/>
          <a:lstStyle/>
          <a:p>
            <a:pPr>
              <a:defRPr/>
            </a:pPr>
            <a:r>
              <a:rPr lang="es-ES" dirty="0"/>
              <a:t>Algunos comentarios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1344FA-3600-7E43-92E5-039DB1332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319213"/>
            <a:ext cx="11085513" cy="5243512"/>
          </a:xfrm>
        </p:spPr>
        <p:txBody>
          <a:bodyPr/>
          <a:lstStyle/>
          <a:p>
            <a:pPr>
              <a:defRPr/>
            </a:pPr>
            <a:r>
              <a:rPr lang="es-ES" sz="2000" dirty="0"/>
              <a:t>Algunos expertos recomiendan de entrada TAFCN en la IRA hipoxémica incluido el SDRA y en caso de falta de respuesta pasar a IOT directamente ; las guías clínicas todavía no recogen esta recomendación y continúan ofreciendo como primera opción en la IRA hipoxémica  secundaria a </a:t>
            </a:r>
            <a:r>
              <a:rPr lang="es-ES" sz="2000" u="sng" dirty="0"/>
              <a:t>EAP el uso de CPAP o VMNI con un alto nivel de recomendación.</a:t>
            </a:r>
          </a:p>
          <a:p>
            <a:pPr>
              <a:defRPr/>
            </a:pPr>
            <a:endParaRPr lang="es-ES" sz="2000" u="sng" dirty="0"/>
          </a:p>
          <a:p>
            <a:pPr>
              <a:defRPr/>
            </a:pPr>
            <a:r>
              <a:rPr lang="es-ES" sz="2000" dirty="0"/>
              <a:t>Tener </a:t>
            </a:r>
            <a:r>
              <a:rPr lang="es-ES" sz="2000" dirty="0" err="1"/>
              <a:t>Neumonia</a:t>
            </a:r>
            <a:r>
              <a:rPr lang="es-ES" sz="2000" dirty="0"/>
              <a:t> , un índice HACOR &gt; 5 en la 1 hora tras inicio de VMNI-CPAP, un PA02 / FI02 &lt; 150 </a:t>
            </a:r>
            <a:r>
              <a:rPr lang="es-ES" sz="2000" dirty="0" err="1"/>
              <a:t>mmHg</a:t>
            </a:r>
            <a:r>
              <a:rPr lang="es-ES" sz="2000" dirty="0"/>
              <a:t> de inicio, la no mejoría de la FR en la primera hora tras inicio de VMNI-CPAP y manejarse con  volúmenes corrientes &gt; 9,5 x KG de peso ideal ( directamente relacionado con uso de presiones de soporte excesivas ) , son </a:t>
            </a:r>
            <a:r>
              <a:rPr lang="es-ES" sz="2000" u="sng" dirty="0"/>
              <a:t>factores de riesgo de fracaso </a:t>
            </a:r>
            <a:r>
              <a:rPr lang="es-ES" sz="2000" dirty="0"/>
              <a:t>y aumento de mortalidad en un paciente tratado con terapias no invasivas en general.</a:t>
            </a:r>
          </a:p>
          <a:p>
            <a:pPr>
              <a:defRPr/>
            </a:pPr>
            <a:r>
              <a:rPr lang="es-ES" sz="2000" dirty="0"/>
              <a:t>La </a:t>
            </a:r>
            <a:r>
              <a:rPr lang="es-ES" sz="2000" u="sng" dirty="0"/>
              <a:t>estrategia integrada </a:t>
            </a:r>
            <a:r>
              <a:rPr lang="es-ES" sz="2000" dirty="0"/>
              <a:t>( en general) es un factor básico par el éxito del uso de las terapias no invasivas en el tratamiento de la IRA.</a:t>
            </a:r>
          </a:p>
          <a:p>
            <a:pPr>
              <a:defRPr/>
            </a:pPr>
            <a:endParaRPr lang="es-ES" sz="2000" dirty="0"/>
          </a:p>
          <a:p>
            <a:pPr>
              <a:defRPr/>
            </a:pPr>
            <a:r>
              <a:rPr lang="es-ES" sz="2000" u="sng" dirty="0"/>
              <a:t>HVNI : “alto flujo con alta velocidad”, </a:t>
            </a:r>
            <a:r>
              <a:rPr lang="es-ES" sz="2000" dirty="0"/>
              <a:t>sigue la misma filosofía de la terapia de alto flujo pero acelera ( efecto Bernoulli) el gas ofrecido imprimiéndole una mayor velocidad para potenciar el efecto lavado de C02-reducción del espacio muerto en vía aérea superior.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Logotipo gtvmni">
            <a:extLst>
              <a:ext uri="{FF2B5EF4-FFF2-40B4-BE49-F238E27FC236}">
                <a16:creationId xmlns:a16="http://schemas.microsoft.com/office/drawing/2014/main" id="{3A26D96A-DE9F-914D-8A9E-CE97D2E0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133600"/>
            <a:ext cx="2000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4">
            <a:extLst>
              <a:ext uri="{FF2B5EF4-FFF2-40B4-BE49-F238E27FC236}">
                <a16:creationId xmlns:a16="http://schemas.microsoft.com/office/drawing/2014/main" id="{A0018931-73F1-AB4F-9B59-F8D4914A2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4941888"/>
            <a:ext cx="2943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2268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>
                <a:solidFill>
                  <a:srgbClr val="26426B"/>
                </a:solidFill>
              </a:rPr>
              <a:t>Grupo de Trabajo de VMNI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ES" sz="1800">
                <a:solidFill>
                  <a:srgbClr val="080808"/>
                </a:solidFill>
              </a:rPr>
              <a:t>www.gtvmni.es</a:t>
            </a:r>
            <a:endParaRPr lang="es-ES" altLang="es-ES" sz="1200">
              <a:solidFill>
                <a:srgbClr val="080808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26426B"/>
                </a:solidFill>
              </a:rPr>
              <a:t>© de los autores, 2015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200">
              <a:solidFill>
                <a:srgbClr val="080808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200">
              <a:solidFill>
                <a:srgbClr val="080808"/>
              </a:solidFill>
            </a:endParaRPr>
          </a:p>
        </p:txBody>
      </p:sp>
      <p:sp>
        <p:nvSpPr>
          <p:cNvPr id="26628" name="Título 2">
            <a:extLst>
              <a:ext uri="{FF2B5EF4-FFF2-40B4-BE49-F238E27FC236}">
                <a16:creationId xmlns:a16="http://schemas.microsoft.com/office/drawing/2014/main" id="{0BEA6A5D-4D63-774C-86EF-6F556BB9C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ABE743A-4EB8-9B41-BA5F-60565CB4AFCF}"/>
              </a:ext>
            </a:extLst>
          </p:cNvPr>
          <p:cNvGraphicFramePr/>
          <p:nvPr/>
        </p:nvGraphicFramePr>
        <p:xfrm>
          <a:off x="3479482" y="26064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109E73F-9EF8-DF41-8155-A249475C6130}"/>
              </a:ext>
            </a:extLst>
          </p:cNvPr>
          <p:cNvSpPr/>
          <p:nvPr/>
        </p:nvSpPr>
        <p:spPr>
          <a:xfrm>
            <a:off x="233044" y="560070"/>
            <a:ext cx="3870326" cy="141732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>
                <a:solidFill>
                  <a:schemeClr val="tx1"/>
                </a:solidFill>
                <a:latin typeface="Arial Black" panose="020B0A04020102020204" pitchFamily="34" charset="0"/>
              </a:rPr>
              <a:t>Antes de los perfiles y con vuestro permiso …</a:t>
            </a:r>
          </a:p>
        </p:txBody>
      </p:sp>
      <p:sp>
        <p:nvSpPr>
          <p:cNvPr id="4" name="Flecha: curvada hacia la derecha 3">
            <a:extLst>
              <a:ext uri="{FF2B5EF4-FFF2-40B4-BE49-F238E27FC236}">
                <a16:creationId xmlns:a16="http://schemas.microsoft.com/office/drawing/2014/main" id="{6A393D93-02D8-6247-BF1E-8CC64D482AF5}"/>
              </a:ext>
            </a:extLst>
          </p:cNvPr>
          <p:cNvSpPr/>
          <p:nvPr/>
        </p:nvSpPr>
        <p:spPr>
          <a:xfrm rot="18733916">
            <a:off x="1756569" y="1880394"/>
            <a:ext cx="1490663" cy="38258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51B3FBA-065B-EF4C-B2B9-CB4B67478F16}"/>
              </a:ext>
            </a:extLst>
          </p:cNvPr>
          <p:cNvSpPr/>
          <p:nvPr/>
        </p:nvSpPr>
        <p:spPr>
          <a:xfrm>
            <a:off x="1703388" y="5653088"/>
            <a:ext cx="7272337" cy="965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IRA HIPOXÉMICA O PARCIAL </a:t>
            </a:r>
          </a:p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FR &gt; 25 rpm y Pa02 / Fi02  ≤ 300 </a:t>
            </a:r>
            <a:r>
              <a:rPr lang="es-ES" b="1" dirty="0" err="1">
                <a:solidFill>
                  <a:schemeClr val="tx1"/>
                </a:solidFill>
              </a:rPr>
              <a:t>mmHg</a:t>
            </a:r>
            <a:r>
              <a:rPr lang="es-ES" b="1" dirty="0">
                <a:solidFill>
                  <a:schemeClr val="tx1"/>
                </a:solidFill>
              </a:rPr>
              <a:t> , con uso de 02 convencional suplementario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6B4C5EC-A7DA-D34F-A95F-3FB256409DAB}"/>
              </a:ext>
            </a:extLst>
          </p:cNvPr>
          <p:cNvSpPr/>
          <p:nvPr/>
        </p:nvSpPr>
        <p:spPr>
          <a:xfrm>
            <a:off x="344805" y="2049295"/>
            <a:ext cx="3691890" cy="36461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INSUFICIENCIA RESPIRATORIA HIPOXEMICA POR EAP-ICA</a:t>
            </a:r>
          </a:p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(de </a:t>
            </a:r>
            <a:r>
              <a:rPr lang="es-ES" sz="2800" b="1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novo</a:t>
            </a: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 o no ) 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8DF50E1-D19B-C841-93F8-DF2149D987D3}"/>
              </a:ext>
            </a:extLst>
          </p:cNvPr>
          <p:cNvSpPr/>
          <p:nvPr/>
        </p:nvSpPr>
        <p:spPr>
          <a:xfrm>
            <a:off x="5056715" y="1531620"/>
            <a:ext cx="5154930" cy="3784407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“CARDIOGÉNICO”</a:t>
            </a:r>
          </a:p>
          <a:p>
            <a:pPr algn="ctr">
              <a:defRPr/>
            </a:pPr>
            <a:endParaRPr lang="es-ES" sz="3600" b="1" i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lang="es-ES" sz="3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“NO CARDIOGÉNICO” EN HEMODIALIZADO</a:t>
            </a:r>
          </a:p>
        </p:txBody>
      </p:sp>
      <p:sp>
        <p:nvSpPr>
          <p:cNvPr id="5" name="Flecha: curvada hacia abajo 4">
            <a:extLst>
              <a:ext uri="{FF2B5EF4-FFF2-40B4-BE49-F238E27FC236}">
                <a16:creationId xmlns:a16="http://schemas.microsoft.com/office/drawing/2014/main" id="{9683713B-0FEC-CB41-9BE2-0A9415A5F945}"/>
              </a:ext>
            </a:extLst>
          </p:cNvPr>
          <p:cNvSpPr/>
          <p:nvPr/>
        </p:nvSpPr>
        <p:spPr>
          <a:xfrm rot="636739">
            <a:off x="1539875" y="577850"/>
            <a:ext cx="3473450" cy="6397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52E37A46-A398-9246-AEA8-056C0A7CABF6}"/>
              </a:ext>
            </a:extLst>
          </p:cNvPr>
          <p:cNvSpPr/>
          <p:nvPr/>
        </p:nvSpPr>
        <p:spPr>
          <a:xfrm rot="21359724" flipV="1">
            <a:off x="2298700" y="5838825"/>
            <a:ext cx="3475038" cy="7810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EE5D485-C260-2A47-8D5F-27F870C76320}"/>
              </a:ext>
            </a:extLst>
          </p:cNvPr>
          <p:cNvSpPr/>
          <p:nvPr/>
        </p:nvSpPr>
        <p:spPr>
          <a:xfrm>
            <a:off x="6743700" y="5718175"/>
            <a:ext cx="3889375" cy="7921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Fuerte recomendación y evidencia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E61468A3-260C-B44F-B8BC-8475A292AD98}"/>
              </a:ext>
            </a:extLst>
          </p:cNvPr>
          <p:cNvSpPr/>
          <p:nvPr/>
        </p:nvSpPr>
        <p:spPr>
          <a:xfrm>
            <a:off x="960120" y="1988820"/>
            <a:ext cx="3691890" cy="36461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INSUFICIENCIA RESPIRATORIA HIPOXEMICA DE NOVO NO EAP-ICA 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C52CABA-0302-D74C-BFD6-652A32825FB6}"/>
              </a:ext>
            </a:extLst>
          </p:cNvPr>
          <p:cNvSpPr/>
          <p:nvPr/>
        </p:nvSpPr>
        <p:spPr>
          <a:xfrm>
            <a:off x="6960096" y="2468880"/>
            <a:ext cx="3691890" cy="237743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SDRA</a:t>
            </a:r>
          </a:p>
          <a:p>
            <a:pPr algn="ctr">
              <a:defRPr/>
            </a:pPr>
            <a:endParaRPr lang="es-ES" sz="3600" b="1" i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lang="es-ES" sz="3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NEUMONÍA, TÓXICOS… </a:t>
            </a:r>
          </a:p>
        </p:txBody>
      </p:sp>
      <p:sp>
        <p:nvSpPr>
          <p:cNvPr id="5" name="Flecha: curvada hacia abajo 4">
            <a:extLst>
              <a:ext uri="{FF2B5EF4-FFF2-40B4-BE49-F238E27FC236}">
                <a16:creationId xmlns:a16="http://schemas.microsoft.com/office/drawing/2014/main" id="{72BFCE44-DDE7-114D-8BA0-5D5658968B95}"/>
              </a:ext>
            </a:extLst>
          </p:cNvPr>
          <p:cNvSpPr/>
          <p:nvPr/>
        </p:nvSpPr>
        <p:spPr>
          <a:xfrm rot="636739">
            <a:off x="4165600" y="1349375"/>
            <a:ext cx="3475038" cy="6397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D249414D-6376-C641-91DF-A07A026D5418}"/>
              </a:ext>
            </a:extLst>
          </p:cNvPr>
          <p:cNvSpPr/>
          <p:nvPr/>
        </p:nvSpPr>
        <p:spPr>
          <a:xfrm rot="21359724" flipV="1">
            <a:off x="4540250" y="5132388"/>
            <a:ext cx="3473450" cy="7810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289DBDB-C6CF-3A44-8C93-0489D0392C30}"/>
              </a:ext>
            </a:extLst>
          </p:cNvPr>
          <p:cNvSpPr/>
          <p:nvPr/>
        </p:nvSpPr>
        <p:spPr>
          <a:xfrm>
            <a:off x="7824788" y="5229225"/>
            <a:ext cx="3887787" cy="1200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De entrada y según que guía , no recomendada</a:t>
            </a:r>
          </a:p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En SDRA leve si pero en unidades de críticos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105415D-5922-BA4D-819D-CC4FFEFAC9C6}"/>
              </a:ext>
            </a:extLst>
          </p:cNvPr>
          <p:cNvSpPr/>
          <p:nvPr/>
        </p:nvSpPr>
        <p:spPr>
          <a:xfrm>
            <a:off x="344805" y="2049295"/>
            <a:ext cx="3691890" cy="36461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INSUFICIENCIA RESPIRATORIA HIPOXEMICA NO EAP NO SDRA</a:t>
            </a:r>
          </a:p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( de </a:t>
            </a:r>
            <a:r>
              <a:rPr lang="es-ES" sz="2800" b="1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novo</a:t>
            </a: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 o no )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FF58D4-2310-DC43-B431-DEED2E3A09E3}"/>
              </a:ext>
            </a:extLst>
          </p:cNvPr>
          <p:cNvSpPr/>
          <p:nvPr/>
        </p:nvSpPr>
        <p:spPr>
          <a:xfrm>
            <a:off x="4727848" y="1582902"/>
            <a:ext cx="5966460" cy="399620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Asma </a:t>
            </a:r>
          </a:p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Neumonía </a:t>
            </a:r>
          </a:p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Trauma torácico sin NTX</a:t>
            </a:r>
          </a:p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Intoxicación por gases (</a:t>
            </a:r>
            <a:r>
              <a:rPr lang="es-ES" sz="2800" b="1" i="1" dirty="0" err="1">
                <a:solidFill>
                  <a:schemeClr val="tx1"/>
                </a:solidFill>
                <a:latin typeface="Arial Black" panose="020B0A04020102020204" pitchFamily="34" charset="0"/>
              </a:rPr>
              <a:t>co</a:t>
            </a: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)</a:t>
            </a:r>
          </a:p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Casi-Ahogado</a:t>
            </a:r>
          </a:p>
          <a:p>
            <a:pPr algn="ctr">
              <a:defRPr/>
            </a:pPr>
            <a:r>
              <a:rPr lang="es-ES" sz="2800" b="1" i="1" dirty="0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En el post-operado</a:t>
            </a:r>
            <a:r>
              <a:rPr lang="es-ES" sz="28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5" name="Flecha: curvada hacia abajo 4">
            <a:extLst>
              <a:ext uri="{FF2B5EF4-FFF2-40B4-BE49-F238E27FC236}">
                <a16:creationId xmlns:a16="http://schemas.microsoft.com/office/drawing/2014/main" id="{36918602-AE75-BF4C-97AD-B68B9D2A94AC}"/>
              </a:ext>
            </a:extLst>
          </p:cNvPr>
          <p:cNvSpPr/>
          <p:nvPr/>
        </p:nvSpPr>
        <p:spPr>
          <a:xfrm rot="636739">
            <a:off x="1539875" y="577850"/>
            <a:ext cx="3473450" cy="6397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4F24CD7B-3215-8547-B583-8927EC8551F2}"/>
              </a:ext>
            </a:extLst>
          </p:cNvPr>
          <p:cNvSpPr/>
          <p:nvPr/>
        </p:nvSpPr>
        <p:spPr>
          <a:xfrm rot="21359724" flipV="1">
            <a:off x="2298700" y="5838825"/>
            <a:ext cx="3475038" cy="7810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E28FC9-ABB7-4D44-8808-5E97BE5A0EC5}"/>
              </a:ext>
            </a:extLst>
          </p:cNvPr>
          <p:cNvSpPr/>
          <p:nvPr/>
        </p:nvSpPr>
        <p:spPr>
          <a:xfrm>
            <a:off x="6743700" y="5718175"/>
            <a:ext cx="4968875" cy="7921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Trauma torácico y en </a:t>
            </a:r>
            <a:r>
              <a:rPr lang="es-ES" dirty="0" err="1">
                <a:solidFill>
                  <a:schemeClr val="tx1"/>
                </a:solidFill>
              </a:rPr>
              <a:t>post-operados</a:t>
            </a:r>
            <a:r>
              <a:rPr lang="es-ES" dirty="0">
                <a:solidFill>
                  <a:schemeClr val="tx1"/>
                </a:solidFill>
              </a:rPr>
              <a:t> existe recomendación moderada , según que paciente y en unidades entrenadas.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9" descr="Imagen que contiene interior, habitación de hospital, pared&#10;&#10;Descripción generada con confianza alta">
            <a:extLst>
              <a:ext uri="{FF2B5EF4-FFF2-40B4-BE49-F238E27FC236}">
                <a16:creationId xmlns:a16="http://schemas.microsoft.com/office/drawing/2014/main" id="{9334CA5F-65C4-9A49-A67E-E5BB950AE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150813"/>
            <a:ext cx="4803775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n 17" descr="Imagen que contiene habitación de hospital, pared, interior, sala&#10;&#10;Descripción generada con confianza muy alta">
            <a:extLst>
              <a:ext uri="{FF2B5EF4-FFF2-40B4-BE49-F238E27FC236}">
                <a16:creationId xmlns:a16="http://schemas.microsoft.com/office/drawing/2014/main" id="{51397D0A-131C-5F46-900B-25DA3802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27038"/>
            <a:ext cx="73564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90D895C-EECB-8C4C-87D4-93348BEC88F1}"/>
              </a:ext>
            </a:extLst>
          </p:cNvPr>
          <p:cNvSpPr/>
          <p:nvPr/>
        </p:nvSpPr>
        <p:spPr>
          <a:xfrm>
            <a:off x="480060" y="217170"/>
            <a:ext cx="3714750" cy="1851660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SDRA / </a:t>
            </a:r>
            <a:r>
              <a:rPr lang="es-ES" sz="1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Neumonía</a:t>
            </a:r>
            <a:r>
              <a:rPr lang="es-ES" sz="24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 .</a:t>
            </a:r>
            <a:endParaRPr lang="es-ES" sz="1600" b="1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B64571D-6AAA-5E40-97FD-F67650AA05B7}"/>
              </a:ext>
            </a:extLst>
          </p:cNvPr>
          <p:cNvSpPr/>
          <p:nvPr/>
        </p:nvSpPr>
        <p:spPr>
          <a:xfrm>
            <a:off x="480060" y="2266951"/>
            <a:ext cx="3714750" cy="99441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IRA en Inmunodeprimidos.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E3F1059-86F9-6B4C-AEE4-620E7748DC40}"/>
              </a:ext>
            </a:extLst>
          </p:cNvPr>
          <p:cNvSpPr/>
          <p:nvPr/>
        </p:nvSpPr>
        <p:spPr>
          <a:xfrm>
            <a:off x="480060" y="3385188"/>
            <a:ext cx="3714750" cy="9944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Trauma torácico sin NTX</a:t>
            </a:r>
            <a:r>
              <a:rPr lang="es-ES" dirty="0"/>
              <a:t>.</a:t>
            </a:r>
          </a:p>
        </p:txBody>
      </p:sp>
      <p:sp>
        <p:nvSpPr>
          <p:cNvPr id="5" name="Flecha: a la derecha con bandas 4">
            <a:extLst>
              <a:ext uri="{FF2B5EF4-FFF2-40B4-BE49-F238E27FC236}">
                <a16:creationId xmlns:a16="http://schemas.microsoft.com/office/drawing/2014/main" id="{CA1AC6E8-C8CE-E049-B756-8B0C0F2D02F1}"/>
              </a:ext>
            </a:extLst>
          </p:cNvPr>
          <p:cNvSpPr/>
          <p:nvPr/>
        </p:nvSpPr>
        <p:spPr>
          <a:xfrm>
            <a:off x="4440238" y="4779963"/>
            <a:ext cx="3249612" cy="773112"/>
          </a:xfrm>
          <a:prstGeom prst="stripedRightArrow">
            <a:avLst/>
          </a:prstGeom>
          <a:solidFill>
            <a:srgbClr val="00B050">
              <a:alpha val="6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7" name="Flecha: a la derecha con bandas 6">
            <a:extLst>
              <a:ext uri="{FF2B5EF4-FFF2-40B4-BE49-F238E27FC236}">
                <a16:creationId xmlns:a16="http://schemas.microsoft.com/office/drawing/2014/main" id="{1B499760-46FC-DD4F-B6A1-A5C050626F4C}"/>
              </a:ext>
            </a:extLst>
          </p:cNvPr>
          <p:cNvSpPr/>
          <p:nvPr/>
        </p:nvSpPr>
        <p:spPr>
          <a:xfrm>
            <a:off x="4425950" y="815975"/>
            <a:ext cx="3143250" cy="762000"/>
          </a:xfrm>
          <a:prstGeom prst="stripedRightArrow">
            <a:avLst/>
          </a:prstGeom>
          <a:solidFill>
            <a:srgbClr val="FF0000">
              <a:alpha val="58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293CBF2-0654-5A49-B47D-B5998ADAC47E}"/>
              </a:ext>
            </a:extLst>
          </p:cNvPr>
          <p:cNvSpPr/>
          <p:nvPr/>
        </p:nvSpPr>
        <p:spPr>
          <a:xfrm>
            <a:off x="7749540" y="354330"/>
            <a:ext cx="4217670" cy="141732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Tx/>
              <a:buChar char="-"/>
              <a:defRPr/>
            </a:pPr>
            <a:r>
              <a:rPr lang="es-ES" b="1" i="1" dirty="0">
                <a:solidFill>
                  <a:schemeClr val="tx1"/>
                </a:solidFill>
              </a:rPr>
              <a:t>No demorar IOT.</a:t>
            </a:r>
          </a:p>
          <a:p>
            <a:pPr marL="285750" indent="-285750">
              <a:buFontTx/>
              <a:buChar char="-"/>
              <a:defRPr/>
            </a:pPr>
            <a:r>
              <a:rPr lang="es-ES" b="1" i="1" dirty="0">
                <a:solidFill>
                  <a:schemeClr val="tx1"/>
                </a:solidFill>
              </a:rPr>
              <a:t>Sólo en SDRA leve.</a:t>
            </a:r>
          </a:p>
          <a:p>
            <a:pPr marL="285750" indent="-285750">
              <a:buFontTx/>
              <a:buChar char="-"/>
              <a:defRPr/>
            </a:pPr>
            <a:r>
              <a:rPr lang="es-ES" b="1" i="1" dirty="0">
                <a:solidFill>
                  <a:schemeClr val="tx1"/>
                </a:solidFill>
              </a:rPr>
              <a:t>Aquí lo que importa es la PEEP.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E0056B2-1258-6F40-8AA0-E97A16A759A9}"/>
              </a:ext>
            </a:extLst>
          </p:cNvPr>
          <p:cNvSpPr/>
          <p:nvPr/>
        </p:nvSpPr>
        <p:spPr>
          <a:xfrm>
            <a:off x="7749540" y="2348865"/>
            <a:ext cx="4217670" cy="88773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- </a:t>
            </a:r>
            <a:r>
              <a:rPr lang="es-ES" sz="1600" b="1" dirty="0">
                <a:solidFill>
                  <a:schemeClr val="tx1"/>
                </a:solidFill>
              </a:rPr>
              <a:t>Es curioso ; parece que no es tanto el nivel de recomendación tras un meta-análisis recientemente publicado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AD8F3D5-84F7-9D41-9FE5-1FAD2295AAB6}"/>
              </a:ext>
            </a:extLst>
          </p:cNvPr>
          <p:cNvSpPr/>
          <p:nvPr/>
        </p:nvSpPr>
        <p:spPr>
          <a:xfrm>
            <a:off x="7833360" y="5658810"/>
            <a:ext cx="4217670" cy="119538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- Resume una de la principales indicaciones de presente y futuro pero recordar lo del sentido común y no hacer daño…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D6BCFE5-7B2E-F546-95AF-6D09E78797F8}"/>
              </a:ext>
            </a:extLst>
          </p:cNvPr>
          <p:cNvSpPr/>
          <p:nvPr/>
        </p:nvSpPr>
        <p:spPr>
          <a:xfrm>
            <a:off x="453391" y="5801543"/>
            <a:ext cx="3714750" cy="99441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i="1" dirty="0">
                <a:solidFill>
                  <a:schemeClr val="tx1"/>
                </a:solidFill>
                <a:latin typeface="Arial Black" panose="020B0A04020102020204" pitchFamily="34" charset="0"/>
              </a:rPr>
              <a:t>IRA en Paliativos-ONI </a:t>
            </a:r>
            <a:r>
              <a:rPr lang="es-ES" dirty="0"/>
              <a:t>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205A213-DE5D-0145-A7F7-4E72C1091D58}"/>
              </a:ext>
            </a:extLst>
          </p:cNvPr>
          <p:cNvSpPr/>
          <p:nvPr/>
        </p:nvSpPr>
        <p:spPr>
          <a:xfrm>
            <a:off x="7749540" y="3385188"/>
            <a:ext cx="4217670" cy="11953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- Una reciente revisión hace que su nivel de evidencia y recomendación se mantenga y … ( II C ) ; reduce dolor y reduce IOT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7A60699-28A1-2F43-A0A5-2C10CBB38993}"/>
              </a:ext>
            </a:extLst>
          </p:cNvPr>
          <p:cNvSpPr/>
          <p:nvPr/>
        </p:nvSpPr>
        <p:spPr>
          <a:xfrm>
            <a:off x="7833360" y="4622487"/>
            <a:ext cx="4217670" cy="8877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- Sólo recomendación de expertos y experiencia a pie de cama  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DBDA2D3-8A9A-B947-8BD6-2A91D833F4E0}"/>
              </a:ext>
            </a:extLst>
          </p:cNvPr>
          <p:cNvSpPr/>
          <p:nvPr/>
        </p:nvSpPr>
        <p:spPr>
          <a:xfrm>
            <a:off x="472440" y="4669155"/>
            <a:ext cx="3714750" cy="99441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IRA en la intoxicación por gases (CO)</a:t>
            </a:r>
          </a:p>
        </p:txBody>
      </p:sp>
      <p:sp>
        <p:nvSpPr>
          <p:cNvPr id="6" name="Flecha: a la derecha con bandas 5">
            <a:extLst>
              <a:ext uri="{FF2B5EF4-FFF2-40B4-BE49-F238E27FC236}">
                <a16:creationId xmlns:a16="http://schemas.microsoft.com/office/drawing/2014/main" id="{85C1C9F4-0D27-E047-9615-6619DF93B587}"/>
              </a:ext>
            </a:extLst>
          </p:cNvPr>
          <p:cNvSpPr/>
          <p:nvPr/>
        </p:nvSpPr>
        <p:spPr>
          <a:xfrm>
            <a:off x="4325938" y="2443163"/>
            <a:ext cx="3303587" cy="763587"/>
          </a:xfrm>
          <a:prstGeom prst="stripedRightArrow">
            <a:avLst/>
          </a:prstGeom>
          <a:solidFill>
            <a:srgbClr val="FFC000">
              <a:alpha val="64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" name="Flecha: a la derecha con bandas 18">
            <a:extLst>
              <a:ext uri="{FF2B5EF4-FFF2-40B4-BE49-F238E27FC236}">
                <a16:creationId xmlns:a16="http://schemas.microsoft.com/office/drawing/2014/main" id="{F4CBA97C-FCE2-2A4C-B73F-9ED9658416E6}"/>
              </a:ext>
            </a:extLst>
          </p:cNvPr>
          <p:cNvSpPr/>
          <p:nvPr/>
        </p:nvSpPr>
        <p:spPr>
          <a:xfrm>
            <a:off x="4418013" y="3517900"/>
            <a:ext cx="3303587" cy="773113"/>
          </a:xfrm>
          <a:prstGeom prst="stripedRightArrow">
            <a:avLst/>
          </a:prstGeom>
          <a:solidFill>
            <a:schemeClr val="accent4">
              <a:lumMod val="50000"/>
              <a:lumOff val="50000"/>
              <a:alpha val="64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1" name="Flecha: a la derecha con bandas 20">
            <a:extLst>
              <a:ext uri="{FF2B5EF4-FFF2-40B4-BE49-F238E27FC236}">
                <a16:creationId xmlns:a16="http://schemas.microsoft.com/office/drawing/2014/main" id="{A2F39CE3-84DF-1F49-BC8E-B2B2D6252F89}"/>
              </a:ext>
            </a:extLst>
          </p:cNvPr>
          <p:cNvSpPr/>
          <p:nvPr/>
        </p:nvSpPr>
        <p:spPr>
          <a:xfrm>
            <a:off x="4387850" y="5840413"/>
            <a:ext cx="3305175" cy="811212"/>
          </a:xfrm>
          <a:prstGeom prst="stripedRightArrow">
            <a:avLst/>
          </a:prstGeom>
          <a:solidFill>
            <a:srgbClr val="92D050">
              <a:alpha val="64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B34EB-1AC6-8748-B95D-261AF8B8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7512"/>
          </a:xfrm>
        </p:spPr>
        <p:txBody>
          <a:bodyPr/>
          <a:lstStyle/>
          <a:p>
            <a:pPr>
              <a:defRPr/>
            </a:pPr>
            <a:r>
              <a:rPr lang="es-ES" dirty="0"/>
              <a:t>Inicio precoz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8EFAC3-19C5-EE42-BD39-5D2199CB8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83163"/>
          </a:xfrm>
        </p:spPr>
        <p:txBody>
          <a:bodyPr/>
          <a:lstStyle/>
          <a:p>
            <a:pPr>
              <a:defRPr/>
            </a:pPr>
            <a:r>
              <a:rPr lang="es-ES" b="1" u="sng" dirty="0"/>
              <a:t>Inicio precoz</a:t>
            </a:r>
            <a:r>
              <a:rPr lang="es-ES" b="1" dirty="0"/>
              <a:t> </a:t>
            </a:r>
            <a:r>
              <a:rPr lang="es-ES" dirty="0"/>
              <a:t>de las terapias no invasivas en general ,ya en medicina de emergencias, cuando :</a:t>
            </a:r>
          </a:p>
          <a:p>
            <a:pPr marL="0" indent="0">
              <a:buFontTx/>
              <a:buNone/>
              <a:defRPr/>
            </a:pPr>
            <a:r>
              <a:rPr lang="es-ES" dirty="0"/>
              <a:t>- Al </a:t>
            </a:r>
            <a:r>
              <a:rPr lang="es-ES" u="sng" dirty="0"/>
              <a:t>menos 2</a:t>
            </a:r>
            <a:r>
              <a:rPr lang="es-ES" dirty="0"/>
              <a:t> de los siguientes criterios : </a:t>
            </a:r>
            <a:r>
              <a:rPr lang="es-ES" u="sng" dirty="0"/>
              <a:t>Clínicos</a:t>
            </a:r>
            <a:r>
              <a:rPr lang="es-ES" dirty="0"/>
              <a:t> ; taquipnea &gt; 24-25 rpm, uso de musculatura accesoria, paradoja abdominal, disnea /moderada severa, Sp02 &lt; 90 % y/o </a:t>
            </a:r>
            <a:r>
              <a:rPr lang="es-ES" u="sng" dirty="0"/>
              <a:t>Gasométricos</a:t>
            </a:r>
            <a:r>
              <a:rPr lang="es-ES" dirty="0"/>
              <a:t> ; Pa02/Fi02 &lt; 300 </a:t>
            </a:r>
            <a:r>
              <a:rPr lang="es-ES" dirty="0" err="1"/>
              <a:t>mmHg</a:t>
            </a:r>
            <a:r>
              <a:rPr lang="es-ES" dirty="0"/>
              <a:t>, pH &lt; 7.35 , PaC02 &gt; 45 </a:t>
            </a:r>
            <a:r>
              <a:rPr lang="es-ES" dirty="0" err="1"/>
              <a:t>mmHg</a:t>
            </a:r>
            <a:endParaRPr lang="es-ES" dirty="0"/>
          </a:p>
          <a:p>
            <a:pPr>
              <a:defRPr/>
            </a:pPr>
            <a:endParaRPr lang="es-ES" dirty="0"/>
          </a:p>
          <a:p>
            <a:pPr>
              <a:defRPr/>
            </a:pPr>
            <a:r>
              <a:rPr lang="es-ES" b="1" dirty="0"/>
              <a:t>Definición de </a:t>
            </a:r>
            <a:r>
              <a:rPr lang="es-ES" b="1" u="sng" dirty="0"/>
              <a:t>IRA hipoxémica </a:t>
            </a:r>
          </a:p>
          <a:p>
            <a:pPr marL="0" indent="0">
              <a:buFontTx/>
              <a:buNone/>
              <a:defRPr/>
            </a:pPr>
            <a:r>
              <a:rPr lang="es-ES" dirty="0"/>
              <a:t>- Taquipnea &gt; 24-25 rpm , Sp02 &lt; 90 % y/o Pa02/Fi02 &lt; 300 </a:t>
            </a:r>
            <a:r>
              <a:rPr lang="es-ES" dirty="0" err="1"/>
              <a:t>mmHg</a:t>
            </a:r>
            <a:r>
              <a:rPr lang="es-ES" dirty="0"/>
              <a:t> (Fi02 21%).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Marcador de contenido 3">
            <a:extLst>
              <a:ext uri="{FF2B5EF4-FFF2-40B4-BE49-F238E27FC236}">
                <a16:creationId xmlns:a16="http://schemas.microsoft.com/office/drawing/2014/main" id="{E3C5FCAD-A7A0-7F4F-80B2-E70ADAE410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6539" r="15260" b="13916"/>
          <a:stretch>
            <a:fillRect/>
          </a:stretch>
        </p:blipFill>
        <p:spPr>
          <a:xfrm>
            <a:off x="3571875" y="374650"/>
            <a:ext cx="5132388" cy="3089275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D903E8-F8B5-1B4E-8FA7-A08156B46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" y="2189163"/>
            <a:ext cx="3297238" cy="296545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Guías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y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Vias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clínicas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;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epro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no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olvides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nunca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la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experiencia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a pie de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cama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y las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recomendaciones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de </a:t>
            </a:r>
            <a:r>
              <a:rPr lang="en-US" sz="1800" b="1" i="1" kern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expertos</a:t>
            </a:r>
            <a:r>
              <a:rPr lang="en-US" sz="1800" b="1" i="1" kern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..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A68CE65-60FE-FF4A-8310-524573B46E50}"/>
              </a:ext>
            </a:extLst>
          </p:cNvPr>
          <p:cNvSpPr/>
          <p:nvPr/>
        </p:nvSpPr>
        <p:spPr>
          <a:xfrm>
            <a:off x="8550294" y="2027666"/>
            <a:ext cx="3425333" cy="30704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Se recomienda el uso de VNI </a:t>
            </a:r>
          </a:p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( CPAP o B-PAP) en la IRA por EAP con fuerte nivel de recomendación y evidencia, incluida la atención pre-hospitalaria. ( 2 A / 1 A )</a:t>
            </a:r>
          </a:p>
        </p:txBody>
      </p:sp>
      <p:pic>
        <p:nvPicPr>
          <p:cNvPr id="17413" name="Imagen 6">
            <a:extLst>
              <a:ext uri="{FF2B5EF4-FFF2-40B4-BE49-F238E27FC236}">
                <a16:creationId xmlns:a16="http://schemas.microsoft.com/office/drawing/2014/main" id="{E7456152-1FED-1144-A128-D18ED87C3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582613"/>
            <a:ext cx="1739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7">
            <a:extLst>
              <a:ext uri="{FF2B5EF4-FFF2-40B4-BE49-F238E27FC236}">
                <a16:creationId xmlns:a16="http://schemas.microsoft.com/office/drawing/2014/main" id="{552FE6B9-731D-7145-B16D-6AF2F95F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1" t="18675" r="27811" b="39305"/>
          <a:stretch>
            <a:fillRect/>
          </a:stretch>
        </p:blipFill>
        <p:spPr bwMode="auto">
          <a:xfrm>
            <a:off x="3571875" y="3671888"/>
            <a:ext cx="527526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ráfico 10" descr="Flecha: giro a la derecha">
            <a:extLst>
              <a:ext uri="{FF2B5EF4-FFF2-40B4-BE49-F238E27FC236}">
                <a16:creationId xmlns:a16="http://schemas.microsoft.com/office/drawing/2014/main" id="{CB3F2515-DF19-024B-9D95-3C44F394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58356">
            <a:off x="9155113" y="866775"/>
            <a:ext cx="1171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Gráfico 11" descr="Flecha: giro a la derecha">
            <a:extLst>
              <a:ext uri="{FF2B5EF4-FFF2-40B4-BE49-F238E27FC236}">
                <a16:creationId xmlns:a16="http://schemas.microsoft.com/office/drawing/2014/main" id="{214294C1-5893-0749-A1B1-2BFC5B22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3404">
            <a:off x="9244013" y="5445125"/>
            <a:ext cx="11699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1">
            <a:extLst>
              <a:ext uri="{FF2B5EF4-FFF2-40B4-BE49-F238E27FC236}">
                <a16:creationId xmlns:a16="http://schemas.microsoft.com/office/drawing/2014/main" id="{7857ABC1-521E-2F47-9762-D1C10A98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22321" r="25282" b="37994"/>
          <a:stretch>
            <a:fillRect/>
          </a:stretch>
        </p:blipFill>
        <p:spPr bwMode="auto">
          <a:xfrm>
            <a:off x="1028700" y="400050"/>
            <a:ext cx="566896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2">
            <a:extLst>
              <a:ext uri="{FF2B5EF4-FFF2-40B4-BE49-F238E27FC236}">
                <a16:creationId xmlns:a16="http://schemas.microsoft.com/office/drawing/2014/main" id="{81743817-9961-7347-B078-97D380B1A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t="81015" r="50000" b="10481"/>
          <a:stretch>
            <a:fillRect/>
          </a:stretch>
        </p:blipFill>
        <p:spPr bwMode="auto">
          <a:xfrm>
            <a:off x="7145338" y="400050"/>
            <a:ext cx="4344987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Imagen 3">
            <a:extLst>
              <a:ext uri="{FF2B5EF4-FFF2-40B4-BE49-F238E27FC236}">
                <a16:creationId xmlns:a16="http://schemas.microsoft.com/office/drawing/2014/main" id="{D80E1D02-0CAC-DF45-8894-17F7B879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3320" r="28281" b="39494"/>
          <a:stretch>
            <a:fillRect/>
          </a:stretch>
        </p:blipFill>
        <p:spPr bwMode="auto">
          <a:xfrm>
            <a:off x="7145338" y="1260475"/>
            <a:ext cx="4764087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Resultado de imagen de samurai gif">
            <a:extLst>
              <a:ext uri="{FF2B5EF4-FFF2-40B4-BE49-F238E27FC236}">
                <a16:creationId xmlns:a16="http://schemas.microsoft.com/office/drawing/2014/main" id="{4EA6244D-1271-0546-87DE-9B65407E8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62350"/>
            <a:ext cx="5440363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echa: curvada hacia la derecha 4">
            <a:extLst>
              <a:ext uri="{FF2B5EF4-FFF2-40B4-BE49-F238E27FC236}">
                <a16:creationId xmlns:a16="http://schemas.microsoft.com/office/drawing/2014/main" id="{7784AD65-9E80-3448-B50E-A8BBE70E6448}"/>
              </a:ext>
            </a:extLst>
          </p:cNvPr>
          <p:cNvSpPr/>
          <p:nvPr/>
        </p:nvSpPr>
        <p:spPr>
          <a:xfrm rot="19966149">
            <a:off x="6096000" y="3846513"/>
            <a:ext cx="909638" cy="283051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8CAC8CD-EC59-E04F-A372-F9A6F7336B54}"/>
              </a:ext>
            </a:extLst>
          </p:cNvPr>
          <p:cNvSpPr/>
          <p:nvPr/>
        </p:nvSpPr>
        <p:spPr>
          <a:xfrm>
            <a:off x="334963" y="3284538"/>
            <a:ext cx="2232025" cy="12969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</a:rPr>
              <a:t>Mayor evidencia y recomendación que la guía ATS./ERS.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1387</Words>
  <Application>Microsoft Macintosh PowerPoint</Application>
  <PresentationFormat>Panorámica</PresentationFormat>
  <Paragraphs>203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Diseño predeterminado</vt:lpstr>
      <vt:lpstr>TERAPIAS NO INVASIVAS EN LA I.R.A HIPOXÉMICA  “Diferencia los tipos de pacientes”.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Inicio precoz </vt:lpstr>
      <vt:lpstr>Guías y Vias clínicas ; epro no olvides nunca la experiencia a pie de cama y las recomendaciones de expertos 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Algunos comentarios </vt:lpstr>
      <vt:lpstr>Presentación de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jaminaya</dc:creator>
  <cp:lastModifiedBy>Gonzalo Sempere</cp:lastModifiedBy>
  <cp:revision>33</cp:revision>
  <dcterms:created xsi:type="dcterms:W3CDTF">2015-04-17T15:59:50Z</dcterms:created>
  <dcterms:modified xsi:type="dcterms:W3CDTF">2019-09-28T10:34:35Z</dcterms:modified>
</cp:coreProperties>
</file>