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314" r:id="rId3"/>
    <p:sldId id="315" r:id="rId4"/>
    <p:sldId id="258" r:id="rId5"/>
    <p:sldId id="296" r:id="rId6"/>
    <p:sldId id="297" r:id="rId7"/>
    <p:sldId id="311" r:id="rId8"/>
    <p:sldId id="263" r:id="rId9"/>
    <p:sldId id="264" r:id="rId10"/>
    <p:sldId id="295" r:id="rId11"/>
    <p:sldId id="265" r:id="rId12"/>
    <p:sldId id="313" r:id="rId13"/>
    <p:sldId id="312" r:id="rId14"/>
    <p:sldId id="318" r:id="rId15"/>
    <p:sldId id="28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0" r:id="rId25"/>
    <p:sldId id="278" r:id="rId26"/>
    <p:sldId id="293" r:id="rId27"/>
    <p:sldId id="283" r:id="rId28"/>
    <p:sldId id="284" r:id="rId29"/>
    <p:sldId id="319" r:id="rId30"/>
    <p:sldId id="320" r:id="rId31"/>
    <p:sldId id="259" r:id="rId32"/>
  </p:sldIdLst>
  <p:sldSz cx="12192000" cy="6858000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modifyVerifier cryptProviderType="rsaAES" cryptAlgorithmClass="hash" cryptAlgorithmType="typeAny" cryptAlgorithmSid="14" spinCount="100000" saltData="SUebtn3mVJEYPHWYLLwU+g==" hashData="JG4ouA6A44tOLZQCmlpO/nowzRH0OVJFAU8wVAg3hgaHCp8NGbii1Xj74FMcGIlaQC8SK5dqyA0v0mDbWUy6kQ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43"/>
    <p:restoredTop sz="86504" autoAdjust="0"/>
  </p:normalViewPr>
  <p:slideViewPr>
    <p:cSldViewPr>
      <p:cViewPr varScale="1">
        <p:scale>
          <a:sx n="112" d="100"/>
          <a:sy n="112" d="100"/>
        </p:scale>
        <p:origin x="584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3" d="100"/>
          <a:sy n="103" d="100"/>
        </p:scale>
        <p:origin x="380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nzalo Sempere" userId="c819b58a813a2257" providerId="Windows Live" clId="Web-{CA757504-E13B-4977-9497-C249554C93E3}"/>
    <pc:docChg chg="modSld">
      <pc:chgData name="Gonzalo Sempere" userId="c819b58a813a2257" providerId="Windows Live" clId="Web-{CA757504-E13B-4977-9497-C249554C93E3}" dt="2019-03-12T12:27:11.571" v="7" actId="1076"/>
      <pc:docMkLst>
        <pc:docMk/>
      </pc:docMkLst>
      <pc:sldChg chg="modSp">
        <pc:chgData name="Gonzalo Sempere" userId="c819b58a813a2257" providerId="Windows Live" clId="Web-{CA757504-E13B-4977-9497-C249554C93E3}" dt="2019-03-12T12:20:32.557" v="3" actId="1076"/>
        <pc:sldMkLst>
          <pc:docMk/>
          <pc:sldMk cId="1927576455" sldId="258"/>
        </pc:sldMkLst>
        <pc:spChg chg="mod">
          <ac:chgData name="Gonzalo Sempere" userId="c819b58a813a2257" providerId="Windows Live" clId="Web-{CA757504-E13B-4977-9497-C249554C93E3}" dt="2019-03-12T12:20:32.525" v="1" actId="1076"/>
          <ac:spMkLst>
            <pc:docMk/>
            <pc:sldMk cId="1927576455" sldId="258"/>
            <ac:spMk id="3" creationId="{00000000-0000-0000-0000-000000000000}"/>
          </ac:spMkLst>
        </pc:spChg>
        <pc:spChg chg="mod">
          <ac:chgData name="Gonzalo Sempere" userId="c819b58a813a2257" providerId="Windows Live" clId="Web-{CA757504-E13B-4977-9497-C249554C93E3}" dt="2019-03-12T12:20:32.557" v="3" actId="1076"/>
          <ac:spMkLst>
            <pc:docMk/>
            <pc:sldMk cId="1927576455" sldId="258"/>
            <ac:spMk id="7" creationId="{00000000-0000-0000-0000-000000000000}"/>
          </ac:spMkLst>
        </pc:spChg>
        <pc:picChg chg="mod">
          <ac:chgData name="Gonzalo Sempere" userId="c819b58a813a2257" providerId="Windows Live" clId="Web-{CA757504-E13B-4977-9497-C249554C93E3}" dt="2019-03-12T12:20:32.541" v="2" actId="1076"/>
          <ac:picMkLst>
            <pc:docMk/>
            <pc:sldMk cId="1927576455" sldId="258"/>
            <ac:picMk id="6" creationId="{00000000-0000-0000-0000-000000000000}"/>
          </ac:picMkLst>
        </pc:picChg>
      </pc:sldChg>
      <pc:sldChg chg="modSp">
        <pc:chgData name="Gonzalo Sempere" userId="c819b58a813a2257" providerId="Windows Live" clId="Web-{CA757504-E13B-4977-9497-C249554C93E3}" dt="2019-03-12T12:27:11.571" v="7" actId="1076"/>
        <pc:sldMkLst>
          <pc:docMk/>
          <pc:sldMk cId="4038202121" sldId="263"/>
        </pc:sldMkLst>
        <pc:spChg chg="mod">
          <ac:chgData name="Gonzalo Sempere" userId="c819b58a813a2257" providerId="Windows Live" clId="Web-{CA757504-E13B-4977-9497-C249554C93E3}" dt="2019-03-12T12:27:11.571" v="7" actId="1076"/>
          <ac:spMkLst>
            <pc:docMk/>
            <pc:sldMk cId="4038202121" sldId="263"/>
            <ac:spMk id="26626" creationId="{00000000-0000-0000-0000-000000000000}"/>
          </ac:spMkLst>
        </pc:spChg>
      </pc:sldChg>
      <pc:sldChg chg="modSp">
        <pc:chgData name="Gonzalo Sempere" userId="c819b58a813a2257" providerId="Windows Live" clId="Web-{CA757504-E13B-4977-9497-C249554C93E3}" dt="2019-03-12T12:25:15.587" v="6" actId="1076"/>
        <pc:sldMkLst>
          <pc:docMk/>
          <pc:sldMk cId="1237534872" sldId="296"/>
        </pc:sldMkLst>
        <pc:spChg chg="mod">
          <ac:chgData name="Gonzalo Sempere" userId="c819b58a813a2257" providerId="Windows Live" clId="Web-{CA757504-E13B-4977-9497-C249554C93E3}" dt="2019-03-12T12:25:15.587" v="6" actId="1076"/>
          <ac:spMkLst>
            <pc:docMk/>
            <pc:sldMk cId="1237534872" sldId="296"/>
            <ac:spMk id="7" creationId="{00000000-0000-0000-0000-000000000000}"/>
          </ac:spMkLst>
        </pc:spChg>
        <pc:picChg chg="mod">
          <ac:chgData name="Gonzalo Sempere" userId="c819b58a813a2257" providerId="Windows Live" clId="Web-{CA757504-E13B-4977-9497-C249554C93E3}" dt="2019-03-12T12:25:11.603" v="4" actId="1076"/>
          <ac:picMkLst>
            <pc:docMk/>
            <pc:sldMk cId="1237534872" sldId="296"/>
            <ac:picMk id="4" creationId="{00000000-0000-0000-0000-000000000000}"/>
          </ac:picMkLst>
        </pc:picChg>
        <pc:cxnChg chg="mod">
          <ac:chgData name="Gonzalo Sempere" userId="c819b58a813a2257" providerId="Windows Live" clId="Web-{CA757504-E13B-4977-9497-C249554C93E3}" dt="2019-03-12T12:25:11.618" v="5" actId="1076"/>
          <ac:cxnSpMkLst>
            <pc:docMk/>
            <pc:sldMk cId="1237534872" sldId="296"/>
            <ac:cxnSpMk id="9" creationId="{00000000-0000-0000-0000-000000000000}"/>
          </ac:cxnSpMkLst>
        </pc:cxnChg>
      </pc:sldChg>
      <pc:sldChg chg="modSp">
        <pc:chgData name="Gonzalo Sempere" userId="c819b58a813a2257" providerId="Windows Live" clId="Web-{CA757504-E13B-4977-9497-C249554C93E3}" dt="2019-03-12T12:19:58.760" v="0" actId="1076"/>
        <pc:sldMkLst>
          <pc:docMk/>
          <pc:sldMk cId="1734577983" sldId="314"/>
        </pc:sldMkLst>
        <pc:spChg chg="mod">
          <ac:chgData name="Gonzalo Sempere" userId="c819b58a813a2257" providerId="Windows Live" clId="Web-{CA757504-E13B-4977-9497-C249554C93E3}" dt="2019-03-12T12:19:58.760" v="0" actId="1076"/>
          <ac:spMkLst>
            <pc:docMk/>
            <pc:sldMk cId="1734577983" sldId="314"/>
            <ac:spMk id="7" creationId="{8E94CA4A-1184-6243-84BD-92B3E0DD8FC4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3E5848C-59EF-4C8F-84A9-7D37A3C354B5}" type="datetimeFigureOut">
              <a:rPr lang="es-ES"/>
              <a:pPr>
                <a:defRPr/>
              </a:pPr>
              <a:t>16/4/19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7E3CC82-B0CE-4EE6-B3B1-1AB44661E74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89287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E3CC82-B0CE-4EE6-B3B1-1AB44661E74B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8733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ECFB-59CC-3541-BBA9-C051F5989B89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262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69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_tradnl" dirty="0">
                <a:latin typeface="Arial Narrow" panose="020B0604020202020204" pitchFamily="34" charset="0"/>
                <a:cs typeface="Arial Narrow" panose="020B0604020202020204" pitchFamily="34" charset="0"/>
              </a:rPr>
              <a:t>Ancianos </a:t>
            </a:r>
            <a:r>
              <a:rPr lang="es-ES_tradnl" dirty="0">
                <a:latin typeface="Arial Narrow" panose="020B0604020202020204" pitchFamily="34" charset="0"/>
                <a:cs typeface="Arial Narrow" panose="020B0604020202020204" pitchFamily="34" charset="0"/>
                <a:sym typeface="Wingdings"/>
              </a:rPr>
              <a:t> </a:t>
            </a:r>
            <a:r>
              <a:rPr lang="es-ES_tradnl" dirty="0">
                <a:latin typeface="Arial Narrow" panose="020B0604020202020204" pitchFamily="34" charset="0"/>
                <a:cs typeface="Arial Narrow" panose="020B0604020202020204" pitchFamily="34" charset="0"/>
              </a:rPr>
              <a:t>dificultades en sincronización</a:t>
            </a:r>
          </a:p>
        </p:txBody>
      </p:sp>
      <p:sp>
        <p:nvSpPr>
          <p:cNvPr id="2969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1B7C21-62C2-144E-9E51-97445D82F9CE}" type="slidenum">
              <a:rPr lang="es-ES" sz="1100"/>
              <a:pPr eaLnBrk="1" hangingPunct="1"/>
              <a:t>11</a:t>
            </a:fld>
            <a:endParaRPr lang="es-ES" sz="1100"/>
          </a:p>
        </p:txBody>
      </p:sp>
    </p:spTree>
    <p:extLst>
      <p:ext uri="{BB962C8B-B14F-4D97-AF65-F5344CB8AC3E}">
        <p14:creationId xmlns:p14="http://schemas.microsoft.com/office/powerpoint/2010/main" val="3199663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6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dirty="0">
                <a:latin typeface="Arial Narrow" panose="020B0604020202020204" pitchFamily="34" charset="0"/>
                <a:cs typeface="Arial Narrow" panose="020B0604020202020204" pitchFamily="34" charset="0"/>
              </a:rPr>
              <a:t>Flujo inspiratorio del paciente: ideal 30 - 60 L/min</a:t>
            </a:r>
          </a:p>
          <a:p>
            <a:r>
              <a:rPr lang="es-ES" dirty="0">
                <a:latin typeface="Arial Narrow" panose="020B0604020202020204" pitchFamily="34" charset="0"/>
                <a:cs typeface="Arial Narrow" panose="020B0604020202020204" pitchFamily="34" charset="0"/>
              </a:rPr>
              <a:t>Apnea post-inhalación (en respiración espontánea): debe ser de unos 10 segundos. Ello favorece la sedimentación de partículas en la vía aérea inferior. </a:t>
            </a:r>
          </a:p>
          <a:p>
            <a:endParaRPr lang="es-E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defRPr/>
            </a:pPr>
            <a:r>
              <a:rPr lang="es-ES" dirty="0">
                <a:latin typeface="Arial Narrow" panose="020B0604020202020204" pitchFamily="34" charset="0"/>
                <a:cs typeface="Arial Narrow" panose="020B0604020202020204" pitchFamily="34" charset="0"/>
              </a:rPr>
              <a:t>Constan de: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s-ES" dirty="0">
                <a:latin typeface="Arial Narrow" panose="020B0604020202020204" pitchFamily="34" charset="0"/>
                <a:cs typeface="Arial Narrow" panose="020B0604020202020204" pitchFamily="34" charset="0"/>
              </a:rPr>
              <a:t>Cartucho (bombona presurizada a 5 atmósferas) de unos 10 ml que contiene las partículas de fármaco en suspensión junto con el propelente.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s-ES" dirty="0">
                <a:latin typeface="Arial Narrow" panose="020B0604020202020204" pitchFamily="34" charset="0"/>
                <a:cs typeface="Arial Narrow" panose="020B0604020202020204" pitchFamily="34" charset="0"/>
              </a:rPr>
              <a:t>Válvula dosificadora, que libera la dosis depositada en ella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s-ES" dirty="0">
                <a:latin typeface="Arial Narrow" panose="020B0604020202020204" pitchFamily="34" charset="0"/>
                <a:cs typeface="Arial Narrow" panose="020B0604020202020204" pitchFamily="34" charset="0"/>
              </a:rPr>
              <a:t>Carcasa donde se introduce el cartucho y contiene la válvula de salida del aerosol </a:t>
            </a:r>
          </a:p>
          <a:p>
            <a:endParaRPr lang="es-E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s-E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s-E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s-E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1747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3859FD-CCAF-8E43-97E3-627275756E9B}" type="slidenum">
              <a:rPr lang="es-ES" sz="1100"/>
              <a:pPr eaLnBrk="1" hangingPunct="1"/>
              <a:t>12</a:t>
            </a:fld>
            <a:endParaRPr lang="es-ES" sz="1100"/>
          </a:p>
        </p:txBody>
      </p:sp>
    </p:spTree>
    <p:extLst>
      <p:ext uri="{BB962C8B-B14F-4D97-AF65-F5344CB8AC3E}">
        <p14:creationId xmlns:p14="http://schemas.microsoft.com/office/powerpoint/2010/main" val="3981378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ECFB-59CC-3541-BBA9-C051F5989B89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074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ECFB-59CC-3541-BBA9-C051F5989B89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2098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ECFB-59CC-3541-BBA9-C051F5989B89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7592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6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dirty="0">
                <a:latin typeface="Arial Narrow" panose="020B0604020202020204" pitchFamily="34" charset="0"/>
                <a:cs typeface="Arial Narrow" panose="020B0604020202020204" pitchFamily="34" charset="0"/>
              </a:rPr>
              <a:t>Las dosis son mayores que las que se aplican en ventilación espontánea</a:t>
            </a:r>
            <a:r>
              <a:rPr lang="es-ES" baseline="0" dirty="0">
                <a:latin typeface="Arial Narrow" panose="020B0604020202020204" pitchFamily="34" charset="0"/>
                <a:cs typeface="Arial Narrow" panose="020B0604020202020204" pitchFamily="34" charset="0"/>
              </a:rPr>
              <a:t> c</a:t>
            </a:r>
            <a:r>
              <a:rPr lang="es-ES" dirty="0">
                <a:latin typeface="Arial Narrow" panose="020B0604020202020204" pitchFamily="34" charset="0"/>
                <a:cs typeface="Arial Narrow" panose="020B0604020202020204" pitchFamily="34" charset="0"/>
              </a:rPr>
              <a:t>on cámara espaciadora.</a:t>
            </a:r>
          </a:p>
          <a:p>
            <a:r>
              <a:rPr lang="es-ES" dirty="0">
                <a:latin typeface="Arial Narrow" panose="020B0604020202020204" pitchFamily="34" charset="0"/>
                <a:cs typeface="Arial Narrow" panose="020B0604020202020204" pitchFamily="34" charset="0"/>
              </a:rPr>
              <a:t>MDI  </a:t>
            </a:r>
            <a:r>
              <a:rPr lang="es-ES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pressurized</a:t>
            </a:r>
            <a:r>
              <a:rPr lang="es-ES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s-ES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metered-dose</a:t>
            </a:r>
            <a:r>
              <a:rPr lang="es-ES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s-ES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inhaler</a:t>
            </a:r>
            <a:endParaRPr lang="es-ES" i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6867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0E4E07-13D9-6348-AFDC-C6E4793E10B4}" type="slidenum">
              <a:rPr lang="es-ES" sz="1100"/>
              <a:pPr eaLnBrk="1" hangingPunct="1"/>
              <a:t>16</a:t>
            </a:fld>
            <a:endParaRPr lang="es-ES" sz="1100"/>
          </a:p>
        </p:txBody>
      </p:sp>
    </p:spTree>
    <p:extLst>
      <p:ext uri="{BB962C8B-B14F-4D97-AF65-F5344CB8AC3E}">
        <p14:creationId xmlns:p14="http://schemas.microsoft.com/office/powerpoint/2010/main" val="3194742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4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s-ES" sz="1100" b="1" dirty="0">
                <a:latin typeface="Arial Narrow"/>
                <a:cs typeface="Arial Narrow"/>
              </a:rPr>
              <a:t>Solución</a:t>
            </a:r>
            <a:r>
              <a:rPr lang="es-ES" sz="1100" dirty="0">
                <a:latin typeface="Arial Narrow"/>
                <a:cs typeface="Arial Narrow"/>
              </a:rPr>
              <a:t> </a:t>
            </a:r>
            <a:r>
              <a:rPr lang="es-ES" sz="1100" dirty="0">
                <a:latin typeface="Arial Narrow"/>
                <a:cs typeface="Arial Narrow"/>
                <a:sym typeface="Wingdings"/>
              </a:rPr>
              <a:t> </a:t>
            </a:r>
            <a:r>
              <a:rPr lang="es-ES" sz="1100" dirty="0">
                <a:latin typeface="Arial Narrow"/>
                <a:cs typeface="Arial Narrow"/>
              </a:rPr>
              <a:t>mezcla homogénea de dos o más sustancias. La sustancia disuelta se denomina </a:t>
            </a:r>
            <a:r>
              <a:rPr lang="es-ES" sz="1100" b="1" dirty="0">
                <a:solidFill>
                  <a:srgbClr val="FF0000"/>
                </a:solidFill>
                <a:latin typeface="Arial Narrow"/>
                <a:cs typeface="Arial Narrow"/>
              </a:rPr>
              <a:t>soluto</a:t>
            </a:r>
            <a:r>
              <a:rPr lang="es-ES" sz="110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s-ES" sz="1100" dirty="0">
                <a:latin typeface="Arial Narrow"/>
                <a:cs typeface="Arial Narrow"/>
              </a:rPr>
              <a:t>y esta presente generalmente en pequeña cantidad en comparación con la sustancia donde se disuelve denominada </a:t>
            </a:r>
            <a:r>
              <a:rPr lang="es-ES" sz="1100" b="1" dirty="0">
                <a:solidFill>
                  <a:srgbClr val="FF0000"/>
                </a:solidFill>
                <a:latin typeface="Arial Narrow"/>
                <a:cs typeface="Arial Narrow"/>
              </a:rPr>
              <a:t>solvente</a:t>
            </a:r>
            <a:r>
              <a:rPr lang="es-ES" sz="1100" dirty="0">
                <a:latin typeface="Arial Narrow"/>
                <a:cs typeface="Arial Narrow"/>
              </a:rPr>
              <a:t>.</a:t>
            </a:r>
          </a:p>
          <a:p>
            <a:pPr algn="just"/>
            <a:endParaRPr lang="es-ES" sz="1100" b="1" dirty="0">
              <a:latin typeface="Arial Narrow"/>
              <a:cs typeface="Arial Narrow"/>
            </a:endParaRPr>
          </a:p>
          <a:p>
            <a:pPr algn="just"/>
            <a:r>
              <a:rPr lang="es-ES" sz="1100" b="1" dirty="0">
                <a:latin typeface="Arial Narrow"/>
                <a:cs typeface="Arial Narrow"/>
              </a:rPr>
              <a:t>Suspensión</a:t>
            </a:r>
            <a:r>
              <a:rPr lang="es-ES" sz="1100" dirty="0">
                <a:latin typeface="Arial Narrow"/>
                <a:cs typeface="Arial Narrow"/>
              </a:rPr>
              <a:t> </a:t>
            </a:r>
            <a:r>
              <a:rPr lang="es-ES" sz="1100" dirty="0">
                <a:latin typeface="Arial Narrow"/>
                <a:cs typeface="Arial Narrow"/>
                <a:sym typeface="Wingdings"/>
              </a:rPr>
              <a:t></a:t>
            </a:r>
            <a:r>
              <a:rPr lang="es-ES" sz="1100" dirty="0">
                <a:latin typeface="Arial Narrow"/>
                <a:cs typeface="Arial Narrow"/>
              </a:rPr>
              <a:t> mezcla heterogénea formada por pequeñas partículas no solubles (</a:t>
            </a:r>
            <a:r>
              <a:rPr lang="es-ES" sz="1100" dirty="0">
                <a:solidFill>
                  <a:srgbClr val="FF0000"/>
                </a:solidFill>
                <a:latin typeface="Arial Narrow"/>
                <a:cs typeface="Arial Narrow"/>
              </a:rPr>
              <a:t>fase dispersa</a:t>
            </a:r>
            <a:r>
              <a:rPr lang="es-ES" sz="1100" dirty="0">
                <a:latin typeface="Arial Narrow"/>
                <a:cs typeface="Arial Narrow"/>
              </a:rPr>
              <a:t>) que se dispersan en un medio líquido o gaseoso (</a:t>
            </a:r>
            <a:r>
              <a:rPr lang="es-ES" sz="1100" dirty="0">
                <a:solidFill>
                  <a:srgbClr val="FF0000"/>
                </a:solidFill>
                <a:latin typeface="Arial Narrow"/>
                <a:cs typeface="Arial Narrow"/>
              </a:rPr>
              <a:t>fase</a:t>
            </a:r>
            <a:r>
              <a:rPr lang="es-ES" sz="1100" dirty="0">
                <a:latin typeface="Arial Narrow"/>
                <a:cs typeface="Arial Narrow"/>
              </a:rPr>
              <a:t> </a:t>
            </a:r>
            <a:r>
              <a:rPr lang="es-ES" sz="1100" dirty="0">
                <a:solidFill>
                  <a:srgbClr val="FF0000"/>
                </a:solidFill>
                <a:latin typeface="Arial Narrow"/>
                <a:cs typeface="Arial Narrow"/>
              </a:rPr>
              <a:t>dispersante o dispersora</a:t>
            </a:r>
            <a:r>
              <a:rPr lang="es-ES" sz="1100" dirty="0">
                <a:latin typeface="Arial Narrow"/>
                <a:cs typeface="Arial Narrow"/>
              </a:rPr>
              <a:t>). </a:t>
            </a:r>
            <a:endParaRPr lang="es-ES" sz="1100" u="sng" dirty="0">
              <a:latin typeface="Arial Narrow"/>
              <a:cs typeface="Arial Narrow"/>
            </a:endParaRPr>
          </a:p>
        </p:txBody>
      </p:sp>
      <p:sp>
        <p:nvSpPr>
          <p:cNvPr id="38915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4C6508-9A1F-FB47-A84A-E8F634A98859}" type="slidenum">
              <a:rPr lang="es-ES" sz="1100"/>
              <a:pPr eaLnBrk="1" hangingPunct="1"/>
              <a:t>17</a:t>
            </a:fld>
            <a:endParaRPr lang="es-ES" sz="1100"/>
          </a:p>
        </p:txBody>
      </p:sp>
    </p:spTree>
    <p:extLst>
      <p:ext uri="{BB962C8B-B14F-4D97-AF65-F5344CB8AC3E}">
        <p14:creationId xmlns:p14="http://schemas.microsoft.com/office/powerpoint/2010/main" val="9231675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ECFB-59CC-3541-BBA9-C051F5989B89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886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986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58265" indent="-158265" algn="just">
              <a:buFontTx/>
              <a:buChar char="•"/>
            </a:pPr>
            <a:r>
              <a:rPr lang="es-ES_tradnl" sz="1100" dirty="0">
                <a:latin typeface="Arial Narrow" charset="0"/>
                <a:cs typeface="Arial Narrow" charset="0"/>
              </a:rPr>
              <a:t>Nebulizadores neumáticos o tipo jet  “clásicos generadores de aerosol”</a:t>
            </a:r>
          </a:p>
          <a:p>
            <a:pPr marL="158265" indent="-158265" algn="just">
              <a:buFontTx/>
              <a:buChar char="•"/>
            </a:pPr>
            <a:endParaRPr lang="es-ES_tradnl" sz="1100" dirty="0">
              <a:latin typeface="Arial Narrow" charset="0"/>
              <a:cs typeface="Arial Narrow" charset="0"/>
            </a:endParaRPr>
          </a:p>
          <a:p>
            <a:pPr marL="158265" indent="-158265" algn="just">
              <a:buFontTx/>
              <a:buChar char="•"/>
            </a:pPr>
            <a:r>
              <a:rPr lang="es-ES_tradnl" sz="1100" dirty="0">
                <a:latin typeface="Arial Narrow" charset="0"/>
                <a:cs typeface="Arial Narrow" charset="0"/>
              </a:rPr>
              <a:t>Estos dispositivos dirigen </a:t>
            </a:r>
            <a:r>
              <a:rPr lang="es-ES_tradnl" sz="1100" b="1" dirty="0">
                <a:latin typeface="Arial Narrow" charset="0"/>
                <a:cs typeface="Arial Narrow" charset="0"/>
              </a:rPr>
              <a:t>un flujo de gas de 6-8 L/min </a:t>
            </a:r>
            <a:r>
              <a:rPr lang="es-ES_tradnl" sz="1100" dirty="0">
                <a:latin typeface="Arial Narrow" charset="0"/>
                <a:cs typeface="Arial Narrow" charset="0"/>
              </a:rPr>
              <a:t>a través de una cámara reservorio (depósito en la figura). </a:t>
            </a:r>
          </a:p>
          <a:p>
            <a:pPr marL="158265" indent="-158265" algn="just">
              <a:buFontTx/>
              <a:buChar char="•"/>
            </a:pPr>
            <a:r>
              <a:rPr lang="es-ES_tradnl" sz="1100" dirty="0">
                <a:latin typeface="Arial Narrow" charset="0"/>
                <a:cs typeface="Arial Narrow" charset="0"/>
              </a:rPr>
              <a:t>El </a:t>
            </a:r>
            <a:r>
              <a:rPr lang="es-ES_tradnl" sz="1100" b="1" dirty="0">
                <a:latin typeface="Arial Narrow" charset="0"/>
                <a:cs typeface="Arial Narrow" charset="0"/>
              </a:rPr>
              <a:t>gas se acelera al pasar por un orificio estrecho y </a:t>
            </a:r>
            <a:r>
              <a:rPr lang="es-ES_tradnl" sz="1100" dirty="0">
                <a:latin typeface="Arial Narrow" charset="0"/>
                <a:cs typeface="Arial Narrow" charset="0"/>
              </a:rPr>
              <a:t>tiene por encima una </a:t>
            </a:r>
            <a:r>
              <a:rPr lang="es-ES_tradnl" sz="1100" b="1" dirty="0">
                <a:latin typeface="Arial Narrow" charset="0"/>
                <a:cs typeface="Arial Narrow" charset="0"/>
              </a:rPr>
              <a:t>lámina deflectora (</a:t>
            </a:r>
            <a:r>
              <a:rPr lang="es-ES_tradnl" sz="1100" b="1" i="1" dirty="0">
                <a:latin typeface="Arial Narrow" charset="0"/>
                <a:cs typeface="Arial Narrow" charset="0"/>
              </a:rPr>
              <a:t>baffle</a:t>
            </a:r>
            <a:r>
              <a:rPr lang="es-ES_tradnl" sz="1100" b="1" dirty="0">
                <a:latin typeface="Arial Narrow" charset="0"/>
                <a:cs typeface="Arial Narrow" charset="0"/>
              </a:rPr>
              <a:t>). </a:t>
            </a:r>
          </a:p>
          <a:p>
            <a:pPr marL="158265" indent="-158265" algn="just">
              <a:buFontTx/>
              <a:buChar char="•"/>
            </a:pPr>
            <a:r>
              <a:rPr lang="es-ES_tradnl" sz="1100" dirty="0">
                <a:latin typeface="Arial Narrow" charset="0"/>
                <a:cs typeface="Arial Narrow" charset="0"/>
              </a:rPr>
              <a:t>El chorro de alta velocidad crea una </a:t>
            </a:r>
            <a:r>
              <a:rPr lang="es-ES_tradnl" sz="1100" i="1" dirty="0">
                <a:latin typeface="Arial Narrow" charset="0"/>
                <a:cs typeface="Arial Narrow" charset="0"/>
              </a:rPr>
              <a:t>gradiente de presión negativa </a:t>
            </a:r>
            <a:r>
              <a:rPr lang="es-ES_tradnl" sz="1100" i="1" dirty="0">
                <a:latin typeface="Arial Narrow" charset="0"/>
                <a:cs typeface="Arial Narrow" charset="0"/>
                <a:sym typeface="Wingdings" charset="0"/>
              </a:rPr>
              <a:t> </a:t>
            </a:r>
            <a:r>
              <a:rPr lang="es-ES_tradnl" sz="1100" dirty="0">
                <a:latin typeface="Arial Narrow" charset="0"/>
                <a:cs typeface="Arial Narrow" charset="0"/>
              </a:rPr>
              <a:t>convierte la </a:t>
            </a:r>
            <a:r>
              <a:rPr lang="es-ES_tradnl" sz="1100" b="1" i="1" dirty="0">
                <a:latin typeface="Arial Narrow" charset="0"/>
                <a:cs typeface="Arial Narrow" charset="0"/>
              </a:rPr>
              <a:t>solución</a:t>
            </a:r>
            <a:r>
              <a:rPr lang="es-ES_tradnl" sz="1100" b="1" dirty="0">
                <a:latin typeface="Arial Narrow" charset="0"/>
                <a:cs typeface="Arial Narrow" charset="0"/>
              </a:rPr>
              <a:t> en un </a:t>
            </a:r>
            <a:r>
              <a:rPr lang="es-ES_tradnl" sz="1100" b="1" i="1" dirty="0">
                <a:latin typeface="Arial Narrow" charset="0"/>
                <a:cs typeface="Arial Narrow" charset="0"/>
              </a:rPr>
              <a:t>aerosol</a:t>
            </a:r>
            <a:r>
              <a:rPr lang="es-ES_tradnl" sz="1100" dirty="0">
                <a:latin typeface="Arial Narrow" charset="0"/>
                <a:cs typeface="Arial Narrow" charset="0"/>
              </a:rPr>
              <a:t>. </a:t>
            </a:r>
          </a:p>
          <a:p>
            <a:pPr marL="158265" indent="-158265" algn="just">
              <a:buFontTx/>
              <a:buChar char="•"/>
            </a:pPr>
            <a:r>
              <a:rPr lang="es-ES_tradnl" sz="1100" dirty="0">
                <a:latin typeface="Arial Narrow" charset="0"/>
                <a:cs typeface="Arial Narrow" charset="0"/>
              </a:rPr>
              <a:t>En la tubuladura </a:t>
            </a:r>
            <a:r>
              <a:rPr lang="es-ES_tradnl" sz="1100" dirty="0">
                <a:latin typeface="Arial Narrow" charset="0"/>
                <a:cs typeface="Arial Narrow" charset="0"/>
                <a:sym typeface="Wingdings"/>
              </a:rPr>
              <a:t></a:t>
            </a:r>
            <a:r>
              <a:rPr lang="es-ES_tradnl" sz="1100" dirty="0">
                <a:latin typeface="Arial Narrow" charset="0"/>
                <a:cs typeface="Arial Narrow" charset="0"/>
              </a:rPr>
              <a:t> aerosol resultante se transporta por la </a:t>
            </a:r>
            <a:r>
              <a:rPr lang="es-ES_tradnl" sz="1100" u="sng" dirty="0">
                <a:latin typeface="Arial Narrow" charset="0"/>
                <a:cs typeface="Arial Narrow" charset="0"/>
              </a:rPr>
              <a:t>corriente de gas generado por el respirador </a:t>
            </a:r>
            <a:r>
              <a:rPr lang="es-ES_tradnl" sz="1100" dirty="0">
                <a:latin typeface="Arial Narrow" charset="0"/>
                <a:cs typeface="Arial Narrow" charset="0"/>
              </a:rPr>
              <a:t>hacia el paciente.</a:t>
            </a:r>
          </a:p>
        </p:txBody>
      </p:sp>
      <p:sp>
        <p:nvSpPr>
          <p:cNvPr id="41987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CD38C1-1942-594E-B211-FA3596C52FF1}" type="slidenum">
              <a:rPr lang="es-ES" sz="1100"/>
              <a:pPr eaLnBrk="1" hangingPunct="1"/>
              <a:t>19</a:t>
            </a:fld>
            <a:endParaRPr lang="es-ES" sz="1100"/>
          </a:p>
        </p:txBody>
      </p:sp>
    </p:spTree>
    <p:extLst>
      <p:ext uri="{BB962C8B-B14F-4D97-AF65-F5344CB8AC3E}">
        <p14:creationId xmlns:p14="http://schemas.microsoft.com/office/powerpoint/2010/main" val="218569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s-ES_tradnl" sz="1100" dirty="0">
                <a:latin typeface="Arial Narrow"/>
                <a:cs typeface="Arial Narrow"/>
              </a:rPr>
              <a:t>* para evitar una inhalación adicional si el paciente no está consciente o no seguro de haber tomado la dosis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ECFB-59CC-3541-BBA9-C051F5989B89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06564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4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dirty="0">
                <a:latin typeface="Arial Narrow" panose="020B0604020202020204" pitchFamily="34" charset="0"/>
                <a:cs typeface="Arial Narrow" panose="020B0604020202020204" pitchFamily="34" charset="0"/>
              </a:rPr>
              <a:t>Es el mismo de antes (en vez de mascarilla viene en la imagen con pieza bucal)</a:t>
            </a:r>
          </a:p>
          <a:p>
            <a:endParaRPr lang="es-E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s-ES" dirty="0">
                <a:latin typeface="Arial Narrow" panose="020B0604020202020204" pitchFamily="34" charset="0"/>
                <a:cs typeface="Arial Narrow" panose="020B0604020202020204" pitchFamily="34" charset="0"/>
              </a:rPr>
              <a:t>Vaso nebulizador y sistema abierto</a:t>
            </a:r>
          </a:p>
          <a:p>
            <a:r>
              <a:rPr lang="es-ES" dirty="0">
                <a:latin typeface="Arial Narrow" panose="020B0604020202020204" pitchFamily="34" charset="0"/>
                <a:cs typeface="Arial Narrow" panose="020B0604020202020204" pitchFamily="34" charset="0"/>
              </a:rPr>
              <a:t>Volumen de fármaco nebulizado es constante (igual en inspiración y espiración) </a:t>
            </a:r>
          </a:p>
          <a:p>
            <a:r>
              <a:rPr lang="es-ES" dirty="0">
                <a:latin typeface="Arial Narrow" panose="020B0604020202020204" pitchFamily="34" charset="0"/>
                <a:cs typeface="Arial Narrow" panose="020B0604020202020204" pitchFamily="34" charset="0"/>
              </a:rPr>
              <a:t>Hay pérdida del aerosol hacia el ambiente en espiración.</a:t>
            </a:r>
          </a:p>
          <a:p>
            <a:endParaRPr lang="es-ES" dirty="0">
              <a:latin typeface="Calibri" charset="0"/>
            </a:endParaRPr>
          </a:p>
        </p:txBody>
      </p:sp>
      <p:sp>
        <p:nvSpPr>
          <p:cNvPr id="44035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2DEBE1-A96E-8F4B-8683-310F57229030}" type="slidenum">
              <a:rPr lang="es-ES" sz="1100"/>
              <a:pPr eaLnBrk="1" hangingPunct="1"/>
              <a:t>20</a:t>
            </a:fld>
            <a:endParaRPr lang="es-ES" sz="1100"/>
          </a:p>
        </p:txBody>
      </p:sp>
      <p:sp>
        <p:nvSpPr>
          <p:cNvPr id="2" name="Oval 1"/>
          <p:cNvSpPr/>
          <p:nvPr/>
        </p:nvSpPr>
        <p:spPr>
          <a:xfrm>
            <a:off x="4600575" y="2768600"/>
            <a:ext cx="45719" cy="10795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775075" y="2768600"/>
            <a:ext cx="45719" cy="10795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18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z="11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608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4610FA-F02B-BB49-9958-050C760ED947}" type="slidenum">
              <a:rPr lang="es-ES" sz="1100"/>
              <a:pPr eaLnBrk="1" hangingPunct="1"/>
              <a:t>21</a:t>
            </a:fld>
            <a:endParaRPr lang="es-ES" sz="1100"/>
          </a:p>
        </p:txBody>
      </p:sp>
    </p:spTree>
    <p:extLst>
      <p:ext uri="{BB962C8B-B14F-4D97-AF65-F5344CB8AC3E}">
        <p14:creationId xmlns:p14="http://schemas.microsoft.com/office/powerpoint/2010/main" val="26835453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130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dirty="0">
                <a:latin typeface="Arial Narrow"/>
                <a:cs typeface="Arial Narrow"/>
              </a:rPr>
              <a:t>No hace falta bolsa de reservorio pero si que </a:t>
            </a:r>
            <a:r>
              <a:rPr lang="es-ES" b="1" dirty="0">
                <a:latin typeface="Arial Narrow"/>
                <a:cs typeface="Arial Narrow"/>
              </a:rPr>
              <a:t>el individuo genere flujo inspiratorio</a:t>
            </a:r>
          </a:p>
          <a:p>
            <a:pPr marL="171450" indent="-171450">
              <a:buFont typeface="Arial"/>
              <a:buChar char="•"/>
            </a:pPr>
            <a:r>
              <a:rPr lang="es-ES" dirty="0">
                <a:latin typeface="Arial Narrow"/>
                <a:cs typeface="Arial Narrow"/>
              </a:rPr>
              <a:t>El flujo inspiratorio abre la válvula inspiratoria </a:t>
            </a:r>
          </a:p>
          <a:p>
            <a:pPr marL="171450" indent="-171450">
              <a:buFont typeface="Arial"/>
              <a:buChar char="•"/>
            </a:pPr>
            <a:r>
              <a:rPr lang="es-ES" dirty="0">
                <a:latin typeface="Arial Narrow"/>
                <a:cs typeface="Arial Narrow"/>
              </a:rPr>
              <a:t>Tiene válvula espiratoria que se cierra en inspiración</a:t>
            </a:r>
          </a:p>
          <a:p>
            <a:pPr marL="171450" indent="-171450">
              <a:buFont typeface="Arial"/>
              <a:buChar char="•"/>
            </a:pPr>
            <a:endParaRPr lang="es-ES" dirty="0">
              <a:latin typeface="Arial Narrow"/>
              <a:cs typeface="Arial Narrow"/>
            </a:endParaRPr>
          </a:p>
          <a:p>
            <a:pPr algn="just"/>
            <a:r>
              <a:rPr lang="es-ES" dirty="0">
                <a:latin typeface="Arial Narrow"/>
                <a:cs typeface="Arial Narrow"/>
              </a:rPr>
              <a:t>Hay pérdida del aerosol hacia el ambiente en espiración (menos que el </a:t>
            </a:r>
            <a:r>
              <a:rPr lang="es-ES" i="1" dirty="0">
                <a:latin typeface="Arial Narrow"/>
                <a:cs typeface="Arial Narrow"/>
              </a:rPr>
              <a:t>jet</a:t>
            </a:r>
            <a:r>
              <a:rPr lang="es-ES" dirty="0">
                <a:latin typeface="Arial Narrow"/>
                <a:cs typeface="Arial Narrow"/>
              </a:rPr>
              <a:t> convencional).</a:t>
            </a:r>
          </a:p>
        </p:txBody>
      </p:sp>
      <p:sp>
        <p:nvSpPr>
          <p:cNvPr id="48131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11DF37-30E2-C348-8CAB-48762D486B4F}" type="slidenum">
              <a:rPr lang="es-ES" sz="1100"/>
              <a:pPr eaLnBrk="1" hangingPunct="1"/>
              <a:t>22</a:t>
            </a:fld>
            <a:endParaRPr lang="es-ES" sz="1100"/>
          </a:p>
        </p:txBody>
      </p:sp>
    </p:spTree>
    <p:extLst>
      <p:ext uri="{BB962C8B-B14F-4D97-AF65-F5344CB8AC3E}">
        <p14:creationId xmlns:p14="http://schemas.microsoft.com/office/powerpoint/2010/main" val="721770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1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100" kern="12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Dosimétricos</a:t>
            </a:r>
            <a:endParaRPr lang="es-ES" sz="1100" kern="120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171450" marR="0" indent="-1714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100" kern="12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Son los sistemas </a:t>
            </a:r>
            <a:r>
              <a:rPr lang="es-ES" sz="1100" i="1" kern="12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jet</a:t>
            </a:r>
            <a:r>
              <a:rPr lang="es-ES" sz="1100" kern="12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más eficientes</a:t>
            </a:r>
          </a:p>
          <a:p>
            <a:pPr marL="171450" marR="0" indent="-1714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100" kern="12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 regulan según el flujo y ritmo respiratorio de cada paciente </a:t>
            </a:r>
          </a:p>
          <a:p>
            <a:pPr marL="171450" marR="0" indent="-1714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Se </a:t>
            </a:r>
            <a:r>
              <a:rPr lang="es-ES" sz="1100" kern="12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administra el aerosol únicamente durante la inspiración y NO hay pérdida del mismo hacia el ambiente en espiración.</a:t>
            </a:r>
            <a:endParaRPr lang="es-ES" sz="11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just"/>
            <a:endParaRPr lang="es-ES" sz="1100" dirty="0">
              <a:latin typeface="Calibri" charset="0"/>
            </a:endParaRPr>
          </a:p>
        </p:txBody>
      </p:sp>
      <p:sp>
        <p:nvSpPr>
          <p:cNvPr id="501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C65C64-15DC-BE40-A7D1-CACF29C6BE71}" type="slidenum">
              <a:rPr lang="es-ES" sz="1100"/>
              <a:pPr eaLnBrk="1" hangingPunct="1"/>
              <a:t>23</a:t>
            </a:fld>
            <a:endParaRPr lang="es-ES" sz="1100"/>
          </a:p>
        </p:txBody>
      </p:sp>
    </p:spTree>
    <p:extLst>
      <p:ext uri="{BB962C8B-B14F-4D97-AF65-F5344CB8AC3E}">
        <p14:creationId xmlns:p14="http://schemas.microsoft.com/office/powerpoint/2010/main" val="2288247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s-ES" sz="1100" dirty="0">
                <a:latin typeface="Arial Narrow" charset="0"/>
                <a:cs typeface="Arial Narrow" charset="0"/>
              </a:rPr>
              <a:t>La terapia continua con broncodilatadores se utiliza de vez en cuando en el </a:t>
            </a:r>
            <a:r>
              <a:rPr lang="es-ES" sz="1100" b="1" dirty="0">
                <a:latin typeface="Arial Narrow" charset="0"/>
                <a:cs typeface="Arial Narrow" charset="0"/>
              </a:rPr>
              <a:t>tratamiento del asma agudo</a:t>
            </a:r>
            <a:r>
              <a:rPr lang="es-ES" sz="1100" dirty="0">
                <a:latin typeface="Arial Narrow" charset="0"/>
                <a:cs typeface="Arial Narrow" charset="0"/>
              </a:rPr>
              <a:t>.</a:t>
            </a:r>
          </a:p>
          <a:p>
            <a:pPr algn="just"/>
            <a:r>
              <a:rPr lang="es-ES" sz="1100" dirty="0">
                <a:latin typeface="Arial Narrow" charset="0"/>
                <a:cs typeface="Arial Narrow" charset="0"/>
              </a:rPr>
              <a:t> </a:t>
            </a:r>
          </a:p>
          <a:p>
            <a:pPr algn="just"/>
            <a:r>
              <a:rPr lang="es-ES" sz="1100" dirty="0">
                <a:latin typeface="Arial Narrow" charset="0"/>
                <a:cs typeface="Arial Narrow" charset="0"/>
              </a:rPr>
              <a:t>Evidencias </a:t>
            </a:r>
            <a:r>
              <a:rPr lang="es-ES" sz="1100" dirty="0">
                <a:latin typeface="Arial Narrow" charset="0"/>
                <a:cs typeface="Arial Narrow" charset="0"/>
                <a:sym typeface="Wingdings" pitchFamily="2" charset="2"/>
              </a:rPr>
              <a:t> </a:t>
            </a:r>
            <a:r>
              <a:rPr lang="es-ES" sz="1100" dirty="0">
                <a:latin typeface="Arial Narrow" charset="0"/>
                <a:cs typeface="Arial Narrow" charset="0"/>
              </a:rPr>
              <a:t>no es peligrosa, es al menos tan eficaz como la nebulización intermitente y puede ser superior en pacientes con una alteración más severa de la función pulmonar. </a:t>
            </a:r>
          </a:p>
          <a:p>
            <a:pPr algn="just"/>
            <a:endParaRPr lang="es-ES" sz="1100" dirty="0">
              <a:latin typeface="Arial Narrow" charset="0"/>
              <a:cs typeface="Arial Narrow" charset="0"/>
            </a:endParaRPr>
          </a:p>
          <a:p>
            <a:pPr algn="just"/>
            <a:r>
              <a:rPr lang="es-ES" sz="1100" dirty="0">
                <a:latin typeface="Arial Narrow" charset="0"/>
                <a:cs typeface="Arial Narrow" charset="0"/>
              </a:rPr>
              <a:t>Varias configuraciones se han descrito para la nebulización continua: uso de un nebulizador y una </a:t>
            </a:r>
            <a:r>
              <a:rPr lang="es-ES" sz="1100" b="1" dirty="0">
                <a:latin typeface="Arial Narrow" charset="0"/>
                <a:cs typeface="Arial Narrow" charset="0"/>
              </a:rPr>
              <a:t>bomba de infusión</a:t>
            </a:r>
            <a:r>
              <a:rPr lang="es-ES" sz="1100" dirty="0">
                <a:latin typeface="Arial Narrow" charset="0"/>
                <a:cs typeface="Arial Narrow" charset="0"/>
              </a:rPr>
              <a:t> (figura) o el uso de nebulizadores de gran capacidad. </a:t>
            </a:r>
          </a:p>
          <a:p>
            <a:endParaRPr lang="es-ES" dirty="0">
              <a:latin typeface="Calibri" charset="0"/>
            </a:endParaRPr>
          </a:p>
        </p:txBody>
      </p:sp>
      <p:sp>
        <p:nvSpPr>
          <p:cNvPr id="5632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D0B5A9-104A-6148-9D4D-DF5FEE8F2E14}" type="slidenum">
              <a:rPr lang="es-ES" sz="1100"/>
              <a:pPr eaLnBrk="1" hangingPunct="1"/>
              <a:t>24</a:t>
            </a:fld>
            <a:endParaRPr lang="es-ES" sz="1100"/>
          </a:p>
        </p:txBody>
      </p:sp>
    </p:spTree>
    <p:extLst>
      <p:ext uri="{BB962C8B-B14F-4D97-AF65-F5344CB8AC3E}">
        <p14:creationId xmlns:p14="http://schemas.microsoft.com/office/powerpoint/2010/main" val="2598637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226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spcAft>
                <a:spcPts val="600"/>
              </a:spcAft>
            </a:pPr>
            <a:r>
              <a:rPr lang="es-ES" sz="1100" b="1" dirty="0">
                <a:latin typeface="Arial Narrow" charset="0"/>
                <a:cs typeface="Arial Narrow" charset="0"/>
              </a:rPr>
              <a:t>Nebulizadores ultrasónicos </a:t>
            </a:r>
            <a:endParaRPr lang="es-ES" sz="1100" dirty="0">
              <a:latin typeface="Arial Narrow" charset="0"/>
              <a:cs typeface="Arial Narrow" charset="0"/>
            </a:endParaRPr>
          </a:p>
          <a:p>
            <a:pPr algn="just">
              <a:spcAft>
                <a:spcPts val="600"/>
              </a:spcAft>
            </a:pPr>
            <a:r>
              <a:rPr lang="es-ES" sz="1100" dirty="0">
                <a:latin typeface="Arial Narrow" charset="0"/>
                <a:cs typeface="Arial Narrow" charset="0"/>
              </a:rPr>
              <a:t>El nebulizador ultrasónico convierte energía eléctrica </a:t>
            </a:r>
            <a:r>
              <a:rPr lang="es-ES" sz="1100" b="1" dirty="0">
                <a:latin typeface="Arial Narrow" charset="0"/>
                <a:cs typeface="Arial Narrow" charset="0"/>
              </a:rPr>
              <a:t>en ondas ultrasónicas de la alta frecuencia</a:t>
            </a:r>
            <a:r>
              <a:rPr lang="es-ES" sz="1100" dirty="0">
                <a:latin typeface="Arial Narrow" charset="0"/>
                <a:cs typeface="Arial Narrow" charset="0"/>
              </a:rPr>
              <a:t>. </a:t>
            </a:r>
          </a:p>
          <a:p>
            <a:pPr algn="just">
              <a:spcAft>
                <a:spcPts val="600"/>
              </a:spcAft>
            </a:pPr>
            <a:r>
              <a:rPr lang="es-ES" sz="1100" dirty="0">
                <a:latin typeface="Arial Narrow"/>
                <a:cs typeface="Arial Narrow"/>
              </a:rPr>
              <a:t>La fuente de energía es la vibración de un cristal piezoeléctrico a alta frecuencia </a:t>
            </a:r>
            <a:r>
              <a:rPr lang="es-ES_tradnl" sz="1100" b="1" dirty="0">
                <a:latin typeface="Arial Narrow"/>
                <a:cs typeface="Arial Narrow"/>
                <a:sym typeface="Symbol" charset="0"/>
              </a:rPr>
              <a:t></a:t>
            </a:r>
            <a:r>
              <a:rPr lang="es-ES_tradnl" sz="1100" b="1" dirty="0">
                <a:latin typeface="Arial Narrow"/>
                <a:cs typeface="Arial Narrow"/>
              </a:rPr>
              <a:t> 3 MHz</a:t>
            </a:r>
            <a:r>
              <a:rPr lang="es-ES" sz="1100" dirty="0">
                <a:latin typeface="Arial Narrow"/>
                <a:cs typeface="Arial Narrow"/>
              </a:rPr>
              <a:t>. Las vibraciones del cristal generan </a:t>
            </a:r>
            <a:r>
              <a:rPr lang="es-ES" sz="1100" dirty="0">
                <a:latin typeface="Arial Narrow" charset="0"/>
                <a:cs typeface="Arial Narrow" charset="0"/>
              </a:rPr>
              <a:t>ondas ultrasónicas que se transmiten a la solución para crear un aerosol.</a:t>
            </a:r>
            <a:endParaRPr lang="es-ES" sz="1100" dirty="0">
              <a:latin typeface="Arial Narrow"/>
              <a:cs typeface="Arial Narrow"/>
            </a:endParaRPr>
          </a:p>
          <a:p>
            <a:pPr marL="171450" indent="-171450" algn="just">
              <a:spcAft>
                <a:spcPts val="600"/>
              </a:spcAft>
              <a:buFont typeface="Arial"/>
              <a:buChar char="•"/>
            </a:pPr>
            <a:r>
              <a:rPr lang="es-ES" sz="1100" dirty="0">
                <a:latin typeface="Arial Narrow"/>
                <a:cs typeface="Arial Narrow"/>
              </a:rPr>
              <a:t>Los flujos que se consiguen oscilan entre 2 y 20 L/min. </a:t>
            </a:r>
          </a:p>
          <a:p>
            <a:pPr marL="171450" indent="-171450" algn="just">
              <a:spcAft>
                <a:spcPts val="600"/>
              </a:spcAft>
              <a:buFont typeface="Arial"/>
              <a:buChar char="•"/>
            </a:pPr>
            <a:r>
              <a:rPr lang="es-ES" sz="1100" dirty="0">
                <a:latin typeface="Arial Narrow"/>
                <a:cs typeface="Arial Narrow"/>
              </a:rPr>
              <a:t>Pueden nebulizar grandes cantidades de líquido, y se emplean fundamentalmente con el </a:t>
            </a:r>
            <a:r>
              <a:rPr lang="es-ES" sz="1100" dirty="0">
                <a:solidFill>
                  <a:srgbClr val="0000FF"/>
                </a:solidFill>
                <a:latin typeface="Arial Narrow"/>
                <a:cs typeface="Arial Narrow"/>
              </a:rPr>
              <a:t>suero salino </a:t>
            </a:r>
            <a:r>
              <a:rPr lang="es-ES" sz="1100" dirty="0">
                <a:latin typeface="Arial Narrow"/>
                <a:cs typeface="Arial Narrow"/>
              </a:rPr>
              <a:t>y con los </a:t>
            </a:r>
            <a:r>
              <a:rPr lang="es-ES" sz="1100" dirty="0">
                <a:solidFill>
                  <a:srgbClr val="0000FF"/>
                </a:solidFill>
                <a:latin typeface="Arial Narrow"/>
                <a:cs typeface="Arial Narrow"/>
              </a:rPr>
              <a:t>broncodilatadores</a:t>
            </a:r>
            <a:r>
              <a:rPr lang="es-ES" sz="1100" dirty="0">
                <a:latin typeface="Arial Narrow"/>
                <a:cs typeface="Arial Narrow"/>
              </a:rPr>
              <a:t> </a:t>
            </a:r>
          </a:p>
          <a:p>
            <a:pPr marL="171450" indent="-171450" algn="just">
              <a:spcAft>
                <a:spcPts val="600"/>
              </a:spcAft>
              <a:buFont typeface="Arial"/>
              <a:buChar char="•"/>
            </a:pPr>
            <a:r>
              <a:rPr lang="es-ES" sz="1100" dirty="0">
                <a:solidFill>
                  <a:srgbClr val="FF0000"/>
                </a:solidFill>
                <a:latin typeface="Arial Narrow"/>
                <a:cs typeface="Arial Narrow"/>
              </a:rPr>
              <a:t>NO </a:t>
            </a:r>
            <a:r>
              <a:rPr lang="es-ES" sz="1100" dirty="0">
                <a:latin typeface="Arial Narrow"/>
                <a:cs typeface="Arial Narrow"/>
              </a:rPr>
              <a:t>son apropiados para nebulizar </a:t>
            </a:r>
            <a:r>
              <a:rPr lang="es-ES" sz="1100" b="1" dirty="0">
                <a:solidFill>
                  <a:srgbClr val="FF0000"/>
                </a:solidFill>
                <a:latin typeface="Arial Narrow"/>
                <a:cs typeface="Arial Narrow"/>
              </a:rPr>
              <a:t>fármacos en suspensión ni antibióticos</a:t>
            </a:r>
            <a:r>
              <a:rPr lang="es-ES" sz="1100" dirty="0">
                <a:latin typeface="Arial Narrow"/>
                <a:cs typeface="Arial Narrow"/>
              </a:rPr>
              <a:t>, porque el calor que generan puede afectar la estabilidad de los mismos.</a:t>
            </a:r>
          </a:p>
          <a:p>
            <a:pPr algn="just"/>
            <a:endParaRPr lang="es-ES" sz="1000" dirty="0">
              <a:latin typeface="Arial Narrow" charset="0"/>
              <a:cs typeface="Arial Narrow" charset="0"/>
            </a:endParaRPr>
          </a:p>
        </p:txBody>
      </p:sp>
      <p:sp>
        <p:nvSpPr>
          <p:cNvPr id="52227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A4D8E1-E086-934D-A2B7-3CAA020243A2}" type="slidenum">
              <a:rPr lang="es-ES" sz="1100"/>
              <a:pPr eaLnBrk="1" hangingPunct="1"/>
              <a:t>25</a:t>
            </a:fld>
            <a:endParaRPr lang="es-ES" sz="1100"/>
          </a:p>
        </p:txBody>
      </p:sp>
    </p:spTree>
    <p:extLst>
      <p:ext uri="{BB962C8B-B14F-4D97-AF65-F5344CB8AC3E}">
        <p14:creationId xmlns:p14="http://schemas.microsoft.com/office/powerpoint/2010/main" val="9412022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es-E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Produce </a:t>
            </a:r>
            <a:r>
              <a:rPr lang="es-ES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aerosolterapia</a:t>
            </a:r>
            <a:r>
              <a:rPr lang="es-E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óptima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s-ES" dirty="0">
                <a:latin typeface="Arial Narrow" panose="020B0604020202020204" pitchFamily="34" charset="0"/>
                <a:cs typeface="Arial Narrow" panose="020B0604020202020204" pitchFamily="34" charset="0"/>
              </a:rPr>
              <a:t>Tamaño preciso de partícula  (fracción respirable) para enviar en profundidad al pulmón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s-ES" dirty="0">
                <a:latin typeface="Arial Narrow" panose="020B0604020202020204" pitchFamily="34" charset="0"/>
                <a:cs typeface="Arial Narrow" panose="020B0604020202020204" pitchFamily="34" charset="0"/>
              </a:rPr>
              <a:t>No genera calor, no precisa fuente de flujo ni propelentes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s-ES" dirty="0">
                <a:latin typeface="Arial Narrow" panose="020B0604020202020204" pitchFamily="34" charset="0"/>
                <a:cs typeface="Arial Narrow" panose="020B0604020202020204" pitchFamily="34" charset="0"/>
              </a:rPr>
              <a:t>Aerosol baja velocidad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s-ES" dirty="0">
                <a:latin typeface="Arial Narrow" panose="020B0604020202020204" pitchFamily="34" charset="0"/>
                <a:cs typeface="Arial Narrow" panose="020B0604020202020204" pitchFamily="34" charset="0"/>
              </a:rPr>
              <a:t>Aerosoliza una variedad amplia de medicamentos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s-ES" dirty="0">
                <a:latin typeface="Arial Narrow" panose="020B0604020202020204" pitchFamily="34" charset="0"/>
                <a:cs typeface="Arial Narrow" panose="020B0604020202020204" pitchFamily="34" charset="0"/>
              </a:rPr>
              <a:t>Eficiente </a:t>
            </a:r>
            <a:r>
              <a:rPr lang="es-ES" dirty="0">
                <a:latin typeface="Arial Narrow" panose="020B0604020202020204" pitchFamily="34" charset="0"/>
                <a:cs typeface="Arial Narrow" panose="020B0604020202020204" pitchFamily="34" charset="0"/>
                <a:sym typeface="Wingdings"/>
              </a:rPr>
              <a:t> </a:t>
            </a:r>
            <a:r>
              <a:rPr lang="es-ES" dirty="0">
                <a:latin typeface="Arial Narrow" panose="020B0604020202020204" pitchFamily="34" charset="0"/>
                <a:cs typeface="Arial Narrow" panose="020B0604020202020204" pitchFamily="34" charset="0"/>
              </a:rPr>
              <a:t>volumen residual mínimo 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s-ES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Silencioso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ECFB-59CC-3541-BBA9-C051F5989B89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09822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>
                <a:latin typeface="Arial Narrow" panose="020B0604020202020204" pitchFamily="34" charset="0"/>
                <a:cs typeface="Arial Narrow" panose="020B0604020202020204" pitchFamily="34" charset="0"/>
              </a:rPr>
              <a:t>En VM, la eficacia de la </a:t>
            </a:r>
            <a:r>
              <a:rPr lang="es-E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aerosolterapia</a:t>
            </a:r>
            <a:r>
              <a:rPr lang="es-ES" dirty="0">
                <a:latin typeface="Arial Narrow" panose="020B0604020202020204" pitchFamily="34" charset="0"/>
                <a:cs typeface="Arial Narrow" panose="020B0604020202020204" pitchFamily="34" charset="0"/>
              </a:rPr>
              <a:t> es más errática debida a la gran variedad de factores.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ECFB-59CC-3541-BBA9-C051F5989B89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99227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En VMI </a:t>
            </a:r>
            <a:r>
              <a:rPr lang="es-ES_tradnl" sz="1200" dirty="0">
                <a:latin typeface="Arial Narrow" panose="020B0604020202020204" pitchFamily="34" charset="0"/>
                <a:cs typeface="Arial Narrow" panose="020B0604020202020204" pitchFamily="34" charset="0"/>
                <a:sym typeface="Wingdings" charset="0"/>
              </a:rPr>
              <a:t> p</a:t>
            </a:r>
            <a:r>
              <a:rPr lang="es-ES_tradnl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ausa inspiratoria final larga: para maximizar el depósito de las partículas en las vías aéreas periféricas</a:t>
            </a:r>
            <a:endParaRPr lang="es-E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ECFB-59CC-3541-BBA9-C051F5989B89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40733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>
                <a:latin typeface="Arial Narrow" panose="020B0604020202020204" pitchFamily="34" charset="0"/>
                <a:cs typeface="Arial Narrow" panose="020B0604020202020204" pitchFamily="34" charset="0"/>
              </a:rPr>
              <a:t>*En IET-VMI</a:t>
            </a:r>
          </a:p>
          <a:p>
            <a:r>
              <a:rPr lang="es-ES_tradnl" noProof="0" dirty="0">
                <a:latin typeface="Arial Narrow" panose="020B0604020202020204" pitchFamily="34" charset="0"/>
                <a:cs typeface="Arial Narrow" panose="020B0604020202020204" pitchFamily="34" charset="0"/>
              </a:rPr>
              <a:t>** en VMNI, se puede reducir el flujo inspiratorio aumentando el tiempo de rampa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b="1" baseline="30000" dirty="0">
                <a:latin typeface="Calibri" charset="0"/>
                <a:cs typeface="Calibri" charset="0"/>
              </a:rPr>
              <a:t>⌗  </a:t>
            </a:r>
            <a:r>
              <a:rPr lang="es-ES" dirty="0">
                <a:latin typeface="Arial Narrow" panose="020B0604020202020204" pitchFamily="34" charset="0"/>
                <a:cs typeface="Arial Narrow" panose="020B0604020202020204" pitchFamily="34" charset="0"/>
              </a:rPr>
              <a:t>en la rama inspiratoria en caso de usar tubuladuras de doble rama. </a:t>
            </a:r>
            <a:endParaRPr lang="es-ES_tradnl" noProof="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ECFB-59CC-3541-BBA9-C051F5989B89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358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ECFB-59CC-3541-BBA9-C051F5989B89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03165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>
                <a:latin typeface="Arial Narrow" panose="020B0604020202020204" pitchFamily="34" charset="0"/>
                <a:cs typeface="Arial Narrow" panose="020B0604020202020204" pitchFamily="34" charset="0"/>
              </a:rPr>
              <a:t>*En IET-VMI</a:t>
            </a:r>
          </a:p>
          <a:p>
            <a:r>
              <a:rPr lang="es-ES_tradnl" dirty="0">
                <a:latin typeface="Arial Narrow" panose="020B0604020202020204" pitchFamily="34" charset="0"/>
                <a:cs typeface="Arial Narrow" panose="020B0604020202020204" pitchFamily="34" charset="0"/>
              </a:rPr>
              <a:t>** en VMNI, se puede reducir el flujo inspiratorio aumentando el tiempo de rampa</a:t>
            </a:r>
          </a:p>
          <a:p>
            <a:pPr lvl="0">
              <a:defRPr/>
            </a:pPr>
            <a:r>
              <a:rPr lang="es-ES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⌗  </a:t>
            </a:r>
            <a:r>
              <a:rPr lang="es-ES" dirty="0">
                <a:latin typeface="Arial Narrow" panose="020B0604020202020204" pitchFamily="34" charset="0"/>
                <a:cs typeface="Arial Narrow" panose="020B0604020202020204" pitchFamily="34" charset="0"/>
              </a:rPr>
              <a:t>en la rama inspiratoria en caso de usar tubuladuras de doble rama.</a:t>
            </a: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065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783C31-2B4D-5E47-9850-D6B59761CC6B}" type="slidenum">
              <a:rPr lang="es-ES" sz="1100"/>
              <a:pPr eaLnBrk="1" hangingPunct="1"/>
              <a:t>30</a:t>
            </a:fld>
            <a:endParaRPr lang="es-ES" sz="1100"/>
          </a:p>
        </p:txBody>
      </p:sp>
    </p:spTree>
    <p:extLst>
      <p:ext uri="{BB962C8B-B14F-4D97-AF65-F5344CB8AC3E}">
        <p14:creationId xmlns:p14="http://schemas.microsoft.com/office/powerpoint/2010/main" val="24322743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E3CC82-B0CE-4EE6-B3B1-1AB44661E74B}" type="slidenum">
              <a:rPr lang="es-ES" smtClean="0"/>
              <a:pPr>
                <a:defRPr/>
              </a:pPr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0645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265" indent="-158265" algn="just">
              <a:lnSpc>
                <a:spcPct val="110000"/>
              </a:lnSpc>
              <a:buFont typeface="Arial"/>
              <a:buChar char="•"/>
              <a:defRPr/>
            </a:pPr>
            <a:r>
              <a:rPr lang="es-ES" sz="1100" b="1" dirty="0">
                <a:latin typeface="Arial Narrow"/>
                <a:cs typeface="Arial Narrow"/>
              </a:rPr>
              <a:t>Densidad</a:t>
            </a:r>
            <a:r>
              <a:rPr lang="es-ES" sz="1100" dirty="0">
                <a:latin typeface="Arial Narrow"/>
                <a:cs typeface="Arial Narrow"/>
              </a:rPr>
              <a:t>: unidad de medida que relaciona el </a:t>
            </a:r>
            <a:r>
              <a:rPr lang="es-ES" sz="1100" i="1" dirty="0">
                <a:latin typeface="Arial Narrow"/>
                <a:cs typeface="Arial Narrow"/>
              </a:rPr>
              <a:t>peso</a:t>
            </a:r>
            <a:r>
              <a:rPr lang="es-ES" sz="1100" dirty="0">
                <a:latin typeface="Arial Narrow"/>
                <a:cs typeface="Arial Narrow"/>
              </a:rPr>
              <a:t> con el </a:t>
            </a:r>
            <a:r>
              <a:rPr lang="es-ES" sz="1100" i="1" dirty="0">
                <a:latin typeface="Arial Narrow"/>
                <a:cs typeface="Arial Narrow"/>
              </a:rPr>
              <a:t>volumen</a:t>
            </a:r>
            <a:r>
              <a:rPr lang="es-ES" sz="1100" dirty="0">
                <a:latin typeface="Arial Narrow"/>
                <a:cs typeface="Arial Narrow"/>
              </a:rPr>
              <a:t> que ocupa. A mayor peso, mayor será la densidad. </a:t>
            </a:r>
          </a:p>
          <a:p>
            <a:pPr marL="158265" indent="-158265" algn="just">
              <a:lnSpc>
                <a:spcPct val="110000"/>
              </a:lnSpc>
              <a:buFont typeface="Arial"/>
              <a:buChar char="•"/>
              <a:defRPr/>
            </a:pPr>
            <a:r>
              <a:rPr lang="es-ES" sz="1100" b="1" dirty="0">
                <a:latin typeface="Arial Narrow"/>
                <a:cs typeface="Arial Narrow"/>
              </a:rPr>
              <a:t>Viscosidad</a:t>
            </a:r>
            <a:r>
              <a:rPr lang="es-ES" sz="1100" dirty="0">
                <a:latin typeface="Arial Narrow"/>
                <a:cs typeface="Arial Narrow"/>
              </a:rPr>
              <a:t>: propiedad física que nos define la </a:t>
            </a:r>
            <a:r>
              <a:rPr lang="es-ES" sz="1100" b="1" i="1" dirty="0">
                <a:solidFill>
                  <a:srgbClr val="000000"/>
                </a:solidFill>
                <a:latin typeface="Arial Narrow"/>
                <a:cs typeface="Arial Narrow"/>
              </a:rPr>
              <a:t>fluidez</a:t>
            </a:r>
            <a:r>
              <a:rPr lang="es-ES" sz="1100" dirty="0">
                <a:solidFill>
                  <a:srgbClr val="000000"/>
                </a:solidFill>
                <a:latin typeface="Arial Narrow"/>
                <a:cs typeface="Arial Narrow"/>
              </a:rPr>
              <a:t> de un material</a:t>
            </a:r>
            <a:r>
              <a:rPr lang="es-ES" sz="1100" dirty="0">
                <a:latin typeface="Arial Narrow"/>
                <a:cs typeface="Arial Narrow"/>
              </a:rPr>
              <a:t>. Cuanto más viscoso, más espeso.</a:t>
            </a:r>
          </a:p>
          <a:p>
            <a:pPr algn="just">
              <a:lnSpc>
                <a:spcPct val="110000"/>
              </a:lnSpc>
            </a:pPr>
            <a:endParaRPr lang="es-ES" sz="1100" dirty="0">
              <a:latin typeface="Arial Narrow"/>
              <a:cs typeface="Arial Narrow"/>
            </a:endParaRPr>
          </a:p>
          <a:p>
            <a:pPr algn="just">
              <a:lnSpc>
                <a:spcPct val="110000"/>
              </a:lnSpc>
            </a:pPr>
            <a:r>
              <a:rPr lang="es-ES" sz="1100" dirty="0">
                <a:latin typeface="Arial Narrow"/>
                <a:cs typeface="Arial Narrow"/>
              </a:rPr>
              <a:t>Toda partícula </a:t>
            </a:r>
            <a:r>
              <a:rPr lang="es-ES" sz="1100" baseline="0" dirty="0">
                <a:latin typeface="Arial Narrow"/>
                <a:cs typeface="Arial Narrow"/>
              </a:rPr>
              <a:t>en un aerosol </a:t>
            </a:r>
            <a:r>
              <a:rPr lang="es-ES" sz="1100" dirty="0">
                <a:latin typeface="Arial Narrow"/>
                <a:cs typeface="Arial Narrow"/>
              </a:rPr>
              <a:t>que cumpla la ley de Stokes se ve sometida a 2 fuerzas de aceleración: la </a:t>
            </a:r>
            <a:r>
              <a:rPr lang="es-ES" sz="1100" b="1" dirty="0">
                <a:latin typeface="Arial Narrow"/>
                <a:cs typeface="Arial Narrow"/>
              </a:rPr>
              <a:t>gravitatoria</a:t>
            </a:r>
            <a:r>
              <a:rPr lang="es-ES" sz="1100" dirty="0">
                <a:latin typeface="Arial Narrow"/>
                <a:cs typeface="Arial Narrow"/>
              </a:rPr>
              <a:t> (F</a:t>
            </a:r>
            <a:r>
              <a:rPr lang="es-ES" sz="1100" baseline="-25000" dirty="0">
                <a:latin typeface="Arial Narrow"/>
                <a:cs typeface="Arial Narrow"/>
              </a:rPr>
              <a:t>g</a:t>
            </a:r>
            <a:r>
              <a:rPr lang="es-ES" sz="1100" dirty="0">
                <a:latin typeface="Arial Narrow"/>
                <a:cs typeface="Arial Narrow"/>
              </a:rPr>
              <a:t>) y la de</a:t>
            </a:r>
            <a:r>
              <a:rPr lang="es-ES" sz="1100" b="1" dirty="0">
                <a:latin typeface="Arial Narrow"/>
                <a:cs typeface="Arial Narrow"/>
              </a:rPr>
              <a:t> arrastre (F</a:t>
            </a:r>
            <a:r>
              <a:rPr lang="es-ES" sz="1100" b="1" baseline="-25000" dirty="0">
                <a:latin typeface="Arial Narrow"/>
                <a:cs typeface="Arial Narrow"/>
              </a:rPr>
              <a:t>drag</a:t>
            </a:r>
            <a:r>
              <a:rPr lang="es-ES" sz="1100" b="1" dirty="0">
                <a:latin typeface="Arial Narrow"/>
                <a:cs typeface="Arial Narrow"/>
              </a:rPr>
              <a:t>)</a:t>
            </a:r>
            <a:r>
              <a:rPr lang="es-ES" sz="1100" dirty="0">
                <a:latin typeface="Arial Narrow"/>
                <a:cs typeface="Arial Narrow"/>
              </a:rPr>
              <a:t>. </a:t>
            </a:r>
          </a:p>
          <a:p>
            <a:pPr algn="just">
              <a:lnSpc>
                <a:spcPct val="110000"/>
              </a:lnSpc>
            </a:pPr>
            <a:r>
              <a:rPr lang="es-ES" sz="1100" dirty="0">
                <a:latin typeface="Arial Narrow"/>
                <a:cs typeface="Arial Narrow"/>
              </a:rPr>
              <a:t>En el momento que ambas se igualan (gravedad = arrastre), su aceleración es 0 y su </a:t>
            </a:r>
            <a:r>
              <a:rPr lang="es-ES" sz="1100" dirty="0">
                <a:solidFill>
                  <a:srgbClr val="FF0000"/>
                </a:solidFill>
                <a:latin typeface="Arial Narrow"/>
                <a:cs typeface="Arial Narrow"/>
              </a:rPr>
              <a:t>velocidad constante</a:t>
            </a:r>
            <a:r>
              <a:rPr lang="es-ES" sz="1100" dirty="0">
                <a:latin typeface="Arial Narrow"/>
                <a:cs typeface="Arial Narrow"/>
              </a:rPr>
              <a:t>.</a:t>
            </a:r>
          </a:p>
        </p:txBody>
      </p:sp>
      <p:sp>
        <p:nvSpPr>
          <p:cNvPr id="17411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4ABD75-E503-414A-9067-5030DB83FA8F}" type="slidenum">
              <a:rPr lang="es-ES" sz="1100"/>
              <a:pPr eaLnBrk="1" hangingPunct="1"/>
              <a:t>4</a:t>
            </a:fld>
            <a:endParaRPr lang="es-ES" sz="1100"/>
          </a:p>
        </p:txBody>
      </p:sp>
    </p:spTree>
    <p:extLst>
      <p:ext uri="{BB962C8B-B14F-4D97-AF65-F5344CB8AC3E}">
        <p14:creationId xmlns:p14="http://schemas.microsoft.com/office/powerpoint/2010/main" val="748177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0"/>
              </a:spcBef>
              <a:spcAft>
                <a:spcPts val="600"/>
              </a:spcAft>
              <a:defRPr/>
            </a:pPr>
            <a:r>
              <a:rPr lang="es-ES_tradnl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Grado de insuflación pulmonar </a:t>
            </a:r>
            <a:r>
              <a:rPr lang="es-ES_tradnl" sz="1100" dirty="0">
                <a:latin typeface="Arial Narrow" panose="020B0604020202020204" pitchFamily="34" charset="0"/>
                <a:cs typeface="Arial Narrow" panose="020B0604020202020204" pitchFamily="34" charset="0"/>
                <a:sym typeface="Wingdings"/>
              </a:rPr>
              <a:t> parte del esfuerzo inspiratorio se desperdicia en contrarrestar la auto-PEEP  se difiere el inicio del flujo inspiratorio (ojo con los dispositivos MDI)</a:t>
            </a:r>
            <a:endParaRPr lang="es-ES_tradnl" sz="2000" dirty="0">
              <a:latin typeface="Arial Narrow" panose="020B0604020202020204" pitchFamily="34" charset="0"/>
              <a:cs typeface="Arial Narrow" panose="020B0604020202020204" pitchFamily="34" charset="0"/>
              <a:sym typeface="Wingdings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defRPr/>
            </a:pPr>
            <a:r>
              <a:rPr lang="es-ES_tradnl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Diversas variables determinan el depósito de partículas en el pulmón (2 variables clave):</a:t>
            </a:r>
          </a:p>
          <a:p>
            <a:pPr lvl="1" algn="just">
              <a:spcBef>
                <a:spcPts val="0"/>
              </a:spcBef>
              <a:spcAft>
                <a:spcPts val="600"/>
              </a:spcAft>
              <a:defRPr/>
            </a:pPr>
            <a:r>
              <a:rPr lang="es-ES_tradnl" sz="11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Mediana del diámetro aerodinámico de la masa de partículas </a:t>
            </a:r>
            <a:r>
              <a:rPr lang="es-ES_tradnl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(MMDA) </a:t>
            </a:r>
            <a:r>
              <a:rPr lang="es-ES_tradnl" sz="1100" dirty="0">
                <a:latin typeface="Arial Narrow" panose="020B0604020202020204" pitchFamily="34" charset="0"/>
                <a:cs typeface="Arial Narrow" panose="020B0604020202020204" pitchFamily="34" charset="0"/>
                <a:sym typeface="Wingdings"/>
              </a:rPr>
              <a:t></a:t>
            </a:r>
            <a:r>
              <a:rPr lang="es-ES_tradnl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 medida del tamaño promedio de la partícula.</a:t>
            </a:r>
          </a:p>
          <a:p>
            <a:pPr lvl="1" algn="just">
              <a:spcBef>
                <a:spcPts val="0"/>
              </a:spcBef>
              <a:spcAft>
                <a:spcPts val="600"/>
              </a:spcAft>
              <a:defRPr/>
            </a:pPr>
            <a:r>
              <a:rPr lang="es-ES_tradnl" sz="11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desviación geométrica estándar de la MMDA </a:t>
            </a:r>
            <a:r>
              <a:rPr lang="es-ES_tradnl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(DGS) </a:t>
            </a:r>
            <a:r>
              <a:rPr lang="es-ES_tradnl" sz="1100" dirty="0">
                <a:latin typeface="Arial Narrow" panose="020B0604020202020204" pitchFamily="34" charset="0"/>
                <a:cs typeface="Arial Narrow" panose="020B0604020202020204" pitchFamily="34" charset="0"/>
                <a:sym typeface="Wingdings"/>
              </a:rPr>
              <a:t> </a:t>
            </a:r>
            <a:r>
              <a:rPr lang="es-ES_tradnl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medida de la distribución o heterogeneidad del tamaño de las partículas</a:t>
            </a:r>
            <a:endParaRPr lang="es-ES" sz="11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ECFB-59CC-3541-BBA9-C051F5989B89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7158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1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MASA RESPIRABLE</a:t>
            </a:r>
            <a:r>
              <a:rPr lang="es-ES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: %</a:t>
            </a:r>
            <a:r>
              <a:rPr lang="es-ES" sz="1100" kern="1200" dirty="0">
                <a:solidFill>
                  <a:schemeClr val="tx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de la masa de un aerosol contenida en partículas </a:t>
            </a:r>
            <a:r>
              <a:rPr lang="es-ES" sz="1100" kern="1200" dirty="0">
                <a:solidFill>
                  <a:srgbClr val="FF000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&lt;5 </a:t>
            </a:r>
            <a:r>
              <a:rPr lang="es-ES" sz="1100" kern="1200" dirty="0" err="1">
                <a:solidFill>
                  <a:srgbClr val="FF000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μ</a:t>
            </a:r>
            <a:r>
              <a:rPr lang="es-ES" sz="1100" kern="1200" dirty="0">
                <a:solidFill>
                  <a:schemeClr val="tx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ECFB-59CC-3541-BBA9-C051F5989B89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761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031555"/>
          </a:xfrm>
        </p:spPr>
        <p:txBody>
          <a:bodyPr/>
          <a:lstStyle/>
          <a:p>
            <a:pPr algn="just"/>
            <a:r>
              <a:rPr lang="es-ES_tradnl" sz="1100" dirty="0">
                <a:latin typeface="Arial Narrow"/>
                <a:cs typeface="Arial Narrow"/>
              </a:rPr>
              <a:t>Efecto del flujo inspiratorio (31 </a:t>
            </a:r>
            <a:r>
              <a:rPr lang="es-ES_tradnl" sz="1100" i="1" dirty="0">
                <a:latin typeface="Arial Narrow"/>
                <a:cs typeface="Arial Narrow"/>
              </a:rPr>
              <a:t>vs</a:t>
            </a:r>
            <a:r>
              <a:rPr lang="es-ES_tradnl" sz="1100" dirty="0">
                <a:latin typeface="Arial Narrow"/>
                <a:cs typeface="Arial Narrow"/>
              </a:rPr>
              <a:t> 67 L/min) sobre el depósito pulmonar de 3 diferentes tamaños de partículas:</a:t>
            </a:r>
          </a:p>
          <a:p>
            <a:pPr marL="171450" indent="-171450" algn="just">
              <a:buFont typeface="Arial"/>
              <a:buChar char="•"/>
            </a:pPr>
            <a:r>
              <a:rPr lang="es-ES_tradnl" sz="1100" dirty="0">
                <a:latin typeface="Arial Narrow"/>
                <a:cs typeface="Arial Narrow"/>
              </a:rPr>
              <a:t>A </a:t>
            </a:r>
            <a:r>
              <a:rPr lang="es-ES_tradnl" sz="1100" b="1" i="1" dirty="0">
                <a:latin typeface="Arial Narrow"/>
                <a:cs typeface="Arial Narrow"/>
              </a:rPr>
              <a:t>menor tamaño de partícula, </a:t>
            </a:r>
            <a:r>
              <a:rPr lang="es-ES_tradnl" sz="1100" dirty="0">
                <a:latin typeface="Arial Narrow"/>
                <a:cs typeface="Arial Narrow"/>
              </a:rPr>
              <a:t>mayor deposito periférico y pérdida por exhalación, sobre todo cuando el flujo inspiratorio es </a:t>
            </a:r>
            <a:r>
              <a:rPr lang="es-ES_tradnl" sz="1100" i="1" dirty="0">
                <a:latin typeface="Arial Narrow"/>
                <a:cs typeface="Arial Narrow"/>
              </a:rPr>
              <a:t>bajo</a:t>
            </a:r>
          </a:p>
          <a:p>
            <a:pPr marL="171450" indent="-171450" algn="just">
              <a:buFont typeface="Arial"/>
              <a:buChar char="•"/>
            </a:pPr>
            <a:r>
              <a:rPr lang="es-ES_tradnl" sz="1100" dirty="0">
                <a:latin typeface="Arial Narrow"/>
                <a:cs typeface="Arial Narrow"/>
              </a:rPr>
              <a:t>A </a:t>
            </a:r>
            <a:r>
              <a:rPr lang="es-ES_tradnl" sz="1100" b="1" i="1" dirty="0">
                <a:latin typeface="Arial Narrow"/>
                <a:cs typeface="Arial Narrow"/>
              </a:rPr>
              <a:t>mayor flujo inspiratorio</a:t>
            </a:r>
            <a:r>
              <a:rPr lang="es-ES_tradnl" sz="1100" dirty="0">
                <a:latin typeface="Arial Narrow"/>
                <a:cs typeface="Arial Narrow"/>
              </a:rPr>
              <a:t>, mayor es el deposito en orofaringe y vías centrales, sobre todo cuando el tamaño de la partícula es grande</a:t>
            </a:r>
            <a:endParaRPr lang="es-ES_tradnl" sz="1100" i="1" dirty="0">
              <a:latin typeface="Arial Narrow"/>
              <a:cs typeface="Arial Narrow"/>
            </a:endParaRPr>
          </a:p>
          <a:p>
            <a:pPr algn="just"/>
            <a:endParaRPr lang="es-ES_tradnl" sz="1100" i="1" dirty="0">
              <a:latin typeface="Arial Narrow"/>
              <a:cs typeface="Arial Narro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ECFB-59CC-3541-BBA9-C051F5989B89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8119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ECFB-59CC-3541-BBA9-C051F5989B89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9325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*Eficiencia: </a:t>
            </a:r>
          </a:p>
          <a:p>
            <a:pPr marL="171450" indent="-171450">
              <a:buFont typeface="Arial"/>
              <a:buChar char="•"/>
            </a:pPr>
            <a:r>
              <a:rPr lang="es-ES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otros fármacos no disponibles/tóxicos por otras vías de administración </a:t>
            </a:r>
          </a:p>
          <a:p>
            <a:pPr marL="171450" indent="-171450">
              <a:buFont typeface="Arial"/>
              <a:buChar char="•"/>
            </a:pPr>
            <a:r>
              <a:rPr lang="es-ES" sz="1100" baseline="0" dirty="0">
                <a:latin typeface="Arial Narrow" panose="020B0604020202020204" pitchFamily="34" charset="0"/>
                <a:cs typeface="Arial Narrow" panose="020B0604020202020204" pitchFamily="34" charset="0"/>
              </a:rPr>
              <a:t>Concentraciones más elevadas</a:t>
            </a:r>
          </a:p>
          <a:p>
            <a:endParaRPr lang="es-ES" sz="1100" baseline="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s-ES" sz="1100" baseline="0" dirty="0">
                <a:latin typeface="Arial Narrow" panose="020B0604020202020204" pitchFamily="34" charset="0"/>
                <a:cs typeface="Arial Narrow" panose="020B0604020202020204" pitchFamily="34" charset="0"/>
              </a:rPr>
              <a:t>Dosis repetibles</a:t>
            </a:r>
            <a:endParaRPr lang="es-ES" sz="11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FECFB-59CC-3541-BBA9-C051F5989B8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2637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C7EFC-EEE9-49D7-A7EB-F24B2B546A5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70555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6BB9C-9BB1-4052-BE07-179A1BCDFFF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82995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C7B2C-980E-4715-A408-B6F7E805A42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85227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F7443-542D-4C5E-8E1B-9B5F42E907AD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72756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7ECC6-D77A-4AB9-9FEC-9F2B9E9D013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46306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865AD-3D4E-4EC8-99B0-D5AA69FFF98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71926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64E4B-7B32-49A1-BC15-6ABCF39080F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0999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2BA43-90AA-422B-B179-924829B3AF3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49400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F4A85-E0E4-44D0-AF04-51E1055F209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31400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3E79C-DAD3-497B-85BC-A1B6C697BFD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09724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D6A58-F6D1-4EA5-9BEC-0E6C3FA0A85D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17839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0D8126F-8FC7-460C-96A8-5BB8DD56599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6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Line 11"/>
          <p:cNvSpPr>
            <a:spLocks noChangeShapeType="1"/>
          </p:cNvSpPr>
          <p:nvPr/>
        </p:nvSpPr>
        <p:spPr bwMode="auto">
          <a:xfrm>
            <a:off x="1524000" y="2492375"/>
            <a:ext cx="91440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s-ES">
              <a:latin typeface="Arial" charset="0"/>
              <a:ea typeface="ＭＳ Ｐゴシック" charset="0"/>
            </a:endParaRP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847851" y="2852739"/>
            <a:ext cx="8352605" cy="1470025"/>
          </a:xfrm>
        </p:spPr>
        <p:txBody>
          <a:bodyPr/>
          <a:lstStyle/>
          <a:p>
            <a:pPr eaLnBrk="1" hangingPunct="1">
              <a:defRPr/>
            </a:pPr>
            <a:r>
              <a:rPr lang="es-ES" dirty="0">
                <a:solidFill>
                  <a:srgbClr val="000066"/>
                </a:solidFill>
              </a:rPr>
              <a:t>Aerosolterapia y humidificación</a:t>
            </a:r>
            <a:endParaRPr lang="es-ES" altLang="es-ES" dirty="0">
              <a:solidFill>
                <a:srgbClr val="000066"/>
              </a:solidFill>
            </a:endParaRPr>
          </a:p>
        </p:txBody>
      </p:sp>
      <p:pic>
        <p:nvPicPr>
          <p:cNvPr id="4100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96850"/>
            <a:ext cx="53276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Logotipo gtvm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49250"/>
            <a:ext cx="14144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76BD7EDB-DA86-AA47-91F9-D794BFC11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664" y="4471952"/>
            <a:ext cx="590465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s-ES" altLang="es-ES" sz="2400" dirty="0">
                <a:solidFill>
                  <a:srgbClr val="000066"/>
                </a:solidFill>
                <a:latin typeface="+mj-lt"/>
              </a:rPr>
              <a:t>Dr. José Manuel Valencia Gallardo</a:t>
            </a:r>
            <a:endParaRPr lang="es-ES_tradnl" altLang="es-ES" sz="2400" dirty="0">
              <a:solidFill>
                <a:srgbClr val="000066"/>
              </a:solidFill>
              <a:latin typeface="+mj-lt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s-ES_tradnl" altLang="es-ES" sz="1800" dirty="0" err="1">
                <a:solidFill>
                  <a:schemeClr val="accent2"/>
                </a:solidFill>
                <a:latin typeface="+mj-lt"/>
              </a:rPr>
              <a:t>jvalgal@gmail.com</a:t>
            </a:r>
            <a:endParaRPr lang="es-ES_tradnl" altLang="es-ES" sz="1800" dirty="0">
              <a:solidFill>
                <a:schemeClr val="accent2"/>
              </a:solidFill>
              <a:latin typeface="+mj-lt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s-ES_tradnl" altLang="es-ES" sz="1800" dirty="0">
                <a:solidFill>
                  <a:srgbClr val="000066"/>
                </a:solidFill>
                <a:latin typeface="+mj-lt"/>
              </a:rPr>
              <a:t>S. Neumología. Hospital  Universitario de Gran Canaria Dr. Negrín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 descr="lung_aer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2205039"/>
            <a:ext cx="3230563" cy="3227387"/>
          </a:xfrm>
          <a:prstGeom prst="rect">
            <a:avLst/>
          </a:prstGeom>
          <a:noFill/>
          <a:ln w="57150" cmpd="thickThin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Rectangle 10"/>
          <p:cNvSpPr>
            <a:spLocks noGrp="1" noChangeArrowheads="1"/>
          </p:cNvSpPr>
          <p:nvPr>
            <p:ph type="title"/>
          </p:nvPr>
        </p:nvSpPr>
        <p:spPr>
          <a:xfrm>
            <a:off x="2561432" y="44624"/>
            <a:ext cx="7643812" cy="759617"/>
          </a:xfrm>
        </p:spPr>
        <p:txBody>
          <a:bodyPr/>
          <a:lstStyle/>
          <a:p>
            <a:pPr algn="ctr" eaLnBrk="1" hangingPunct="1"/>
            <a:r>
              <a:rPr lang="es-ES" sz="3600" dirty="0">
                <a:solidFill>
                  <a:srgbClr val="000066"/>
                </a:solidFill>
                <a:latin typeface="+mn-lt"/>
                <a:ea typeface="ＭＳ Ｐゴシック" charset="0"/>
              </a:rPr>
              <a:t>Aerosolterapia</a:t>
            </a:r>
            <a:br>
              <a:rPr lang="es-ES" sz="3600" dirty="0">
                <a:solidFill>
                  <a:srgbClr val="FF9900"/>
                </a:solidFill>
                <a:latin typeface="+mn-lt"/>
                <a:ea typeface="ＭＳ Ｐゴシック" charset="0"/>
              </a:rPr>
            </a:br>
            <a:r>
              <a:rPr lang="es-ES" sz="2400" dirty="0">
                <a:solidFill>
                  <a:srgbClr val="FF0000"/>
                </a:solidFill>
                <a:latin typeface="+mn-lt"/>
                <a:ea typeface="ＭＳ Ｐゴシック" charset="0"/>
              </a:rPr>
              <a:t>Importancia de la técnica</a:t>
            </a:r>
          </a:p>
        </p:txBody>
      </p:sp>
      <p:sp>
        <p:nvSpPr>
          <p:cNvPr id="20483" name="Rectangle 7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6600825" y="5589589"/>
            <a:ext cx="34750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 algn="ctr">
              <a:lnSpc>
                <a:spcPct val="90000"/>
              </a:lnSpc>
              <a:buSzPct val="110000"/>
            </a:pPr>
            <a:r>
              <a:rPr lang="es-ES"/>
              <a:t>Pulmones: 32% </a:t>
            </a:r>
          </a:p>
          <a:p>
            <a:pPr marL="342900" indent="-342900" algn="ctr">
              <a:lnSpc>
                <a:spcPct val="70000"/>
              </a:lnSpc>
              <a:buSzPct val="110000"/>
            </a:pPr>
            <a:r>
              <a:rPr lang="es-ES">
                <a:solidFill>
                  <a:srgbClr val="FF3300"/>
                </a:solidFill>
              </a:rPr>
              <a:t>Garganta-estómago: 68%</a:t>
            </a:r>
          </a:p>
        </p:txBody>
      </p:sp>
      <p:sp>
        <p:nvSpPr>
          <p:cNvPr id="20484" name="Rectangle 8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2568575" y="5589589"/>
            <a:ext cx="34750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 algn="ctr">
              <a:lnSpc>
                <a:spcPct val="90000"/>
              </a:lnSpc>
              <a:buSzPct val="110000"/>
            </a:pPr>
            <a:r>
              <a:rPr lang="es-ES">
                <a:solidFill>
                  <a:srgbClr val="FF3300"/>
                </a:solidFill>
              </a:rPr>
              <a:t>Pulmones: 82%</a:t>
            </a:r>
            <a:r>
              <a:rPr lang="es-ES"/>
              <a:t> </a:t>
            </a:r>
          </a:p>
          <a:p>
            <a:pPr marL="342900" indent="-342900" algn="ctr">
              <a:lnSpc>
                <a:spcPct val="70000"/>
              </a:lnSpc>
              <a:buSzPct val="110000"/>
            </a:pPr>
            <a:r>
              <a:rPr lang="es-ES"/>
              <a:t>Garganta-estómago: 18%</a:t>
            </a:r>
          </a:p>
        </p:txBody>
      </p:sp>
      <p:sp>
        <p:nvSpPr>
          <p:cNvPr id="20485" name="Text Box 12"/>
          <p:cNvSpPr txBox="1">
            <a:spLocks noChangeArrowheads="1"/>
          </p:cNvSpPr>
          <p:nvPr/>
        </p:nvSpPr>
        <p:spPr bwMode="auto">
          <a:xfrm>
            <a:off x="9569166" y="6525344"/>
            <a:ext cx="2622834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0"/>
              <a:buChar char="w"/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0"/>
              <a:buChar char="w"/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0"/>
              <a:buChar char="w"/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0"/>
              <a:buChar char="w"/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600" dirty="0" err="1">
                <a:solidFill>
                  <a:srgbClr val="292929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Sangwan</a:t>
            </a:r>
            <a:r>
              <a:rPr lang="en-US" sz="1600" dirty="0">
                <a:solidFill>
                  <a:srgbClr val="292929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S. J Aerosol Med 2001</a:t>
            </a:r>
          </a:p>
        </p:txBody>
      </p:sp>
      <p:sp>
        <p:nvSpPr>
          <p:cNvPr id="20486" name="Freeform 24"/>
          <p:cNvSpPr>
            <a:spLocks/>
          </p:cNvSpPr>
          <p:nvPr/>
        </p:nvSpPr>
        <p:spPr bwMode="auto">
          <a:xfrm>
            <a:off x="4440238" y="2565401"/>
            <a:ext cx="1008062" cy="1941513"/>
          </a:xfrm>
          <a:custGeom>
            <a:avLst/>
            <a:gdLst>
              <a:gd name="T0" fmla="*/ 2147483647 w 635"/>
              <a:gd name="T1" fmla="*/ 2147483647 h 1223"/>
              <a:gd name="T2" fmla="*/ 2147483647 w 635"/>
              <a:gd name="T3" fmla="*/ 2147483647 h 1223"/>
              <a:gd name="T4" fmla="*/ 2147483647 w 635"/>
              <a:gd name="T5" fmla="*/ 2147483647 h 1223"/>
              <a:gd name="T6" fmla="*/ 2147483647 w 635"/>
              <a:gd name="T7" fmla="*/ 2147483647 h 1223"/>
              <a:gd name="T8" fmla="*/ 2147483647 w 635"/>
              <a:gd name="T9" fmla="*/ 2147483647 h 1223"/>
              <a:gd name="T10" fmla="*/ 2147483647 w 635"/>
              <a:gd name="T11" fmla="*/ 2147483647 h 1223"/>
              <a:gd name="T12" fmla="*/ 2147483647 w 635"/>
              <a:gd name="T13" fmla="*/ 2147483647 h 1223"/>
              <a:gd name="T14" fmla="*/ 2147483647 w 635"/>
              <a:gd name="T15" fmla="*/ 2147483647 h 1223"/>
              <a:gd name="T16" fmla="*/ 2147483647 w 635"/>
              <a:gd name="T17" fmla="*/ 2147483647 h 1223"/>
              <a:gd name="T18" fmla="*/ 2147483647 w 635"/>
              <a:gd name="T19" fmla="*/ 2147483647 h 1223"/>
              <a:gd name="T20" fmla="*/ 2147483647 w 635"/>
              <a:gd name="T21" fmla="*/ 2147483647 h 1223"/>
              <a:gd name="T22" fmla="*/ 2147483647 w 635"/>
              <a:gd name="T23" fmla="*/ 2147483647 h 1223"/>
              <a:gd name="T24" fmla="*/ 2147483647 w 635"/>
              <a:gd name="T25" fmla="*/ 2147483647 h 1223"/>
              <a:gd name="T26" fmla="*/ 2147483647 w 635"/>
              <a:gd name="T27" fmla="*/ 2147483647 h 1223"/>
              <a:gd name="T28" fmla="*/ 2147483647 w 635"/>
              <a:gd name="T29" fmla="*/ 2147483647 h 1223"/>
              <a:gd name="T30" fmla="*/ 2147483647 w 635"/>
              <a:gd name="T31" fmla="*/ 2147483647 h 1223"/>
              <a:gd name="T32" fmla="*/ 2147483647 w 635"/>
              <a:gd name="T33" fmla="*/ 2147483647 h 1223"/>
              <a:gd name="T34" fmla="*/ 2147483647 w 635"/>
              <a:gd name="T35" fmla="*/ 2147483647 h 1223"/>
              <a:gd name="T36" fmla="*/ 2147483647 w 635"/>
              <a:gd name="T37" fmla="*/ 2147483647 h 1223"/>
              <a:gd name="T38" fmla="*/ 2147483647 w 635"/>
              <a:gd name="T39" fmla="*/ 2147483647 h 1223"/>
              <a:gd name="T40" fmla="*/ 2147483647 w 635"/>
              <a:gd name="T41" fmla="*/ 2147483647 h 1223"/>
              <a:gd name="T42" fmla="*/ 2147483647 w 635"/>
              <a:gd name="T43" fmla="*/ 2147483647 h 1223"/>
              <a:gd name="T44" fmla="*/ 2147483647 w 635"/>
              <a:gd name="T45" fmla="*/ 2147483647 h 1223"/>
              <a:gd name="T46" fmla="*/ 2147483647 w 635"/>
              <a:gd name="T47" fmla="*/ 2147483647 h 1223"/>
              <a:gd name="T48" fmla="*/ 2147483647 w 635"/>
              <a:gd name="T49" fmla="*/ 2147483647 h 1223"/>
              <a:gd name="T50" fmla="*/ 2147483647 w 635"/>
              <a:gd name="T51" fmla="*/ 2147483647 h 1223"/>
              <a:gd name="T52" fmla="*/ 2147483647 w 635"/>
              <a:gd name="T53" fmla="*/ 2147483647 h 1223"/>
              <a:gd name="T54" fmla="*/ 2147483647 w 635"/>
              <a:gd name="T55" fmla="*/ 2147483647 h 1223"/>
              <a:gd name="T56" fmla="*/ 2147483647 w 635"/>
              <a:gd name="T57" fmla="*/ 2147483647 h 1223"/>
              <a:gd name="T58" fmla="*/ 2147483647 w 635"/>
              <a:gd name="T59" fmla="*/ 2147483647 h 1223"/>
              <a:gd name="T60" fmla="*/ 2147483647 w 635"/>
              <a:gd name="T61" fmla="*/ 2147483647 h 1223"/>
              <a:gd name="T62" fmla="*/ 2147483647 w 635"/>
              <a:gd name="T63" fmla="*/ 2147483647 h 1223"/>
              <a:gd name="T64" fmla="*/ 2147483647 w 635"/>
              <a:gd name="T65" fmla="*/ 2147483647 h 1223"/>
              <a:gd name="T66" fmla="*/ 2147483647 w 635"/>
              <a:gd name="T67" fmla="*/ 2147483647 h 1223"/>
              <a:gd name="T68" fmla="*/ 2147483647 w 635"/>
              <a:gd name="T69" fmla="*/ 2147483647 h 1223"/>
              <a:gd name="T70" fmla="*/ 2147483647 w 635"/>
              <a:gd name="T71" fmla="*/ 2147483647 h 1223"/>
              <a:gd name="T72" fmla="*/ 2147483647 w 635"/>
              <a:gd name="T73" fmla="*/ 2147483647 h 1223"/>
              <a:gd name="T74" fmla="*/ 2147483647 w 635"/>
              <a:gd name="T75" fmla="*/ 2147483647 h 1223"/>
              <a:gd name="T76" fmla="*/ 2147483647 w 635"/>
              <a:gd name="T77" fmla="*/ 2147483647 h 1223"/>
              <a:gd name="T78" fmla="*/ 2147483647 w 635"/>
              <a:gd name="T79" fmla="*/ 2147483647 h 1223"/>
              <a:gd name="T80" fmla="*/ 2147483647 w 635"/>
              <a:gd name="T81" fmla="*/ 2147483647 h 1223"/>
              <a:gd name="T82" fmla="*/ 2147483647 w 635"/>
              <a:gd name="T83" fmla="*/ 2147483647 h 122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35"/>
              <a:gd name="T127" fmla="*/ 0 h 1223"/>
              <a:gd name="T128" fmla="*/ 635 w 635"/>
              <a:gd name="T129" fmla="*/ 1223 h 122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35" h="1223">
                <a:moveTo>
                  <a:pt x="144" y="15"/>
                </a:moveTo>
                <a:cubicBezTo>
                  <a:pt x="236" y="19"/>
                  <a:pt x="193" y="18"/>
                  <a:pt x="248" y="36"/>
                </a:cubicBezTo>
                <a:cubicBezTo>
                  <a:pt x="258" y="45"/>
                  <a:pt x="263" y="56"/>
                  <a:pt x="276" y="60"/>
                </a:cubicBezTo>
                <a:cubicBezTo>
                  <a:pt x="283" y="70"/>
                  <a:pt x="288" y="74"/>
                  <a:pt x="301" y="78"/>
                </a:cubicBezTo>
                <a:cubicBezTo>
                  <a:pt x="310" y="87"/>
                  <a:pt x="311" y="95"/>
                  <a:pt x="322" y="102"/>
                </a:cubicBezTo>
                <a:cubicBezTo>
                  <a:pt x="328" y="111"/>
                  <a:pt x="347" y="118"/>
                  <a:pt x="353" y="127"/>
                </a:cubicBezTo>
                <a:cubicBezTo>
                  <a:pt x="365" y="144"/>
                  <a:pt x="372" y="154"/>
                  <a:pt x="387" y="168"/>
                </a:cubicBezTo>
                <a:cubicBezTo>
                  <a:pt x="395" y="191"/>
                  <a:pt x="414" y="209"/>
                  <a:pt x="431" y="226"/>
                </a:cubicBezTo>
                <a:cubicBezTo>
                  <a:pt x="442" y="244"/>
                  <a:pt x="444" y="255"/>
                  <a:pt x="451" y="264"/>
                </a:cubicBezTo>
                <a:lnTo>
                  <a:pt x="467" y="286"/>
                </a:lnTo>
                <a:lnTo>
                  <a:pt x="506" y="343"/>
                </a:lnTo>
                <a:lnTo>
                  <a:pt x="539" y="415"/>
                </a:lnTo>
                <a:lnTo>
                  <a:pt x="560" y="499"/>
                </a:lnTo>
                <a:lnTo>
                  <a:pt x="578" y="559"/>
                </a:lnTo>
                <a:lnTo>
                  <a:pt x="581" y="604"/>
                </a:lnTo>
                <a:lnTo>
                  <a:pt x="592" y="657"/>
                </a:lnTo>
                <a:lnTo>
                  <a:pt x="606" y="740"/>
                </a:lnTo>
                <a:lnTo>
                  <a:pt x="620" y="831"/>
                </a:lnTo>
                <a:cubicBezTo>
                  <a:pt x="625" y="858"/>
                  <a:pt x="630" y="885"/>
                  <a:pt x="635" y="903"/>
                </a:cubicBezTo>
                <a:cubicBezTo>
                  <a:pt x="632" y="916"/>
                  <a:pt x="635" y="929"/>
                  <a:pt x="635" y="942"/>
                </a:cubicBezTo>
                <a:cubicBezTo>
                  <a:pt x="633" y="957"/>
                  <a:pt x="631" y="975"/>
                  <a:pt x="629" y="997"/>
                </a:cubicBezTo>
                <a:cubicBezTo>
                  <a:pt x="632" y="1025"/>
                  <a:pt x="626" y="1047"/>
                  <a:pt x="620" y="1074"/>
                </a:cubicBezTo>
                <a:cubicBezTo>
                  <a:pt x="618" y="1085"/>
                  <a:pt x="602" y="1111"/>
                  <a:pt x="602" y="1111"/>
                </a:cubicBezTo>
                <a:cubicBezTo>
                  <a:pt x="593" y="1121"/>
                  <a:pt x="591" y="1126"/>
                  <a:pt x="581" y="1135"/>
                </a:cubicBezTo>
                <a:cubicBezTo>
                  <a:pt x="573" y="1144"/>
                  <a:pt x="557" y="1159"/>
                  <a:pt x="548" y="1168"/>
                </a:cubicBezTo>
                <a:cubicBezTo>
                  <a:pt x="545" y="1177"/>
                  <a:pt x="512" y="1186"/>
                  <a:pt x="512" y="1186"/>
                </a:cubicBezTo>
                <a:cubicBezTo>
                  <a:pt x="493" y="1214"/>
                  <a:pt x="470" y="1212"/>
                  <a:pt x="436" y="1215"/>
                </a:cubicBezTo>
                <a:cubicBezTo>
                  <a:pt x="410" y="1220"/>
                  <a:pt x="382" y="1223"/>
                  <a:pt x="350" y="1222"/>
                </a:cubicBezTo>
                <a:cubicBezTo>
                  <a:pt x="323" y="1219"/>
                  <a:pt x="275" y="1213"/>
                  <a:pt x="245" y="1209"/>
                </a:cubicBezTo>
                <a:cubicBezTo>
                  <a:pt x="222" y="1201"/>
                  <a:pt x="198" y="1193"/>
                  <a:pt x="175" y="1185"/>
                </a:cubicBezTo>
                <a:cubicBezTo>
                  <a:pt x="165" y="1172"/>
                  <a:pt x="153" y="1175"/>
                  <a:pt x="137" y="1171"/>
                </a:cubicBezTo>
                <a:cubicBezTo>
                  <a:pt x="114" y="1156"/>
                  <a:pt x="103" y="1154"/>
                  <a:pt x="77" y="1141"/>
                </a:cubicBezTo>
                <a:cubicBezTo>
                  <a:pt x="71" y="1138"/>
                  <a:pt x="55" y="1114"/>
                  <a:pt x="49" y="1110"/>
                </a:cubicBezTo>
                <a:cubicBezTo>
                  <a:pt x="46" y="1108"/>
                  <a:pt x="40" y="1104"/>
                  <a:pt x="40" y="1104"/>
                </a:cubicBezTo>
                <a:cubicBezTo>
                  <a:pt x="29" y="1088"/>
                  <a:pt x="28" y="1082"/>
                  <a:pt x="21" y="1065"/>
                </a:cubicBezTo>
                <a:cubicBezTo>
                  <a:pt x="10" y="931"/>
                  <a:pt x="25" y="789"/>
                  <a:pt x="28" y="654"/>
                </a:cubicBezTo>
                <a:cubicBezTo>
                  <a:pt x="27" y="566"/>
                  <a:pt x="28" y="478"/>
                  <a:pt x="25" y="390"/>
                </a:cubicBezTo>
                <a:cubicBezTo>
                  <a:pt x="25" y="378"/>
                  <a:pt x="18" y="354"/>
                  <a:pt x="18" y="354"/>
                </a:cubicBezTo>
                <a:cubicBezTo>
                  <a:pt x="12" y="236"/>
                  <a:pt x="17" y="280"/>
                  <a:pt x="9" y="222"/>
                </a:cubicBezTo>
                <a:cubicBezTo>
                  <a:pt x="11" y="159"/>
                  <a:pt x="0" y="107"/>
                  <a:pt x="34" y="57"/>
                </a:cubicBezTo>
                <a:cubicBezTo>
                  <a:pt x="37" y="42"/>
                  <a:pt x="36" y="36"/>
                  <a:pt x="49" y="27"/>
                </a:cubicBezTo>
                <a:cubicBezTo>
                  <a:pt x="67" y="0"/>
                  <a:pt x="121" y="14"/>
                  <a:pt x="144" y="15"/>
                </a:cubicBezTo>
                <a:close/>
              </a:path>
            </a:pathLst>
          </a:custGeom>
          <a:noFill/>
          <a:ln w="19050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487" name="Freeform 26"/>
          <p:cNvSpPr>
            <a:spLocks/>
          </p:cNvSpPr>
          <p:nvPr/>
        </p:nvSpPr>
        <p:spPr bwMode="auto">
          <a:xfrm>
            <a:off x="3267075" y="2584450"/>
            <a:ext cx="985838" cy="1951038"/>
          </a:xfrm>
          <a:custGeom>
            <a:avLst/>
            <a:gdLst>
              <a:gd name="T0" fmla="*/ 2147483647 w 621"/>
              <a:gd name="T1" fmla="*/ 2147483647 h 1229"/>
              <a:gd name="T2" fmla="*/ 2147483647 w 621"/>
              <a:gd name="T3" fmla="*/ 2147483647 h 1229"/>
              <a:gd name="T4" fmla="*/ 2147483647 w 621"/>
              <a:gd name="T5" fmla="*/ 2147483647 h 1229"/>
              <a:gd name="T6" fmla="*/ 2147483647 w 621"/>
              <a:gd name="T7" fmla="*/ 2147483647 h 1229"/>
              <a:gd name="T8" fmla="*/ 2147483647 w 621"/>
              <a:gd name="T9" fmla="*/ 2147483647 h 1229"/>
              <a:gd name="T10" fmla="*/ 2147483647 w 621"/>
              <a:gd name="T11" fmla="*/ 2147483647 h 1229"/>
              <a:gd name="T12" fmla="*/ 2147483647 w 621"/>
              <a:gd name="T13" fmla="*/ 2147483647 h 1229"/>
              <a:gd name="T14" fmla="*/ 2147483647 w 621"/>
              <a:gd name="T15" fmla="*/ 2147483647 h 1229"/>
              <a:gd name="T16" fmla="*/ 2147483647 w 621"/>
              <a:gd name="T17" fmla="*/ 2147483647 h 1229"/>
              <a:gd name="T18" fmla="*/ 2147483647 w 621"/>
              <a:gd name="T19" fmla="*/ 2147483647 h 1229"/>
              <a:gd name="T20" fmla="*/ 2147483647 w 621"/>
              <a:gd name="T21" fmla="*/ 2147483647 h 1229"/>
              <a:gd name="T22" fmla="*/ 2147483647 w 621"/>
              <a:gd name="T23" fmla="*/ 2147483647 h 1229"/>
              <a:gd name="T24" fmla="*/ 2147483647 w 621"/>
              <a:gd name="T25" fmla="*/ 2147483647 h 1229"/>
              <a:gd name="T26" fmla="*/ 2147483647 w 621"/>
              <a:gd name="T27" fmla="*/ 2147483647 h 1229"/>
              <a:gd name="T28" fmla="*/ 2147483647 w 621"/>
              <a:gd name="T29" fmla="*/ 2147483647 h 1229"/>
              <a:gd name="T30" fmla="*/ 2147483647 w 621"/>
              <a:gd name="T31" fmla="*/ 2147483647 h 1229"/>
              <a:gd name="T32" fmla="*/ 2147483647 w 621"/>
              <a:gd name="T33" fmla="*/ 2147483647 h 1229"/>
              <a:gd name="T34" fmla="*/ 2147483647 w 621"/>
              <a:gd name="T35" fmla="*/ 2147483647 h 1229"/>
              <a:gd name="T36" fmla="*/ 2147483647 w 621"/>
              <a:gd name="T37" fmla="*/ 2147483647 h 1229"/>
              <a:gd name="T38" fmla="*/ 2147483647 w 621"/>
              <a:gd name="T39" fmla="*/ 2147483647 h 1229"/>
              <a:gd name="T40" fmla="*/ 2147483647 w 621"/>
              <a:gd name="T41" fmla="*/ 2147483647 h 1229"/>
              <a:gd name="T42" fmla="*/ 2147483647 w 621"/>
              <a:gd name="T43" fmla="*/ 2147483647 h 1229"/>
              <a:gd name="T44" fmla="*/ 2147483647 w 621"/>
              <a:gd name="T45" fmla="*/ 2147483647 h 1229"/>
              <a:gd name="T46" fmla="*/ 2147483647 w 621"/>
              <a:gd name="T47" fmla="*/ 2147483647 h 1229"/>
              <a:gd name="T48" fmla="*/ 2147483647 w 621"/>
              <a:gd name="T49" fmla="*/ 2147483647 h 1229"/>
              <a:gd name="T50" fmla="*/ 2147483647 w 621"/>
              <a:gd name="T51" fmla="*/ 2147483647 h 1229"/>
              <a:gd name="T52" fmla="*/ 2147483647 w 621"/>
              <a:gd name="T53" fmla="*/ 2147483647 h 1229"/>
              <a:gd name="T54" fmla="*/ 2147483647 w 621"/>
              <a:gd name="T55" fmla="*/ 2147483647 h 1229"/>
              <a:gd name="T56" fmla="*/ 2147483647 w 621"/>
              <a:gd name="T57" fmla="*/ 2147483647 h 1229"/>
              <a:gd name="T58" fmla="*/ 2147483647 w 621"/>
              <a:gd name="T59" fmla="*/ 2147483647 h 1229"/>
              <a:gd name="T60" fmla="*/ 2147483647 w 621"/>
              <a:gd name="T61" fmla="*/ 2147483647 h 1229"/>
              <a:gd name="T62" fmla="*/ 2147483647 w 621"/>
              <a:gd name="T63" fmla="*/ 2147483647 h 1229"/>
              <a:gd name="T64" fmla="*/ 2147483647 w 621"/>
              <a:gd name="T65" fmla="*/ 2147483647 h 122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21"/>
              <a:gd name="T100" fmla="*/ 0 h 1229"/>
              <a:gd name="T101" fmla="*/ 621 w 621"/>
              <a:gd name="T102" fmla="*/ 1229 h 122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21" h="1229">
                <a:moveTo>
                  <a:pt x="564" y="43"/>
                </a:moveTo>
                <a:lnTo>
                  <a:pt x="483" y="13"/>
                </a:lnTo>
                <a:cubicBezTo>
                  <a:pt x="461" y="6"/>
                  <a:pt x="425" y="12"/>
                  <a:pt x="414" y="10"/>
                </a:cubicBezTo>
                <a:cubicBezTo>
                  <a:pt x="403" y="8"/>
                  <a:pt x="425" y="0"/>
                  <a:pt x="417" y="4"/>
                </a:cubicBezTo>
                <a:cubicBezTo>
                  <a:pt x="407" y="14"/>
                  <a:pt x="379" y="24"/>
                  <a:pt x="366" y="31"/>
                </a:cubicBezTo>
                <a:cubicBezTo>
                  <a:pt x="358" y="36"/>
                  <a:pt x="339" y="40"/>
                  <a:pt x="339" y="40"/>
                </a:cubicBezTo>
                <a:cubicBezTo>
                  <a:pt x="328" y="51"/>
                  <a:pt x="317" y="59"/>
                  <a:pt x="303" y="64"/>
                </a:cubicBezTo>
                <a:cubicBezTo>
                  <a:pt x="277" y="84"/>
                  <a:pt x="254" y="110"/>
                  <a:pt x="231" y="133"/>
                </a:cubicBezTo>
                <a:cubicBezTo>
                  <a:pt x="226" y="149"/>
                  <a:pt x="207" y="163"/>
                  <a:pt x="195" y="175"/>
                </a:cubicBezTo>
                <a:cubicBezTo>
                  <a:pt x="166" y="204"/>
                  <a:pt x="136" y="238"/>
                  <a:pt x="117" y="274"/>
                </a:cubicBezTo>
                <a:cubicBezTo>
                  <a:pt x="109" y="288"/>
                  <a:pt x="99" y="304"/>
                  <a:pt x="93" y="319"/>
                </a:cubicBezTo>
                <a:cubicBezTo>
                  <a:pt x="78" y="357"/>
                  <a:pt x="72" y="399"/>
                  <a:pt x="54" y="436"/>
                </a:cubicBezTo>
                <a:cubicBezTo>
                  <a:pt x="46" y="451"/>
                  <a:pt x="47" y="464"/>
                  <a:pt x="36" y="478"/>
                </a:cubicBezTo>
                <a:cubicBezTo>
                  <a:pt x="30" y="514"/>
                  <a:pt x="12" y="605"/>
                  <a:pt x="6" y="655"/>
                </a:cubicBezTo>
                <a:cubicBezTo>
                  <a:pt x="0" y="705"/>
                  <a:pt x="2" y="739"/>
                  <a:pt x="3" y="778"/>
                </a:cubicBezTo>
                <a:cubicBezTo>
                  <a:pt x="4" y="817"/>
                  <a:pt x="0" y="840"/>
                  <a:pt x="9" y="889"/>
                </a:cubicBezTo>
                <a:cubicBezTo>
                  <a:pt x="15" y="952"/>
                  <a:pt x="34" y="1022"/>
                  <a:pt x="60" y="1072"/>
                </a:cubicBezTo>
                <a:cubicBezTo>
                  <a:pt x="86" y="1119"/>
                  <a:pt x="121" y="1148"/>
                  <a:pt x="168" y="1174"/>
                </a:cubicBezTo>
                <a:cubicBezTo>
                  <a:pt x="215" y="1200"/>
                  <a:pt x="285" y="1225"/>
                  <a:pt x="342" y="1228"/>
                </a:cubicBezTo>
                <a:cubicBezTo>
                  <a:pt x="397" y="1229"/>
                  <a:pt x="475" y="1201"/>
                  <a:pt x="510" y="1192"/>
                </a:cubicBezTo>
                <a:cubicBezTo>
                  <a:pt x="545" y="1183"/>
                  <a:pt x="540" y="1181"/>
                  <a:pt x="555" y="1171"/>
                </a:cubicBezTo>
                <a:cubicBezTo>
                  <a:pt x="568" y="1152"/>
                  <a:pt x="581" y="1146"/>
                  <a:pt x="600" y="1132"/>
                </a:cubicBezTo>
                <a:cubicBezTo>
                  <a:pt x="605" y="1122"/>
                  <a:pt x="612" y="1113"/>
                  <a:pt x="615" y="1102"/>
                </a:cubicBezTo>
                <a:cubicBezTo>
                  <a:pt x="617" y="1094"/>
                  <a:pt x="621" y="1078"/>
                  <a:pt x="621" y="1078"/>
                </a:cubicBezTo>
                <a:cubicBezTo>
                  <a:pt x="617" y="1023"/>
                  <a:pt x="607" y="1069"/>
                  <a:pt x="618" y="1015"/>
                </a:cubicBezTo>
                <a:cubicBezTo>
                  <a:pt x="618" y="984"/>
                  <a:pt x="608" y="950"/>
                  <a:pt x="606" y="901"/>
                </a:cubicBezTo>
                <a:cubicBezTo>
                  <a:pt x="602" y="858"/>
                  <a:pt x="600" y="792"/>
                  <a:pt x="597" y="760"/>
                </a:cubicBezTo>
                <a:cubicBezTo>
                  <a:pt x="594" y="728"/>
                  <a:pt x="590" y="736"/>
                  <a:pt x="588" y="709"/>
                </a:cubicBezTo>
                <a:cubicBezTo>
                  <a:pt x="586" y="682"/>
                  <a:pt x="585" y="644"/>
                  <a:pt x="585" y="598"/>
                </a:cubicBezTo>
                <a:cubicBezTo>
                  <a:pt x="585" y="552"/>
                  <a:pt x="588" y="476"/>
                  <a:pt x="588" y="433"/>
                </a:cubicBezTo>
                <a:cubicBezTo>
                  <a:pt x="588" y="390"/>
                  <a:pt x="586" y="382"/>
                  <a:pt x="588" y="337"/>
                </a:cubicBezTo>
                <a:cubicBezTo>
                  <a:pt x="590" y="292"/>
                  <a:pt x="605" y="212"/>
                  <a:pt x="600" y="163"/>
                </a:cubicBezTo>
                <a:cubicBezTo>
                  <a:pt x="595" y="114"/>
                  <a:pt x="567" y="65"/>
                  <a:pt x="558" y="40"/>
                </a:cubicBezTo>
              </a:path>
            </a:pathLst>
          </a:custGeom>
          <a:noFill/>
          <a:ln w="19050" cap="rnd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488" name="Freeform 29"/>
          <p:cNvSpPr>
            <a:spLocks/>
          </p:cNvSpPr>
          <p:nvPr/>
        </p:nvSpPr>
        <p:spPr bwMode="auto">
          <a:xfrm>
            <a:off x="4476750" y="2933700"/>
            <a:ext cx="755650" cy="1143000"/>
          </a:xfrm>
          <a:custGeom>
            <a:avLst/>
            <a:gdLst>
              <a:gd name="T0" fmla="*/ 0 w 476"/>
              <a:gd name="T1" fmla="*/ 2147483647 h 720"/>
              <a:gd name="T2" fmla="*/ 2147483647 w 476"/>
              <a:gd name="T3" fmla="*/ 2147483647 h 720"/>
              <a:gd name="T4" fmla="*/ 2147483647 w 476"/>
              <a:gd name="T5" fmla="*/ 2147483647 h 720"/>
              <a:gd name="T6" fmla="*/ 2147483647 w 476"/>
              <a:gd name="T7" fmla="*/ 2147483647 h 720"/>
              <a:gd name="T8" fmla="*/ 2147483647 w 476"/>
              <a:gd name="T9" fmla="*/ 2147483647 h 720"/>
              <a:gd name="T10" fmla="*/ 2147483647 w 476"/>
              <a:gd name="T11" fmla="*/ 2147483647 h 720"/>
              <a:gd name="T12" fmla="*/ 2147483647 w 476"/>
              <a:gd name="T13" fmla="*/ 2147483647 h 720"/>
              <a:gd name="T14" fmla="*/ 2147483647 w 476"/>
              <a:gd name="T15" fmla="*/ 2147483647 h 720"/>
              <a:gd name="T16" fmla="*/ 2147483647 w 476"/>
              <a:gd name="T17" fmla="*/ 2147483647 h 720"/>
              <a:gd name="T18" fmla="*/ 2147483647 w 476"/>
              <a:gd name="T19" fmla="*/ 2147483647 h 720"/>
              <a:gd name="T20" fmla="*/ 2147483647 w 476"/>
              <a:gd name="T21" fmla="*/ 2147483647 h 720"/>
              <a:gd name="T22" fmla="*/ 2147483647 w 476"/>
              <a:gd name="T23" fmla="*/ 2147483647 h 720"/>
              <a:gd name="T24" fmla="*/ 2147483647 w 476"/>
              <a:gd name="T25" fmla="*/ 2147483647 h 720"/>
              <a:gd name="T26" fmla="*/ 2147483647 w 476"/>
              <a:gd name="T27" fmla="*/ 2147483647 h 720"/>
              <a:gd name="T28" fmla="*/ 2147483647 w 476"/>
              <a:gd name="T29" fmla="*/ 2147483647 h 720"/>
              <a:gd name="T30" fmla="*/ 2147483647 w 476"/>
              <a:gd name="T31" fmla="*/ 2147483647 h 720"/>
              <a:gd name="T32" fmla="*/ 2147483647 w 476"/>
              <a:gd name="T33" fmla="*/ 2147483647 h 720"/>
              <a:gd name="T34" fmla="*/ 2147483647 w 476"/>
              <a:gd name="T35" fmla="*/ 2147483647 h 720"/>
              <a:gd name="T36" fmla="*/ 2147483647 w 476"/>
              <a:gd name="T37" fmla="*/ 2147483647 h 720"/>
              <a:gd name="T38" fmla="*/ 2147483647 w 476"/>
              <a:gd name="T39" fmla="*/ 2147483647 h 720"/>
              <a:gd name="T40" fmla="*/ 2147483647 w 476"/>
              <a:gd name="T41" fmla="*/ 2147483647 h 720"/>
              <a:gd name="T42" fmla="*/ 2147483647 w 476"/>
              <a:gd name="T43" fmla="*/ 2147483647 h 720"/>
              <a:gd name="T44" fmla="*/ 2147483647 w 476"/>
              <a:gd name="T45" fmla="*/ 2147483647 h 720"/>
              <a:gd name="T46" fmla="*/ 2147483647 w 476"/>
              <a:gd name="T47" fmla="*/ 2147483647 h 720"/>
              <a:gd name="T48" fmla="*/ 2147483647 w 476"/>
              <a:gd name="T49" fmla="*/ 2147483647 h 720"/>
              <a:gd name="T50" fmla="*/ 2147483647 w 476"/>
              <a:gd name="T51" fmla="*/ 2147483647 h 720"/>
              <a:gd name="T52" fmla="*/ 2147483647 w 476"/>
              <a:gd name="T53" fmla="*/ 2147483647 h 720"/>
              <a:gd name="T54" fmla="*/ 2147483647 w 476"/>
              <a:gd name="T55" fmla="*/ 2147483647 h 720"/>
              <a:gd name="T56" fmla="*/ 2147483647 w 476"/>
              <a:gd name="T57" fmla="*/ 2147483647 h 720"/>
              <a:gd name="T58" fmla="*/ 2147483647 w 476"/>
              <a:gd name="T59" fmla="*/ 2147483647 h 720"/>
              <a:gd name="T60" fmla="*/ 2147483647 w 476"/>
              <a:gd name="T61" fmla="*/ 2147483647 h 720"/>
              <a:gd name="T62" fmla="*/ 2147483647 w 476"/>
              <a:gd name="T63" fmla="*/ 2147483647 h 720"/>
              <a:gd name="T64" fmla="*/ 2147483647 w 476"/>
              <a:gd name="T65" fmla="*/ 2147483647 h 72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76"/>
              <a:gd name="T100" fmla="*/ 0 h 720"/>
              <a:gd name="T101" fmla="*/ 476 w 476"/>
              <a:gd name="T102" fmla="*/ 720 h 72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76" h="720">
                <a:moveTo>
                  <a:pt x="0" y="16"/>
                </a:moveTo>
                <a:cubicBezTo>
                  <a:pt x="14" y="0"/>
                  <a:pt x="72" y="2"/>
                  <a:pt x="90" y="3"/>
                </a:cubicBezTo>
                <a:cubicBezTo>
                  <a:pt x="162" y="5"/>
                  <a:pt x="129" y="5"/>
                  <a:pt x="172" y="15"/>
                </a:cubicBezTo>
                <a:cubicBezTo>
                  <a:pt x="180" y="21"/>
                  <a:pt x="184" y="27"/>
                  <a:pt x="194" y="30"/>
                </a:cubicBezTo>
                <a:cubicBezTo>
                  <a:pt x="199" y="36"/>
                  <a:pt x="203" y="38"/>
                  <a:pt x="214" y="40"/>
                </a:cubicBezTo>
                <a:cubicBezTo>
                  <a:pt x="221" y="46"/>
                  <a:pt x="221" y="51"/>
                  <a:pt x="230" y="55"/>
                </a:cubicBezTo>
                <a:cubicBezTo>
                  <a:pt x="235" y="60"/>
                  <a:pt x="237" y="65"/>
                  <a:pt x="242" y="71"/>
                </a:cubicBezTo>
                <a:cubicBezTo>
                  <a:pt x="251" y="81"/>
                  <a:pt x="269" y="86"/>
                  <a:pt x="281" y="94"/>
                </a:cubicBezTo>
                <a:cubicBezTo>
                  <a:pt x="287" y="108"/>
                  <a:pt x="296" y="123"/>
                  <a:pt x="309" y="133"/>
                </a:cubicBezTo>
                <a:cubicBezTo>
                  <a:pt x="318" y="144"/>
                  <a:pt x="326" y="146"/>
                  <a:pt x="331" y="151"/>
                </a:cubicBezTo>
                <a:lnTo>
                  <a:pt x="344" y="164"/>
                </a:lnTo>
                <a:lnTo>
                  <a:pt x="381" y="218"/>
                </a:lnTo>
                <a:lnTo>
                  <a:pt x="390" y="248"/>
                </a:lnTo>
                <a:lnTo>
                  <a:pt x="408" y="299"/>
                </a:lnTo>
                <a:lnTo>
                  <a:pt x="417" y="326"/>
                </a:lnTo>
                <a:lnTo>
                  <a:pt x="417" y="353"/>
                </a:lnTo>
                <a:lnTo>
                  <a:pt x="442" y="385"/>
                </a:lnTo>
                <a:lnTo>
                  <a:pt x="453" y="434"/>
                </a:lnTo>
                <a:lnTo>
                  <a:pt x="464" y="489"/>
                </a:lnTo>
                <a:cubicBezTo>
                  <a:pt x="468" y="505"/>
                  <a:pt x="472" y="521"/>
                  <a:pt x="476" y="531"/>
                </a:cubicBezTo>
                <a:cubicBezTo>
                  <a:pt x="474" y="539"/>
                  <a:pt x="476" y="547"/>
                  <a:pt x="476" y="555"/>
                </a:cubicBezTo>
                <a:cubicBezTo>
                  <a:pt x="474" y="563"/>
                  <a:pt x="468" y="570"/>
                  <a:pt x="467" y="583"/>
                </a:cubicBezTo>
                <a:cubicBezTo>
                  <a:pt x="469" y="600"/>
                  <a:pt x="469" y="617"/>
                  <a:pt x="464" y="633"/>
                </a:cubicBezTo>
                <a:cubicBezTo>
                  <a:pt x="463" y="640"/>
                  <a:pt x="440" y="651"/>
                  <a:pt x="440" y="651"/>
                </a:cubicBezTo>
                <a:cubicBezTo>
                  <a:pt x="433" y="657"/>
                  <a:pt x="426" y="663"/>
                  <a:pt x="418" y="669"/>
                </a:cubicBezTo>
                <a:cubicBezTo>
                  <a:pt x="412" y="674"/>
                  <a:pt x="404" y="678"/>
                  <a:pt x="397" y="683"/>
                </a:cubicBezTo>
                <a:cubicBezTo>
                  <a:pt x="394" y="688"/>
                  <a:pt x="379" y="696"/>
                  <a:pt x="379" y="696"/>
                </a:cubicBezTo>
                <a:cubicBezTo>
                  <a:pt x="364" y="712"/>
                  <a:pt x="346" y="715"/>
                  <a:pt x="320" y="717"/>
                </a:cubicBezTo>
                <a:cubicBezTo>
                  <a:pt x="299" y="720"/>
                  <a:pt x="282" y="715"/>
                  <a:pt x="257" y="714"/>
                </a:cubicBezTo>
                <a:cubicBezTo>
                  <a:pt x="236" y="712"/>
                  <a:pt x="193" y="716"/>
                  <a:pt x="170" y="713"/>
                </a:cubicBezTo>
                <a:cubicBezTo>
                  <a:pt x="151" y="709"/>
                  <a:pt x="133" y="704"/>
                  <a:pt x="115" y="699"/>
                </a:cubicBezTo>
                <a:cubicBezTo>
                  <a:pt x="107" y="691"/>
                  <a:pt x="100" y="687"/>
                  <a:pt x="88" y="685"/>
                </a:cubicBezTo>
                <a:cubicBezTo>
                  <a:pt x="70" y="676"/>
                  <a:pt x="26" y="655"/>
                  <a:pt x="6" y="648"/>
                </a:cubicBezTo>
              </a:path>
            </a:pathLst>
          </a:cu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489" name="Freeform 31"/>
          <p:cNvSpPr>
            <a:spLocks/>
          </p:cNvSpPr>
          <p:nvPr/>
        </p:nvSpPr>
        <p:spPr bwMode="auto">
          <a:xfrm>
            <a:off x="3487738" y="2924175"/>
            <a:ext cx="735012" cy="1149350"/>
          </a:xfrm>
          <a:custGeom>
            <a:avLst/>
            <a:gdLst>
              <a:gd name="T0" fmla="*/ 2147483647 w 463"/>
              <a:gd name="T1" fmla="*/ 2147483647 h 724"/>
              <a:gd name="T2" fmla="*/ 2147483647 w 463"/>
              <a:gd name="T3" fmla="*/ 2147483647 h 724"/>
              <a:gd name="T4" fmla="*/ 2147483647 w 463"/>
              <a:gd name="T5" fmla="*/ 2147483647 h 724"/>
              <a:gd name="T6" fmla="*/ 2147483647 w 463"/>
              <a:gd name="T7" fmla="*/ 2147483647 h 724"/>
              <a:gd name="T8" fmla="*/ 2147483647 w 463"/>
              <a:gd name="T9" fmla="*/ 2147483647 h 724"/>
              <a:gd name="T10" fmla="*/ 2147483647 w 463"/>
              <a:gd name="T11" fmla="*/ 2147483647 h 724"/>
              <a:gd name="T12" fmla="*/ 2147483647 w 463"/>
              <a:gd name="T13" fmla="*/ 2147483647 h 724"/>
              <a:gd name="T14" fmla="*/ 2147483647 w 463"/>
              <a:gd name="T15" fmla="*/ 2147483647 h 724"/>
              <a:gd name="T16" fmla="*/ 2147483647 w 463"/>
              <a:gd name="T17" fmla="*/ 2147483647 h 724"/>
              <a:gd name="T18" fmla="*/ 2147483647 w 463"/>
              <a:gd name="T19" fmla="*/ 2147483647 h 724"/>
              <a:gd name="T20" fmla="*/ 2147483647 w 463"/>
              <a:gd name="T21" fmla="*/ 2147483647 h 724"/>
              <a:gd name="T22" fmla="*/ 2147483647 w 463"/>
              <a:gd name="T23" fmla="*/ 2147483647 h 724"/>
              <a:gd name="T24" fmla="*/ 2147483647 w 463"/>
              <a:gd name="T25" fmla="*/ 2147483647 h 724"/>
              <a:gd name="T26" fmla="*/ 2147483647 w 463"/>
              <a:gd name="T27" fmla="*/ 2147483647 h 724"/>
              <a:gd name="T28" fmla="*/ 2147483647 w 463"/>
              <a:gd name="T29" fmla="*/ 2147483647 h 724"/>
              <a:gd name="T30" fmla="*/ 2147483647 w 463"/>
              <a:gd name="T31" fmla="*/ 2147483647 h 724"/>
              <a:gd name="T32" fmla="*/ 2147483647 w 463"/>
              <a:gd name="T33" fmla="*/ 2147483647 h 724"/>
              <a:gd name="T34" fmla="*/ 2147483647 w 463"/>
              <a:gd name="T35" fmla="*/ 2147483647 h 724"/>
              <a:gd name="T36" fmla="*/ 2147483647 w 463"/>
              <a:gd name="T37" fmla="*/ 2147483647 h 724"/>
              <a:gd name="T38" fmla="*/ 2147483647 w 463"/>
              <a:gd name="T39" fmla="*/ 2147483647 h 724"/>
              <a:gd name="T40" fmla="*/ 2147483647 w 463"/>
              <a:gd name="T41" fmla="*/ 2147483647 h 724"/>
              <a:gd name="T42" fmla="*/ 2147483647 w 463"/>
              <a:gd name="T43" fmla="*/ 2147483647 h 724"/>
              <a:gd name="T44" fmla="*/ 2147483647 w 463"/>
              <a:gd name="T45" fmla="*/ 2147483647 h 724"/>
              <a:gd name="T46" fmla="*/ 2147483647 w 463"/>
              <a:gd name="T47" fmla="*/ 2147483647 h 7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63"/>
              <a:gd name="T73" fmla="*/ 0 h 724"/>
              <a:gd name="T74" fmla="*/ 463 w 463"/>
              <a:gd name="T75" fmla="*/ 724 h 72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63" h="724">
                <a:moveTo>
                  <a:pt x="461" y="46"/>
                </a:moveTo>
                <a:cubicBezTo>
                  <a:pt x="456" y="44"/>
                  <a:pt x="447" y="26"/>
                  <a:pt x="433" y="20"/>
                </a:cubicBezTo>
                <a:cubicBezTo>
                  <a:pt x="419" y="14"/>
                  <a:pt x="395" y="10"/>
                  <a:pt x="375" y="8"/>
                </a:cubicBezTo>
                <a:cubicBezTo>
                  <a:pt x="355" y="6"/>
                  <a:pt x="322" y="7"/>
                  <a:pt x="312" y="6"/>
                </a:cubicBezTo>
                <a:cubicBezTo>
                  <a:pt x="302" y="5"/>
                  <a:pt x="320" y="0"/>
                  <a:pt x="314" y="2"/>
                </a:cubicBezTo>
                <a:cubicBezTo>
                  <a:pt x="307" y="9"/>
                  <a:pt x="286" y="15"/>
                  <a:pt x="277" y="19"/>
                </a:cubicBezTo>
                <a:cubicBezTo>
                  <a:pt x="271" y="22"/>
                  <a:pt x="257" y="24"/>
                  <a:pt x="257" y="24"/>
                </a:cubicBezTo>
                <a:cubicBezTo>
                  <a:pt x="249" y="31"/>
                  <a:pt x="241" y="36"/>
                  <a:pt x="231" y="39"/>
                </a:cubicBezTo>
                <a:cubicBezTo>
                  <a:pt x="212" y="51"/>
                  <a:pt x="195" y="67"/>
                  <a:pt x="179" y="81"/>
                </a:cubicBezTo>
                <a:cubicBezTo>
                  <a:pt x="175" y="91"/>
                  <a:pt x="161" y="99"/>
                  <a:pt x="152" y="107"/>
                </a:cubicBezTo>
                <a:cubicBezTo>
                  <a:pt x="131" y="124"/>
                  <a:pt x="109" y="145"/>
                  <a:pt x="95" y="167"/>
                </a:cubicBezTo>
                <a:cubicBezTo>
                  <a:pt x="90" y="176"/>
                  <a:pt x="82" y="185"/>
                  <a:pt x="78" y="194"/>
                </a:cubicBezTo>
                <a:cubicBezTo>
                  <a:pt x="67" y="218"/>
                  <a:pt x="63" y="243"/>
                  <a:pt x="49" y="266"/>
                </a:cubicBezTo>
                <a:cubicBezTo>
                  <a:pt x="44" y="275"/>
                  <a:pt x="44" y="283"/>
                  <a:pt x="36" y="291"/>
                </a:cubicBezTo>
                <a:cubicBezTo>
                  <a:pt x="32" y="313"/>
                  <a:pt x="9" y="358"/>
                  <a:pt x="5" y="388"/>
                </a:cubicBezTo>
                <a:cubicBezTo>
                  <a:pt x="0" y="425"/>
                  <a:pt x="4" y="478"/>
                  <a:pt x="5" y="512"/>
                </a:cubicBezTo>
                <a:cubicBezTo>
                  <a:pt x="6" y="546"/>
                  <a:pt x="6" y="564"/>
                  <a:pt x="13" y="590"/>
                </a:cubicBezTo>
                <a:cubicBezTo>
                  <a:pt x="17" y="628"/>
                  <a:pt x="27" y="645"/>
                  <a:pt x="47" y="666"/>
                </a:cubicBezTo>
                <a:cubicBezTo>
                  <a:pt x="67" y="687"/>
                  <a:pt x="95" y="708"/>
                  <a:pt x="133" y="716"/>
                </a:cubicBezTo>
                <a:cubicBezTo>
                  <a:pt x="171" y="724"/>
                  <a:pt x="230" y="717"/>
                  <a:pt x="277" y="717"/>
                </a:cubicBezTo>
                <a:cubicBezTo>
                  <a:pt x="323" y="705"/>
                  <a:pt x="355" y="715"/>
                  <a:pt x="415" y="714"/>
                </a:cubicBezTo>
                <a:cubicBezTo>
                  <a:pt x="424" y="702"/>
                  <a:pt x="434" y="699"/>
                  <a:pt x="448" y="690"/>
                </a:cubicBezTo>
                <a:cubicBezTo>
                  <a:pt x="451" y="684"/>
                  <a:pt x="456" y="678"/>
                  <a:pt x="459" y="672"/>
                </a:cubicBezTo>
                <a:cubicBezTo>
                  <a:pt x="460" y="667"/>
                  <a:pt x="463" y="657"/>
                  <a:pt x="463" y="657"/>
                </a:cubicBezTo>
              </a:path>
            </a:pathLst>
          </a:custGeom>
          <a:noFill/>
          <a:ln w="19050" cap="rnd">
            <a:solidFill>
              <a:srgbClr val="96969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490" name="Freeform 33"/>
          <p:cNvSpPr>
            <a:spLocks/>
          </p:cNvSpPr>
          <p:nvPr/>
        </p:nvSpPr>
        <p:spPr bwMode="auto">
          <a:xfrm>
            <a:off x="3267076" y="3605213"/>
            <a:ext cx="957263" cy="23812"/>
          </a:xfrm>
          <a:custGeom>
            <a:avLst/>
            <a:gdLst>
              <a:gd name="T0" fmla="*/ 0 w 603"/>
              <a:gd name="T1" fmla="*/ 2147483647 h 15"/>
              <a:gd name="T2" fmla="*/ 2147483647 w 603"/>
              <a:gd name="T3" fmla="*/ 0 h 15"/>
              <a:gd name="T4" fmla="*/ 0 60000 65536"/>
              <a:gd name="T5" fmla="*/ 0 60000 65536"/>
              <a:gd name="T6" fmla="*/ 0 w 603"/>
              <a:gd name="T7" fmla="*/ 0 h 15"/>
              <a:gd name="T8" fmla="*/ 603 w 603"/>
              <a:gd name="T9" fmla="*/ 15 h 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03" h="15">
                <a:moveTo>
                  <a:pt x="0" y="15"/>
                </a:moveTo>
                <a:lnTo>
                  <a:pt x="603" y="0"/>
                </a:lnTo>
              </a:path>
            </a:pathLst>
          </a:custGeom>
          <a:noFill/>
          <a:ln w="19050" cap="rnd">
            <a:solidFill>
              <a:srgbClr val="96969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491" name="Freeform 34"/>
          <p:cNvSpPr>
            <a:spLocks/>
          </p:cNvSpPr>
          <p:nvPr/>
        </p:nvSpPr>
        <p:spPr bwMode="auto">
          <a:xfrm>
            <a:off x="4495801" y="3438526"/>
            <a:ext cx="842963" cy="9525"/>
          </a:xfrm>
          <a:custGeom>
            <a:avLst/>
            <a:gdLst>
              <a:gd name="T0" fmla="*/ 0 w 531"/>
              <a:gd name="T1" fmla="*/ 2147483647 h 6"/>
              <a:gd name="T2" fmla="*/ 2147483647 w 531"/>
              <a:gd name="T3" fmla="*/ 0 h 6"/>
              <a:gd name="T4" fmla="*/ 0 60000 65536"/>
              <a:gd name="T5" fmla="*/ 0 60000 65536"/>
              <a:gd name="T6" fmla="*/ 0 w 531"/>
              <a:gd name="T7" fmla="*/ 0 h 6"/>
              <a:gd name="T8" fmla="*/ 531 w 531"/>
              <a:gd name="T9" fmla="*/ 6 h 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31" h="6">
                <a:moveTo>
                  <a:pt x="0" y="6"/>
                </a:moveTo>
                <a:lnTo>
                  <a:pt x="531" y="0"/>
                </a:lnTo>
              </a:path>
            </a:pathLst>
          </a:custGeom>
          <a:noFill/>
          <a:ln w="19050" cap="rnd">
            <a:solidFill>
              <a:srgbClr val="96969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20492" name="Picture 6" descr="lung_md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2205039"/>
            <a:ext cx="3384550" cy="3221037"/>
          </a:xfrm>
          <a:prstGeom prst="rect">
            <a:avLst/>
          </a:prstGeom>
          <a:noFill/>
          <a:ln w="57150" cmpd="thickThin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493" name="Object 2"/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7896226" y="2292351"/>
          <a:ext cx="47307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" name="Imagen de mapa de bits" r:id="rId6" imgW="25400" imgH="25400" progId="Paint.Picture">
                  <p:embed/>
                </p:oleObj>
              </mc:Choice>
              <mc:Fallback>
                <p:oleObj name="Imagen de mapa de bits" r:id="rId6" imgW="25400" imgH="25400" progId="Paint.Picture">
                  <p:embed/>
                  <p:pic>
                    <p:nvPicPr>
                      <p:cNvPr id="2049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6226" y="2292351"/>
                        <a:ext cx="473075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4" name="Freeform 30"/>
          <p:cNvSpPr>
            <a:spLocks/>
          </p:cNvSpPr>
          <p:nvPr/>
        </p:nvSpPr>
        <p:spPr bwMode="auto">
          <a:xfrm>
            <a:off x="8256588" y="2925763"/>
            <a:ext cx="755650" cy="1143000"/>
          </a:xfrm>
          <a:custGeom>
            <a:avLst/>
            <a:gdLst>
              <a:gd name="T0" fmla="*/ 0 w 476"/>
              <a:gd name="T1" fmla="*/ 2147483647 h 720"/>
              <a:gd name="T2" fmla="*/ 2147483647 w 476"/>
              <a:gd name="T3" fmla="*/ 2147483647 h 720"/>
              <a:gd name="T4" fmla="*/ 2147483647 w 476"/>
              <a:gd name="T5" fmla="*/ 2147483647 h 720"/>
              <a:gd name="T6" fmla="*/ 2147483647 w 476"/>
              <a:gd name="T7" fmla="*/ 2147483647 h 720"/>
              <a:gd name="T8" fmla="*/ 2147483647 w 476"/>
              <a:gd name="T9" fmla="*/ 2147483647 h 720"/>
              <a:gd name="T10" fmla="*/ 2147483647 w 476"/>
              <a:gd name="T11" fmla="*/ 2147483647 h 720"/>
              <a:gd name="T12" fmla="*/ 2147483647 w 476"/>
              <a:gd name="T13" fmla="*/ 2147483647 h 720"/>
              <a:gd name="T14" fmla="*/ 2147483647 w 476"/>
              <a:gd name="T15" fmla="*/ 2147483647 h 720"/>
              <a:gd name="T16" fmla="*/ 2147483647 w 476"/>
              <a:gd name="T17" fmla="*/ 2147483647 h 720"/>
              <a:gd name="T18" fmla="*/ 2147483647 w 476"/>
              <a:gd name="T19" fmla="*/ 2147483647 h 720"/>
              <a:gd name="T20" fmla="*/ 2147483647 w 476"/>
              <a:gd name="T21" fmla="*/ 2147483647 h 720"/>
              <a:gd name="T22" fmla="*/ 2147483647 w 476"/>
              <a:gd name="T23" fmla="*/ 2147483647 h 720"/>
              <a:gd name="T24" fmla="*/ 2147483647 w 476"/>
              <a:gd name="T25" fmla="*/ 2147483647 h 720"/>
              <a:gd name="T26" fmla="*/ 2147483647 w 476"/>
              <a:gd name="T27" fmla="*/ 2147483647 h 720"/>
              <a:gd name="T28" fmla="*/ 2147483647 w 476"/>
              <a:gd name="T29" fmla="*/ 2147483647 h 720"/>
              <a:gd name="T30" fmla="*/ 2147483647 w 476"/>
              <a:gd name="T31" fmla="*/ 2147483647 h 720"/>
              <a:gd name="T32" fmla="*/ 2147483647 w 476"/>
              <a:gd name="T33" fmla="*/ 2147483647 h 720"/>
              <a:gd name="T34" fmla="*/ 2147483647 w 476"/>
              <a:gd name="T35" fmla="*/ 2147483647 h 720"/>
              <a:gd name="T36" fmla="*/ 2147483647 w 476"/>
              <a:gd name="T37" fmla="*/ 2147483647 h 720"/>
              <a:gd name="T38" fmla="*/ 2147483647 w 476"/>
              <a:gd name="T39" fmla="*/ 2147483647 h 720"/>
              <a:gd name="T40" fmla="*/ 2147483647 w 476"/>
              <a:gd name="T41" fmla="*/ 2147483647 h 720"/>
              <a:gd name="T42" fmla="*/ 2147483647 w 476"/>
              <a:gd name="T43" fmla="*/ 2147483647 h 720"/>
              <a:gd name="T44" fmla="*/ 2147483647 w 476"/>
              <a:gd name="T45" fmla="*/ 2147483647 h 720"/>
              <a:gd name="T46" fmla="*/ 2147483647 w 476"/>
              <a:gd name="T47" fmla="*/ 2147483647 h 720"/>
              <a:gd name="T48" fmla="*/ 2147483647 w 476"/>
              <a:gd name="T49" fmla="*/ 2147483647 h 720"/>
              <a:gd name="T50" fmla="*/ 2147483647 w 476"/>
              <a:gd name="T51" fmla="*/ 2147483647 h 720"/>
              <a:gd name="T52" fmla="*/ 2147483647 w 476"/>
              <a:gd name="T53" fmla="*/ 2147483647 h 720"/>
              <a:gd name="T54" fmla="*/ 2147483647 w 476"/>
              <a:gd name="T55" fmla="*/ 2147483647 h 720"/>
              <a:gd name="T56" fmla="*/ 2147483647 w 476"/>
              <a:gd name="T57" fmla="*/ 2147483647 h 720"/>
              <a:gd name="T58" fmla="*/ 2147483647 w 476"/>
              <a:gd name="T59" fmla="*/ 2147483647 h 720"/>
              <a:gd name="T60" fmla="*/ 2147483647 w 476"/>
              <a:gd name="T61" fmla="*/ 2147483647 h 720"/>
              <a:gd name="T62" fmla="*/ 2147483647 w 476"/>
              <a:gd name="T63" fmla="*/ 2147483647 h 720"/>
              <a:gd name="T64" fmla="*/ 2147483647 w 476"/>
              <a:gd name="T65" fmla="*/ 2147483647 h 72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76"/>
              <a:gd name="T100" fmla="*/ 0 h 720"/>
              <a:gd name="T101" fmla="*/ 476 w 476"/>
              <a:gd name="T102" fmla="*/ 720 h 72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76" h="720">
                <a:moveTo>
                  <a:pt x="0" y="16"/>
                </a:moveTo>
                <a:cubicBezTo>
                  <a:pt x="14" y="0"/>
                  <a:pt x="72" y="2"/>
                  <a:pt x="90" y="3"/>
                </a:cubicBezTo>
                <a:cubicBezTo>
                  <a:pt x="162" y="5"/>
                  <a:pt x="129" y="5"/>
                  <a:pt x="172" y="15"/>
                </a:cubicBezTo>
                <a:cubicBezTo>
                  <a:pt x="180" y="21"/>
                  <a:pt x="184" y="27"/>
                  <a:pt x="194" y="30"/>
                </a:cubicBezTo>
                <a:cubicBezTo>
                  <a:pt x="199" y="36"/>
                  <a:pt x="203" y="38"/>
                  <a:pt x="214" y="40"/>
                </a:cubicBezTo>
                <a:cubicBezTo>
                  <a:pt x="221" y="46"/>
                  <a:pt x="221" y="51"/>
                  <a:pt x="230" y="55"/>
                </a:cubicBezTo>
                <a:cubicBezTo>
                  <a:pt x="235" y="60"/>
                  <a:pt x="237" y="65"/>
                  <a:pt x="242" y="71"/>
                </a:cubicBezTo>
                <a:cubicBezTo>
                  <a:pt x="251" y="81"/>
                  <a:pt x="269" y="86"/>
                  <a:pt x="281" y="94"/>
                </a:cubicBezTo>
                <a:cubicBezTo>
                  <a:pt x="287" y="108"/>
                  <a:pt x="296" y="123"/>
                  <a:pt x="309" y="133"/>
                </a:cubicBezTo>
                <a:cubicBezTo>
                  <a:pt x="318" y="144"/>
                  <a:pt x="326" y="146"/>
                  <a:pt x="331" y="151"/>
                </a:cubicBezTo>
                <a:lnTo>
                  <a:pt x="344" y="164"/>
                </a:lnTo>
                <a:lnTo>
                  <a:pt x="381" y="218"/>
                </a:lnTo>
                <a:lnTo>
                  <a:pt x="390" y="248"/>
                </a:lnTo>
                <a:lnTo>
                  <a:pt x="408" y="299"/>
                </a:lnTo>
                <a:lnTo>
                  <a:pt x="417" y="326"/>
                </a:lnTo>
                <a:lnTo>
                  <a:pt x="417" y="353"/>
                </a:lnTo>
                <a:lnTo>
                  <a:pt x="442" y="385"/>
                </a:lnTo>
                <a:lnTo>
                  <a:pt x="453" y="434"/>
                </a:lnTo>
                <a:lnTo>
                  <a:pt x="464" y="489"/>
                </a:lnTo>
                <a:cubicBezTo>
                  <a:pt x="468" y="505"/>
                  <a:pt x="472" y="521"/>
                  <a:pt x="476" y="531"/>
                </a:cubicBezTo>
                <a:cubicBezTo>
                  <a:pt x="474" y="539"/>
                  <a:pt x="476" y="547"/>
                  <a:pt x="476" y="555"/>
                </a:cubicBezTo>
                <a:cubicBezTo>
                  <a:pt x="474" y="563"/>
                  <a:pt x="468" y="570"/>
                  <a:pt x="467" y="583"/>
                </a:cubicBezTo>
                <a:cubicBezTo>
                  <a:pt x="469" y="600"/>
                  <a:pt x="469" y="617"/>
                  <a:pt x="464" y="633"/>
                </a:cubicBezTo>
                <a:cubicBezTo>
                  <a:pt x="463" y="640"/>
                  <a:pt x="440" y="651"/>
                  <a:pt x="440" y="651"/>
                </a:cubicBezTo>
                <a:cubicBezTo>
                  <a:pt x="433" y="657"/>
                  <a:pt x="426" y="663"/>
                  <a:pt x="418" y="669"/>
                </a:cubicBezTo>
                <a:cubicBezTo>
                  <a:pt x="412" y="674"/>
                  <a:pt x="404" y="678"/>
                  <a:pt x="397" y="683"/>
                </a:cubicBezTo>
                <a:cubicBezTo>
                  <a:pt x="394" y="688"/>
                  <a:pt x="379" y="696"/>
                  <a:pt x="379" y="696"/>
                </a:cubicBezTo>
                <a:cubicBezTo>
                  <a:pt x="364" y="712"/>
                  <a:pt x="346" y="715"/>
                  <a:pt x="320" y="717"/>
                </a:cubicBezTo>
                <a:cubicBezTo>
                  <a:pt x="299" y="720"/>
                  <a:pt x="282" y="715"/>
                  <a:pt x="257" y="714"/>
                </a:cubicBezTo>
                <a:cubicBezTo>
                  <a:pt x="236" y="712"/>
                  <a:pt x="193" y="716"/>
                  <a:pt x="170" y="713"/>
                </a:cubicBezTo>
                <a:cubicBezTo>
                  <a:pt x="151" y="709"/>
                  <a:pt x="133" y="704"/>
                  <a:pt x="115" y="699"/>
                </a:cubicBezTo>
                <a:cubicBezTo>
                  <a:pt x="107" y="691"/>
                  <a:pt x="100" y="687"/>
                  <a:pt x="88" y="685"/>
                </a:cubicBezTo>
                <a:cubicBezTo>
                  <a:pt x="70" y="676"/>
                  <a:pt x="26" y="655"/>
                  <a:pt x="6" y="648"/>
                </a:cubicBezTo>
              </a:path>
            </a:pathLst>
          </a:custGeom>
          <a:noFill/>
          <a:ln w="19050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495" name="Freeform 32"/>
          <p:cNvSpPr>
            <a:spLocks/>
          </p:cNvSpPr>
          <p:nvPr/>
        </p:nvSpPr>
        <p:spPr bwMode="auto">
          <a:xfrm>
            <a:off x="7319963" y="2925763"/>
            <a:ext cx="735012" cy="1149350"/>
          </a:xfrm>
          <a:custGeom>
            <a:avLst/>
            <a:gdLst>
              <a:gd name="T0" fmla="*/ 2147483647 w 463"/>
              <a:gd name="T1" fmla="*/ 2147483647 h 724"/>
              <a:gd name="T2" fmla="*/ 2147483647 w 463"/>
              <a:gd name="T3" fmla="*/ 2147483647 h 724"/>
              <a:gd name="T4" fmla="*/ 2147483647 w 463"/>
              <a:gd name="T5" fmla="*/ 2147483647 h 724"/>
              <a:gd name="T6" fmla="*/ 2147483647 w 463"/>
              <a:gd name="T7" fmla="*/ 2147483647 h 724"/>
              <a:gd name="T8" fmla="*/ 2147483647 w 463"/>
              <a:gd name="T9" fmla="*/ 2147483647 h 724"/>
              <a:gd name="T10" fmla="*/ 2147483647 w 463"/>
              <a:gd name="T11" fmla="*/ 2147483647 h 724"/>
              <a:gd name="T12" fmla="*/ 2147483647 w 463"/>
              <a:gd name="T13" fmla="*/ 2147483647 h 724"/>
              <a:gd name="T14" fmla="*/ 2147483647 w 463"/>
              <a:gd name="T15" fmla="*/ 2147483647 h 724"/>
              <a:gd name="T16" fmla="*/ 2147483647 w 463"/>
              <a:gd name="T17" fmla="*/ 2147483647 h 724"/>
              <a:gd name="T18" fmla="*/ 2147483647 w 463"/>
              <a:gd name="T19" fmla="*/ 2147483647 h 724"/>
              <a:gd name="T20" fmla="*/ 2147483647 w 463"/>
              <a:gd name="T21" fmla="*/ 2147483647 h 724"/>
              <a:gd name="T22" fmla="*/ 2147483647 w 463"/>
              <a:gd name="T23" fmla="*/ 2147483647 h 724"/>
              <a:gd name="T24" fmla="*/ 2147483647 w 463"/>
              <a:gd name="T25" fmla="*/ 2147483647 h 724"/>
              <a:gd name="T26" fmla="*/ 2147483647 w 463"/>
              <a:gd name="T27" fmla="*/ 2147483647 h 724"/>
              <a:gd name="T28" fmla="*/ 2147483647 w 463"/>
              <a:gd name="T29" fmla="*/ 2147483647 h 724"/>
              <a:gd name="T30" fmla="*/ 2147483647 w 463"/>
              <a:gd name="T31" fmla="*/ 2147483647 h 724"/>
              <a:gd name="T32" fmla="*/ 2147483647 w 463"/>
              <a:gd name="T33" fmla="*/ 2147483647 h 724"/>
              <a:gd name="T34" fmla="*/ 2147483647 w 463"/>
              <a:gd name="T35" fmla="*/ 2147483647 h 724"/>
              <a:gd name="T36" fmla="*/ 2147483647 w 463"/>
              <a:gd name="T37" fmla="*/ 2147483647 h 724"/>
              <a:gd name="T38" fmla="*/ 2147483647 w 463"/>
              <a:gd name="T39" fmla="*/ 2147483647 h 724"/>
              <a:gd name="T40" fmla="*/ 2147483647 w 463"/>
              <a:gd name="T41" fmla="*/ 2147483647 h 724"/>
              <a:gd name="T42" fmla="*/ 2147483647 w 463"/>
              <a:gd name="T43" fmla="*/ 2147483647 h 724"/>
              <a:gd name="T44" fmla="*/ 2147483647 w 463"/>
              <a:gd name="T45" fmla="*/ 2147483647 h 724"/>
              <a:gd name="T46" fmla="*/ 2147483647 w 463"/>
              <a:gd name="T47" fmla="*/ 2147483647 h 7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63"/>
              <a:gd name="T73" fmla="*/ 0 h 724"/>
              <a:gd name="T74" fmla="*/ 463 w 463"/>
              <a:gd name="T75" fmla="*/ 724 h 72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63" h="724">
                <a:moveTo>
                  <a:pt x="461" y="46"/>
                </a:moveTo>
                <a:cubicBezTo>
                  <a:pt x="456" y="44"/>
                  <a:pt x="447" y="26"/>
                  <a:pt x="433" y="20"/>
                </a:cubicBezTo>
                <a:cubicBezTo>
                  <a:pt x="419" y="14"/>
                  <a:pt x="395" y="10"/>
                  <a:pt x="375" y="8"/>
                </a:cubicBezTo>
                <a:cubicBezTo>
                  <a:pt x="355" y="6"/>
                  <a:pt x="322" y="7"/>
                  <a:pt x="312" y="6"/>
                </a:cubicBezTo>
                <a:cubicBezTo>
                  <a:pt x="302" y="5"/>
                  <a:pt x="320" y="0"/>
                  <a:pt x="314" y="2"/>
                </a:cubicBezTo>
                <a:cubicBezTo>
                  <a:pt x="307" y="9"/>
                  <a:pt x="286" y="15"/>
                  <a:pt x="277" y="19"/>
                </a:cubicBezTo>
                <a:cubicBezTo>
                  <a:pt x="271" y="22"/>
                  <a:pt x="257" y="24"/>
                  <a:pt x="257" y="24"/>
                </a:cubicBezTo>
                <a:cubicBezTo>
                  <a:pt x="249" y="31"/>
                  <a:pt x="241" y="36"/>
                  <a:pt x="231" y="39"/>
                </a:cubicBezTo>
                <a:cubicBezTo>
                  <a:pt x="212" y="51"/>
                  <a:pt x="195" y="67"/>
                  <a:pt x="179" y="81"/>
                </a:cubicBezTo>
                <a:cubicBezTo>
                  <a:pt x="175" y="91"/>
                  <a:pt x="161" y="99"/>
                  <a:pt x="152" y="107"/>
                </a:cubicBezTo>
                <a:cubicBezTo>
                  <a:pt x="131" y="124"/>
                  <a:pt x="109" y="145"/>
                  <a:pt x="95" y="167"/>
                </a:cubicBezTo>
                <a:cubicBezTo>
                  <a:pt x="90" y="176"/>
                  <a:pt x="82" y="185"/>
                  <a:pt x="78" y="194"/>
                </a:cubicBezTo>
                <a:cubicBezTo>
                  <a:pt x="67" y="218"/>
                  <a:pt x="63" y="243"/>
                  <a:pt x="49" y="266"/>
                </a:cubicBezTo>
                <a:cubicBezTo>
                  <a:pt x="44" y="275"/>
                  <a:pt x="44" y="283"/>
                  <a:pt x="36" y="291"/>
                </a:cubicBezTo>
                <a:cubicBezTo>
                  <a:pt x="32" y="313"/>
                  <a:pt x="9" y="358"/>
                  <a:pt x="5" y="388"/>
                </a:cubicBezTo>
                <a:cubicBezTo>
                  <a:pt x="0" y="425"/>
                  <a:pt x="4" y="478"/>
                  <a:pt x="5" y="512"/>
                </a:cubicBezTo>
                <a:cubicBezTo>
                  <a:pt x="6" y="546"/>
                  <a:pt x="6" y="564"/>
                  <a:pt x="13" y="590"/>
                </a:cubicBezTo>
                <a:cubicBezTo>
                  <a:pt x="17" y="628"/>
                  <a:pt x="27" y="645"/>
                  <a:pt x="47" y="666"/>
                </a:cubicBezTo>
                <a:cubicBezTo>
                  <a:pt x="67" y="687"/>
                  <a:pt x="95" y="708"/>
                  <a:pt x="133" y="716"/>
                </a:cubicBezTo>
                <a:cubicBezTo>
                  <a:pt x="171" y="724"/>
                  <a:pt x="230" y="717"/>
                  <a:pt x="277" y="717"/>
                </a:cubicBezTo>
                <a:cubicBezTo>
                  <a:pt x="323" y="705"/>
                  <a:pt x="355" y="715"/>
                  <a:pt x="415" y="714"/>
                </a:cubicBezTo>
                <a:cubicBezTo>
                  <a:pt x="424" y="702"/>
                  <a:pt x="434" y="699"/>
                  <a:pt x="448" y="690"/>
                </a:cubicBezTo>
                <a:cubicBezTo>
                  <a:pt x="451" y="684"/>
                  <a:pt x="456" y="678"/>
                  <a:pt x="459" y="672"/>
                </a:cubicBezTo>
                <a:cubicBezTo>
                  <a:pt x="460" y="667"/>
                  <a:pt x="463" y="657"/>
                  <a:pt x="463" y="657"/>
                </a:cubicBezTo>
              </a:path>
            </a:pathLst>
          </a:custGeom>
          <a:noFill/>
          <a:ln w="19050" cap="rnd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496" name="Freeform 36"/>
          <p:cNvSpPr>
            <a:spLocks/>
          </p:cNvSpPr>
          <p:nvPr/>
        </p:nvSpPr>
        <p:spPr bwMode="auto">
          <a:xfrm>
            <a:off x="7104063" y="3643313"/>
            <a:ext cx="927100" cy="25400"/>
          </a:xfrm>
          <a:custGeom>
            <a:avLst/>
            <a:gdLst>
              <a:gd name="T0" fmla="*/ 0 w 584"/>
              <a:gd name="T1" fmla="*/ 2147483647 h 16"/>
              <a:gd name="T2" fmla="*/ 2147483647 w 584"/>
              <a:gd name="T3" fmla="*/ 0 h 16"/>
              <a:gd name="T4" fmla="*/ 0 60000 65536"/>
              <a:gd name="T5" fmla="*/ 0 60000 65536"/>
              <a:gd name="T6" fmla="*/ 0 w 584"/>
              <a:gd name="T7" fmla="*/ 0 h 16"/>
              <a:gd name="T8" fmla="*/ 584 w 584"/>
              <a:gd name="T9" fmla="*/ 16 h 1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84" h="16">
                <a:moveTo>
                  <a:pt x="0" y="16"/>
                </a:moveTo>
                <a:lnTo>
                  <a:pt x="584" y="0"/>
                </a:lnTo>
              </a:path>
            </a:pathLst>
          </a:custGeom>
          <a:noFill/>
          <a:ln w="19050" cap="rnd">
            <a:solidFill>
              <a:srgbClr val="96969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497" name="Freeform 37"/>
          <p:cNvSpPr>
            <a:spLocks/>
          </p:cNvSpPr>
          <p:nvPr/>
        </p:nvSpPr>
        <p:spPr bwMode="auto">
          <a:xfrm>
            <a:off x="8316913" y="3468689"/>
            <a:ext cx="844550" cy="3175"/>
          </a:xfrm>
          <a:custGeom>
            <a:avLst/>
            <a:gdLst>
              <a:gd name="T0" fmla="*/ 0 w 532"/>
              <a:gd name="T1" fmla="*/ 2147483647 h 2"/>
              <a:gd name="T2" fmla="*/ 2147483647 w 532"/>
              <a:gd name="T3" fmla="*/ 0 h 2"/>
              <a:gd name="T4" fmla="*/ 0 60000 65536"/>
              <a:gd name="T5" fmla="*/ 0 60000 65536"/>
              <a:gd name="T6" fmla="*/ 0 w 532"/>
              <a:gd name="T7" fmla="*/ 0 h 2"/>
              <a:gd name="T8" fmla="*/ 532 w 532"/>
              <a:gd name="T9" fmla="*/ 2 h 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32" h="2">
                <a:moveTo>
                  <a:pt x="0" y="2"/>
                </a:moveTo>
                <a:lnTo>
                  <a:pt x="532" y="0"/>
                </a:lnTo>
              </a:path>
            </a:pathLst>
          </a:custGeom>
          <a:noFill/>
          <a:ln w="19050" cap="rnd">
            <a:solidFill>
              <a:srgbClr val="96969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498" name="Freeform 38"/>
          <p:cNvSpPr>
            <a:spLocks/>
          </p:cNvSpPr>
          <p:nvPr/>
        </p:nvSpPr>
        <p:spPr bwMode="auto">
          <a:xfrm>
            <a:off x="8401051" y="4078289"/>
            <a:ext cx="612775" cy="598487"/>
          </a:xfrm>
          <a:custGeom>
            <a:avLst/>
            <a:gdLst>
              <a:gd name="T0" fmla="*/ 2147483647 w 386"/>
              <a:gd name="T1" fmla="*/ 2147483647 h 377"/>
              <a:gd name="T2" fmla="*/ 2147483647 w 386"/>
              <a:gd name="T3" fmla="*/ 2147483647 h 377"/>
              <a:gd name="T4" fmla="*/ 2147483647 w 386"/>
              <a:gd name="T5" fmla="*/ 2147483647 h 377"/>
              <a:gd name="T6" fmla="*/ 2147483647 w 386"/>
              <a:gd name="T7" fmla="*/ 2147483647 h 377"/>
              <a:gd name="T8" fmla="*/ 2147483647 w 386"/>
              <a:gd name="T9" fmla="*/ 2147483647 h 377"/>
              <a:gd name="T10" fmla="*/ 2147483647 w 386"/>
              <a:gd name="T11" fmla="*/ 2147483647 h 377"/>
              <a:gd name="T12" fmla="*/ 2147483647 w 386"/>
              <a:gd name="T13" fmla="*/ 2147483647 h 377"/>
              <a:gd name="T14" fmla="*/ 2147483647 w 386"/>
              <a:gd name="T15" fmla="*/ 2147483647 h 377"/>
              <a:gd name="T16" fmla="*/ 2147483647 w 386"/>
              <a:gd name="T17" fmla="*/ 2147483647 h 377"/>
              <a:gd name="T18" fmla="*/ 2147483647 w 386"/>
              <a:gd name="T19" fmla="*/ 2147483647 h 377"/>
              <a:gd name="T20" fmla="*/ 2147483647 w 386"/>
              <a:gd name="T21" fmla="*/ 2147483647 h 377"/>
              <a:gd name="T22" fmla="*/ 2147483647 w 386"/>
              <a:gd name="T23" fmla="*/ 2147483647 h 377"/>
              <a:gd name="T24" fmla="*/ 2147483647 w 386"/>
              <a:gd name="T25" fmla="*/ 2147483647 h 377"/>
              <a:gd name="T26" fmla="*/ 2147483647 w 386"/>
              <a:gd name="T27" fmla="*/ 2147483647 h 377"/>
              <a:gd name="T28" fmla="*/ 2147483647 w 386"/>
              <a:gd name="T29" fmla="*/ 2147483647 h 377"/>
              <a:gd name="T30" fmla="*/ 2147483647 w 386"/>
              <a:gd name="T31" fmla="*/ 2147483647 h 37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86"/>
              <a:gd name="T49" fmla="*/ 0 h 377"/>
              <a:gd name="T50" fmla="*/ 386 w 386"/>
              <a:gd name="T51" fmla="*/ 377 h 37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86" h="377">
                <a:moveTo>
                  <a:pt x="45" y="331"/>
                </a:moveTo>
                <a:cubicBezTo>
                  <a:pt x="56" y="350"/>
                  <a:pt x="71" y="356"/>
                  <a:pt x="89" y="363"/>
                </a:cubicBezTo>
                <a:cubicBezTo>
                  <a:pt x="107" y="370"/>
                  <a:pt x="126" y="375"/>
                  <a:pt x="153" y="371"/>
                </a:cubicBezTo>
                <a:cubicBezTo>
                  <a:pt x="179" y="377"/>
                  <a:pt x="221" y="351"/>
                  <a:pt x="249" y="339"/>
                </a:cubicBezTo>
                <a:cubicBezTo>
                  <a:pt x="277" y="327"/>
                  <a:pt x="300" y="315"/>
                  <a:pt x="321" y="299"/>
                </a:cubicBezTo>
                <a:cubicBezTo>
                  <a:pt x="327" y="296"/>
                  <a:pt x="368" y="244"/>
                  <a:pt x="373" y="243"/>
                </a:cubicBezTo>
                <a:cubicBezTo>
                  <a:pt x="386" y="222"/>
                  <a:pt x="382" y="194"/>
                  <a:pt x="381" y="163"/>
                </a:cubicBezTo>
                <a:cubicBezTo>
                  <a:pt x="378" y="139"/>
                  <a:pt x="380" y="116"/>
                  <a:pt x="365" y="91"/>
                </a:cubicBezTo>
                <a:cubicBezTo>
                  <a:pt x="350" y="66"/>
                  <a:pt x="318" y="26"/>
                  <a:pt x="289" y="11"/>
                </a:cubicBezTo>
                <a:cubicBezTo>
                  <a:pt x="274" y="11"/>
                  <a:pt x="223" y="0"/>
                  <a:pt x="192" y="2"/>
                </a:cubicBezTo>
                <a:cubicBezTo>
                  <a:pt x="162" y="2"/>
                  <a:pt x="137" y="6"/>
                  <a:pt x="109" y="11"/>
                </a:cubicBezTo>
                <a:cubicBezTo>
                  <a:pt x="100" y="11"/>
                  <a:pt x="26" y="23"/>
                  <a:pt x="25" y="35"/>
                </a:cubicBezTo>
                <a:cubicBezTo>
                  <a:pt x="11" y="50"/>
                  <a:pt x="0" y="70"/>
                  <a:pt x="1" y="91"/>
                </a:cubicBezTo>
                <a:cubicBezTo>
                  <a:pt x="2" y="112"/>
                  <a:pt x="22" y="138"/>
                  <a:pt x="29" y="163"/>
                </a:cubicBezTo>
                <a:lnTo>
                  <a:pt x="41" y="243"/>
                </a:lnTo>
                <a:lnTo>
                  <a:pt x="45" y="331"/>
                </a:lnTo>
                <a:close/>
              </a:path>
            </a:pathLst>
          </a:custGeom>
          <a:noFill/>
          <a:ln w="12700">
            <a:solidFill>
              <a:srgbClr val="96969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499" name="Text Box 39"/>
          <p:cNvSpPr txBox="1">
            <a:spLocks noChangeArrowheads="1"/>
          </p:cNvSpPr>
          <p:nvPr/>
        </p:nvSpPr>
        <p:spPr bwMode="auto">
          <a:xfrm>
            <a:off x="8328025" y="4652964"/>
            <a:ext cx="12969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0"/>
              <a:buChar char="w"/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0"/>
              <a:buChar char="w"/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0"/>
              <a:buChar char="w"/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0"/>
              <a:buChar char="w"/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buFont typeface="Wingdings" charset="0"/>
              <a:buNone/>
            </a:pPr>
            <a:r>
              <a:rPr lang="es-ES" sz="1200" b="1">
                <a:solidFill>
                  <a:srgbClr val="FFFFCC"/>
                </a:solidFill>
                <a:latin typeface="Arial Narrow" charset="0"/>
              </a:rPr>
              <a:t>Estómago</a:t>
            </a:r>
          </a:p>
        </p:txBody>
      </p:sp>
      <p:sp>
        <p:nvSpPr>
          <p:cNvPr id="20500" name="Freeform 42"/>
          <p:cNvSpPr>
            <a:spLocks/>
          </p:cNvSpPr>
          <p:nvPr/>
        </p:nvSpPr>
        <p:spPr bwMode="auto">
          <a:xfrm>
            <a:off x="7104064" y="2565400"/>
            <a:ext cx="985837" cy="1951038"/>
          </a:xfrm>
          <a:custGeom>
            <a:avLst/>
            <a:gdLst>
              <a:gd name="T0" fmla="*/ 2147483647 w 621"/>
              <a:gd name="T1" fmla="*/ 2147483647 h 1229"/>
              <a:gd name="T2" fmla="*/ 2147483647 w 621"/>
              <a:gd name="T3" fmla="*/ 2147483647 h 1229"/>
              <a:gd name="T4" fmla="*/ 2147483647 w 621"/>
              <a:gd name="T5" fmla="*/ 2147483647 h 1229"/>
              <a:gd name="T6" fmla="*/ 2147483647 w 621"/>
              <a:gd name="T7" fmla="*/ 2147483647 h 1229"/>
              <a:gd name="T8" fmla="*/ 2147483647 w 621"/>
              <a:gd name="T9" fmla="*/ 2147483647 h 1229"/>
              <a:gd name="T10" fmla="*/ 2147483647 w 621"/>
              <a:gd name="T11" fmla="*/ 2147483647 h 1229"/>
              <a:gd name="T12" fmla="*/ 2147483647 w 621"/>
              <a:gd name="T13" fmla="*/ 2147483647 h 1229"/>
              <a:gd name="T14" fmla="*/ 2147483647 w 621"/>
              <a:gd name="T15" fmla="*/ 2147483647 h 1229"/>
              <a:gd name="T16" fmla="*/ 2147483647 w 621"/>
              <a:gd name="T17" fmla="*/ 2147483647 h 1229"/>
              <a:gd name="T18" fmla="*/ 2147483647 w 621"/>
              <a:gd name="T19" fmla="*/ 2147483647 h 1229"/>
              <a:gd name="T20" fmla="*/ 2147483647 w 621"/>
              <a:gd name="T21" fmla="*/ 2147483647 h 1229"/>
              <a:gd name="T22" fmla="*/ 2147483647 w 621"/>
              <a:gd name="T23" fmla="*/ 2147483647 h 1229"/>
              <a:gd name="T24" fmla="*/ 2147483647 w 621"/>
              <a:gd name="T25" fmla="*/ 2147483647 h 1229"/>
              <a:gd name="T26" fmla="*/ 2147483647 w 621"/>
              <a:gd name="T27" fmla="*/ 2147483647 h 1229"/>
              <a:gd name="T28" fmla="*/ 2147483647 w 621"/>
              <a:gd name="T29" fmla="*/ 2147483647 h 1229"/>
              <a:gd name="T30" fmla="*/ 2147483647 w 621"/>
              <a:gd name="T31" fmla="*/ 2147483647 h 1229"/>
              <a:gd name="T32" fmla="*/ 2147483647 w 621"/>
              <a:gd name="T33" fmla="*/ 2147483647 h 1229"/>
              <a:gd name="T34" fmla="*/ 2147483647 w 621"/>
              <a:gd name="T35" fmla="*/ 2147483647 h 1229"/>
              <a:gd name="T36" fmla="*/ 2147483647 w 621"/>
              <a:gd name="T37" fmla="*/ 2147483647 h 1229"/>
              <a:gd name="T38" fmla="*/ 2147483647 w 621"/>
              <a:gd name="T39" fmla="*/ 2147483647 h 1229"/>
              <a:gd name="T40" fmla="*/ 2147483647 w 621"/>
              <a:gd name="T41" fmla="*/ 2147483647 h 1229"/>
              <a:gd name="T42" fmla="*/ 2147483647 w 621"/>
              <a:gd name="T43" fmla="*/ 2147483647 h 1229"/>
              <a:gd name="T44" fmla="*/ 2147483647 w 621"/>
              <a:gd name="T45" fmla="*/ 2147483647 h 1229"/>
              <a:gd name="T46" fmla="*/ 2147483647 w 621"/>
              <a:gd name="T47" fmla="*/ 2147483647 h 1229"/>
              <a:gd name="T48" fmla="*/ 2147483647 w 621"/>
              <a:gd name="T49" fmla="*/ 2147483647 h 1229"/>
              <a:gd name="T50" fmla="*/ 2147483647 w 621"/>
              <a:gd name="T51" fmla="*/ 2147483647 h 1229"/>
              <a:gd name="T52" fmla="*/ 2147483647 w 621"/>
              <a:gd name="T53" fmla="*/ 2147483647 h 1229"/>
              <a:gd name="T54" fmla="*/ 2147483647 w 621"/>
              <a:gd name="T55" fmla="*/ 2147483647 h 1229"/>
              <a:gd name="T56" fmla="*/ 2147483647 w 621"/>
              <a:gd name="T57" fmla="*/ 2147483647 h 1229"/>
              <a:gd name="T58" fmla="*/ 2147483647 w 621"/>
              <a:gd name="T59" fmla="*/ 2147483647 h 1229"/>
              <a:gd name="T60" fmla="*/ 2147483647 w 621"/>
              <a:gd name="T61" fmla="*/ 2147483647 h 1229"/>
              <a:gd name="T62" fmla="*/ 2147483647 w 621"/>
              <a:gd name="T63" fmla="*/ 2147483647 h 1229"/>
              <a:gd name="T64" fmla="*/ 2147483647 w 621"/>
              <a:gd name="T65" fmla="*/ 2147483647 h 122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21"/>
              <a:gd name="T100" fmla="*/ 0 h 1229"/>
              <a:gd name="T101" fmla="*/ 621 w 621"/>
              <a:gd name="T102" fmla="*/ 1229 h 122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21" h="1229">
                <a:moveTo>
                  <a:pt x="564" y="43"/>
                </a:moveTo>
                <a:lnTo>
                  <a:pt x="483" y="13"/>
                </a:lnTo>
                <a:cubicBezTo>
                  <a:pt x="461" y="6"/>
                  <a:pt x="425" y="12"/>
                  <a:pt x="414" y="10"/>
                </a:cubicBezTo>
                <a:cubicBezTo>
                  <a:pt x="403" y="8"/>
                  <a:pt x="425" y="0"/>
                  <a:pt x="417" y="4"/>
                </a:cubicBezTo>
                <a:cubicBezTo>
                  <a:pt x="407" y="14"/>
                  <a:pt x="379" y="24"/>
                  <a:pt x="366" y="31"/>
                </a:cubicBezTo>
                <a:cubicBezTo>
                  <a:pt x="358" y="36"/>
                  <a:pt x="339" y="40"/>
                  <a:pt x="339" y="40"/>
                </a:cubicBezTo>
                <a:cubicBezTo>
                  <a:pt x="328" y="51"/>
                  <a:pt x="317" y="59"/>
                  <a:pt x="303" y="64"/>
                </a:cubicBezTo>
                <a:cubicBezTo>
                  <a:pt x="277" y="84"/>
                  <a:pt x="254" y="110"/>
                  <a:pt x="231" y="133"/>
                </a:cubicBezTo>
                <a:cubicBezTo>
                  <a:pt x="226" y="149"/>
                  <a:pt x="207" y="163"/>
                  <a:pt x="195" y="175"/>
                </a:cubicBezTo>
                <a:cubicBezTo>
                  <a:pt x="166" y="204"/>
                  <a:pt x="136" y="238"/>
                  <a:pt x="117" y="274"/>
                </a:cubicBezTo>
                <a:cubicBezTo>
                  <a:pt x="109" y="288"/>
                  <a:pt x="99" y="304"/>
                  <a:pt x="93" y="319"/>
                </a:cubicBezTo>
                <a:cubicBezTo>
                  <a:pt x="78" y="357"/>
                  <a:pt x="72" y="399"/>
                  <a:pt x="54" y="436"/>
                </a:cubicBezTo>
                <a:cubicBezTo>
                  <a:pt x="46" y="451"/>
                  <a:pt x="47" y="464"/>
                  <a:pt x="36" y="478"/>
                </a:cubicBezTo>
                <a:cubicBezTo>
                  <a:pt x="30" y="514"/>
                  <a:pt x="12" y="605"/>
                  <a:pt x="6" y="655"/>
                </a:cubicBezTo>
                <a:cubicBezTo>
                  <a:pt x="0" y="705"/>
                  <a:pt x="2" y="739"/>
                  <a:pt x="3" y="778"/>
                </a:cubicBezTo>
                <a:cubicBezTo>
                  <a:pt x="4" y="817"/>
                  <a:pt x="0" y="840"/>
                  <a:pt x="9" y="889"/>
                </a:cubicBezTo>
                <a:cubicBezTo>
                  <a:pt x="15" y="952"/>
                  <a:pt x="34" y="1022"/>
                  <a:pt x="60" y="1072"/>
                </a:cubicBezTo>
                <a:cubicBezTo>
                  <a:pt x="86" y="1119"/>
                  <a:pt x="121" y="1148"/>
                  <a:pt x="168" y="1174"/>
                </a:cubicBezTo>
                <a:cubicBezTo>
                  <a:pt x="215" y="1200"/>
                  <a:pt x="285" y="1225"/>
                  <a:pt x="342" y="1228"/>
                </a:cubicBezTo>
                <a:cubicBezTo>
                  <a:pt x="397" y="1229"/>
                  <a:pt x="475" y="1201"/>
                  <a:pt x="510" y="1192"/>
                </a:cubicBezTo>
                <a:cubicBezTo>
                  <a:pt x="545" y="1183"/>
                  <a:pt x="540" y="1181"/>
                  <a:pt x="555" y="1171"/>
                </a:cubicBezTo>
                <a:cubicBezTo>
                  <a:pt x="568" y="1152"/>
                  <a:pt x="581" y="1146"/>
                  <a:pt x="600" y="1132"/>
                </a:cubicBezTo>
                <a:cubicBezTo>
                  <a:pt x="605" y="1122"/>
                  <a:pt x="612" y="1113"/>
                  <a:pt x="615" y="1102"/>
                </a:cubicBezTo>
                <a:cubicBezTo>
                  <a:pt x="617" y="1094"/>
                  <a:pt x="621" y="1078"/>
                  <a:pt x="621" y="1078"/>
                </a:cubicBezTo>
                <a:cubicBezTo>
                  <a:pt x="617" y="1023"/>
                  <a:pt x="607" y="1069"/>
                  <a:pt x="618" y="1015"/>
                </a:cubicBezTo>
                <a:cubicBezTo>
                  <a:pt x="618" y="984"/>
                  <a:pt x="608" y="950"/>
                  <a:pt x="606" y="901"/>
                </a:cubicBezTo>
                <a:cubicBezTo>
                  <a:pt x="602" y="858"/>
                  <a:pt x="600" y="792"/>
                  <a:pt x="597" y="760"/>
                </a:cubicBezTo>
                <a:cubicBezTo>
                  <a:pt x="594" y="728"/>
                  <a:pt x="590" y="736"/>
                  <a:pt x="588" y="709"/>
                </a:cubicBezTo>
                <a:cubicBezTo>
                  <a:pt x="586" y="682"/>
                  <a:pt x="585" y="644"/>
                  <a:pt x="585" y="598"/>
                </a:cubicBezTo>
                <a:cubicBezTo>
                  <a:pt x="585" y="552"/>
                  <a:pt x="588" y="476"/>
                  <a:pt x="588" y="433"/>
                </a:cubicBezTo>
                <a:cubicBezTo>
                  <a:pt x="588" y="390"/>
                  <a:pt x="586" y="382"/>
                  <a:pt x="588" y="337"/>
                </a:cubicBezTo>
                <a:cubicBezTo>
                  <a:pt x="590" y="292"/>
                  <a:pt x="605" y="212"/>
                  <a:pt x="600" y="163"/>
                </a:cubicBezTo>
                <a:cubicBezTo>
                  <a:pt x="595" y="114"/>
                  <a:pt x="567" y="65"/>
                  <a:pt x="558" y="40"/>
                </a:cubicBezTo>
              </a:path>
            </a:pathLst>
          </a:custGeom>
          <a:noFill/>
          <a:ln w="19050" cap="rnd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501" name="Freeform 44"/>
          <p:cNvSpPr>
            <a:spLocks/>
          </p:cNvSpPr>
          <p:nvPr/>
        </p:nvSpPr>
        <p:spPr bwMode="auto">
          <a:xfrm>
            <a:off x="8256588" y="2565401"/>
            <a:ext cx="1008062" cy="1941513"/>
          </a:xfrm>
          <a:custGeom>
            <a:avLst/>
            <a:gdLst>
              <a:gd name="T0" fmla="*/ 2147483647 w 635"/>
              <a:gd name="T1" fmla="*/ 2147483647 h 1223"/>
              <a:gd name="T2" fmla="*/ 2147483647 w 635"/>
              <a:gd name="T3" fmla="*/ 2147483647 h 1223"/>
              <a:gd name="T4" fmla="*/ 2147483647 w 635"/>
              <a:gd name="T5" fmla="*/ 2147483647 h 1223"/>
              <a:gd name="T6" fmla="*/ 2147483647 w 635"/>
              <a:gd name="T7" fmla="*/ 2147483647 h 1223"/>
              <a:gd name="T8" fmla="*/ 2147483647 w 635"/>
              <a:gd name="T9" fmla="*/ 2147483647 h 1223"/>
              <a:gd name="T10" fmla="*/ 2147483647 w 635"/>
              <a:gd name="T11" fmla="*/ 2147483647 h 1223"/>
              <a:gd name="T12" fmla="*/ 2147483647 w 635"/>
              <a:gd name="T13" fmla="*/ 2147483647 h 1223"/>
              <a:gd name="T14" fmla="*/ 2147483647 w 635"/>
              <a:gd name="T15" fmla="*/ 2147483647 h 1223"/>
              <a:gd name="T16" fmla="*/ 2147483647 w 635"/>
              <a:gd name="T17" fmla="*/ 2147483647 h 1223"/>
              <a:gd name="T18" fmla="*/ 2147483647 w 635"/>
              <a:gd name="T19" fmla="*/ 2147483647 h 1223"/>
              <a:gd name="T20" fmla="*/ 2147483647 w 635"/>
              <a:gd name="T21" fmla="*/ 2147483647 h 1223"/>
              <a:gd name="T22" fmla="*/ 2147483647 w 635"/>
              <a:gd name="T23" fmla="*/ 2147483647 h 1223"/>
              <a:gd name="T24" fmla="*/ 2147483647 w 635"/>
              <a:gd name="T25" fmla="*/ 2147483647 h 1223"/>
              <a:gd name="T26" fmla="*/ 2147483647 w 635"/>
              <a:gd name="T27" fmla="*/ 2147483647 h 1223"/>
              <a:gd name="T28" fmla="*/ 2147483647 w 635"/>
              <a:gd name="T29" fmla="*/ 2147483647 h 1223"/>
              <a:gd name="T30" fmla="*/ 2147483647 w 635"/>
              <a:gd name="T31" fmla="*/ 2147483647 h 1223"/>
              <a:gd name="T32" fmla="*/ 2147483647 w 635"/>
              <a:gd name="T33" fmla="*/ 2147483647 h 1223"/>
              <a:gd name="T34" fmla="*/ 2147483647 w 635"/>
              <a:gd name="T35" fmla="*/ 2147483647 h 1223"/>
              <a:gd name="T36" fmla="*/ 2147483647 w 635"/>
              <a:gd name="T37" fmla="*/ 2147483647 h 1223"/>
              <a:gd name="T38" fmla="*/ 2147483647 w 635"/>
              <a:gd name="T39" fmla="*/ 2147483647 h 1223"/>
              <a:gd name="T40" fmla="*/ 2147483647 w 635"/>
              <a:gd name="T41" fmla="*/ 2147483647 h 1223"/>
              <a:gd name="T42" fmla="*/ 2147483647 w 635"/>
              <a:gd name="T43" fmla="*/ 2147483647 h 1223"/>
              <a:gd name="T44" fmla="*/ 2147483647 w 635"/>
              <a:gd name="T45" fmla="*/ 2147483647 h 1223"/>
              <a:gd name="T46" fmla="*/ 2147483647 w 635"/>
              <a:gd name="T47" fmla="*/ 2147483647 h 1223"/>
              <a:gd name="T48" fmla="*/ 2147483647 w 635"/>
              <a:gd name="T49" fmla="*/ 2147483647 h 1223"/>
              <a:gd name="T50" fmla="*/ 2147483647 w 635"/>
              <a:gd name="T51" fmla="*/ 2147483647 h 1223"/>
              <a:gd name="T52" fmla="*/ 2147483647 w 635"/>
              <a:gd name="T53" fmla="*/ 2147483647 h 1223"/>
              <a:gd name="T54" fmla="*/ 2147483647 w 635"/>
              <a:gd name="T55" fmla="*/ 2147483647 h 1223"/>
              <a:gd name="T56" fmla="*/ 2147483647 w 635"/>
              <a:gd name="T57" fmla="*/ 2147483647 h 1223"/>
              <a:gd name="T58" fmla="*/ 2147483647 w 635"/>
              <a:gd name="T59" fmla="*/ 2147483647 h 1223"/>
              <a:gd name="T60" fmla="*/ 2147483647 w 635"/>
              <a:gd name="T61" fmla="*/ 2147483647 h 1223"/>
              <a:gd name="T62" fmla="*/ 2147483647 w 635"/>
              <a:gd name="T63" fmla="*/ 2147483647 h 1223"/>
              <a:gd name="T64" fmla="*/ 2147483647 w 635"/>
              <a:gd name="T65" fmla="*/ 2147483647 h 1223"/>
              <a:gd name="T66" fmla="*/ 2147483647 w 635"/>
              <a:gd name="T67" fmla="*/ 2147483647 h 1223"/>
              <a:gd name="T68" fmla="*/ 2147483647 w 635"/>
              <a:gd name="T69" fmla="*/ 2147483647 h 1223"/>
              <a:gd name="T70" fmla="*/ 2147483647 w 635"/>
              <a:gd name="T71" fmla="*/ 2147483647 h 1223"/>
              <a:gd name="T72" fmla="*/ 2147483647 w 635"/>
              <a:gd name="T73" fmla="*/ 2147483647 h 1223"/>
              <a:gd name="T74" fmla="*/ 2147483647 w 635"/>
              <a:gd name="T75" fmla="*/ 2147483647 h 1223"/>
              <a:gd name="T76" fmla="*/ 2147483647 w 635"/>
              <a:gd name="T77" fmla="*/ 2147483647 h 1223"/>
              <a:gd name="T78" fmla="*/ 2147483647 w 635"/>
              <a:gd name="T79" fmla="*/ 2147483647 h 1223"/>
              <a:gd name="T80" fmla="*/ 2147483647 w 635"/>
              <a:gd name="T81" fmla="*/ 2147483647 h 1223"/>
              <a:gd name="T82" fmla="*/ 2147483647 w 635"/>
              <a:gd name="T83" fmla="*/ 2147483647 h 122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35"/>
              <a:gd name="T127" fmla="*/ 0 h 1223"/>
              <a:gd name="T128" fmla="*/ 635 w 635"/>
              <a:gd name="T129" fmla="*/ 1223 h 122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35" h="1223">
                <a:moveTo>
                  <a:pt x="144" y="15"/>
                </a:moveTo>
                <a:cubicBezTo>
                  <a:pt x="236" y="19"/>
                  <a:pt x="193" y="18"/>
                  <a:pt x="248" y="36"/>
                </a:cubicBezTo>
                <a:cubicBezTo>
                  <a:pt x="258" y="45"/>
                  <a:pt x="263" y="56"/>
                  <a:pt x="276" y="60"/>
                </a:cubicBezTo>
                <a:cubicBezTo>
                  <a:pt x="283" y="70"/>
                  <a:pt x="288" y="74"/>
                  <a:pt x="301" y="78"/>
                </a:cubicBezTo>
                <a:cubicBezTo>
                  <a:pt x="310" y="87"/>
                  <a:pt x="311" y="95"/>
                  <a:pt x="322" y="102"/>
                </a:cubicBezTo>
                <a:cubicBezTo>
                  <a:pt x="328" y="111"/>
                  <a:pt x="347" y="118"/>
                  <a:pt x="353" y="127"/>
                </a:cubicBezTo>
                <a:cubicBezTo>
                  <a:pt x="365" y="144"/>
                  <a:pt x="372" y="154"/>
                  <a:pt x="387" y="168"/>
                </a:cubicBezTo>
                <a:cubicBezTo>
                  <a:pt x="395" y="191"/>
                  <a:pt x="414" y="209"/>
                  <a:pt x="431" y="226"/>
                </a:cubicBezTo>
                <a:cubicBezTo>
                  <a:pt x="442" y="244"/>
                  <a:pt x="444" y="255"/>
                  <a:pt x="451" y="264"/>
                </a:cubicBezTo>
                <a:lnTo>
                  <a:pt x="467" y="286"/>
                </a:lnTo>
                <a:lnTo>
                  <a:pt x="506" y="343"/>
                </a:lnTo>
                <a:lnTo>
                  <a:pt x="539" y="415"/>
                </a:lnTo>
                <a:lnTo>
                  <a:pt x="560" y="499"/>
                </a:lnTo>
                <a:lnTo>
                  <a:pt x="578" y="559"/>
                </a:lnTo>
                <a:lnTo>
                  <a:pt x="581" y="604"/>
                </a:lnTo>
                <a:lnTo>
                  <a:pt x="592" y="657"/>
                </a:lnTo>
                <a:lnTo>
                  <a:pt x="606" y="740"/>
                </a:lnTo>
                <a:lnTo>
                  <a:pt x="620" y="831"/>
                </a:lnTo>
                <a:cubicBezTo>
                  <a:pt x="625" y="858"/>
                  <a:pt x="630" y="885"/>
                  <a:pt x="635" y="903"/>
                </a:cubicBezTo>
                <a:cubicBezTo>
                  <a:pt x="632" y="916"/>
                  <a:pt x="635" y="929"/>
                  <a:pt x="635" y="942"/>
                </a:cubicBezTo>
                <a:cubicBezTo>
                  <a:pt x="633" y="957"/>
                  <a:pt x="631" y="975"/>
                  <a:pt x="629" y="997"/>
                </a:cubicBezTo>
                <a:cubicBezTo>
                  <a:pt x="632" y="1025"/>
                  <a:pt x="626" y="1047"/>
                  <a:pt x="620" y="1074"/>
                </a:cubicBezTo>
                <a:cubicBezTo>
                  <a:pt x="618" y="1085"/>
                  <a:pt x="602" y="1111"/>
                  <a:pt x="602" y="1111"/>
                </a:cubicBezTo>
                <a:cubicBezTo>
                  <a:pt x="593" y="1121"/>
                  <a:pt x="591" y="1126"/>
                  <a:pt x="581" y="1135"/>
                </a:cubicBezTo>
                <a:cubicBezTo>
                  <a:pt x="573" y="1144"/>
                  <a:pt x="557" y="1159"/>
                  <a:pt x="548" y="1168"/>
                </a:cubicBezTo>
                <a:cubicBezTo>
                  <a:pt x="545" y="1177"/>
                  <a:pt x="512" y="1186"/>
                  <a:pt x="512" y="1186"/>
                </a:cubicBezTo>
                <a:cubicBezTo>
                  <a:pt x="493" y="1214"/>
                  <a:pt x="470" y="1212"/>
                  <a:pt x="436" y="1215"/>
                </a:cubicBezTo>
                <a:cubicBezTo>
                  <a:pt x="410" y="1220"/>
                  <a:pt x="382" y="1223"/>
                  <a:pt x="350" y="1222"/>
                </a:cubicBezTo>
                <a:cubicBezTo>
                  <a:pt x="323" y="1219"/>
                  <a:pt x="275" y="1213"/>
                  <a:pt x="245" y="1209"/>
                </a:cubicBezTo>
                <a:cubicBezTo>
                  <a:pt x="222" y="1201"/>
                  <a:pt x="198" y="1193"/>
                  <a:pt x="175" y="1185"/>
                </a:cubicBezTo>
                <a:cubicBezTo>
                  <a:pt x="165" y="1172"/>
                  <a:pt x="153" y="1175"/>
                  <a:pt x="137" y="1171"/>
                </a:cubicBezTo>
                <a:cubicBezTo>
                  <a:pt x="114" y="1156"/>
                  <a:pt x="103" y="1154"/>
                  <a:pt x="77" y="1141"/>
                </a:cubicBezTo>
                <a:cubicBezTo>
                  <a:pt x="71" y="1138"/>
                  <a:pt x="55" y="1114"/>
                  <a:pt x="49" y="1110"/>
                </a:cubicBezTo>
                <a:cubicBezTo>
                  <a:pt x="46" y="1108"/>
                  <a:pt x="40" y="1104"/>
                  <a:pt x="40" y="1104"/>
                </a:cubicBezTo>
                <a:cubicBezTo>
                  <a:pt x="29" y="1088"/>
                  <a:pt x="28" y="1082"/>
                  <a:pt x="21" y="1065"/>
                </a:cubicBezTo>
                <a:cubicBezTo>
                  <a:pt x="10" y="931"/>
                  <a:pt x="25" y="789"/>
                  <a:pt x="28" y="654"/>
                </a:cubicBezTo>
                <a:cubicBezTo>
                  <a:pt x="27" y="566"/>
                  <a:pt x="28" y="478"/>
                  <a:pt x="25" y="390"/>
                </a:cubicBezTo>
                <a:cubicBezTo>
                  <a:pt x="25" y="378"/>
                  <a:pt x="18" y="354"/>
                  <a:pt x="18" y="354"/>
                </a:cubicBezTo>
                <a:cubicBezTo>
                  <a:pt x="12" y="236"/>
                  <a:pt x="17" y="280"/>
                  <a:pt x="9" y="222"/>
                </a:cubicBezTo>
                <a:cubicBezTo>
                  <a:pt x="11" y="159"/>
                  <a:pt x="0" y="107"/>
                  <a:pt x="34" y="57"/>
                </a:cubicBezTo>
                <a:cubicBezTo>
                  <a:pt x="37" y="42"/>
                  <a:pt x="36" y="36"/>
                  <a:pt x="49" y="27"/>
                </a:cubicBezTo>
                <a:cubicBezTo>
                  <a:pt x="67" y="0"/>
                  <a:pt x="121" y="14"/>
                  <a:pt x="144" y="15"/>
                </a:cubicBezTo>
                <a:close/>
              </a:path>
            </a:pathLst>
          </a:custGeom>
          <a:noFill/>
          <a:ln w="19050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4847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ChangeArrowheads="1"/>
          </p:cNvSpPr>
          <p:nvPr/>
        </p:nvSpPr>
        <p:spPr bwMode="auto">
          <a:xfrm>
            <a:off x="2495551" y="1844675"/>
            <a:ext cx="744855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buFont typeface="Arial" charset="0"/>
              <a:buChar char="•"/>
              <a:defRPr/>
            </a:pPr>
            <a:r>
              <a:rPr lang="es-ES_tradnl" sz="2200" b="1" dirty="0">
                <a:latin typeface="Calibri" charset="0"/>
                <a:cs typeface="Calibri" charset="0"/>
              </a:rPr>
              <a:t>Mezcla presurizada: </a:t>
            </a:r>
            <a:r>
              <a:rPr lang="es-ES_tradnl" sz="2200" dirty="0">
                <a:latin typeface="Calibri" charset="0"/>
                <a:cs typeface="Calibri" charset="0"/>
              </a:rPr>
              <a:t>fármaco activo, propelentes, agentes </a:t>
            </a:r>
            <a:r>
              <a:rPr lang="es-ES_tradnl" sz="2200" dirty="0" err="1">
                <a:latin typeface="Calibri" charset="0"/>
                <a:cs typeface="Calibri" charset="0"/>
              </a:rPr>
              <a:t>tensioactivos</a:t>
            </a:r>
            <a:r>
              <a:rPr lang="es-ES_tradnl" sz="2200" dirty="0">
                <a:latin typeface="Calibri" charset="0"/>
                <a:cs typeface="Calibri" charset="0"/>
              </a:rPr>
              <a:t> y conservantes. </a:t>
            </a:r>
          </a:p>
          <a:p>
            <a:pPr algn="just" eaLnBrk="0" hangingPunct="0">
              <a:lnSpc>
                <a:spcPct val="110000"/>
              </a:lnSpc>
              <a:defRPr/>
            </a:pPr>
            <a:endParaRPr lang="es-ES_tradnl" sz="1000" dirty="0">
              <a:latin typeface="Calibri" charset="0"/>
              <a:cs typeface="Calibri" charset="0"/>
            </a:endParaRPr>
          </a:p>
          <a:p>
            <a:pPr algn="just" eaLnBrk="0" hangingPunct="0">
              <a:lnSpc>
                <a:spcPct val="110000"/>
              </a:lnSpc>
              <a:defRPr/>
            </a:pPr>
            <a:endParaRPr lang="es-ES_tradnl" sz="1000" dirty="0">
              <a:latin typeface="Calibri" charset="0"/>
              <a:cs typeface="Calibri" charset="0"/>
            </a:endParaRPr>
          </a:p>
          <a:p>
            <a:pPr marL="342900" indent="-342900" algn="just">
              <a:lnSpc>
                <a:spcPct val="110000"/>
              </a:lnSpc>
              <a:buFont typeface="Arial" charset="0"/>
              <a:buChar char="•"/>
              <a:defRPr/>
            </a:pPr>
            <a:r>
              <a:rPr lang="es-ES_tradnl" sz="2200" dirty="0">
                <a:latin typeface="Calibri" charset="0"/>
                <a:cs typeface="Calibri" charset="0"/>
              </a:rPr>
              <a:t>Al liberar la mezcla  </a:t>
            </a:r>
            <a:r>
              <a:rPr lang="es-ES_tradnl" sz="2200" dirty="0">
                <a:latin typeface="Calibri" charset="0"/>
                <a:cs typeface="Calibri" charset="0"/>
                <a:sym typeface="Wingdings"/>
              </a:rPr>
              <a:t> evaporación de </a:t>
            </a:r>
            <a:r>
              <a:rPr lang="es-ES_tradnl" sz="2200" dirty="0">
                <a:latin typeface="Calibri" charset="0"/>
                <a:cs typeface="Calibri" charset="0"/>
              </a:rPr>
              <a:t>propelentes </a:t>
            </a:r>
          </a:p>
          <a:p>
            <a:pPr marL="800100" lvl="1" indent="-342900" algn="just">
              <a:lnSpc>
                <a:spcPct val="110000"/>
              </a:lnSpc>
              <a:buFont typeface="Courier New"/>
              <a:buChar char="o"/>
              <a:defRPr/>
            </a:pPr>
            <a:r>
              <a:rPr lang="es-ES_tradnl" sz="2000" dirty="0" err="1">
                <a:latin typeface="Calibri" charset="0"/>
                <a:cs typeface="Calibri" charset="0"/>
              </a:rPr>
              <a:t>Tª</a:t>
            </a:r>
            <a:r>
              <a:rPr lang="es-ES_tradnl" sz="2000" dirty="0">
                <a:latin typeface="Calibri" charset="0"/>
                <a:cs typeface="Calibri" charset="0"/>
              </a:rPr>
              <a:t> ambiental y propiedades físicas de la mezcla</a:t>
            </a:r>
            <a:r>
              <a:rPr lang="es-ES_tradnl" sz="2200" dirty="0">
                <a:latin typeface="Calibri" charset="0"/>
                <a:cs typeface="Calibri" charset="0"/>
              </a:rPr>
              <a:t>.</a:t>
            </a:r>
          </a:p>
          <a:p>
            <a:pPr lvl="1" algn="just" eaLnBrk="0" hangingPunct="0">
              <a:lnSpc>
                <a:spcPct val="110000"/>
              </a:lnSpc>
              <a:defRPr/>
            </a:pPr>
            <a:endParaRPr lang="es-ES_tradnl" sz="1000" dirty="0">
              <a:latin typeface="Calibri" charset="0"/>
              <a:cs typeface="Calibri" charset="0"/>
            </a:endParaRPr>
          </a:p>
          <a:p>
            <a:pPr algn="just" eaLnBrk="0" hangingPunct="0">
              <a:lnSpc>
                <a:spcPct val="110000"/>
              </a:lnSpc>
              <a:defRPr/>
            </a:pPr>
            <a:endParaRPr lang="es-ES_tradnl" sz="1000" dirty="0">
              <a:latin typeface="Calibri" charset="0"/>
              <a:cs typeface="Calibri" charset="0"/>
            </a:endParaRPr>
          </a:p>
          <a:p>
            <a:pPr marL="342900" indent="-342900" algn="just">
              <a:lnSpc>
                <a:spcPct val="110000"/>
              </a:lnSpc>
              <a:buFont typeface="Arial" charset="0"/>
              <a:buChar char="•"/>
              <a:defRPr/>
            </a:pPr>
            <a:r>
              <a:rPr lang="es-ES_tradnl" sz="2200" b="1" dirty="0">
                <a:solidFill>
                  <a:srgbClr val="FF0000"/>
                </a:solidFill>
                <a:latin typeface="Calibri" charset="0"/>
                <a:cs typeface="Calibri" charset="0"/>
              </a:rPr>
              <a:t>Sincronía paciente-MDI </a:t>
            </a:r>
            <a:r>
              <a:rPr lang="es-ES_tradnl" sz="2200" dirty="0">
                <a:latin typeface="Calibri" charset="0"/>
                <a:cs typeface="Calibri" charset="0"/>
              </a:rPr>
              <a:t>es esencial para administración eficaz del fármaco. </a:t>
            </a:r>
          </a:p>
          <a:p>
            <a:pPr algn="just" eaLnBrk="0" hangingPunct="0">
              <a:lnSpc>
                <a:spcPct val="110000"/>
              </a:lnSpc>
              <a:defRPr/>
            </a:pPr>
            <a:endParaRPr lang="es-ES_tradnl" sz="1000" dirty="0">
              <a:latin typeface="Calibri" charset="0"/>
              <a:cs typeface="Calibri" charset="0"/>
            </a:endParaRPr>
          </a:p>
          <a:p>
            <a:pPr marL="800100" lvl="1" indent="-342900" algn="just">
              <a:lnSpc>
                <a:spcPct val="110000"/>
              </a:lnSpc>
              <a:buFont typeface="Courier New"/>
              <a:buChar char="o"/>
              <a:defRPr/>
            </a:pPr>
            <a:r>
              <a:rPr lang="es-ES_tradnl" sz="2000" dirty="0">
                <a:latin typeface="Calibri" charset="0"/>
                <a:cs typeface="Calibri" charset="0"/>
              </a:rPr>
              <a:t>Solución: uso de </a:t>
            </a:r>
            <a:r>
              <a:rPr lang="es-ES_tradnl" sz="2000" b="1" dirty="0">
                <a:latin typeface="Calibri" charset="0"/>
                <a:cs typeface="Calibri" charset="0"/>
              </a:rPr>
              <a:t>aerocámaras</a:t>
            </a:r>
            <a:r>
              <a:rPr lang="es-ES_tradnl" sz="2000" dirty="0">
                <a:latin typeface="Calibri" charset="0"/>
                <a:cs typeface="Calibri" charset="0"/>
              </a:rPr>
              <a:t> o </a:t>
            </a:r>
            <a:r>
              <a:rPr lang="es-ES_tradnl" sz="2000" b="1" dirty="0">
                <a:latin typeface="Calibri" charset="0"/>
                <a:cs typeface="Calibri" charset="0"/>
              </a:rPr>
              <a:t>espaciadores*</a:t>
            </a:r>
          </a:p>
          <a:p>
            <a:pPr marL="800100" lvl="1" indent="-342900" algn="just">
              <a:lnSpc>
                <a:spcPct val="110000"/>
              </a:lnSpc>
              <a:buFont typeface="Courier New"/>
              <a:buChar char="o"/>
              <a:defRPr/>
            </a:pPr>
            <a:r>
              <a:rPr lang="es-ES_tradnl" sz="2000" dirty="0">
                <a:latin typeface="Calibri" charset="0"/>
                <a:cs typeface="Calibri" charset="0"/>
              </a:rPr>
              <a:t>Existen diversas cámaras que encajan en circuitos del </a:t>
            </a:r>
            <a:r>
              <a:rPr lang="es-ES_tradnl" sz="2000" b="1" dirty="0">
                <a:latin typeface="Calibri" charset="0"/>
                <a:cs typeface="Calibri" charset="0"/>
              </a:rPr>
              <a:t>VM</a:t>
            </a:r>
            <a:r>
              <a:rPr lang="es-ES_tradnl" sz="2200" dirty="0">
                <a:latin typeface="Calibri" charset="0"/>
                <a:cs typeface="Calibri" charset="0"/>
              </a:rPr>
              <a:t>.</a:t>
            </a:r>
          </a:p>
          <a:p>
            <a:pPr lvl="1" algn="just" eaLnBrk="0" hangingPunct="0">
              <a:lnSpc>
                <a:spcPct val="110000"/>
              </a:lnSpc>
              <a:defRPr/>
            </a:pPr>
            <a:endParaRPr lang="es-ES_tradnl" sz="1000" dirty="0">
              <a:latin typeface="Calibri" charset="0"/>
              <a:cs typeface="Calibri" charset="0"/>
            </a:endParaRPr>
          </a:p>
          <a:p>
            <a:pPr lvl="1" algn="just" eaLnBrk="0" hangingPunct="0">
              <a:lnSpc>
                <a:spcPct val="110000"/>
              </a:lnSpc>
              <a:defRPr/>
            </a:pPr>
            <a:endParaRPr lang="es-ES_tradnl" sz="1000" dirty="0">
              <a:latin typeface="Calibri" charset="0"/>
              <a:cs typeface="Calibri" charset="0"/>
            </a:endParaRPr>
          </a:p>
          <a:p>
            <a:pPr marL="342900" indent="-342900" algn="just">
              <a:lnSpc>
                <a:spcPct val="110000"/>
              </a:lnSpc>
              <a:buFont typeface="Arial" charset="0"/>
              <a:buChar char="•"/>
              <a:defRPr/>
            </a:pPr>
            <a:r>
              <a:rPr lang="es-ES_tradnl" sz="2200" dirty="0">
                <a:latin typeface="Calibri" charset="0"/>
                <a:cs typeface="Calibri" charset="0"/>
              </a:rPr>
              <a:t>Los </a:t>
            </a:r>
            <a:r>
              <a:rPr lang="es-ES_tradnl" sz="2200" dirty="0">
                <a:solidFill>
                  <a:srgbClr val="FF0000"/>
                </a:solidFill>
                <a:latin typeface="Calibri" charset="0"/>
                <a:cs typeface="Calibri" charset="0"/>
              </a:rPr>
              <a:t>nebulizadores</a:t>
            </a:r>
            <a:r>
              <a:rPr lang="es-ES_tradnl" sz="2200" dirty="0">
                <a:latin typeface="Calibri" charset="0"/>
                <a:cs typeface="Calibri" charset="0"/>
              </a:rPr>
              <a:t> son de uso más sencillo en VM.</a:t>
            </a:r>
          </a:p>
        </p:txBody>
      </p:sp>
      <p:sp>
        <p:nvSpPr>
          <p:cNvPr id="28676" name="Título 1"/>
          <p:cNvSpPr txBox="1">
            <a:spLocks/>
          </p:cNvSpPr>
          <p:nvPr/>
        </p:nvSpPr>
        <p:spPr bwMode="auto">
          <a:xfrm>
            <a:off x="2495551" y="0"/>
            <a:ext cx="76438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3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MDI (</a:t>
            </a:r>
            <a:r>
              <a:rPr lang="es-ES_tradnl" sz="3600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metered dose inhalers</a:t>
            </a:r>
            <a:r>
              <a:rPr lang="es-ES_tradnl" sz="3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eaLnBrk="1" hangingPunct="1"/>
            <a:r>
              <a:rPr lang="es-ES_tradn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Inhaladores de dosis medida</a:t>
            </a:r>
            <a:endParaRPr lang="es-E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794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2 Rectángulo"/>
          <p:cNvSpPr>
            <a:spLocks noChangeArrowheads="1"/>
          </p:cNvSpPr>
          <p:nvPr/>
        </p:nvSpPr>
        <p:spPr bwMode="auto">
          <a:xfrm>
            <a:off x="3863255" y="6546830"/>
            <a:ext cx="8353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s-ES" sz="1600" dirty="0">
                <a:latin typeface="Arial Narrow" charset="0"/>
                <a:cs typeface="Arial Narrow" charset="0"/>
              </a:rPr>
              <a:t>Newman SP.</a:t>
            </a:r>
            <a:r>
              <a:rPr lang="en-US" sz="1600" dirty="0">
                <a:latin typeface="Arial Narrow" charset="0"/>
                <a:cs typeface="Arial Narrow" charset="0"/>
              </a:rPr>
              <a:t>.</a:t>
            </a:r>
            <a:r>
              <a:rPr lang="es-ES" sz="1600" dirty="0">
                <a:latin typeface="Arial Narrow" charset="0"/>
                <a:cs typeface="Arial Narrow" charset="0"/>
              </a:rPr>
              <a:t> </a:t>
            </a:r>
            <a:r>
              <a:rPr lang="es-ES" sz="1600" dirty="0" err="1">
                <a:latin typeface="Arial Narrow" charset="0"/>
                <a:cs typeface="Arial Narrow" charset="0"/>
              </a:rPr>
              <a:t>Respir</a:t>
            </a:r>
            <a:r>
              <a:rPr lang="es-ES" sz="1600" dirty="0">
                <a:latin typeface="Arial Narrow" charset="0"/>
                <a:cs typeface="Arial Narrow" charset="0"/>
              </a:rPr>
              <a:t> </a:t>
            </a:r>
            <a:r>
              <a:rPr lang="es-ES" sz="1600" dirty="0" err="1">
                <a:latin typeface="Arial Narrow" charset="0"/>
                <a:cs typeface="Arial Narrow" charset="0"/>
              </a:rPr>
              <a:t>Care</a:t>
            </a:r>
            <a:r>
              <a:rPr lang="es-ES" sz="1600" dirty="0">
                <a:latin typeface="Arial Narrow" charset="0"/>
                <a:cs typeface="Arial Narrow" charset="0"/>
              </a:rPr>
              <a:t> 2005</a:t>
            </a:r>
            <a:endParaRPr lang="en-US" sz="1600" dirty="0">
              <a:latin typeface="Arial Narrow" charset="0"/>
              <a:cs typeface="Arial Narrow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3518"/>
          <a:stretch/>
        </p:blipFill>
        <p:spPr>
          <a:xfrm>
            <a:off x="4295127" y="2641600"/>
            <a:ext cx="3991505" cy="3052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201" y="1714502"/>
            <a:ext cx="4546599" cy="454659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940679" y="1739902"/>
            <a:ext cx="6579955" cy="4652962"/>
            <a:chOff x="1416678" y="1739902"/>
            <a:chExt cx="6579955" cy="4652962"/>
          </a:xfrm>
        </p:grpSpPr>
        <p:grpSp>
          <p:nvGrpSpPr>
            <p:cNvPr id="24" name="Group 23"/>
            <p:cNvGrpSpPr/>
            <p:nvPr/>
          </p:nvGrpSpPr>
          <p:grpSpPr>
            <a:xfrm>
              <a:off x="1416679" y="1739902"/>
              <a:ext cx="6579954" cy="4652962"/>
              <a:chOff x="1416679" y="1739902"/>
              <a:chExt cx="6579954" cy="4652962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l="3705" t="4614"/>
              <a:stretch/>
            </p:blipFill>
            <p:spPr>
              <a:xfrm>
                <a:off x="1416679" y="1765301"/>
                <a:ext cx="6228821" cy="4627563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7010400" y="5930900"/>
                <a:ext cx="5080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669526" y="1739902"/>
                <a:ext cx="138271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_tradnl" dirty="0">
                    <a:solidFill>
                      <a:srgbClr val="285DB4"/>
                    </a:solidFill>
                    <a:latin typeface="Arial Narrow"/>
                    <a:cs typeface="Arial Narrow"/>
                  </a:rPr>
                  <a:t>Cartucho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262188" y="2082802"/>
                <a:ext cx="138271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ES_tradnl" dirty="0">
                    <a:solidFill>
                      <a:srgbClr val="285DB4"/>
                    </a:solidFill>
                    <a:latin typeface="Arial Narrow"/>
                    <a:cs typeface="Arial Narrow"/>
                  </a:rPr>
                  <a:t>Fase gaseosa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631426" y="2476502"/>
                <a:ext cx="1382712" cy="5847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dirty="0">
                    <a:solidFill>
                      <a:srgbClr val="285DB4"/>
                    </a:solidFill>
                    <a:latin typeface="Arial Narrow"/>
                    <a:cs typeface="Arial Narrow"/>
                  </a:rPr>
                  <a:t>Fase líquida </a:t>
                </a:r>
                <a:r>
                  <a:rPr lang="es-ES_tradnl" sz="1400" dirty="0">
                    <a:solidFill>
                      <a:srgbClr val="285DB4"/>
                    </a:solidFill>
                    <a:latin typeface="Arial Narrow"/>
                    <a:cs typeface="Arial Narrow"/>
                  </a:rPr>
                  <a:t>(formulación)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016270" y="3393088"/>
                <a:ext cx="138271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_tradnl" dirty="0">
                    <a:solidFill>
                      <a:srgbClr val="285DB4"/>
                    </a:solidFill>
                    <a:latin typeface="Arial Narrow"/>
                    <a:cs typeface="Arial Narrow"/>
                  </a:rPr>
                  <a:t>Activador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186926" y="3061856"/>
                <a:ext cx="176371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ES_tradnl" dirty="0">
                    <a:solidFill>
                      <a:srgbClr val="285DB4"/>
                    </a:solidFill>
                    <a:latin typeface="Arial Narrow"/>
                    <a:cs typeface="Arial Narrow"/>
                  </a:rPr>
                  <a:t>Vaso de retención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520032" y="3813220"/>
                <a:ext cx="217566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_tradnl" dirty="0">
                    <a:solidFill>
                      <a:srgbClr val="285DB4"/>
                    </a:solidFill>
                    <a:latin typeface="Arial Narrow"/>
                    <a:cs typeface="Arial Narrow"/>
                  </a:rPr>
                  <a:t>Cámara medidora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465365" y="4956220"/>
                <a:ext cx="217566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_tradnl" dirty="0">
                    <a:latin typeface="Arial Narrow"/>
                    <a:cs typeface="Arial Narrow"/>
                  </a:rPr>
                  <a:t>Cámara de expansión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820965" y="3784174"/>
                <a:ext cx="217566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ES_tradnl" dirty="0">
                    <a:latin typeface="Arial Narrow"/>
                    <a:cs typeface="Arial Narrow"/>
                  </a:rPr>
                  <a:t>Válvula medidora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557066" y="5739368"/>
                <a:ext cx="217566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dirty="0">
                    <a:latin typeface="Arial Narrow"/>
                    <a:cs typeface="Arial Narrow"/>
                  </a:rPr>
                  <a:t>Orificio de salida</a:t>
                </a: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1416678" y="4195252"/>
              <a:ext cx="1859921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2" name="Título 1">
            <a:extLst>
              <a:ext uri="{FF2B5EF4-FFF2-40B4-BE49-F238E27FC236}">
                <a16:creationId xmlns:a16="http://schemas.microsoft.com/office/drawing/2014/main" id="{D7BA6FBF-7245-CC43-88C1-27225F0BDCD2}"/>
              </a:ext>
            </a:extLst>
          </p:cNvPr>
          <p:cNvSpPr txBox="1">
            <a:spLocks/>
          </p:cNvSpPr>
          <p:nvPr/>
        </p:nvSpPr>
        <p:spPr bwMode="auto">
          <a:xfrm>
            <a:off x="2495551" y="0"/>
            <a:ext cx="76438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3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MDI (</a:t>
            </a:r>
            <a:r>
              <a:rPr lang="es-ES_tradnl" sz="3600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metered dose inhalers</a:t>
            </a:r>
            <a:r>
              <a:rPr lang="es-ES_tradnl" sz="3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eaLnBrk="1" hangingPunct="1"/>
            <a:r>
              <a:rPr lang="es-ES_tradn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Inhaladores de dosis medida</a:t>
            </a:r>
            <a:endParaRPr lang="es-E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533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632" y="1885950"/>
            <a:ext cx="3441700" cy="3314700"/>
          </a:xfrm>
          <a:prstGeom prst="rect">
            <a:avLst/>
          </a:prstGeom>
        </p:spPr>
      </p:pic>
      <p:sp>
        <p:nvSpPr>
          <p:cNvPr id="62470" name="Título 1"/>
          <p:cNvSpPr txBox="1">
            <a:spLocks/>
          </p:cNvSpPr>
          <p:nvPr/>
        </p:nvSpPr>
        <p:spPr bwMode="auto">
          <a:xfrm>
            <a:off x="2566988" y="27987"/>
            <a:ext cx="7643812" cy="8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3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Adaptadores para MDI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328355" y="5327651"/>
            <a:ext cx="77330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s-ES_tradnl" sz="1600" dirty="0">
                <a:latin typeface="+mj-lt"/>
                <a:cs typeface="Times New Roman" charset="0"/>
              </a:rPr>
              <a:t>A) Adaptador para MDI en circuitos de ventilación. La flecha señala el sentido del aerosol, el que se puede invertir (</a:t>
            </a:r>
            <a:r>
              <a:rPr lang="es-ES_tradnl" sz="1600" dirty="0" err="1">
                <a:latin typeface="+mj-lt"/>
                <a:cs typeface="Times New Roman" charset="0"/>
              </a:rPr>
              <a:t>Intersurgical</a:t>
            </a:r>
            <a:r>
              <a:rPr lang="es-ES_tradnl" sz="1600" dirty="0">
                <a:latin typeface="+mj-lt"/>
                <a:cs typeface="Times New Roman" charset="0"/>
              </a:rPr>
              <a:t> MDI </a:t>
            </a:r>
            <a:r>
              <a:rPr lang="es-ES_tradnl" sz="1600" dirty="0" err="1">
                <a:latin typeface="+mj-lt"/>
                <a:cs typeface="Times New Roman" charset="0"/>
              </a:rPr>
              <a:t>Adapter</a:t>
            </a:r>
            <a:r>
              <a:rPr lang="es-ES_tradnl" sz="1600" dirty="0">
                <a:latin typeface="+mj-lt"/>
                <a:cs typeface="Times New Roman" charset="0"/>
              </a:rPr>
              <a:t>);  </a:t>
            </a:r>
          </a:p>
          <a:p>
            <a:endParaRPr lang="es-ES_tradnl" sz="1600" dirty="0">
              <a:latin typeface="+mj-lt"/>
              <a:cs typeface="Times New Roman" charset="0"/>
            </a:endParaRPr>
          </a:p>
          <a:p>
            <a:pPr algn="just"/>
            <a:r>
              <a:rPr lang="es-ES_tradnl" sz="1600" dirty="0">
                <a:latin typeface="+mj-lt"/>
                <a:cs typeface="Times New Roman" charset="0"/>
              </a:rPr>
              <a:t>B) Circuito para ventilación de doble rama. El </a:t>
            </a:r>
            <a:r>
              <a:rPr lang="es-ES_tradnl" sz="1600" dirty="0">
                <a:solidFill>
                  <a:srgbClr val="0000FF"/>
                </a:solidFill>
                <a:latin typeface="+mj-lt"/>
                <a:cs typeface="Times New Roman" charset="0"/>
              </a:rPr>
              <a:t>adaptador</a:t>
            </a:r>
            <a:r>
              <a:rPr lang="es-ES_tradnl" sz="1600" dirty="0">
                <a:latin typeface="+mj-lt"/>
                <a:cs typeface="Times New Roman" charset="0"/>
              </a:rPr>
              <a:t> está interpuesto entre el tubo corrugado y el adaptador que posee una perforación 22 </a:t>
            </a:r>
            <a:r>
              <a:rPr lang="es-ES_tradnl" sz="1600" dirty="0" err="1">
                <a:latin typeface="+mj-lt"/>
                <a:cs typeface="Times New Roman" charset="0"/>
              </a:rPr>
              <a:t>mm.</a:t>
            </a:r>
            <a:endParaRPr lang="es-ES_tradnl" sz="1600" dirty="0">
              <a:latin typeface="+mj-lt"/>
              <a:cs typeface="Times New Roman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383632" y="4540844"/>
            <a:ext cx="36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533" y="1663700"/>
            <a:ext cx="3545859" cy="353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500" y="1560464"/>
            <a:ext cx="3797300" cy="3767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uadroTexto 2"/>
          <p:cNvSpPr txBox="1"/>
          <p:nvPr/>
        </p:nvSpPr>
        <p:spPr>
          <a:xfrm>
            <a:off x="9669739" y="4600592"/>
            <a:ext cx="36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11712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962151"/>
            <a:ext cx="7086600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Rectangle 3"/>
          <p:cNvSpPr>
            <a:spLocks noChangeArrowheads="1"/>
          </p:cNvSpPr>
          <p:nvPr/>
        </p:nvSpPr>
        <p:spPr bwMode="auto">
          <a:xfrm>
            <a:off x="2711451" y="4968876"/>
            <a:ext cx="6435725" cy="166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s-ES_tradnl" dirty="0">
                <a:latin typeface="+mj-lt"/>
                <a:cs typeface="Times New Roman" charset="0"/>
              </a:rPr>
              <a:t>Aerocámara plegable para circuito de ventilador:</a:t>
            </a:r>
          </a:p>
          <a:p>
            <a:pPr>
              <a:lnSpc>
                <a:spcPct val="120000"/>
              </a:lnSpc>
            </a:pPr>
            <a:r>
              <a:rPr lang="es-ES_tradnl" dirty="0">
                <a:latin typeface="+mj-lt"/>
                <a:cs typeface="Times New Roman" charset="0"/>
              </a:rPr>
              <a:t>	A) Extendida con el DMI en posición </a:t>
            </a:r>
          </a:p>
          <a:p>
            <a:pPr>
              <a:lnSpc>
                <a:spcPct val="120000"/>
              </a:lnSpc>
            </a:pPr>
            <a:r>
              <a:rPr lang="es-ES_tradnl" dirty="0">
                <a:latin typeface="+mj-lt"/>
                <a:cs typeface="Times New Roman" charset="0"/>
              </a:rPr>
              <a:t>	B) Plegada</a:t>
            </a:r>
          </a:p>
          <a:p>
            <a:pPr>
              <a:lnSpc>
                <a:spcPct val="120000"/>
              </a:lnSpc>
            </a:pPr>
            <a:endParaRPr lang="es-ES_tradnl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Times New Roman" charset="0"/>
            </a:endParaRPr>
          </a:p>
          <a:p>
            <a:r>
              <a:rPr lang="es-ES_tradn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charset="0"/>
              </a:rPr>
              <a:t>(</a:t>
            </a:r>
            <a:r>
              <a:rPr lang="es-ES_tradn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charset="0"/>
              </a:rPr>
              <a:t>Aero-</a:t>
            </a:r>
            <a:r>
              <a:rPr lang="es-ES_tradnl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charset="0"/>
              </a:rPr>
              <a:t>Vent</a:t>
            </a:r>
            <a:r>
              <a:rPr lang="es-ES_tradnl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charset="0"/>
              </a:rPr>
              <a:t>®, </a:t>
            </a:r>
            <a:r>
              <a:rPr lang="es-ES_tradnl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charset="0"/>
              </a:rPr>
              <a:t>Trudell</a:t>
            </a:r>
            <a:r>
              <a:rPr lang="es-ES_tradnl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charset="0"/>
              </a:rPr>
              <a:t> Medical International Canadá)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354055E-1DC1-644A-B6C3-63CB0A63668C}"/>
              </a:ext>
            </a:extLst>
          </p:cNvPr>
          <p:cNvSpPr txBox="1">
            <a:spLocks/>
          </p:cNvSpPr>
          <p:nvPr/>
        </p:nvSpPr>
        <p:spPr bwMode="auto">
          <a:xfrm>
            <a:off x="2439989" y="42920"/>
            <a:ext cx="7643812" cy="8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 eaLnBrk="1" hangingPunct="1"/>
            <a:r>
              <a:rPr lang="es-ES" sz="3600" dirty="0">
                <a:solidFill>
                  <a:srgbClr val="00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Cámaras para MDI</a:t>
            </a:r>
          </a:p>
        </p:txBody>
      </p:sp>
    </p:spTree>
    <p:extLst>
      <p:ext uri="{BB962C8B-B14F-4D97-AF65-F5344CB8AC3E}">
        <p14:creationId xmlns:p14="http://schemas.microsoft.com/office/powerpoint/2010/main" val="2629364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3" descr="http://www.liebertonline.com/na101/home/literatum/publisher/mal/journals/content/jamp/2008/jamp.2008.21.issue-1/jamp.2007.0663/production/pdfimages_v02/master.img-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465263"/>
            <a:ext cx="531495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2 Rectángulo"/>
          <p:cNvSpPr>
            <a:spLocks noChangeArrowheads="1"/>
          </p:cNvSpPr>
          <p:nvPr/>
        </p:nvSpPr>
        <p:spPr bwMode="auto">
          <a:xfrm>
            <a:off x="2273301" y="5435600"/>
            <a:ext cx="78105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s-ES" sz="1600" b="1" dirty="0">
                <a:latin typeface="Calibri" charset="0"/>
                <a:cs typeface="Calibri" charset="0"/>
              </a:rPr>
              <a:t>Aero-</a:t>
            </a:r>
            <a:r>
              <a:rPr lang="es-ES" sz="1600" b="1" dirty="0" err="1">
                <a:latin typeface="Calibri" charset="0"/>
                <a:cs typeface="Calibri" charset="0"/>
              </a:rPr>
              <a:t>Chamber</a:t>
            </a:r>
            <a:r>
              <a:rPr lang="es-ES" sz="1600" b="1" dirty="0">
                <a:latin typeface="Calibri" charset="0"/>
                <a:cs typeface="Calibri" charset="0"/>
              </a:rPr>
              <a:t> H.C.M.V. </a:t>
            </a:r>
            <a:r>
              <a:rPr lang="es-ES" sz="1600" dirty="0" err="1">
                <a:latin typeface="Calibri" charset="0"/>
                <a:cs typeface="Calibri" charset="0"/>
              </a:rPr>
              <a:t>Aerocámara</a:t>
            </a:r>
            <a:r>
              <a:rPr lang="es-ES" sz="1600" dirty="0">
                <a:latin typeface="Calibri" charset="0"/>
                <a:cs typeface="Calibri" charset="0"/>
              </a:rPr>
              <a:t> diseñada para uso en VM. La cámara transparente permite ver el spray del aerosol. Debe conectarse en el asa inspiratoria del circuito del ventilador (tal como se muestra) o puede conectarse directamente al TET o TQT. </a:t>
            </a:r>
          </a:p>
        </p:txBody>
      </p:sp>
      <p:sp>
        <p:nvSpPr>
          <p:cNvPr id="66565" name="Título 1"/>
          <p:cNvSpPr txBox="1">
            <a:spLocks/>
          </p:cNvSpPr>
          <p:nvPr/>
        </p:nvSpPr>
        <p:spPr bwMode="auto">
          <a:xfrm>
            <a:off x="2439989" y="42920"/>
            <a:ext cx="7643812" cy="8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 eaLnBrk="1" hangingPunct="1"/>
            <a:r>
              <a:rPr lang="es-ES" sz="3600" dirty="0">
                <a:solidFill>
                  <a:srgbClr val="00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Cámaras para MDI</a:t>
            </a:r>
          </a:p>
        </p:txBody>
      </p:sp>
      <p:sp>
        <p:nvSpPr>
          <p:cNvPr id="66566" name="3 Rectángulo"/>
          <p:cNvSpPr>
            <a:spLocks noChangeArrowheads="1"/>
          </p:cNvSpPr>
          <p:nvPr/>
        </p:nvSpPr>
        <p:spPr bwMode="auto">
          <a:xfrm>
            <a:off x="3227388" y="6519294"/>
            <a:ext cx="89646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s-ES" sz="1600" dirty="0" err="1">
                <a:latin typeface="Arial Narrow" charset="0"/>
                <a:cs typeface="Arial Narrow" charset="0"/>
              </a:rPr>
              <a:t>Rhand</a:t>
            </a:r>
            <a:r>
              <a:rPr lang="es-ES" sz="1600" dirty="0">
                <a:latin typeface="Arial Narrow" charset="0"/>
                <a:cs typeface="Arial Narrow" charset="0"/>
              </a:rPr>
              <a:t> R.</a:t>
            </a:r>
            <a:r>
              <a:rPr lang="en-US" sz="1600" dirty="0">
                <a:latin typeface="Arial Narrow" charset="0"/>
                <a:cs typeface="Arial Narrow" charset="0"/>
              </a:rPr>
              <a:t>. </a:t>
            </a:r>
            <a:r>
              <a:rPr lang="en-US" sz="1600" i="1" dirty="0">
                <a:latin typeface="Arial Narrow" charset="0"/>
                <a:cs typeface="Arial Narrow" charset="0"/>
              </a:rPr>
              <a:t>JAMPDD</a:t>
            </a:r>
            <a:r>
              <a:rPr lang="en-US" sz="1600" dirty="0">
                <a:latin typeface="Arial Narrow" charset="0"/>
                <a:cs typeface="Arial Narrow" charset="0"/>
              </a:rPr>
              <a:t>  2008</a:t>
            </a:r>
          </a:p>
        </p:txBody>
      </p:sp>
    </p:spTree>
    <p:extLst>
      <p:ext uri="{BB962C8B-B14F-4D97-AF65-F5344CB8AC3E}">
        <p14:creationId xmlns:p14="http://schemas.microsoft.com/office/powerpoint/2010/main" val="2162320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2420938"/>
            <a:ext cx="687228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5 Rectángulo"/>
          <p:cNvSpPr>
            <a:spLocks noChangeArrowheads="1"/>
          </p:cNvSpPr>
          <p:nvPr/>
        </p:nvSpPr>
        <p:spPr bwMode="auto">
          <a:xfrm>
            <a:off x="3048000" y="654108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s-ES" sz="1600" dirty="0" err="1">
                <a:latin typeface="Arial Narrow" charset="0"/>
                <a:cs typeface="Arial Narrow" charset="0"/>
              </a:rPr>
              <a:t>Dhand</a:t>
            </a:r>
            <a:r>
              <a:rPr lang="es-ES" sz="1600" dirty="0">
                <a:latin typeface="Arial Narrow" charset="0"/>
                <a:cs typeface="Arial Narrow" charset="0"/>
              </a:rPr>
              <a:t> R. </a:t>
            </a:r>
            <a:r>
              <a:rPr lang="es-ES" sz="1600" dirty="0" err="1">
                <a:latin typeface="Arial Narrow" charset="0"/>
                <a:cs typeface="Arial Narrow" charset="0"/>
              </a:rPr>
              <a:t>Respir</a:t>
            </a:r>
            <a:r>
              <a:rPr lang="es-ES" sz="1600" dirty="0">
                <a:latin typeface="Arial Narrow" charset="0"/>
                <a:cs typeface="Arial Narrow" charset="0"/>
              </a:rPr>
              <a:t> </a:t>
            </a:r>
            <a:r>
              <a:rPr lang="es-ES" sz="1600" dirty="0" err="1">
                <a:latin typeface="Arial Narrow" charset="0"/>
                <a:cs typeface="Arial Narrow" charset="0"/>
              </a:rPr>
              <a:t>Care</a:t>
            </a:r>
            <a:r>
              <a:rPr lang="es-ES" sz="1600" dirty="0">
                <a:latin typeface="Arial Narrow" charset="0"/>
                <a:cs typeface="Arial Narrow" charset="0"/>
              </a:rPr>
              <a:t> 2005</a:t>
            </a:r>
            <a:endParaRPr lang="en-US" sz="1600" dirty="0">
              <a:latin typeface="Arial Narrow" charset="0"/>
              <a:cs typeface="Arial Narrow" charset="0"/>
            </a:endParaRPr>
          </a:p>
        </p:txBody>
      </p:sp>
      <p:sp>
        <p:nvSpPr>
          <p:cNvPr id="35845" name="Título 1"/>
          <p:cNvSpPr txBox="1">
            <a:spLocks/>
          </p:cNvSpPr>
          <p:nvPr/>
        </p:nvSpPr>
        <p:spPr bwMode="auto">
          <a:xfrm>
            <a:off x="2640014" y="0"/>
            <a:ext cx="7643812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3600" dirty="0">
                <a:solidFill>
                  <a:srgbClr val="000066"/>
                </a:solidFill>
                <a:latin typeface="+mj-lt"/>
                <a:cs typeface="Calibri" charset="0"/>
              </a:rPr>
              <a:t>MDI (</a:t>
            </a:r>
            <a:r>
              <a:rPr lang="es-ES_tradnl" sz="3600" i="1" dirty="0">
                <a:solidFill>
                  <a:srgbClr val="000066"/>
                </a:solidFill>
                <a:latin typeface="+mj-lt"/>
                <a:cs typeface="Calibri" charset="0"/>
              </a:rPr>
              <a:t>metered dose inhalers</a:t>
            </a:r>
            <a:r>
              <a:rPr lang="es-ES_tradnl" sz="3600" dirty="0">
                <a:solidFill>
                  <a:srgbClr val="000066"/>
                </a:solidFill>
                <a:latin typeface="+mj-lt"/>
                <a:cs typeface="Calibri" charset="0"/>
              </a:rPr>
              <a:t>)</a:t>
            </a:r>
          </a:p>
          <a:p>
            <a:pPr algn="ctr" eaLnBrk="1" hangingPunct="1"/>
            <a:r>
              <a:rPr lang="es-ES_tradnl" dirty="0">
                <a:solidFill>
                  <a:srgbClr val="FF0000"/>
                </a:solidFill>
                <a:latin typeface="+mj-lt"/>
                <a:cs typeface="Calibri" charset="0"/>
              </a:rPr>
              <a:t>Administración en VM</a:t>
            </a:r>
            <a:endParaRPr lang="es-ES" dirty="0">
              <a:solidFill>
                <a:srgbClr val="FF0000"/>
              </a:solidFill>
              <a:latin typeface="+mj-lt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958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95550" y="2060576"/>
            <a:ext cx="7632700" cy="1457325"/>
          </a:xfrm>
        </p:spPr>
        <p:txBody>
          <a:bodyPr>
            <a:normAutofit fontScale="92500" lnSpcReduction="10000"/>
          </a:bodyPr>
          <a:lstStyle/>
          <a:p>
            <a:pPr algn="just">
              <a:defRPr/>
            </a:pPr>
            <a:r>
              <a:rPr lang="es-ES" sz="2400" dirty="0">
                <a:latin typeface="Calibri"/>
                <a:cs typeface="Calibri"/>
              </a:rPr>
              <a:t>Dispositivos </a:t>
            </a:r>
          </a:p>
          <a:p>
            <a:pPr algn="just">
              <a:defRPr/>
            </a:pPr>
            <a:r>
              <a:rPr lang="es-ES" sz="2400" i="1" dirty="0">
                <a:latin typeface="Calibri"/>
                <a:cs typeface="Calibri"/>
              </a:rPr>
              <a:t>soluciones</a:t>
            </a:r>
            <a:r>
              <a:rPr lang="es-ES" sz="2400" dirty="0">
                <a:latin typeface="Calibri"/>
                <a:cs typeface="Calibri"/>
              </a:rPr>
              <a:t> ó </a:t>
            </a:r>
            <a:r>
              <a:rPr lang="es-ES" sz="2400" i="1" dirty="0">
                <a:latin typeface="Calibri"/>
                <a:cs typeface="Calibri"/>
              </a:rPr>
              <a:t>suspensiones</a:t>
            </a:r>
            <a:r>
              <a:rPr lang="es-ES" sz="2400" dirty="0">
                <a:latin typeface="Calibri"/>
                <a:cs typeface="Calibri"/>
              </a:rPr>
              <a:t> </a:t>
            </a:r>
            <a:r>
              <a:rPr lang="es-ES" sz="2400" dirty="0">
                <a:latin typeface="Calibri"/>
                <a:cs typeface="Calibri"/>
                <a:sym typeface="Wingdings"/>
              </a:rPr>
              <a:t> </a:t>
            </a:r>
            <a:r>
              <a:rPr lang="es-ES" sz="2400" b="1" i="1" dirty="0">
                <a:latin typeface="Calibri"/>
                <a:cs typeface="Calibri"/>
              </a:rPr>
              <a:t>aerosoles</a:t>
            </a:r>
            <a:r>
              <a:rPr lang="es-ES" sz="2400" dirty="0">
                <a:latin typeface="Calibri"/>
                <a:cs typeface="Calibri"/>
              </a:rPr>
              <a:t> de un tamaño que puedan ser inhalados y depositados en las vías respiratorias inferiores. </a:t>
            </a:r>
          </a:p>
        </p:txBody>
      </p:sp>
      <p:sp>
        <p:nvSpPr>
          <p:cNvPr id="37892" name="Título 1"/>
          <p:cNvSpPr txBox="1">
            <a:spLocks/>
          </p:cNvSpPr>
          <p:nvPr/>
        </p:nvSpPr>
        <p:spPr bwMode="auto">
          <a:xfrm>
            <a:off x="2566988" y="0"/>
            <a:ext cx="7643812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3600" dirty="0">
                <a:solidFill>
                  <a:srgbClr val="000066"/>
                </a:solidFill>
                <a:latin typeface="+mj-lt"/>
                <a:cs typeface="Calibri" charset="0"/>
              </a:rPr>
              <a:t>Nebulizadores</a:t>
            </a:r>
            <a:endParaRPr lang="es-ES" sz="3600" dirty="0">
              <a:solidFill>
                <a:srgbClr val="000066"/>
              </a:solidFill>
              <a:latin typeface="+mj-lt"/>
              <a:cs typeface="Calibri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0" y="3771900"/>
            <a:ext cx="4305300" cy="284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400" y="3302000"/>
            <a:ext cx="2561426" cy="334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9663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ChangeArrowheads="1"/>
          </p:cNvSpPr>
          <p:nvPr/>
        </p:nvSpPr>
        <p:spPr bwMode="auto">
          <a:xfrm>
            <a:off x="2135188" y="1628775"/>
            <a:ext cx="8001000" cy="149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s-ES_tradnl" sz="2000" dirty="0">
              <a:latin typeface="Times New Roman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es-ES_tradnl" sz="2000" dirty="0">
                <a:latin typeface="Calibri"/>
                <a:cs typeface="Calibri"/>
              </a:rPr>
              <a:t>Existen 3 tipos nebulizadores: </a:t>
            </a:r>
            <a:r>
              <a:rPr lang="es-ES_tradnl" sz="2000" i="1" dirty="0">
                <a:solidFill>
                  <a:srgbClr val="FF0000"/>
                </a:solidFill>
                <a:latin typeface="Calibri"/>
                <a:cs typeface="Calibri"/>
              </a:rPr>
              <a:t>Jet</a:t>
            </a:r>
            <a:r>
              <a:rPr lang="es-ES_tradnl" sz="2000" dirty="0">
                <a:solidFill>
                  <a:srgbClr val="FF0000"/>
                </a:solidFill>
                <a:latin typeface="Calibri"/>
                <a:cs typeface="Calibri"/>
              </a:rPr>
              <a:t>, Ultrasónicos </a:t>
            </a:r>
            <a:r>
              <a:rPr lang="es-ES_tradnl" sz="2000" dirty="0">
                <a:latin typeface="Calibri"/>
                <a:cs typeface="Calibri"/>
              </a:rPr>
              <a:t>y de </a:t>
            </a:r>
            <a:r>
              <a:rPr lang="es-ES_tradnl" sz="2000" dirty="0">
                <a:solidFill>
                  <a:srgbClr val="FF0000"/>
                </a:solidFill>
                <a:latin typeface="Calibri"/>
                <a:cs typeface="Calibri"/>
              </a:rPr>
              <a:t>Malla vibratoria</a:t>
            </a:r>
            <a:r>
              <a:rPr lang="es-ES_tradnl" sz="2000" dirty="0">
                <a:latin typeface="Calibri"/>
                <a:cs typeface="Calibri"/>
              </a:rPr>
              <a:t>.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es-ES_tradnl" sz="2000" dirty="0">
                <a:latin typeface="Calibri"/>
                <a:cs typeface="Calibri"/>
              </a:rPr>
              <a:t>Múltiples diseños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es-ES_tradnl" sz="2000" dirty="0">
                <a:latin typeface="Calibri"/>
                <a:cs typeface="Calibri"/>
              </a:rPr>
              <a:t>Rendimiento muy variable</a:t>
            </a:r>
            <a:r>
              <a:rPr lang="es-ES_tradnl" sz="2000" dirty="0">
                <a:latin typeface="Times New Roman" charset="0"/>
              </a:rPr>
              <a:t>.</a:t>
            </a:r>
          </a:p>
        </p:txBody>
      </p:sp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3517126"/>
            <a:ext cx="5221288" cy="272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3767138" y="6553200"/>
            <a:ext cx="8424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s-ES" sz="1600" dirty="0" err="1">
                <a:latin typeface="Arial Narrow" charset="0"/>
                <a:cs typeface="Arial Narrow" charset="0"/>
              </a:rPr>
              <a:t>O’Doherty</a:t>
            </a:r>
            <a:r>
              <a:rPr lang="es-ES" sz="1600" dirty="0">
                <a:latin typeface="Arial Narrow" charset="0"/>
                <a:cs typeface="Arial Narrow" charset="0"/>
              </a:rPr>
              <a:t> MJ. </a:t>
            </a:r>
            <a:r>
              <a:rPr lang="es-ES" sz="1600" i="1" dirty="0" err="1">
                <a:latin typeface="Arial Narrow" charset="0"/>
                <a:cs typeface="Arial Narrow" charset="0"/>
              </a:rPr>
              <a:t>Thorax</a:t>
            </a:r>
            <a:r>
              <a:rPr lang="es-ES" sz="1600" i="1" dirty="0">
                <a:latin typeface="Arial Narrow" charset="0"/>
                <a:cs typeface="Arial Narrow" charset="0"/>
              </a:rPr>
              <a:t> </a:t>
            </a:r>
            <a:r>
              <a:rPr lang="es-ES" sz="1600" dirty="0">
                <a:latin typeface="Arial Narrow" charset="0"/>
                <a:cs typeface="Arial Narrow" charset="0"/>
              </a:rPr>
              <a:t>1997</a:t>
            </a:r>
          </a:p>
        </p:txBody>
      </p:sp>
      <p:sp>
        <p:nvSpPr>
          <p:cNvPr id="39942" name="Título 1"/>
          <p:cNvSpPr txBox="1">
            <a:spLocks/>
          </p:cNvSpPr>
          <p:nvPr/>
        </p:nvSpPr>
        <p:spPr bwMode="auto">
          <a:xfrm>
            <a:off x="2492376" y="-27384"/>
            <a:ext cx="7643812" cy="81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3600" dirty="0">
                <a:solidFill>
                  <a:srgbClr val="000066"/>
                </a:solidFill>
                <a:latin typeface="+mj-lt"/>
                <a:cs typeface="Calibri" charset="0"/>
              </a:rPr>
              <a:t>Nebulizadores</a:t>
            </a:r>
          </a:p>
          <a:p>
            <a:pPr algn="ctr" eaLnBrk="1" hangingPunct="1"/>
            <a:r>
              <a:rPr lang="es-ES_tradnl" i="1" dirty="0">
                <a:solidFill>
                  <a:srgbClr val="FF0000"/>
                </a:solidFill>
                <a:latin typeface="+mj-lt"/>
                <a:cs typeface="Calibri" charset="0"/>
              </a:rPr>
              <a:t>tipos</a:t>
            </a:r>
            <a:endParaRPr lang="es-ES" i="1" dirty="0">
              <a:solidFill>
                <a:srgbClr val="FF0000"/>
              </a:solidFill>
              <a:latin typeface="+mj-lt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689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6" y="4437064"/>
            <a:ext cx="2176463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1844675"/>
            <a:ext cx="62198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ítulo 1"/>
          <p:cNvSpPr txBox="1">
            <a:spLocks/>
          </p:cNvSpPr>
          <p:nvPr/>
        </p:nvSpPr>
        <p:spPr bwMode="auto">
          <a:xfrm>
            <a:off x="2552701" y="-27384"/>
            <a:ext cx="7643812" cy="8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3600" dirty="0">
                <a:solidFill>
                  <a:srgbClr val="000066"/>
                </a:solidFill>
                <a:latin typeface="+mj-lt"/>
                <a:cs typeface="Calibri" charset="0"/>
              </a:rPr>
              <a:t>Nebulizadores</a:t>
            </a:r>
          </a:p>
          <a:p>
            <a:pPr algn="ctr" eaLnBrk="1" hangingPunct="1"/>
            <a:r>
              <a:rPr lang="es-ES_tradnl" i="1" dirty="0">
                <a:solidFill>
                  <a:srgbClr val="FF0000"/>
                </a:solidFill>
                <a:latin typeface="+mj-lt"/>
                <a:cs typeface="Calibri" charset="0"/>
              </a:rPr>
              <a:t>Jet</a:t>
            </a:r>
            <a:endParaRPr lang="es-ES" i="1" dirty="0">
              <a:solidFill>
                <a:srgbClr val="FF0000"/>
              </a:solidFill>
              <a:latin typeface="+mj-lt"/>
              <a:cs typeface="Calibri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771900" y="3429000"/>
            <a:ext cx="825500" cy="469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07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08720"/>
          </a:xfrm>
        </p:spPr>
        <p:txBody>
          <a:bodyPr>
            <a:normAutofit fontScale="90000"/>
          </a:bodyPr>
          <a:lstStyle/>
          <a:p>
            <a:r>
              <a:rPr lang="es-ES_tradnl" sz="4000" dirty="0">
                <a:solidFill>
                  <a:srgbClr val="000066"/>
                </a:solidFill>
              </a:rPr>
              <a:t>Dispositivo ideal</a:t>
            </a:r>
            <a:br>
              <a:rPr lang="es-ES_tradnl" dirty="0"/>
            </a:br>
            <a:r>
              <a:rPr lang="es-ES_tradnl" sz="2700" dirty="0">
                <a:solidFill>
                  <a:srgbClr val="FF0000"/>
                </a:solidFill>
              </a:rPr>
              <a:t>exigencias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496" y="1484784"/>
            <a:ext cx="9289032" cy="4343400"/>
          </a:xfrm>
        </p:spPr>
        <p:txBody>
          <a:bodyPr>
            <a:noAutofit/>
          </a:bodyPr>
          <a:lstStyle/>
          <a:p>
            <a:pPr marL="0" indent="0">
              <a:lnSpc>
                <a:spcPct val="140000"/>
              </a:lnSpc>
              <a:spcAft>
                <a:spcPts val="600"/>
              </a:spcAft>
              <a:buNone/>
            </a:pPr>
            <a:r>
              <a:rPr lang="es-ES_tradnl" sz="2000" dirty="0"/>
              <a:t>1) </a:t>
            </a:r>
            <a:r>
              <a:rPr lang="es-ES_tradnl" sz="2000" b="1" dirty="0">
                <a:solidFill>
                  <a:srgbClr val="FF0000"/>
                </a:solidFill>
              </a:rPr>
              <a:t>Efectivo</a:t>
            </a:r>
            <a:r>
              <a:rPr lang="es-ES_tradnl" sz="2000" dirty="0"/>
              <a:t>: permite la inhalación de una fracción </a:t>
            </a:r>
            <a:r>
              <a:rPr lang="es-ES_tradnl" sz="2000" i="1" dirty="0"/>
              <a:t>suficiente</a:t>
            </a:r>
            <a:r>
              <a:rPr lang="es-ES_tradnl" sz="2000" dirty="0"/>
              <a:t> de fármaco con un tamaño de partícula ≤ 6 μ, </a:t>
            </a:r>
            <a:r>
              <a:rPr lang="es-ES_tradnl" sz="2000" i="1" dirty="0"/>
              <a:t>independientemente</a:t>
            </a:r>
            <a:r>
              <a:rPr lang="es-ES_tradnl" sz="2000" dirty="0"/>
              <a:t> del flujo inspiratorio del paciente.</a:t>
            </a:r>
          </a:p>
          <a:p>
            <a:pPr marL="0" indent="0">
              <a:lnSpc>
                <a:spcPct val="140000"/>
              </a:lnSpc>
              <a:spcAft>
                <a:spcPts val="600"/>
              </a:spcAft>
              <a:buNone/>
            </a:pPr>
            <a:r>
              <a:rPr lang="es-ES_tradnl" sz="2000" dirty="0"/>
              <a:t>2) </a:t>
            </a:r>
            <a:r>
              <a:rPr lang="es-ES_tradnl" sz="2000" b="1" dirty="0">
                <a:solidFill>
                  <a:srgbClr val="FF0000"/>
                </a:solidFill>
              </a:rPr>
              <a:t>Reproducible</a:t>
            </a:r>
            <a:r>
              <a:rPr lang="es-ES_tradnl" sz="2000" dirty="0"/>
              <a:t>: aporta siempre la inhalación de la misma cantidad de medicamento, también en términos de su </a:t>
            </a:r>
            <a:r>
              <a:rPr lang="es-ES_tradnl" sz="2000" i="1" dirty="0"/>
              <a:t>fracción respirable</a:t>
            </a:r>
            <a:r>
              <a:rPr lang="es-ES_tradnl" sz="2000" dirty="0"/>
              <a:t>.</a:t>
            </a:r>
          </a:p>
          <a:p>
            <a:pPr marL="0" indent="0">
              <a:lnSpc>
                <a:spcPct val="140000"/>
              </a:lnSpc>
              <a:spcAft>
                <a:spcPts val="600"/>
              </a:spcAft>
              <a:buNone/>
            </a:pPr>
            <a:r>
              <a:rPr lang="es-ES_tradnl" sz="2000" dirty="0"/>
              <a:t>3) </a:t>
            </a:r>
            <a:r>
              <a:rPr lang="es-ES_tradnl" sz="2000" b="1" dirty="0">
                <a:solidFill>
                  <a:srgbClr val="FF0000"/>
                </a:solidFill>
              </a:rPr>
              <a:t>Preciso</a:t>
            </a:r>
            <a:r>
              <a:rPr lang="es-ES_tradnl" sz="2000" dirty="0"/>
              <a:t>: permite saber en cualquier momento: </a:t>
            </a:r>
          </a:p>
          <a:p>
            <a:pPr>
              <a:lnSpc>
                <a:spcPct val="140000"/>
              </a:lnSpc>
              <a:spcAft>
                <a:spcPts val="600"/>
              </a:spcAft>
            </a:pPr>
            <a:r>
              <a:rPr lang="es-ES_tradnl" sz="1800" dirty="0"/>
              <a:t>la cantidad (o nº de dosis) del medicamento que queda en el dispositivo, </a:t>
            </a:r>
          </a:p>
          <a:p>
            <a:pPr>
              <a:lnSpc>
                <a:spcPct val="140000"/>
              </a:lnSpc>
              <a:spcAft>
                <a:spcPts val="600"/>
              </a:spcAft>
            </a:pPr>
            <a:r>
              <a:rPr lang="es-ES_tradnl" sz="1800" dirty="0"/>
              <a:t>si la inhalación se realizó correctamente o no: por lo tanto, la necesidad de proporcionar de un </a:t>
            </a:r>
            <a:r>
              <a:rPr lang="es-ES_tradnl" sz="1800" b="1" dirty="0"/>
              <a:t>"contador de dosis" </a:t>
            </a:r>
            <a:r>
              <a:rPr lang="es-ES_tradnl" sz="1800" dirty="0"/>
              <a:t>y de un "contador de protección de doble dosis”*.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E94CA4A-1184-6243-84BD-92B3E0DD8FC4}"/>
              </a:ext>
            </a:extLst>
          </p:cNvPr>
          <p:cNvSpPr/>
          <p:nvPr/>
        </p:nvSpPr>
        <p:spPr>
          <a:xfrm>
            <a:off x="6599208" y="640498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600" dirty="0">
                <a:latin typeface="Arial Narrow"/>
                <a:cs typeface="Arial Narrow"/>
              </a:rPr>
              <a:t>Dal Negro R. </a:t>
            </a:r>
            <a:r>
              <a:rPr lang="en-US" sz="1600" i="1" dirty="0">
                <a:latin typeface="Arial Narrow"/>
                <a:cs typeface="Arial Narrow"/>
              </a:rPr>
              <a:t>Multidisciplinary Respiratory Medicine</a:t>
            </a:r>
            <a:r>
              <a:rPr lang="en-US" sz="1600" dirty="0">
                <a:latin typeface="Arial Narrow"/>
                <a:cs typeface="Arial Narrow"/>
              </a:rPr>
              <a:t>. 2015</a:t>
            </a:r>
          </a:p>
        </p:txBody>
      </p:sp>
    </p:spTree>
    <p:extLst>
      <p:ext uri="{BB962C8B-B14F-4D97-AF65-F5344CB8AC3E}">
        <p14:creationId xmlns:p14="http://schemas.microsoft.com/office/powerpoint/2010/main" val="1734577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"/>
          <a:stretch/>
        </p:blipFill>
        <p:spPr bwMode="auto">
          <a:xfrm>
            <a:off x="2651860" y="2047876"/>
            <a:ext cx="6064250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ítulo 1"/>
          <p:cNvSpPr txBox="1">
            <a:spLocks/>
          </p:cNvSpPr>
          <p:nvPr/>
        </p:nvSpPr>
        <p:spPr bwMode="auto">
          <a:xfrm>
            <a:off x="2589154" y="-27384"/>
            <a:ext cx="7643812" cy="94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3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Nebulizadores</a:t>
            </a:r>
          </a:p>
          <a:p>
            <a:pPr algn="ctr" eaLnBrk="1" hangingPunct="1"/>
            <a:r>
              <a:rPr lang="es-ES_tradnl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de liberación continua (1)</a:t>
            </a:r>
          </a:p>
          <a:p>
            <a:pPr algn="ctr" eaLnBrk="1" hangingPunct="1"/>
            <a:endParaRPr lang="es-ES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394936" y="3789363"/>
            <a:ext cx="2663825" cy="360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3014" name="CuadroTexto 6"/>
          <p:cNvSpPr txBox="1">
            <a:spLocks noChangeArrowheads="1"/>
          </p:cNvSpPr>
          <p:nvPr/>
        </p:nvSpPr>
        <p:spPr bwMode="auto">
          <a:xfrm>
            <a:off x="4467961" y="3716339"/>
            <a:ext cx="1223963" cy="28309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es-ES" sz="1000"/>
              <a:t>Inspiración</a:t>
            </a:r>
          </a:p>
        </p:txBody>
      </p:sp>
      <p:sp>
        <p:nvSpPr>
          <p:cNvPr id="43015" name="CuadroTexto 7"/>
          <p:cNvSpPr txBox="1">
            <a:spLocks noChangeArrowheads="1"/>
          </p:cNvSpPr>
          <p:nvPr/>
        </p:nvSpPr>
        <p:spPr bwMode="auto">
          <a:xfrm>
            <a:off x="5979261" y="3716339"/>
            <a:ext cx="1223963" cy="28309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es-ES" sz="1000"/>
              <a:t>Espiración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459898" y="2636838"/>
            <a:ext cx="431800" cy="360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6411060" y="4221163"/>
            <a:ext cx="1944688" cy="1444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3018" name="CuadroTexto 11"/>
          <p:cNvSpPr txBox="1">
            <a:spLocks noChangeArrowheads="1"/>
          </p:cNvSpPr>
          <p:nvPr/>
        </p:nvSpPr>
        <p:spPr bwMode="auto">
          <a:xfrm>
            <a:off x="5834798" y="4427539"/>
            <a:ext cx="1441450" cy="28309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es-ES" sz="1000"/>
              <a:t>Tubo corrugado</a:t>
            </a:r>
          </a:p>
        </p:txBody>
      </p:sp>
      <p:sp>
        <p:nvSpPr>
          <p:cNvPr id="43019" name="CuadroTexto 12"/>
          <p:cNvSpPr txBox="1">
            <a:spLocks noChangeArrowheads="1"/>
          </p:cNvSpPr>
          <p:nvPr/>
        </p:nvSpPr>
        <p:spPr bwMode="auto">
          <a:xfrm>
            <a:off x="7850923" y="4427539"/>
            <a:ext cx="1008062" cy="28309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es-ES" sz="1000"/>
              <a:t>Al paciente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549400" y="6484939"/>
            <a:ext cx="2674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 Narrow"/>
                <a:cs typeface="Arial Narrow"/>
              </a:rPr>
              <a:t>Con pieza bucal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198" y="1666266"/>
            <a:ext cx="2013626" cy="205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94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ítulo 1"/>
          <p:cNvSpPr txBox="1">
            <a:spLocks/>
          </p:cNvSpPr>
          <p:nvPr/>
        </p:nvSpPr>
        <p:spPr bwMode="auto">
          <a:xfrm>
            <a:off x="2507457" y="-15875"/>
            <a:ext cx="7643812" cy="8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3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Nebulizadores</a:t>
            </a:r>
          </a:p>
          <a:p>
            <a:pPr algn="ctr" eaLnBrk="1" hangingPunct="1"/>
            <a:r>
              <a:rPr lang="es-ES_tradnl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con bolsa reservorio (2) </a:t>
            </a:r>
          </a:p>
          <a:p>
            <a:pPr algn="ctr" eaLnBrk="1" hangingPunct="1"/>
            <a:endParaRPr lang="es-ES" sz="2800" dirty="0">
              <a:solidFill>
                <a:srgbClr val="000090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45060" name="Agrupar 16"/>
          <p:cNvGrpSpPr>
            <a:grpSpLocks/>
          </p:cNvGrpSpPr>
          <p:nvPr/>
        </p:nvGrpSpPr>
        <p:grpSpPr bwMode="auto">
          <a:xfrm>
            <a:off x="2405064" y="1989138"/>
            <a:ext cx="7291387" cy="4381500"/>
            <a:chOff x="827584" y="1988840"/>
            <a:chExt cx="7291708" cy="4381918"/>
          </a:xfrm>
        </p:grpSpPr>
        <p:pic>
          <p:nvPicPr>
            <p:cNvPr id="45061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988840"/>
              <a:ext cx="7291708" cy="4381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ángulo 5"/>
            <p:cNvSpPr/>
            <p:nvPr/>
          </p:nvSpPr>
          <p:spPr>
            <a:xfrm>
              <a:off x="4356751" y="3573316"/>
              <a:ext cx="2663942" cy="360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45063" name="CuadroTexto 6"/>
            <p:cNvSpPr txBox="1">
              <a:spLocks noChangeArrowheads="1"/>
            </p:cNvSpPr>
            <p:nvPr/>
          </p:nvSpPr>
          <p:spPr bwMode="auto">
            <a:xfrm>
              <a:off x="4355976" y="3573016"/>
              <a:ext cx="1296144" cy="2831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40000"/>
                </a:lnSpc>
              </a:pPr>
              <a:r>
                <a:rPr lang="es-ES" sz="1000"/>
                <a:t>Inspiración</a:t>
              </a:r>
            </a:p>
          </p:txBody>
        </p:sp>
        <p:sp>
          <p:nvSpPr>
            <p:cNvPr id="45064" name="CuadroTexto 7"/>
            <p:cNvSpPr txBox="1">
              <a:spLocks noChangeArrowheads="1"/>
            </p:cNvSpPr>
            <p:nvPr/>
          </p:nvSpPr>
          <p:spPr bwMode="auto">
            <a:xfrm>
              <a:off x="5652120" y="3573016"/>
              <a:ext cx="1296144" cy="2831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40000"/>
                </a:lnSpc>
              </a:pPr>
              <a:r>
                <a:rPr lang="es-ES" sz="1000"/>
                <a:t>Espiración</a:t>
              </a: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3707436" y="2565157"/>
              <a:ext cx="360378" cy="3603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5291831" y="4005157"/>
              <a:ext cx="2808411" cy="360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5364859" y="4149633"/>
              <a:ext cx="790610" cy="3588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4356751" y="5084760"/>
              <a:ext cx="790610" cy="5048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6804784" y="4508442"/>
              <a:ext cx="647729" cy="5048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45070" name="CuadroTexto 13"/>
            <p:cNvSpPr txBox="1">
              <a:spLocks noChangeArrowheads="1"/>
            </p:cNvSpPr>
            <p:nvPr/>
          </p:nvSpPr>
          <p:spPr bwMode="auto">
            <a:xfrm>
              <a:off x="5148064" y="4052585"/>
              <a:ext cx="1224136" cy="456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es-ES" sz="1000"/>
                <a:t>Válvula unidireccional</a:t>
              </a:r>
            </a:p>
          </p:txBody>
        </p:sp>
        <p:sp>
          <p:nvSpPr>
            <p:cNvPr id="45071" name="CuadroTexto 14"/>
            <p:cNvSpPr txBox="1">
              <a:spLocks noChangeArrowheads="1"/>
            </p:cNvSpPr>
            <p:nvPr/>
          </p:nvSpPr>
          <p:spPr bwMode="auto">
            <a:xfrm>
              <a:off x="6228184" y="3980577"/>
              <a:ext cx="1008112" cy="456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es-ES" sz="1000"/>
                <a:t>Puerto de exhalación</a:t>
              </a:r>
            </a:p>
          </p:txBody>
        </p:sp>
        <p:sp>
          <p:nvSpPr>
            <p:cNvPr id="45072" name="CuadroTexto 15"/>
            <p:cNvSpPr txBox="1">
              <a:spLocks noChangeArrowheads="1"/>
            </p:cNvSpPr>
            <p:nvPr/>
          </p:nvSpPr>
          <p:spPr bwMode="auto">
            <a:xfrm>
              <a:off x="6876256" y="4597291"/>
              <a:ext cx="936104" cy="26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es-ES" sz="1000"/>
                <a:t>Al paciente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5901267" y="4470404"/>
            <a:ext cx="863600" cy="360683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20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ítulo 1"/>
          <p:cNvSpPr txBox="1">
            <a:spLocks/>
          </p:cNvSpPr>
          <p:nvPr/>
        </p:nvSpPr>
        <p:spPr bwMode="auto">
          <a:xfrm>
            <a:off x="2561526" y="-27384"/>
            <a:ext cx="7643812" cy="9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3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Nebulizadores</a:t>
            </a:r>
          </a:p>
          <a:p>
            <a:pPr algn="ctr" eaLnBrk="1" hangingPunct="1"/>
            <a:r>
              <a:rPr lang="es-ES_tradnl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con respiración mejorada (3)</a:t>
            </a:r>
          </a:p>
          <a:p>
            <a:pPr algn="ctr" eaLnBrk="1" hangingPunct="1"/>
            <a:endParaRPr lang="es-ES" sz="2800" dirty="0">
              <a:solidFill>
                <a:srgbClr val="000090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47108" name="Agrupar 17"/>
          <p:cNvGrpSpPr>
            <a:grpSpLocks/>
          </p:cNvGrpSpPr>
          <p:nvPr/>
        </p:nvGrpSpPr>
        <p:grpSpPr bwMode="auto">
          <a:xfrm>
            <a:off x="2566989" y="1628775"/>
            <a:ext cx="6918325" cy="4878388"/>
            <a:chOff x="1043608" y="1628800"/>
            <a:chExt cx="6918291" cy="4878924"/>
          </a:xfrm>
        </p:grpSpPr>
        <p:pic>
          <p:nvPicPr>
            <p:cNvPr id="47109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628800"/>
              <a:ext cx="6918291" cy="4878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ángulo 10"/>
            <p:cNvSpPr/>
            <p:nvPr/>
          </p:nvSpPr>
          <p:spPr>
            <a:xfrm>
              <a:off x="5652097" y="3645147"/>
              <a:ext cx="1871654" cy="4318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47111" name="CuadroTexto 6"/>
            <p:cNvSpPr txBox="1">
              <a:spLocks noChangeArrowheads="1"/>
            </p:cNvSpPr>
            <p:nvPr/>
          </p:nvSpPr>
          <p:spPr bwMode="auto">
            <a:xfrm>
              <a:off x="3635896" y="3429000"/>
              <a:ext cx="1224136" cy="2831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40000"/>
                </a:lnSpc>
              </a:pPr>
              <a:r>
                <a:rPr lang="es-ES" sz="1000"/>
                <a:t>Inspiración</a:t>
              </a:r>
            </a:p>
          </p:txBody>
        </p:sp>
        <p:sp>
          <p:nvSpPr>
            <p:cNvPr id="47112" name="CuadroTexto 7"/>
            <p:cNvSpPr txBox="1">
              <a:spLocks noChangeArrowheads="1"/>
            </p:cNvSpPr>
            <p:nvPr/>
          </p:nvSpPr>
          <p:spPr bwMode="auto">
            <a:xfrm>
              <a:off x="5076056" y="3429000"/>
              <a:ext cx="1224136" cy="2831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40000"/>
                </a:lnSpc>
              </a:pPr>
              <a:r>
                <a:rPr lang="es-ES" sz="1000"/>
                <a:t>Espiración</a:t>
              </a:r>
            </a:p>
          </p:txBody>
        </p:sp>
        <p:sp>
          <p:nvSpPr>
            <p:cNvPr id="47113" name="CuadroTexto 8"/>
            <p:cNvSpPr txBox="1">
              <a:spLocks noChangeArrowheads="1"/>
            </p:cNvSpPr>
            <p:nvPr/>
          </p:nvSpPr>
          <p:spPr bwMode="auto">
            <a:xfrm>
              <a:off x="5364088" y="3861048"/>
              <a:ext cx="1224136" cy="4873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40000"/>
                </a:lnSpc>
              </a:pPr>
              <a:r>
                <a:rPr lang="es-ES" sz="1000" dirty="0"/>
                <a:t>Válvula </a:t>
              </a:r>
            </a:p>
            <a:p>
              <a:pPr algn="ctr" eaLnBrk="1" hangingPunct="1">
                <a:lnSpc>
                  <a:spcPct val="120000"/>
                </a:lnSpc>
              </a:pPr>
              <a:r>
                <a:rPr lang="es-ES" sz="1000" dirty="0"/>
                <a:t>espiratoria</a:t>
              </a:r>
            </a:p>
          </p:txBody>
        </p:sp>
        <p:sp>
          <p:nvSpPr>
            <p:cNvPr id="47114" name="CuadroTexto 9"/>
            <p:cNvSpPr txBox="1">
              <a:spLocks noChangeArrowheads="1"/>
            </p:cNvSpPr>
            <p:nvPr/>
          </p:nvSpPr>
          <p:spPr bwMode="auto">
            <a:xfrm>
              <a:off x="6588224" y="3789040"/>
              <a:ext cx="1008112" cy="2831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40000"/>
                </a:lnSpc>
              </a:pPr>
              <a:r>
                <a:rPr lang="es-ES" sz="1000"/>
                <a:t>inspiración</a:t>
              </a:r>
            </a:p>
          </p:txBody>
        </p:sp>
        <p:sp>
          <p:nvSpPr>
            <p:cNvPr id="13" name="Rectángulo 12"/>
            <p:cNvSpPr/>
            <p:nvPr/>
          </p:nvSpPr>
          <p:spPr>
            <a:xfrm rot="20685462">
              <a:off x="5631460" y="4437397"/>
              <a:ext cx="279399" cy="4318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47116" name="CuadroTexto 11"/>
            <p:cNvSpPr txBox="1">
              <a:spLocks noChangeArrowheads="1"/>
            </p:cNvSpPr>
            <p:nvPr/>
          </p:nvSpPr>
          <p:spPr bwMode="auto">
            <a:xfrm>
              <a:off x="5004048" y="4509120"/>
              <a:ext cx="864096" cy="2831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40000"/>
                </a:lnSpc>
              </a:pPr>
              <a:r>
                <a:rPr lang="es-ES" sz="1000"/>
                <a:t>Al paciente</a:t>
              </a: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2339002" y="2205126"/>
              <a:ext cx="865183" cy="4318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cxnSp>
          <p:nvCxnSpPr>
            <p:cNvPr id="17" name="Conector recto 16"/>
            <p:cNvCxnSpPr/>
            <p:nvPr/>
          </p:nvCxnSpPr>
          <p:spPr>
            <a:xfrm>
              <a:off x="3780445" y="3429223"/>
              <a:ext cx="2303451" cy="0"/>
            </a:xfrm>
            <a:prstGeom prst="line">
              <a:avLst/>
            </a:prstGeom>
            <a:ln w="130175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2874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ítulo 1"/>
          <p:cNvSpPr txBox="1">
            <a:spLocks/>
          </p:cNvSpPr>
          <p:nvPr/>
        </p:nvSpPr>
        <p:spPr bwMode="auto">
          <a:xfrm>
            <a:off x="2638957" y="-38032"/>
            <a:ext cx="7643812" cy="85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3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Nebulizadores</a:t>
            </a:r>
          </a:p>
          <a:p>
            <a:pPr algn="ctr" eaLnBrk="1" hangingPunct="1"/>
            <a:r>
              <a:rPr lang="es-ES_tradnl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activado por respiración (dosimétricos) (4)</a:t>
            </a:r>
          </a:p>
          <a:p>
            <a:pPr algn="ctr" eaLnBrk="1" hangingPunct="1"/>
            <a:endParaRPr lang="es-ES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156" name="Agrupar 13"/>
          <p:cNvGrpSpPr>
            <a:grpSpLocks/>
          </p:cNvGrpSpPr>
          <p:nvPr/>
        </p:nvGrpSpPr>
        <p:grpSpPr bwMode="auto">
          <a:xfrm>
            <a:off x="2640014" y="1773238"/>
            <a:ext cx="6911975" cy="4551362"/>
            <a:chOff x="1115616" y="1772816"/>
            <a:chExt cx="6912768" cy="4551403"/>
          </a:xfrm>
        </p:grpSpPr>
        <p:pic>
          <p:nvPicPr>
            <p:cNvPr id="49157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772816"/>
              <a:ext cx="6836934" cy="4551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58" name="CuadroTexto 5"/>
            <p:cNvSpPr txBox="1">
              <a:spLocks noChangeArrowheads="1"/>
            </p:cNvSpPr>
            <p:nvPr/>
          </p:nvSpPr>
          <p:spPr bwMode="auto">
            <a:xfrm>
              <a:off x="3347864" y="3429000"/>
              <a:ext cx="1224136" cy="2830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40000"/>
                </a:lnSpc>
              </a:pPr>
              <a:r>
                <a:rPr lang="es-ES" sz="1000"/>
                <a:t>Inspiración</a:t>
              </a:r>
            </a:p>
          </p:txBody>
        </p:sp>
        <p:sp>
          <p:nvSpPr>
            <p:cNvPr id="49159" name="CuadroTexto 6"/>
            <p:cNvSpPr txBox="1">
              <a:spLocks noChangeArrowheads="1"/>
            </p:cNvSpPr>
            <p:nvPr/>
          </p:nvSpPr>
          <p:spPr bwMode="auto">
            <a:xfrm>
              <a:off x="4644008" y="3429000"/>
              <a:ext cx="1224136" cy="2830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40000"/>
                </a:lnSpc>
              </a:pPr>
              <a:r>
                <a:rPr lang="es-ES" sz="1000"/>
                <a:t>Espiración</a:t>
              </a:r>
            </a:p>
          </p:txBody>
        </p:sp>
        <p:sp>
          <p:nvSpPr>
            <p:cNvPr id="8" name="Rectángulo 7"/>
            <p:cNvSpPr/>
            <p:nvPr/>
          </p:nvSpPr>
          <p:spPr>
            <a:xfrm rot="1291619">
              <a:off x="6431176" y="3965173"/>
              <a:ext cx="649361" cy="4270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2555643" y="2420522"/>
              <a:ext cx="504883" cy="3603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7091652" y="4076299"/>
              <a:ext cx="649361" cy="3603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7091652" y="4797030"/>
              <a:ext cx="649361" cy="3603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49164" name="CuadroTexto 11"/>
            <p:cNvSpPr txBox="1">
              <a:spLocks noChangeArrowheads="1"/>
            </p:cNvSpPr>
            <p:nvPr/>
          </p:nvSpPr>
          <p:spPr bwMode="auto">
            <a:xfrm>
              <a:off x="6516216" y="4077072"/>
              <a:ext cx="1224136" cy="283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40000"/>
                </a:lnSpc>
              </a:pPr>
              <a:r>
                <a:rPr lang="es-ES" sz="1000"/>
                <a:t>Válvula espiratoria</a:t>
              </a:r>
            </a:p>
          </p:txBody>
        </p:sp>
        <p:sp>
          <p:nvSpPr>
            <p:cNvPr id="49165" name="CuadroTexto 12"/>
            <p:cNvSpPr txBox="1">
              <a:spLocks noChangeArrowheads="1"/>
            </p:cNvSpPr>
            <p:nvPr/>
          </p:nvSpPr>
          <p:spPr bwMode="auto">
            <a:xfrm>
              <a:off x="7092280" y="4725144"/>
              <a:ext cx="936104" cy="283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40000"/>
                </a:lnSpc>
              </a:pPr>
              <a:r>
                <a:rPr lang="es-ES" sz="1000"/>
                <a:t>Al paciente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813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7" name="Agrupar 10"/>
          <p:cNvGrpSpPr>
            <a:grpSpLocks/>
          </p:cNvGrpSpPr>
          <p:nvPr/>
        </p:nvGrpSpPr>
        <p:grpSpPr bwMode="auto">
          <a:xfrm>
            <a:off x="2711450" y="1844675"/>
            <a:ext cx="6883400" cy="4464050"/>
            <a:chOff x="1187624" y="1844824"/>
            <a:chExt cx="6883327" cy="4464496"/>
          </a:xfrm>
        </p:grpSpPr>
        <p:pic>
          <p:nvPicPr>
            <p:cNvPr id="55301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1916832"/>
              <a:ext cx="6883327" cy="4276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ángulo 2"/>
            <p:cNvSpPr/>
            <p:nvPr/>
          </p:nvSpPr>
          <p:spPr>
            <a:xfrm>
              <a:off x="6732703" y="2565621"/>
              <a:ext cx="1223949" cy="4318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4572138" y="1844824"/>
              <a:ext cx="2232001" cy="4318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" name="Rectángulo 4"/>
            <p:cNvSpPr/>
            <p:nvPr/>
          </p:nvSpPr>
          <p:spPr>
            <a:xfrm>
              <a:off x="2411574" y="3500752"/>
              <a:ext cx="1223949" cy="2889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403522" y="5877477"/>
              <a:ext cx="1368410" cy="3603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3635523" y="5948922"/>
              <a:ext cx="2592361" cy="3603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4859473" y="2565621"/>
              <a:ext cx="649280" cy="3588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4435615" y="3429307"/>
              <a:ext cx="496883" cy="793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55300" name="Título 1"/>
          <p:cNvSpPr txBox="1">
            <a:spLocks/>
          </p:cNvSpPr>
          <p:nvPr/>
        </p:nvSpPr>
        <p:spPr bwMode="auto">
          <a:xfrm>
            <a:off x="2561432" y="-27384"/>
            <a:ext cx="7643812" cy="77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3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Nebulizadores</a:t>
            </a:r>
          </a:p>
          <a:p>
            <a:pPr algn="ctr"/>
            <a:r>
              <a:rPr lang="es-ES_tradnl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con entrega continua de aerosol (y 5) </a:t>
            </a:r>
          </a:p>
          <a:p>
            <a:pPr algn="ctr" eaLnBrk="1" hangingPunct="1"/>
            <a:endParaRPr lang="es-ES" sz="28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259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ítulo 1"/>
          <p:cNvSpPr txBox="1">
            <a:spLocks/>
          </p:cNvSpPr>
          <p:nvPr/>
        </p:nvSpPr>
        <p:spPr bwMode="auto">
          <a:xfrm>
            <a:off x="2567608" y="-27384"/>
            <a:ext cx="7643812" cy="90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3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Nebulizadores</a:t>
            </a:r>
          </a:p>
          <a:p>
            <a:pPr algn="ctr"/>
            <a:r>
              <a:rPr lang="es-ES_tradnl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Ultrasónico</a:t>
            </a:r>
          </a:p>
          <a:p>
            <a:pPr algn="ctr" eaLnBrk="1" hangingPunct="1"/>
            <a:endParaRPr lang="es-ES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4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2205038"/>
            <a:ext cx="5881688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162800" y="5880100"/>
            <a:ext cx="2298700" cy="63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1342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Aeroneb Pro nebulizer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2178051"/>
            <a:ext cx="3365500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4" descr="Nebulizer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3858380"/>
            <a:ext cx="4718050" cy="262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 bwMode="auto">
          <a:xfrm>
            <a:off x="2567608" y="-99392"/>
            <a:ext cx="7643812" cy="78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3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Nebulizadores</a:t>
            </a:r>
          </a:p>
          <a:p>
            <a:pPr algn="ctr"/>
            <a:r>
              <a:rPr lang="es-ES_tradnl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Malla vibratoria</a:t>
            </a:r>
          </a:p>
          <a:p>
            <a:pPr algn="ctr" eaLnBrk="1" hangingPunct="1"/>
            <a:endParaRPr lang="es-ES" sz="28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403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ítulo 1"/>
          <p:cNvSpPr txBox="1">
            <a:spLocks/>
          </p:cNvSpPr>
          <p:nvPr/>
        </p:nvSpPr>
        <p:spPr bwMode="auto">
          <a:xfrm>
            <a:off x="2566988" y="-27384"/>
            <a:ext cx="76438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_tradnl" sz="3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Depósito del fármaco durante VM</a:t>
            </a:r>
          </a:p>
          <a:p>
            <a:pPr algn="ctr"/>
            <a:r>
              <a:rPr lang="es-ES_tradn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Factores generales</a:t>
            </a:r>
          </a:p>
        </p:txBody>
      </p:sp>
      <p:sp>
        <p:nvSpPr>
          <p:cNvPr id="59396" name="Rectangle 5"/>
          <p:cNvSpPr>
            <a:spLocks noChangeArrowheads="1"/>
          </p:cNvSpPr>
          <p:nvPr/>
        </p:nvSpPr>
        <p:spPr bwMode="auto">
          <a:xfrm>
            <a:off x="3574330" y="6525344"/>
            <a:ext cx="86423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s-ES" sz="1600" dirty="0" err="1">
                <a:latin typeface="Arial Narrow" charset="0"/>
                <a:cs typeface="Arial Narrow" charset="0"/>
              </a:rPr>
              <a:t>Dhand</a:t>
            </a:r>
            <a:r>
              <a:rPr lang="es-ES" sz="1600" dirty="0">
                <a:latin typeface="Arial Narrow" charset="0"/>
                <a:cs typeface="Arial Narrow" charset="0"/>
              </a:rPr>
              <a:t> R. </a:t>
            </a:r>
            <a:r>
              <a:rPr lang="es-ES" sz="1600" dirty="0" err="1">
                <a:latin typeface="Arial Narrow" charset="0"/>
                <a:cs typeface="Arial Narrow" charset="0"/>
              </a:rPr>
              <a:t>Respir</a:t>
            </a:r>
            <a:r>
              <a:rPr lang="es-ES" sz="1600" dirty="0">
                <a:latin typeface="Arial Narrow" charset="0"/>
                <a:cs typeface="Arial Narrow" charset="0"/>
              </a:rPr>
              <a:t> </a:t>
            </a:r>
            <a:r>
              <a:rPr lang="es-ES" sz="1600" dirty="0" err="1">
                <a:latin typeface="Arial Narrow" charset="0"/>
                <a:cs typeface="Arial Narrow" charset="0"/>
              </a:rPr>
              <a:t>Care</a:t>
            </a:r>
            <a:r>
              <a:rPr lang="es-ES" sz="1600" dirty="0">
                <a:latin typeface="Arial Narrow" charset="0"/>
                <a:cs typeface="Arial Narrow" charset="0"/>
              </a:rPr>
              <a:t> 2004</a:t>
            </a:r>
          </a:p>
        </p:txBody>
      </p:sp>
      <p:pic>
        <p:nvPicPr>
          <p:cNvPr id="58373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1557338"/>
            <a:ext cx="2513012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557339"/>
            <a:ext cx="2520950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6888163" y="5661026"/>
            <a:ext cx="215900" cy="720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grpSp>
        <p:nvGrpSpPr>
          <p:cNvPr id="7" name="Agrupar 6"/>
          <p:cNvGrpSpPr>
            <a:grpSpLocks/>
          </p:cNvGrpSpPr>
          <p:nvPr/>
        </p:nvGrpSpPr>
        <p:grpSpPr bwMode="auto">
          <a:xfrm>
            <a:off x="7391400" y="1557339"/>
            <a:ext cx="3168650" cy="5000625"/>
            <a:chOff x="5868144" y="1556792"/>
            <a:chExt cx="3168352" cy="5000671"/>
          </a:xfrm>
        </p:grpSpPr>
        <p:pic>
          <p:nvPicPr>
            <p:cNvPr id="59401" name="Imagen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1802" y="1556792"/>
              <a:ext cx="3164694" cy="5000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ángulo 10"/>
            <p:cNvSpPr/>
            <p:nvPr/>
          </p:nvSpPr>
          <p:spPr>
            <a:xfrm>
              <a:off x="5868144" y="1772694"/>
              <a:ext cx="215880" cy="720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5" name="Rectangle 4"/>
          <p:cNvSpPr/>
          <p:nvPr/>
        </p:nvSpPr>
        <p:spPr>
          <a:xfrm>
            <a:off x="2566988" y="1557338"/>
            <a:ext cx="1104094" cy="215900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21288" y="1601788"/>
            <a:ext cx="1389062" cy="215900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66988" y="5503863"/>
            <a:ext cx="1104094" cy="215900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82907" y="3951965"/>
            <a:ext cx="2067968" cy="215900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450670" y="1620838"/>
            <a:ext cx="1104094" cy="215900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466348" y="5489174"/>
            <a:ext cx="1104094" cy="215900"/>
          </a:xfrm>
          <a:prstGeom prst="rect">
            <a:avLst/>
          </a:prstGeom>
          <a:solidFill>
            <a:srgbClr val="FF6600">
              <a:alpha val="4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45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/>
        </p:nvSpPr>
        <p:spPr bwMode="auto">
          <a:xfrm>
            <a:off x="2063552" y="1844824"/>
            <a:ext cx="8079606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s-ES_tradnl" sz="2200" dirty="0">
              <a:latin typeface="Calibri" charset="0"/>
              <a:cs typeface="Calibri" charset="0"/>
            </a:endParaRPr>
          </a:p>
          <a:p>
            <a:pPr marL="342900" indent="-342900">
              <a:buFont typeface="Arial" charset="0"/>
              <a:buChar char="•"/>
            </a:pPr>
            <a:endParaRPr lang="es-ES_tradnl" sz="2200" dirty="0">
              <a:latin typeface="Calibri" charset="0"/>
              <a:cs typeface="Calibri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s-ES_tradnl" sz="2200" b="1" dirty="0">
                <a:latin typeface="Calibri" charset="0"/>
                <a:cs typeface="Calibri" charset="0"/>
              </a:rPr>
              <a:t>Bajo flujo</a:t>
            </a:r>
            <a:r>
              <a:rPr lang="es-ES_tradnl" sz="2200" dirty="0">
                <a:latin typeface="Calibri" charset="0"/>
                <a:cs typeface="Calibri" charset="0"/>
              </a:rPr>
              <a:t>: facilita el transporte del gas y la mezcla del aerosol</a:t>
            </a:r>
          </a:p>
          <a:p>
            <a:pPr marL="342900" indent="-342900">
              <a:buFont typeface="Arial" charset="0"/>
              <a:buChar char="•"/>
            </a:pPr>
            <a:endParaRPr lang="es-ES_tradnl" sz="2200" b="1" dirty="0">
              <a:latin typeface="Calibri" charset="0"/>
              <a:cs typeface="Calibri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s-ES_tradnl" sz="2200" b="1" dirty="0">
                <a:latin typeface="Calibri" charset="0"/>
                <a:cs typeface="Calibri" charset="0"/>
              </a:rPr>
              <a:t>Alto volumen </a:t>
            </a:r>
            <a:r>
              <a:rPr lang="es-ES_tradnl" sz="2200" b="1" i="1" dirty="0">
                <a:latin typeface="Calibri" charset="0"/>
                <a:cs typeface="Calibri" charset="0"/>
              </a:rPr>
              <a:t>tidal</a:t>
            </a:r>
            <a:r>
              <a:rPr lang="es-ES_tradnl" sz="2200" dirty="0">
                <a:latin typeface="Calibri" charset="0"/>
                <a:cs typeface="Calibri" charset="0"/>
              </a:rPr>
              <a:t>: debe asegurar una amplia distribución</a:t>
            </a:r>
          </a:p>
          <a:p>
            <a:pPr marL="342900" indent="-342900">
              <a:buFont typeface="Arial" charset="0"/>
              <a:buChar char="•"/>
            </a:pPr>
            <a:endParaRPr lang="es-ES_tradnl" sz="2200" b="1" dirty="0">
              <a:latin typeface="Calibri" charset="0"/>
              <a:cs typeface="Calibri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s-ES_tradnl" sz="2200" b="1" dirty="0">
                <a:latin typeface="Calibri" charset="0"/>
                <a:cs typeface="Calibri" charset="0"/>
              </a:rPr>
              <a:t>Ciclo inspiratorio lento, prolongado y continuo</a:t>
            </a:r>
            <a:r>
              <a:rPr lang="es-ES_tradnl" sz="2200" dirty="0">
                <a:latin typeface="Calibri" charset="0"/>
                <a:cs typeface="Calibri" charset="0"/>
              </a:rPr>
              <a:t>: minimiza el </a:t>
            </a:r>
            <a:r>
              <a:rPr lang="es-ES_tradnl" sz="2200" i="1" dirty="0">
                <a:latin typeface="Calibri" charset="0"/>
                <a:cs typeface="Calibri" charset="0"/>
              </a:rPr>
              <a:t>flujo turbulento</a:t>
            </a:r>
            <a:r>
              <a:rPr lang="es-ES_tradnl" sz="2200" dirty="0">
                <a:latin typeface="Calibri" charset="0"/>
                <a:cs typeface="Calibri" charset="0"/>
              </a:rPr>
              <a:t> </a:t>
            </a:r>
            <a:r>
              <a:rPr lang="es-ES_tradnl" sz="2200" dirty="0">
                <a:latin typeface="Calibri" charset="0"/>
                <a:cs typeface="Calibri" charset="0"/>
                <a:sym typeface="Wingdings"/>
              </a:rPr>
              <a:t> reduce</a:t>
            </a:r>
            <a:r>
              <a:rPr lang="es-ES_tradnl" sz="2200" dirty="0">
                <a:latin typeface="Calibri" charset="0"/>
                <a:cs typeface="Calibri" charset="0"/>
              </a:rPr>
              <a:t> el impacto proximal de las partículas.</a:t>
            </a:r>
          </a:p>
          <a:p>
            <a:pPr marL="342900" indent="-342900">
              <a:buFont typeface="Arial" charset="0"/>
              <a:buChar char="•"/>
            </a:pPr>
            <a:endParaRPr lang="es-ES_tradnl" sz="2200" b="1" dirty="0">
              <a:latin typeface="Calibri" charset="0"/>
              <a:cs typeface="Calibri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s-ES_tradnl" sz="2200" b="1" dirty="0">
                <a:latin typeface="Calibri" charset="0"/>
                <a:cs typeface="Calibri" charset="0"/>
              </a:rPr>
              <a:t>PEEP</a:t>
            </a:r>
            <a:r>
              <a:rPr lang="es-ES_tradnl" sz="2200" dirty="0">
                <a:latin typeface="Calibri" charset="0"/>
                <a:cs typeface="Calibri" charset="0"/>
              </a:rPr>
              <a:t> baja.</a:t>
            </a:r>
          </a:p>
        </p:txBody>
      </p:sp>
      <p:sp>
        <p:nvSpPr>
          <p:cNvPr id="60420" name="Título 1"/>
          <p:cNvSpPr txBox="1">
            <a:spLocks/>
          </p:cNvSpPr>
          <p:nvPr/>
        </p:nvSpPr>
        <p:spPr bwMode="auto">
          <a:xfrm>
            <a:off x="2711624" y="-27384"/>
            <a:ext cx="7643812" cy="95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_tradnl" sz="3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Depósito del fármaco durante VM</a:t>
            </a:r>
          </a:p>
          <a:p>
            <a:pPr algn="ctr"/>
            <a:r>
              <a:rPr lang="es-ES_tradn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Parámetros óptimos de ventilador</a:t>
            </a:r>
          </a:p>
        </p:txBody>
      </p:sp>
    </p:spTree>
    <p:extLst>
      <p:ext uri="{BB962C8B-B14F-4D97-AF65-F5344CB8AC3E}">
        <p14:creationId xmlns:p14="http://schemas.microsoft.com/office/powerpoint/2010/main" val="377821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ChangeArrowheads="1"/>
          </p:cNvSpPr>
          <p:nvPr/>
        </p:nvSpPr>
        <p:spPr bwMode="auto">
          <a:xfrm>
            <a:off x="2424114" y="1689101"/>
            <a:ext cx="8424414" cy="405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charset="0"/>
              <a:buAutoNum type="arabicPeriod"/>
            </a:pPr>
            <a:r>
              <a:rPr lang="es-ES" dirty="0">
                <a:latin typeface="Calibri" charset="0"/>
                <a:cs typeface="Calibri" charset="0"/>
              </a:rPr>
              <a:t>Revisar la indicación -identificando al paciente- y evaluar la necesidad de broncodilatador. </a:t>
            </a:r>
          </a:p>
          <a:p>
            <a:pPr marL="342900" indent="-342900">
              <a:lnSpc>
                <a:spcPct val="120000"/>
              </a:lnSpc>
              <a:buFont typeface="Arial" charset="0"/>
              <a:buAutoNum type="arabicPeriod"/>
            </a:pPr>
            <a:r>
              <a:rPr lang="es-ES" b="1" dirty="0">
                <a:latin typeface="Calibri" charset="0"/>
                <a:cs typeface="Calibri" charset="0"/>
              </a:rPr>
              <a:t>Aspiración de las secreciones</a:t>
            </a:r>
            <a:r>
              <a:rPr lang="es-ES" b="1" dirty="0">
                <a:solidFill>
                  <a:srgbClr val="FF0000"/>
                </a:solidFill>
                <a:latin typeface="Calibri" charset="0"/>
                <a:cs typeface="Calibri" charset="0"/>
              </a:rPr>
              <a:t>*</a:t>
            </a:r>
            <a:r>
              <a:rPr lang="es-ES" b="1" dirty="0">
                <a:latin typeface="Calibri" charset="0"/>
                <a:cs typeface="Calibri" charset="0"/>
              </a:rPr>
              <a:t>.</a:t>
            </a:r>
          </a:p>
          <a:p>
            <a:pPr marL="342900" indent="-342900">
              <a:lnSpc>
                <a:spcPct val="120000"/>
              </a:lnSpc>
              <a:buFont typeface="Arial" charset="0"/>
              <a:buAutoNum type="arabicPeriod"/>
            </a:pPr>
            <a:r>
              <a:rPr lang="es-ES" dirty="0">
                <a:latin typeface="Calibri" charset="0"/>
                <a:cs typeface="Calibri" charset="0"/>
              </a:rPr>
              <a:t>Asegurar un </a:t>
            </a:r>
            <a:r>
              <a:rPr lang="es-ES" b="1" dirty="0">
                <a:latin typeface="Calibri" charset="0"/>
                <a:cs typeface="Calibri" charset="0"/>
              </a:rPr>
              <a:t>volumen </a:t>
            </a:r>
            <a:r>
              <a:rPr lang="es-ES" b="1" i="1" dirty="0">
                <a:latin typeface="Calibri" charset="0"/>
                <a:cs typeface="Calibri" charset="0"/>
              </a:rPr>
              <a:t>tidal</a:t>
            </a:r>
            <a:r>
              <a:rPr lang="es-ES" b="1" dirty="0">
                <a:latin typeface="Calibri" charset="0"/>
                <a:cs typeface="Calibri" charset="0"/>
              </a:rPr>
              <a:t>  (5-7 ml/kg)</a:t>
            </a:r>
          </a:p>
          <a:p>
            <a:pPr marL="342900" indent="-342900">
              <a:lnSpc>
                <a:spcPct val="120000"/>
              </a:lnSpc>
              <a:buFont typeface="Arial" charset="0"/>
              <a:buAutoNum type="arabicPeriod"/>
            </a:pPr>
            <a:r>
              <a:rPr lang="es-ES" dirty="0">
                <a:latin typeface="Calibri" charset="0"/>
                <a:cs typeface="Calibri" charset="0"/>
              </a:rPr>
              <a:t>Si es posible, disminuir el </a:t>
            </a:r>
            <a:r>
              <a:rPr lang="es-ES" b="1" dirty="0">
                <a:latin typeface="Calibri" charset="0"/>
                <a:cs typeface="Calibri" charset="0"/>
              </a:rPr>
              <a:t>flujo inspiratorio a ≤ 60 L/min</a:t>
            </a:r>
            <a:r>
              <a:rPr lang="es-ES" b="1" dirty="0">
                <a:solidFill>
                  <a:srgbClr val="FF0000"/>
                </a:solidFill>
                <a:latin typeface="Calibri" charset="0"/>
                <a:cs typeface="Calibri" charset="0"/>
              </a:rPr>
              <a:t>**</a:t>
            </a:r>
          </a:p>
          <a:p>
            <a:pPr marL="342900" indent="-342900">
              <a:lnSpc>
                <a:spcPct val="120000"/>
              </a:lnSpc>
              <a:buFont typeface="Arial" charset="0"/>
              <a:buAutoNum type="arabicPeriod"/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Agitar el MDI y calentar a la </a:t>
            </a: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temperatura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 de la mano. </a:t>
            </a:r>
          </a:p>
          <a:p>
            <a:pPr marL="342900" indent="-342900">
              <a:lnSpc>
                <a:spcPct val="120000"/>
              </a:lnSpc>
              <a:buFont typeface="Arial" charset="0"/>
              <a:buAutoNum type="arabicPeriod"/>
            </a:pPr>
            <a:r>
              <a:rPr lang="es-ES" dirty="0">
                <a:latin typeface="Calibri" charset="0"/>
                <a:cs typeface="Calibri" charset="0"/>
              </a:rPr>
              <a:t>Colocar el MDI en una </a:t>
            </a:r>
            <a:r>
              <a:rPr lang="es-ES" b="1" dirty="0">
                <a:latin typeface="Calibri" charset="0"/>
                <a:cs typeface="Calibri" charset="0"/>
              </a:rPr>
              <a:t>cámara espaciadora / adaptador</a:t>
            </a:r>
            <a:r>
              <a:rPr lang="es-ES" b="1" baseline="30000" dirty="0">
                <a:solidFill>
                  <a:srgbClr val="FF0000"/>
                </a:solidFill>
                <a:latin typeface="Calibri" charset="0"/>
                <a:cs typeface="Calibri" charset="0"/>
              </a:rPr>
              <a:t>⌗</a:t>
            </a:r>
            <a:endParaRPr lang="es-ES" dirty="0">
              <a:solidFill>
                <a:srgbClr val="FF0000"/>
              </a:solidFill>
              <a:latin typeface="Calibri" charset="0"/>
              <a:cs typeface="Calibri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AutoNum type="arabicPeriod"/>
            </a:pPr>
            <a:r>
              <a:rPr lang="es-ES" dirty="0">
                <a:latin typeface="Calibri" charset="0"/>
                <a:cs typeface="Calibri" charset="0"/>
              </a:rPr>
              <a:t>Retirar</a:t>
            </a:r>
            <a:r>
              <a:rPr lang="es-ES" b="1" dirty="0">
                <a:latin typeface="Calibri" charset="0"/>
                <a:cs typeface="Calibri" charset="0"/>
              </a:rPr>
              <a:t> el HME </a:t>
            </a:r>
            <a:r>
              <a:rPr lang="es-ES" dirty="0">
                <a:latin typeface="Calibri" charset="0"/>
                <a:cs typeface="Calibri" charset="0"/>
              </a:rPr>
              <a:t>del circuito</a:t>
            </a:r>
            <a:r>
              <a:rPr lang="es-ES" dirty="0">
                <a:solidFill>
                  <a:srgbClr val="FF0000"/>
                </a:solidFill>
                <a:latin typeface="Calibri" charset="0"/>
                <a:cs typeface="Calibri" charset="0"/>
              </a:rPr>
              <a:t>*</a:t>
            </a:r>
            <a:endParaRPr lang="es-ES" dirty="0">
              <a:latin typeface="Calibri" charset="0"/>
              <a:cs typeface="Calibri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AutoNum type="arabicPeriod"/>
            </a:pPr>
            <a:r>
              <a:rPr lang="es-ES" b="1" dirty="0">
                <a:latin typeface="Calibri" charset="0"/>
                <a:cs typeface="Calibri" charset="0"/>
              </a:rPr>
              <a:t>Coordinar el disparo del MDI con el inicio de la inspiración.</a:t>
            </a:r>
          </a:p>
          <a:p>
            <a:pPr marL="342900" indent="-342900">
              <a:lnSpc>
                <a:spcPct val="120000"/>
              </a:lnSpc>
              <a:buFont typeface="Arial" charset="0"/>
              <a:buAutoNum type="arabicPeriod"/>
            </a:pPr>
            <a:r>
              <a:rPr lang="es-ES" dirty="0">
                <a:latin typeface="Calibri" charset="0"/>
                <a:cs typeface="Calibri" charset="0"/>
              </a:rPr>
              <a:t>Esperar al menos </a:t>
            </a:r>
            <a:r>
              <a:rPr lang="es-ES" b="1" dirty="0">
                <a:latin typeface="Calibri" charset="0"/>
                <a:cs typeface="Calibri" charset="0"/>
              </a:rPr>
              <a:t>15 s entre cada disparo</a:t>
            </a:r>
            <a:r>
              <a:rPr lang="es-ES" dirty="0">
                <a:latin typeface="Calibri" charset="0"/>
                <a:cs typeface="Calibri" charset="0"/>
              </a:rPr>
              <a:t>; administrar la dosis total.</a:t>
            </a:r>
          </a:p>
          <a:p>
            <a:pPr marL="342900" indent="-342900">
              <a:lnSpc>
                <a:spcPct val="120000"/>
              </a:lnSpc>
              <a:buFont typeface="Arial" charset="0"/>
              <a:buAutoNum type="arabicPeriod"/>
            </a:pPr>
            <a:r>
              <a:rPr lang="es-ES" dirty="0">
                <a:latin typeface="Calibri" charset="0"/>
                <a:cs typeface="Calibri" charset="0"/>
              </a:rPr>
              <a:t>Vigilar la presencia de respuestas adversas. </a:t>
            </a:r>
          </a:p>
          <a:p>
            <a:pPr marL="342900" indent="-342900">
              <a:lnSpc>
                <a:spcPct val="120000"/>
              </a:lnSpc>
              <a:buFont typeface="Arial" charset="0"/>
              <a:buAutoNum type="arabicPeriod"/>
            </a:pPr>
            <a:r>
              <a:rPr lang="es-ES" dirty="0">
                <a:latin typeface="Calibri" charset="0"/>
                <a:cs typeface="Calibri" charset="0"/>
              </a:rPr>
              <a:t>Recolocar el HME y evaluar la respuesta</a:t>
            </a:r>
            <a:r>
              <a:rPr lang="es-ES" dirty="0">
                <a:solidFill>
                  <a:srgbClr val="FF0000"/>
                </a:solidFill>
                <a:latin typeface="Calibri" charset="0"/>
                <a:cs typeface="Calibri" charset="0"/>
              </a:rPr>
              <a:t>*</a:t>
            </a:r>
            <a:r>
              <a:rPr lang="es-ES" dirty="0">
                <a:latin typeface="Calibri" charset="0"/>
                <a:cs typeface="Calibri" charset="0"/>
              </a:rPr>
              <a:t>.</a:t>
            </a:r>
            <a:endParaRPr lang="es-ES" sz="1400" i="1" dirty="0">
              <a:latin typeface="Calibri" charset="0"/>
              <a:cs typeface="Calibri" charset="0"/>
            </a:endParaRPr>
          </a:p>
        </p:txBody>
      </p:sp>
      <p:sp>
        <p:nvSpPr>
          <p:cNvPr id="67586" name="Rectangle 4"/>
          <p:cNvSpPr>
            <a:spLocks noChangeArrowheads="1"/>
          </p:cNvSpPr>
          <p:nvPr/>
        </p:nvSpPr>
        <p:spPr bwMode="auto">
          <a:xfrm>
            <a:off x="3567980" y="6292850"/>
            <a:ext cx="8642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s-ES" sz="1400" dirty="0" err="1">
                <a:latin typeface="Arial Narrow" charset="0"/>
                <a:cs typeface="Arial Narrow" charset="0"/>
              </a:rPr>
              <a:t>Dhand</a:t>
            </a:r>
            <a:r>
              <a:rPr lang="es-ES" sz="1400" dirty="0">
                <a:latin typeface="Arial Narrow" charset="0"/>
                <a:cs typeface="Arial Narrow" charset="0"/>
              </a:rPr>
              <a:t> R. </a:t>
            </a:r>
            <a:r>
              <a:rPr lang="es-ES" sz="1400" i="1" dirty="0" err="1">
                <a:latin typeface="Arial Narrow" charset="0"/>
                <a:cs typeface="Arial Narrow" charset="0"/>
              </a:rPr>
              <a:t>Respir</a:t>
            </a:r>
            <a:r>
              <a:rPr lang="es-ES" sz="1400" i="1" dirty="0">
                <a:latin typeface="Arial Narrow" charset="0"/>
                <a:cs typeface="Arial Narrow" charset="0"/>
              </a:rPr>
              <a:t> </a:t>
            </a:r>
            <a:r>
              <a:rPr lang="es-ES" sz="1400" i="1" dirty="0" err="1">
                <a:latin typeface="Arial Narrow" charset="0"/>
                <a:cs typeface="Arial Narrow" charset="0"/>
              </a:rPr>
              <a:t>Care</a:t>
            </a:r>
            <a:r>
              <a:rPr lang="es-ES" sz="1400" i="1" dirty="0">
                <a:latin typeface="Arial Narrow" charset="0"/>
                <a:cs typeface="Arial Narrow" charset="0"/>
              </a:rPr>
              <a:t> </a:t>
            </a:r>
            <a:r>
              <a:rPr lang="es-ES" sz="1400" dirty="0">
                <a:latin typeface="Arial Narrow" charset="0"/>
                <a:cs typeface="Arial Narrow" charset="0"/>
              </a:rPr>
              <a:t>2004</a:t>
            </a:r>
          </a:p>
        </p:txBody>
      </p:sp>
      <p:sp>
        <p:nvSpPr>
          <p:cNvPr id="67587" name="Rectangle 5"/>
          <p:cNvSpPr>
            <a:spLocks noChangeArrowheads="1"/>
          </p:cNvSpPr>
          <p:nvPr/>
        </p:nvSpPr>
        <p:spPr bwMode="auto">
          <a:xfrm>
            <a:off x="3461618" y="6542088"/>
            <a:ext cx="87550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s-ES_tradnl" sz="1400" dirty="0">
                <a:latin typeface="Arial Narrow" charset="0"/>
                <a:cs typeface="Arial Narrow" charset="0"/>
              </a:rPr>
              <a:t>Duarte AG. </a:t>
            </a:r>
            <a:r>
              <a:rPr lang="es-ES_tradnl" sz="1400" i="1" dirty="0" err="1">
                <a:latin typeface="Arial Narrow" charset="0"/>
                <a:cs typeface="Arial Narrow" charset="0"/>
              </a:rPr>
              <a:t>Respir</a:t>
            </a:r>
            <a:r>
              <a:rPr lang="es-ES_tradnl" sz="1400" i="1" dirty="0">
                <a:latin typeface="Arial Narrow" charset="0"/>
                <a:cs typeface="Arial Narrow" charset="0"/>
              </a:rPr>
              <a:t> </a:t>
            </a:r>
            <a:r>
              <a:rPr lang="es-ES_tradnl" sz="1400" i="1" dirty="0" err="1">
                <a:latin typeface="Arial Narrow" charset="0"/>
                <a:cs typeface="Arial Narrow" charset="0"/>
              </a:rPr>
              <a:t>Care</a:t>
            </a:r>
            <a:r>
              <a:rPr lang="es-ES_tradnl" sz="1400" i="1" dirty="0">
                <a:latin typeface="Arial Narrow" charset="0"/>
                <a:cs typeface="Arial Narrow" charset="0"/>
              </a:rPr>
              <a:t> </a:t>
            </a:r>
            <a:r>
              <a:rPr lang="es-ES_tradnl" sz="1400" dirty="0">
                <a:latin typeface="Arial Narrow" charset="0"/>
                <a:cs typeface="Arial Narrow" charset="0"/>
              </a:rPr>
              <a:t>2004</a:t>
            </a:r>
          </a:p>
        </p:txBody>
      </p:sp>
      <p:sp>
        <p:nvSpPr>
          <p:cNvPr id="67590" name="Título 1"/>
          <p:cNvSpPr txBox="1">
            <a:spLocks/>
          </p:cNvSpPr>
          <p:nvPr/>
        </p:nvSpPr>
        <p:spPr bwMode="auto">
          <a:xfrm>
            <a:off x="2587034" y="-27384"/>
            <a:ext cx="7643812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3600" dirty="0">
                <a:solidFill>
                  <a:srgbClr val="000066"/>
                </a:solidFill>
                <a:latin typeface="+mj-lt"/>
                <a:cs typeface="Calibri" charset="0"/>
              </a:rPr>
              <a:t>Paciente en VM</a:t>
            </a:r>
          </a:p>
          <a:p>
            <a:pPr algn="ctr" eaLnBrk="1" hangingPunct="1"/>
            <a:r>
              <a:rPr lang="es-ES" dirty="0">
                <a:solidFill>
                  <a:srgbClr val="FF0000"/>
                </a:solidFill>
                <a:latin typeface="+mj-lt"/>
                <a:cs typeface="Calibri" charset="0"/>
              </a:rPr>
              <a:t>Técnica Óptima para uso de MDI</a:t>
            </a:r>
          </a:p>
        </p:txBody>
      </p:sp>
      <p:sp>
        <p:nvSpPr>
          <p:cNvPr id="67591" name="Rectángulo 1"/>
          <p:cNvSpPr>
            <a:spLocks noChangeArrowheads="1"/>
          </p:cNvSpPr>
          <p:nvPr/>
        </p:nvSpPr>
        <p:spPr bwMode="auto">
          <a:xfrm>
            <a:off x="7913204" y="5843587"/>
            <a:ext cx="2411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/>
            <a:r>
              <a:rPr lang="es-ES" sz="1000" dirty="0">
                <a:latin typeface="Calibri" charset="0"/>
                <a:cs typeface="Calibri" charset="0"/>
              </a:rPr>
              <a:t>MDI  </a:t>
            </a:r>
            <a:r>
              <a:rPr lang="es-ES" sz="1000" i="1" dirty="0" err="1">
                <a:latin typeface="Calibri" charset="0"/>
                <a:cs typeface="Calibri" charset="0"/>
              </a:rPr>
              <a:t>metered-dose</a:t>
            </a:r>
            <a:r>
              <a:rPr lang="es-ES" sz="1000" i="1" dirty="0">
                <a:latin typeface="Calibri" charset="0"/>
                <a:cs typeface="Calibri" charset="0"/>
              </a:rPr>
              <a:t> </a:t>
            </a:r>
            <a:r>
              <a:rPr lang="es-ES" sz="1000" i="1" dirty="0" err="1">
                <a:latin typeface="Calibri" charset="0"/>
                <a:cs typeface="Calibri" charset="0"/>
              </a:rPr>
              <a:t>inhaler</a:t>
            </a:r>
            <a:endParaRPr lang="es-ES" sz="1000" i="1" dirty="0">
              <a:latin typeface="Calibri" charset="0"/>
              <a:cs typeface="Calibri" charset="0"/>
            </a:endParaRPr>
          </a:p>
          <a:p>
            <a:pPr marL="342900" indent="-342900"/>
            <a:r>
              <a:rPr lang="es-ES" sz="1000" dirty="0">
                <a:latin typeface="Calibri" charset="0"/>
                <a:cs typeface="Calibri" charset="0"/>
              </a:rPr>
              <a:t>HME  </a:t>
            </a:r>
            <a:r>
              <a:rPr lang="es-ES" sz="1000" i="1" dirty="0" err="1">
                <a:latin typeface="Calibri" charset="0"/>
                <a:cs typeface="Calibri" charset="0"/>
              </a:rPr>
              <a:t>heat</a:t>
            </a:r>
            <a:r>
              <a:rPr lang="es-ES" sz="1000" i="1" dirty="0">
                <a:latin typeface="Calibri" charset="0"/>
                <a:cs typeface="Calibri" charset="0"/>
              </a:rPr>
              <a:t> and </a:t>
            </a:r>
            <a:r>
              <a:rPr lang="es-ES" sz="1000" i="1" dirty="0" err="1">
                <a:latin typeface="Calibri" charset="0"/>
                <a:cs typeface="Calibri" charset="0"/>
              </a:rPr>
              <a:t>moisture</a:t>
            </a:r>
            <a:r>
              <a:rPr lang="es-ES" sz="1000" i="1" dirty="0">
                <a:latin typeface="Calibri" charset="0"/>
                <a:cs typeface="Calibri" charset="0"/>
              </a:rPr>
              <a:t> </a:t>
            </a:r>
            <a:r>
              <a:rPr lang="es-ES" sz="1000" i="1" dirty="0" err="1">
                <a:latin typeface="Calibri" charset="0"/>
                <a:cs typeface="Calibri" charset="0"/>
              </a:rPr>
              <a:t>exchanger</a:t>
            </a:r>
            <a:endParaRPr lang="es-ES" sz="1000" i="1" dirty="0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732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0512" y="1484784"/>
            <a:ext cx="91440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spcAft>
                <a:spcPts val="600"/>
              </a:spcAft>
              <a:buNone/>
            </a:pPr>
            <a:r>
              <a:rPr lang="es-ES_tradnl" sz="2000" dirty="0"/>
              <a:t>4) </a:t>
            </a:r>
            <a:r>
              <a:rPr lang="es-ES_tradnl" sz="2000" b="1" dirty="0">
                <a:solidFill>
                  <a:srgbClr val="3366FF"/>
                </a:solidFill>
              </a:rPr>
              <a:t>Estable</a:t>
            </a:r>
            <a:r>
              <a:rPr lang="es-ES_tradnl" sz="2000" dirty="0"/>
              <a:t>: protege el (los) medicamento (s) contenido (s) de los efectos de  los cambios en la </a:t>
            </a:r>
            <a:r>
              <a:rPr lang="es-ES_tradnl" sz="2000" i="1" dirty="0"/>
              <a:t>temperatura y/ o humedad</a:t>
            </a:r>
            <a:r>
              <a:rPr lang="es-ES_tradnl" sz="2000" dirty="0"/>
              <a:t>.</a:t>
            </a:r>
          </a:p>
          <a:p>
            <a:pPr marL="0" indent="0">
              <a:lnSpc>
                <a:spcPct val="140000"/>
              </a:lnSpc>
              <a:spcAft>
                <a:spcPts val="600"/>
              </a:spcAft>
              <a:buNone/>
            </a:pPr>
            <a:r>
              <a:rPr lang="es-ES_tradnl" sz="2000" dirty="0"/>
              <a:t>5) </a:t>
            </a:r>
            <a:r>
              <a:rPr lang="es-ES_tradnl" sz="2000" b="1" dirty="0">
                <a:solidFill>
                  <a:srgbClr val="3366FF"/>
                </a:solidFill>
              </a:rPr>
              <a:t>Confortable</a:t>
            </a:r>
            <a:r>
              <a:rPr lang="es-ES_tradnl" sz="2000" dirty="0"/>
              <a:t>: fácil de usar en diferentes circunstancias (particularmente en condiciones críticas) y posiblemente contenga varias dosis del (los) medicamento (s) para un uso a largo plazo.</a:t>
            </a:r>
          </a:p>
          <a:p>
            <a:pPr marL="0" indent="0">
              <a:lnSpc>
                <a:spcPct val="140000"/>
              </a:lnSpc>
              <a:spcAft>
                <a:spcPts val="600"/>
              </a:spcAft>
              <a:buNone/>
            </a:pPr>
            <a:r>
              <a:rPr lang="es-ES_tradnl" sz="2000" dirty="0"/>
              <a:t>6) </a:t>
            </a:r>
            <a:r>
              <a:rPr lang="es-ES_tradnl" sz="2000" b="1" dirty="0">
                <a:solidFill>
                  <a:srgbClr val="3366FF"/>
                </a:solidFill>
              </a:rPr>
              <a:t>Versátil</a:t>
            </a:r>
            <a:r>
              <a:rPr lang="es-ES_tradnl" sz="2000" dirty="0"/>
              <a:t>: permite el uso de </a:t>
            </a:r>
            <a:r>
              <a:rPr lang="es-ES_tradnl" sz="2000" i="1" dirty="0"/>
              <a:t>otros fármacos </a:t>
            </a:r>
            <a:r>
              <a:rPr lang="es-ES_tradnl" sz="2000" dirty="0"/>
              <a:t>vía inhalatoria.</a:t>
            </a:r>
          </a:p>
          <a:p>
            <a:pPr marL="0" indent="0">
              <a:lnSpc>
                <a:spcPct val="140000"/>
              </a:lnSpc>
              <a:spcAft>
                <a:spcPts val="600"/>
              </a:spcAft>
              <a:buNone/>
            </a:pPr>
            <a:r>
              <a:rPr lang="es-ES_tradnl" sz="2000" dirty="0"/>
              <a:t>7) </a:t>
            </a:r>
            <a:r>
              <a:rPr lang="es-ES_tradnl" sz="2000" b="1" dirty="0">
                <a:solidFill>
                  <a:srgbClr val="3366FF"/>
                </a:solidFill>
              </a:rPr>
              <a:t>Compatible</a:t>
            </a:r>
            <a:r>
              <a:rPr lang="es-ES_tradnl" sz="2000" dirty="0">
                <a:solidFill>
                  <a:srgbClr val="3366FF"/>
                </a:solidFill>
              </a:rPr>
              <a:t> </a:t>
            </a:r>
            <a:r>
              <a:rPr lang="es-ES_tradnl" sz="2000" dirty="0"/>
              <a:t>con el medio ambiente (sin contaminantes químicos).</a:t>
            </a:r>
          </a:p>
          <a:p>
            <a:pPr marL="0" indent="0">
              <a:lnSpc>
                <a:spcPct val="140000"/>
              </a:lnSpc>
              <a:spcAft>
                <a:spcPts val="600"/>
              </a:spcAft>
              <a:buNone/>
            </a:pPr>
            <a:r>
              <a:rPr lang="es-ES_tradnl" sz="2000" dirty="0"/>
              <a:t>8) </a:t>
            </a:r>
            <a:r>
              <a:rPr lang="es-ES_tradnl" sz="2000" b="1" dirty="0">
                <a:solidFill>
                  <a:srgbClr val="3366FF"/>
                </a:solidFill>
              </a:rPr>
              <a:t>Asequible</a:t>
            </a:r>
            <a:r>
              <a:rPr lang="es-ES_tradnl" sz="2000" dirty="0"/>
              <a:t>: de coste aceptable y posiblemente recargable.</a:t>
            </a:r>
          </a:p>
          <a:p>
            <a:pPr>
              <a:spcAft>
                <a:spcPts val="600"/>
              </a:spcAft>
            </a:pP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7620000" y="652000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600" dirty="0">
                <a:latin typeface="Arial Narrow"/>
                <a:cs typeface="Arial Narrow"/>
              </a:rPr>
              <a:t>Dal Negro R. </a:t>
            </a:r>
            <a:r>
              <a:rPr lang="en-US" sz="1600" i="1" dirty="0">
                <a:latin typeface="Arial Narrow"/>
                <a:cs typeface="Arial Narrow"/>
              </a:rPr>
              <a:t>Multidisciplinary Respiratory Medicine</a:t>
            </a:r>
            <a:r>
              <a:rPr lang="en-US" sz="1600" dirty="0">
                <a:latin typeface="Arial Narrow"/>
                <a:cs typeface="Arial Narrow"/>
              </a:rPr>
              <a:t>. 2015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F2A1D5-4F29-4640-9914-133FBB2FA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08720"/>
          </a:xfrm>
        </p:spPr>
        <p:txBody>
          <a:bodyPr>
            <a:normAutofit fontScale="90000"/>
          </a:bodyPr>
          <a:lstStyle/>
          <a:p>
            <a:r>
              <a:rPr lang="es-ES_tradnl" sz="4000" dirty="0">
                <a:solidFill>
                  <a:srgbClr val="000066"/>
                </a:solidFill>
              </a:rPr>
              <a:t>Dispositivo ideal</a:t>
            </a:r>
            <a:br>
              <a:rPr lang="es-ES_tradnl" dirty="0"/>
            </a:br>
            <a:r>
              <a:rPr lang="es-ES_tradnl" sz="2700" dirty="0">
                <a:solidFill>
                  <a:srgbClr val="FF0000"/>
                </a:solidFill>
              </a:rPr>
              <a:t>exigencias</a:t>
            </a:r>
          </a:p>
        </p:txBody>
      </p:sp>
    </p:spTree>
    <p:extLst>
      <p:ext uri="{BB962C8B-B14F-4D97-AF65-F5344CB8AC3E}">
        <p14:creationId xmlns:p14="http://schemas.microsoft.com/office/powerpoint/2010/main" val="1701751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ChangeArrowheads="1"/>
          </p:cNvSpPr>
          <p:nvPr/>
        </p:nvSpPr>
        <p:spPr bwMode="auto">
          <a:xfrm>
            <a:off x="2424114" y="1697038"/>
            <a:ext cx="7775575" cy="483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120000"/>
              </a:lnSpc>
              <a:buFont typeface="Arial" charset="0"/>
              <a:buAutoNum type="arabicPeriod"/>
            </a:pPr>
            <a:r>
              <a:rPr lang="es-ES" dirty="0">
                <a:latin typeface="Calibri" charset="0"/>
                <a:cs typeface="Calibri" charset="0"/>
              </a:rPr>
              <a:t>Revisar la indicación -identificando al paciente- y evaluar la necesidad de broncodilatador</a:t>
            </a:r>
          </a:p>
          <a:p>
            <a:pPr marL="342900" indent="-342900">
              <a:lnSpc>
                <a:spcPct val="120000"/>
              </a:lnSpc>
              <a:buFont typeface="Arial" charset="0"/>
              <a:buAutoNum type="arabicPeriod"/>
            </a:pPr>
            <a:r>
              <a:rPr lang="es-ES" b="1" dirty="0">
                <a:latin typeface="Calibri" charset="0"/>
                <a:cs typeface="Calibri" charset="0"/>
              </a:rPr>
              <a:t>Aspiración de las secreciones</a:t>
            </a:r>
            <a:r>
              <a:rPr lang="es-ES" b="1" dirty="0">
                <a:solidFill>
                  <a:srgbClr val="FF0000"/>
                </a:solidFill>
                <a:latin typeface="Calibri" charset="0"/>
                <a:cs typeface="Calibri" charset="0"/>
              </a:rPr>
              <a:t>*</a:t>
            </a:r>
            <a:r>
              <a:rPr lang="es-ES" dirty="0">
                <a:latin typeface="Calibri" charset="0"/>
                <a:cs typeface="Calibri" charset="0"/>
              </a:rPr>
              <a:t>. </a:t>
            </a:r>
          </a:p>
          <a:p>
            <a:pPr marL="342900" indent="-342900">
              <a:lnSpc>
                <a:spcPct val="120000"/>
              </a:lnSpc>
              <a:buFont typeface="Arial" charset="0"/>
              <a:buAutoNum type="arabicPeriod"/>
            </a:pPr>
            <a:r>
              <a:rPr lang="es-ES" dirty="0">
                <a:latin typeface="Calibri" charset="0"/>
                <a:cs typeface="Calibri" charset="0"/>
              </a:rPr>
              <a:t>Asegurar un </a:t>
            </a:r>
            <a:r>
              <a:rPr lang="es-ES" b="1" dirty="0">
                <a:latin typeface="Calibri" charset="0"/>
                <a:cs typeface="Calibri" charset="0"/>
              </a:rPr>
              <a:t>volumen </a:t>
            </a:r>
            <a:r>
              <a:rPr lang="es-ES" b="1" i="1" dirty="0">
                <a:latin typeface="Calibri" charset="0"/>
                <a:cs typeface="Calibri" charset="0"/>
              </a:rPr>
              <a:t>tidal</a:t>
            </a:r>
            <a:r>
              <a:rPr lang="es-ES" b="1" dirty="0">
                <a:latin typeface="Calibri" charset="0"/>
                <a:cs typeface="Calibri" charset="0"/>
              </a:rPr>
              <a:t>  (5-7 ml/kg)</a:t>
            </a:r>
          </a:p>
          <a:p>
            <a:pPr marL="342900" indent="-342900">
              <a:lnSpc>
                <a:spcPct val="120000"/>
              </a:lnSpc>
              <a:buFont typeface="Arial" charset="0"/>
              <a:buAutoNum type="arabicPeriod"/>
            </a:pPr>
            <a:r>
              <a:rPr lang="es-ES" dirty="0">
                <a:latin typeface="Calibri" charset="0"/>
                <a:cs typeface="Calibri" charset="0"/>
              </a:rPr>
              <a:t>Si es posible, disminuir el </a:t>
            </a:r>
            <a:r>
              <a:rPr lang="es-ES" b="1" dirty="0">
                <a:latin typeface="Calibri" charset="0"/>
                <a:cs typeface="Calibri" charset="0"/>
              </a:rPr>
              <a:t>flujo inspiratorio a ≤ 60 L/min</a:t>
            </a:r>
            <a:r>
              <a:rPr lang="es-ES" b="1" dirty="0">
                <a:solidFill>
                  <a:srgbClr val="FF0000"/>
                </a:solidFill>
                <a:latin typeface="Calibri" charset="0"/>
                <a:cs typeface="Calibri" charset="0"/>
              </a:rPr>
              <a:t>**</a:t>
            </a:r>
            <a:endParaRPr lang="es-ES" dirty="0">
              <a:latin typeface="Calibri" charset="0"/>
              <a:cs typeface="Calibri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AutoNum type="arabicPeriod"/>
            </a:pPr>
            <a:r>
              <a:rPr lang="es-ES" dirty="0">
                <a:latin typeface="Calibri" charset="0"/>
                <a:cs typeface="Calibri" charset="0"/>
              </a:rPr>
              <a:t>Colocar el fármaco en el nebulizador y añadir un </a:t>
            </a:r>
            <a:r>
              <a:rPr lang="es-ES" b="1" dirty="0">
                <a:latin typeface="Calibri" charset="0"/>
                <a:cs typeface="Calibri" charset="0"/>
              </a:rPr>
              <a:t>volumen de  4–6 </a:t>
            </a:r>
            <a:r>
              <a:rPr lang="es-ES" b="1" dirty="0" err="1">
                <a:latin typeface="Calibri" charset="0"/>
                <a:cs typeface="Calibri" charset="0"/>
              </a:rPr>
              <a:t>mL</a:t>
            </a:r>
            <a:r>
              <a:rPr lang="es-ES" b="1" dirty="0">
                <a:latin typeface="Calibri" charset="0"/>
                <a:cs typeface="Calibri" charset="0"/>
              </a:rPr>
              <a:t>.</a:t>
            </a:r>
          </a:p>
          <a:p>
            <a:pPr marL="342900" indent="-342900">
              <a:lnSpc>
                <a:spcPct val="120000"/>
              </a:lnSpc>
              <a:buFont typeface="Arial" charset="0"/>
              <a:buAutoNum type="arabicPeriod"/>
            </a:pPr>
            <a:r>
              <a:rPr lang="es-ES" dirty="0">
                <a:latin typeface="Calibri" charset="0"/>
                <a:cs typeface="Calibri" charset="0"/>
              </a:rPr>
              <a:t>Conectar el nebulizador</a:t>
            </a:r>
            <a:r>
              <a:rPr lang="es-ES" b="1" baseline="30000" dirty="0">
                <a:latin typeface="Calibri" charset="0"/>
                <a:cs typeface="Calibri" charset="0"/>
              </a:rPr>
              <a:t> </a:t>
            </a:r>
            <a:r>
              <a:rPr lang="es-ES" b="1" baseline="30000" dirty="0">
                <a:solidFill>
                  <a:srgbClr val="FF0000"/>
                </a:solidFill>
                <a:latin typeface="Calibri" charset="0"/>
                <a:cs typeface="Calibri" charset="0"/>
              </a:rPr>
              <a:t>⌗</a:t>
            </a:r>
            <a:endParaRPr lang="es-ES" dirty="0">
              <a:solidFill>
                <a:srgbClr val="FF0000"/>
              </a:solidFill>
              <a:latin typeface="Calibri" charset="0"/>
              <a:cs typeface="Calibri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AutoNum type="arabicPeriod"/>
            </a:pPr>
            <a:r>
              <a:rPr lang="es-ES" dirty="0">
                <a:latin typeface="Calibri" charset="0"/>
                <a:cs typeface="Calibri" charset="0"/>
              </a:rPr>
              <a:t>Retirar el </a:t>
            </a:r>
            <a:r>
              <a:rPr lang="es-ES" b="1" dirty="0">
                <a:latin typeface="Calibri" charset="0"/>
                <a:cs typeface="Calibri" charset="0"/>
              </a:rPr>
              <a:t>HME</a:t>
            </a:r>
            <a:r>
              <a:rPr lang="es-ES" dirty="0">
                <a:latin typeface="Calibri" charset="0"/>
                <a:cs typeface="Calibri" charset="0"/>
              </a:rPr>
              <a:t> del circuito</a:t>
            </a:r>
            <a:r>
              <a:rPr lang="es-ES" dirty="0">
                <a:solidFill>
                  <a:srgbClr val="FF0000"/>
                </a:solidFill>
                <a:latin typeface="Calibri" charset="0"/>
                <a:cs typeface="Calibri" charset="0"/>
              </a:rPr>
              <a:t>*</a:t>
            </a:r>
            <a:r>
              <a:rPr lang="es-ES" dirty="0">
                <a:latin typeface="Calibri" charset="0"/>
                <a:cs typeface="Calibri" charset="0"/>
              </a:rPr>
              <a:t>.</a:t>
            </a:r>
          </a:p>
          <a:p>
            <a:pPr marL="342900" indent="-342900">
              <a:lnSpc>
                <a:spcPct val="120000"/>
              </a:lnSpc>
              <a:buFont typeface="Arial" charset="0"/>
              <a:buAutoNum type="arabicPeriod"/>
            </a:pPr>
            <a:r>
              <a:rPr lang="es-ES" dirty="0">
                <a:latin typeface="Calibri" charset="0"/>
                <a:cs typeface="Calibri" charset="0"/>
              </a:rPr>
              <a:t>Programar el </a:t>
            </a:r>
            <a:r>
              <a:rPr lang="es-ES" b="1" dirty="0">
                <a:latin typeface="Calibri" charset="0"/>
                <a:cs typeface="Calibri" charset="0"/>
              </a:rPr>
              <a:t>flujo de gas al nebulizador </a:t>
            </a:r>
            <a:r>
              <a:rPr lang="es-ES" dirty="0">
                <a:latin typeface="Calibri" charset="0"/>
                <a:cs typeface="Calibri" charset="0"/>
              </a:rPr>
              <a:t>en  </a:t>
            </a:r>
            <a:r>
              <a:rPr lang="es-ES" b="1" dirty="0">
                <a:latin typeface="Calibri" charset="0"/>
                <a:cs typeface="Calibri" charset="0"/>
              </a:rPr>
              <a:t>6–8 L/min</a:t>
            </a:r>
          </a:p>
          <a:p>
            <a:pPr marL="800100" lvl="1" indent="-342900">
              <a:lnSpc>
                <a:spcPct val="120000"/>
              </a:lnSpc>
              <a:buFont typeface="Arial" charset="0"/>
              <a:buChar char="•"/>
            </a:pPr>
            <a:r>
              <a:rPr lang="es-ES" sz="1400" dirty="0">
                <a:solidFill>
                  <a:srgbClr val="FF0000"/>
                </a:solidFill>
                <a:latin typeface="Calibri" charset="0"/>
                <a:cs typeface="Calibri" charset="0"/>
              </a:rPr>
              <a:t>Ajustar el volumen o la presión límite del ventilador para compensar el flujo añadido  por el nebulizador*. </a:t>
            </a:r>
          </a:p>
          <a:p>
            <a:pPr marL="342900" indent="-342900">
              <a:lnSpc>
                <a:spcPct val="120000"/>
              </a:lnSpc>
              <a:buFont typeface="Arial" charset="0"/>
              <a:buAutoNum type="arabicPeriod"/>
            </a:pPr>
            <a:r>
              <a:rPr lang="es-ES" dirty="0">
                <a:latin typeface="Calibri" charset="0"/>
                <a:cs typeface="Calibri" charset="0"/>
              </a:rPr>
              <a:t>Retirar el nebulizador del circuito</a:t>
            </a:r>
          </a:p>
          <a:p>
            <a:pPr marL="800100" lvl="1" indent="-342900">
              <a:lnSpc>
                <a:spcPct val="120000"/>
              </a:lnSpc>
              <a:buFont typeface="Arial" charset="0"/>
              <a:buChar char="•"/>
            </a:pPr>
            <a:r>
              <a:rPr lang="es-ES" sz="1400" dirty="0">
                <a:latin typeface="Calibri" charset="0"/>
                <a:cs typeface="Calibri" charset="0"/>
              </a:rPr>
              <a:t>enjuagar con agua estéril, secar y colocar en un lugar seguro.</a:t>
            </a:r>
          </a:p>
          <a:p>
            <a:pPr marL="342900" indent="-342900">
              <a:lnSpc>
                <a:spcPct val="120000"/>
              </a:lnSpc>
              <a:buFont typeface="Arial" charset="0"/>
              <a:buAutoNum type="arabicPeriod"/>
            </a:pPr>
            <a:r>
              <a:rPr lang="es-ES" dirty="0">
                <a:latin typeface="Calibri" charset="0"/>
                <a:cs typeface="Calibri" charset="0"/>
              </a:rPr>
              <a:t>Reconectar el HME, con parámetros y alarmas del VM a los valores previos</a:t>
            </a:r>
            <a:r>
              <a:rPr lang="es-ES" dirty="0">
                <a:solidFill>
                  <a:srgbClr val="FF0000"/>
                </a:solidFill>
                <a:latin typeface="Calibri" charset="0"/>
                <a:cs typeface="Calibri" charset="0"/>
              </a:rPr>
              <a:t>*</a:t>
            </a:r>
            <a:r>
              <a:rPr lang="es-ES" dirty="0">
                <a:latin typeface="Calibri" charset="0"/>
                <a:cs typeface="Calibri" charset="0"/>
              </a:rPr>
              <a:t>. </a:t>
            </a:r>
          </a:p>
          <a:p>
            <a:pPr marL="342900" indent="-342900">
              <a:lnSpc>
                <a:spcPct val="120000"/>
              </a:lnSpc>
              <a:buFont typeface="Arial" charset="0"/>
              <a:buAutoNum type="arabicPeriod"/>
            </a:pPr>
            <a:r>
              <a:rPr lang="es-ES" dirty="0">
                <a:latin typeface="Calibri" charset="0"/>
                <a:cs typeface="Calibri" charset="0"/>
              </a:rPr>
              <a:t>Evaluar la respuesta clínica</a:t>
            </a:r>
          </a:p>
        </p:txBody>
      </p:sp>
      <p:sp>
        <p:nvSpPr>
          <p:cNvPr id="69634" name="Rectangle 3"/>
          <p:cNvSpPr>
            <a:spLocks noChangeArrowheads="1"/>
          </p:cNvSpPr>
          <p:nvPr/>
        </p:nvSpPr>
        <p:spPr bwMode="auto">
          <a:xfrm>
            <a:off x="3549650" y="6504782"/>
            <a:ext cx="86423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s-ES" sz="1600" dirty="0" err="1">
                <a:latin typeface="Arial Narrow" charset="0"/>
                <a:cs typeface="Arial Narrow" charset="0"/>
              </a:rPr>
              <a:t>Dhand</a:t>
            </a:r>
            <a:r>
              <a:rPr lang="es-ES" sz="1600" dirty="0">
                <a:latin typeface="Arial Narrow" charset="0"/>
                <a:cs typeface="Arial Narrow" charset="0"/>
              </a:rPr>
              <a:t> R. </a:t>
            </a:r>
            <a:r>
              <a:rPr lang="es-ES" sz="1600" i="1" dirty="0" err="1">
                <a:latin typeface="Arial Narrow" charset="0"/>
                <a:cs typeface="Arial Narrow" charset="0"/>
              </a:rPr>
              <a:t>Respir</a:t>
            </a:r>
            <a:r>
              <a:rPr lang="es-ES" sz="1600" i="1" dirty="0">
                <a:latin typeface="Arial Narrow" charset="0"/>
                <a:cs typeface="Arial Narrow" charset="0"/>
              </a:rPr>
              <a:t> </a:t>
            </a:r>
            <a:r>
              <a:rPr lang="es-ES" sz="1600" i="1" dirty="0" err="1">
                <a:latin typeface="Arial Narrow" charset="0"/>
                <a:cs typeface="Arial Narrow" charset="0"/>
              </a:rPr>
              <a:t>Care</a:t>
            </a:r>
            <a:r>
              <a:rPr lang="es-ES" sz="1600" i="1" dirty="0">
                <a:latin typeface="Arial Narrow" charset="0"/>
                <a:cs typeface="Arial Narrow" charset="0"/>
              </a:rPr>
              <a:t> </a:t>
            </a:r>
            <a:r>
              <a:rPr lang="es-ES" sz="1600" dirty="0">
                <a:latin typeface="Arial Narrow" charset="0"/>
                <a:cs typeface="Arial Narrow" charset="0"/>
              </a:rPr>
              <a:t>2004</a:t>
            </a:r>
          </a:p>
        </p:txBody>
      </p:sp>
      <p:sp>
        <p:nvSpPr>
          <p:cNvPr id="69637" name="Título 1"/>
          <p:cNvSpPr txBox="1">
            <a:spLocks/>
          </p:cNvSpPr>
          <p:nvPr/>
        </p:nvSpPr>
        <p:spPr bwMode="auto">
          <a:xfrm>
            <a:off x="2555877" y="-27384"/>
            <a:ext cx="7643812" cy="76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3600" dirty="0">
                <a:solidFill>
                  <a:srgbClr val="000066"/>
                </a:solidFill>
                <a:latin typeface="+mj-lt"/>
                <a:cs typeface="Calibri" charset="0"/>
              </a:rPr>
              <a:t>Paciente en VM</a:t>
            </a:r>
          </a:p>
          <a:p>
            <a:pPr algn="ctr" eaLnBrk="1" hangingPunct="1"/>
            <a:r>
              <a:rPr lang="es-ES" dirty="0">
                <a:solidFill>
                  <a:srgbClr val="FF0000"/>
                </a:solidFill>
                <a:latin typeface="+mj-lt"/>
                <a:cs typeface="Calibri" charset="0"/>
              </a:rPr>
              <a:t>Técnica Óptima para uso de </a:t>
            </a:r>
            <a:r>
              <a:rPr lang="es-ES" i="1" dirty="0">
                <a:solidFill>
                  <a:srgbClr val="FF0000"/>
                </a:solidFill>
                <a:latin typeface="+mj-lt"/>
                <a:cs typeface="Calibri" charset="0"/>
              </a:rPr>
              <a:t>jet</a:t>
            </a:r>
            <a:endParaRPr lang="es-ES" dirty="0">
              <a:solidFill>
                <a:srgbClr val="FF0000"/>
              </a:solidFill>
              <a:latin typeface="+mj-lt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067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7"/>
          <p:cNvSpPr>
            <a:spLocks noGrp="1" noChangeArrowheads="1"/>
          </p:cNvSpPr>
          <p:nvPr>
            <p:ph type="title"/>
          </p:nvPr>
        </p:nvSpPr>
        <p:spPr>
          <a:xfrm>
            <a:off x="2052638" y="-9506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 altLang="es-ES" sz="3600" dirty="0">
                <a:solidFill>
                  <a:srgbClr val="000066"/>
                </a:solidFill>
              </a:rPr>
              <a:t>Gracias por la atención prestada</a:t>
            </a:r>
            <a:endParaRPr lang="es-ES" altLang="es-ES" sz="3600" b="1" dirty="0">
              <a:solidFill>
                <a:srgbClr val="000066"/>
              </a:solidFill>
            </a:endParaRPr>
          </a:p>
        </p:txBody>
      </p:sp>
      <p:pic>
        <p:nvPicPr>
          <p:cNvPr id="6" name="Picture 5" descr="Logotipo gtvm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2133600"/>
            <a:ext cx="20002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448175" y="4941888"/>
            <a:ext cx="2943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>
                <a:solidFill>
                  <a:srgbClr val="26426B"/>
                </a:solidFill>
              </a:rPr>
              <a:t>Grupo de Trabajo de VMNI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es-ES" sz="1800" dirty="0">
                <a:solidFill>
                  <a:srgbClr val="080808"/>
                </a:solidFill>
              </a:rPr>
              <a:t>www.gtvmni.es</a:t>
            </a:r>
            <a:endParaRPr lang="es-ES" altLang="es-ES" sz="1200" dirty="0">
              <a:solidFill>
                <a:srgbClr val="080808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200" dirty="0">
                <a:solidFill>
                  <a:srgbClr val="26426B"/>
                </a:solidFill>
              </a:rPr>
              <a:t>© de los autores, 2015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1200" dirty="0">
              <a:solidFill>
                <a:srgbClr val="080808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1200" dirty="0">
              <a:solidFill>
                <a:srgbClr val="080808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16606" y="1831295"/>
            <a:ext cx="9073008" cy="131241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s-ES_tradnl" sz="2000" b="1" dirty="0">
                <a:solidFill>
                  <a:srgbClr val="FF0000"/>
                </a:solidFill>
              </a:rPr>
              <a:t>Aerosol</a:t>
            </a:r>
            <a:r>
              <a:rPr lang="es-ES_tradnl" sz="2000" dirty="0"/>
              <a:t>: </a:t>
            </a:r>
            <a:r>
              <a:rPr lang="es-ES_tradnl" sz="2000" i="1" dirty="0"/>
              <a:t>solución</a:t>
            </a:r>
            <a:r>
              <a:rPr lang="es-ES_tradnl" sz="2000" dirty="0"/>
              <a:t>/</a:t>
            </a:r>
            <a:r>
              <a:rPr lang="es-ES_tradnl" sz="2000" i="1" dirty="0"/>
              <a:t>suspensión</a:t>
            </a:r>
            <a:r>
              <a:rPr lang="es-ES_tradnl" sz="2000" dirty="0"/>
              <a:t> de partículas líquidas o sólidas </a:t>
            </a:r>
            <a:r>
              <a:rPr lang="es-ES_tradnl" sz="2000" dirty="0">
                <a:solidFill>
                  <a:srgbClr val="FF0000"/>
                </a:solidFill>
              </a:rPr>
              <a:t>en </a:t>
            </a:r>
            <a:r>
              <a:rPr lang="es-ES_tradnl" sz="2000" u="sng" dirty="0">
                <a:solidFill>
                  <a:srgbClr val="FF0000"/>
                </a:solidFill>
              </a:rPr>
              <a:t>un gas 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es-ES_tradnl" sz="1000" dirty="0"/>
          </a:p>
          <a:p>
            <a:pPr algn="just">
              <a:lnSpc>
                <a:spcPct val="150000"/>
              </a:lnSpc>
              <a:defRPr/>
            </a:pPr>
            <a:r>
              <a:rPr lang="es-ES_tradnl" sz="2000" b="1" dirty="0">
                <a:solidFill>
                  <a:srgbClr val="FF0000"/>
                </a:solidFill>
              </a:rPr>
              <a:t>Nebulizador</a:t>
            </a:r>
            <a:r>
              <a:rPr lang="es-ES_tradnl" sz="2000" dirty="0"/>
              <a:t>: </a:t>
            </a:r>
            <a:r>
              <a:rPr lang="es-ES_tradnl" sz="2000" i="1" dirty="0"/>
              <a:t>dispositivo</a:t>
            </a:r>
            <a:r>
              <a:rPr lang="es-ES_tradnl" sz="2000" dirty="0"/>
              <a:t> que crea un aerosol adecuado para su inhalación</a:t>
            </a:r>
            <a:endParaRPr lang="es-ES_tradnl" sz="1600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78657" y="11266"/>
            <a:ext cx="10972800" cy="897454"/>
          </a:xfrm>
        </p:spPr>
        <p:txBody>
          <a:bodyPr/>
          <a:lstStyle/>
          <a:p>
            <a:pPr eaLnBrk="1" hangingPunct="1">
              <a:defRPr/>
            </a:pPr>
            <a:r>
              <a:rPr lang="es-ES" sz="3600" dirty="0">
                <a:solidFill>
                  <a:srgbClr val="000066"/>
                </a:solidFill>
                <a:cs typeface="Calibri"/>
              </a:rPr>
              <a:t>Conceptos</a:t>
            </a:r>
          </a:p>
        </p:txBody>
      </p:sp>
      <p:pic>
        <p:nvPicPr>
          <p:cNvPr id="6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286" y="3376167"/>
            <a:ext cx="1865642" cy="268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1516606" y="3271455"/>
            <a:ext cx="5832648" cy="2133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600"/>
              </a:spcAft>
              <a:buNone/>
              <a:defRPr/>
            </a:pPr>
            <a:endParaRPr lang="es-ES_tradnl" sz="1000" dirty="0"/>
          </a:p>
          <a:p>
            <a:pPr marL="342900" lvl="1" indent="-342900" algn="just">
              <a:lnSpc>
                <a:spcPct val="120000"/>
              </a:lnSpc>
              <a:spcAft>
                <a:spcPts val="600"/>
              </a:spcAft>
              <a:buFontTx/>
              <a:buChar char="•"/>
              <a:defRPr/>
            </a:pPr>
            <a:r>
              <a:rPr lang="es-ES_tradnl" sz="2000" b="1" i="1" dirty="0">
                <a:solidFill>
                  <a:srgbClr val="0000FF"/>
                </a:solidFill>
              </a:rPr>
              <a:t>Ley de Stokes</a:t>
            </a:r>
            <a:r>
              <a:rPr lang="es-ES_tradnl" sz="2000" dirty="0"/>
              <a:t>: La capacidad de una partícula para permanecer </a:t>
            </a:r>
            <a:r>
              <a:rPr lang="es-ES_tradnl" sz="2000" i="1" dirty="0"/>
              <a:t>suspendida</a:t>
            </a:r>
            <a:r>
              <a:rPr lang="es-ES_tradnl" sz="2000" dirty="0"/>
              <a:t> en un gas:</a:t>
            </a:r>
          </a:p>
          <a:p>
            <a:pPr lvl="1" algn="just">
              <a:lnSpc>
                <a:spcPct val="120000"/>
              </a:lnSpc>
              <a:spcAft>
                <a:spcPts val="600"/>
              </a:spcAft>
              <a:defRPr/>
            </a:pPr>
            <a:r>
              <a:rPr lang="es-ES_tradnl" sz="1600" i="1" dirty="0"/>
              <a:t>forma</a:t>
            </a:r>
            <a:r>
              <a:rPr lang="es-ES_tradnl" sz="1600" dirty="0"/>
              <a:t> y </a:t>
            </a:r>
            <a:r>
              <a:rPr lang="es-ES_tradnl" sz="1600" i="1" dirty="0"/>
              <a:t>tamaño </a:t>
            </a:r>
            <a:r>
              <a:rPr lang="es-ES_tradnl" sz="1600" dirty="0"/>
              <a:t>(partícula) </a:t>
            </a:r>
          </a:p>
          <a:p>
            <a:pPr lvl="1" algn="just">
              <a:lnSpc>
                <a:spcPct val="120000"/>
              </a:lnSpc>
              <a:spcAft>
                <a:spcPts val="600"/>
              </a:spcAft>
              <a:defRPr/>
            </a:pPr>
            <a:r>
              <a:rPr lang="es-ES_tradnl" sz="1600" i="1" dirty="0"/>
              <a:t>densidad</a:t>
            </a:r>
            <a:r>
              <a:rPr lang="es-ES_tradnl" sz="1600" dirty="0"/>
              <a:t> y </a:t>
            </a:r>
            <a:r>
              <a:rPr lang="es-ES_tradnl" sz="1600" i="1" dirty="0"/>
              <a:t>viscosidad</a:t>
            </a:r>
            <a:r>
              <a:rPr lang="es-ES_tradnl" sz="1600" dirty="0"/>
              <a:t> (gas)</a:t>
            </a:r>
          </a:p>
        </p:txBody>
      </p:sp>
    </p:spTree>
    <p:extLst>
      <p:ext uri="{BB962C8B-B14F-4D97-AF65-F5344CB8AC3E}">
        <p14:creationId xmlns:p14="http://schemas.microsoft.com/office/powerpoint/2010/main" val="1927576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66988" y="58304"/>
            <a:ext cx="7643812" cy="850416"/>
          </a:xfrm>
        </p:spPr>
        <p:txBody>
          <a:bodyPr>
            <a:noAutofit/>
          </a:bodyPr>
          <a:lstStyle/>
          <a:p>
            <a:r>
              <a:rPr lang="es-ES" sz="3600" dirty="0">
                <a:solidFill>
                  <a:srgbClr val="000066"/>
                </a:solidFill>
              </a:rPr>
              <a:t>Aerosol</a:t>
            </a:r>
            <a:r>
              <a:rPr lang="es-ES" sz="3600" dirty="0">
                <a:solidFill>
                  <a:srgbClr val="000090"/>
                </a:solidFill>
              </a:rPr>
              <a:t> </a:t>
            </a:r>
            <a:br>
              <a:rPr lang="es-ES" sz="3600" dirty="0">
                <a:solidFill>
                  <a:srgbClr val="000090"/>
                </a:solidFill>
              </a:rPr>
            </a:br>
            <a:r>
              <a:rPr lang="es-ES" sz="2400" dirty="0">
                <a:solidFill>
                  <a:srgbClr val="FF0000"/>
                </a:solidFill>
              </a:rPr>
              <a:t>Depósito en pulmón. Factores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7321" y="2120810"/>
            <a:ext cx="9060384" cy="34196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38080" y="6519446"/>
            <a:ext cx="62301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Arial Narrow"/>
                <a:cs typeface="Arial Narrow"/>
              </a:rPr>
              <a:t>SEPAR. </a:t>
            </a:r>
            <a:r>
              <a:rPr lang="en-US" sz="1600" dirty="0" err="1">
                <a:latin typeface="Arial Narrow"/>
                <a:cs typeface="Arial Narrow"/>
              </a:rPr>
              <a:t>Terapia</a:t>
            </a:r>
            <a:r>
              <a:rPr lang="en-US" sz="1600" dirty="0">
                <a:latin typeface="Arial Narrow"/>
                <a:cs typeface="Arial Narrow"/>
              </a:rPr>
              <a:t> </a:t>
            </a:r>
            <a:r>
              <a:rPr lang="en-US" sz="1600" dirty="0" err="1">
                <a:latin typeface="Arial Narrow"/>
                <a:cs typeface="Arial Narrow"/>
              </a:rPr>
              <a:t>inhalada</a:t>
            </a:r>
            <a:r>
              <a:rPr lang="en-US" sz="1600" dirty="0">
                <a:latin typeface="Arial Narrow"/>
                <a:cs typeface="Arial Narrow"/>
              </a:rPr>
              <a:t>. </a:t>
            </a:r>
            <a:r>
              <a:rPr lang="en-US" sz="1600" dirty="0" err="1">
                <a:latin typeface="Arial Narrow"/>
                <a:cs typeface="Arial Narrow"/>
              </a:rPr>
              <a:t>Teoría</a:t>
            </a:r>
            <a:r>
              <a:rPr lang="en-US" sz="1600" dirty="0">
                <a:latin typeface="Arial Narrow"/>
                <a:cs typeface="Arial Narrow"/>
              </a:rPr>
              <a:t> y </a:t>
            </a:r>
            <a:r>
              <a:rPr lang="en-US" sz="1600" dirty="0" err="1">
                <a:latin typeface="Arial Narrow"/>
                <a:cs typeface="Arial Narrow"/>
              </a:rPr>
              <a:t>práctica</a:t>
            </a:r>
            <a:endParaRPr lang="en-US" sz="1600" dirty="0"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 rot="19746304">
            <a:off x="1269962" y="1905002"/>
            <a:ext cx="1585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Stokes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720356" y="5294866"/>
            <a:ext cx="1261534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534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1743439"/>
              </p:ext>
            </p:extLst>
          </p:nvPr>
        </p:nvGraphicFramePr>
        <p:xfrm>
          <a:off x="2915413" y="1788833"/>
          <a:ext cx="7491413" cy="384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" name="Imagen de mapa de bits" r:id="rId4" imgW="3866667" imgH="1991003" progId="Paint.Picture">
                  <p:embed/>
                </p:oleObj>
              </mc:Choice>
              <mc:Fallback>
                <p:oleObj name="Imagen de mapa de bits" r:id="rId4" imgW="3866667" imgH="1991003" progId="Paint.Picture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413" y="1788833"/>
                        <a:ext cx="7491413" cy="384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553462" y="115103"/>
            <a:ext cx="7643812" cy="68190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_tradnl" sz="3600" dirty="0">
                <a:solidFill>
                  <a:srgbClr val="000066"/>
                </a:solidFill>
                <a:cs typeface="Calibri"/>
              </a:rPr>
              <a:t>Aerosol</a:t>
            </a:r>
            <a:br>
              <a:rPr lang="es-ES_tradnl" sz="4000" dirty="0">
                <a:solidFill>
                  <a:srgbClr val="000090"/>
                </a:solidFill>
                <a:cs typeface="Calibri"/>
              </a:rPr>
            </a:br>
            <a:r>
              <a:rPr lang="es-ES_tradnl" sz="2400" dirty="0">
                <a:solidFill>
                  <a:srgbClr val="FF0000"/>
                </a:solidFill>
                <a:cs typeface="Calibri"/>
              </a:rPr>
              <a:t>Depósito</a:t>
            </a:r>
            <a:endParaRPr lang="es-ES" sz="2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250" r="963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1757" y="1700809"/>
            <a:ext cx="378046" cy="45365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250" r="963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4330" y="4267578"/>
            <a:ext cx="378046" cy="45365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57" t="2089"/>
          <a:stretch/>
        </p:blipFill>
        <p:spPr>
          <a:xfrm>
            <a:off x="2165241" y="1700808"/>
            <a:ext cx="4498732" cy="4125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10601" y="2526177"/>
            <a:ext cx="4378698" cy="107339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53462" y="5228733"/>
            <a:ext cx="1092200" cy="5116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Bajo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≤30 L/min</a:t>
            </a:r>
          </a:p>
        </p:txBody>
      </p:sp>
      <p:sp>
        <p:nvSpPr>
          <p:cNvPr id="4" name="Rectangle 3"/>
          <p:cNvSpPr/>
          <p:nvPr/>
        </p:nvSpPr>
        <p:spPr>
          <a:xfrm>
            <a:off x="2915412" y="4721233"/>
            <a:ext cx="437388" cy="22960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54288" y="4682293"/>
            <a:ext cx="1092200" cy="525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Alto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≥60 L/min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2F194F4-4EF0-D24B-BAB5-9FE2D360C63F}"/>
              </a:ext>
            </a:extLst>
          </p:cNvPr>
          <p:cNvSpPr/>
          <p:nvPr/>
        </p:nvSpPr>
        <p:spPr>
          <a:xfrm rot="21016925">
            <a:off x="5426124" y="5285273"/>
            <a:ext cx="66239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800" b="1" dirty="0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¿Cómo se depositan?</a:t>
            </a:r>
          </a:p>
        </p:txBody>
      </p:sp>
    </p:spTree>
    <p:extLst>
      <p:ext uri="{BB962C8B-B14F-4D97-AF65-F5344CB8AC3E}">
        <p14:creationId xmlns:p14="http://schemas.microsoft.com/office/powerpoint/2010/main" val="1679597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32" y="44624"/>
            <a:ext cx="10801200" cy="799653"/>
          </a:xfrm>
        </p:spPr>
        <p:txBody>
          <a:bodyPr>
            <a:noAutofit/>
          </a:bodyPr>
          <a:lstStyle/>
          <a:p>
            <a:r>
              <a:rPr lang="es-ES_tradnl" sz="3600" dirty="0">
                <a:solidFill>
                  <a:srgbClr val="000066"/>
                </a:solidFill>
              </a:rPr>
              <a:t>Fracción respirable</a:t>
            </a:r>
            <a:br>
              <a:rPr lang="es-ES_tradnl" sz="3600" dirty="0">
                <a:solidFill>
                  <a:srgbClr val="000090"/>
                </a:solidFill>
              </a:rPr>
            </a:br>
            <a:r>
              <a:rPr lang="es-ES_tradnl" sz="2400" dirty="0">
                <a:solidFill>
                  <a:srgbClr val="FF0000"/>
                </a:solidFill>
              </a:rPr>
              <a:t>Efecto del flujo inspiratorio y depósito de aerosol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6289" y="6546830"/>
            <a:ext cx="30434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600" dirty="0" err="1">
                <a:latin typeface="Arial Narrow"/>
                <a:cs typeface="Arial Narrow"/>
              </a:rPr>
              <a:t>Demoly</a:t>
            </a:r>
            <a:r>
              <a:rPr lang="it-IT" sz="1600" dirty="0">
                <a:latin typeface="Arial Narrow"/>
                <a:cs typeface="Arial Narrow"/>
              </a:rPr>
              <a:t> P. </a:t>
            </a:r>
            <a:r>
              <a:rPr lang="it-IT" sz="1600" i="1" dirty="0" err="1">
                <a:latin typeface="Arial Narrow"/>
                <a:cs typeface="Arial Narrow"/>
              </a:rPr>
              <a:t>Respiratory</a:t>
            </a:r>
            <a:r>
              <a:rPr lang="it-IT" sz="1600" i="1" dirty="0">
                <a:latin typeface="Arial Narrow"/>
                <a:cs typeface="Arial Narrow"/>
              </a:rPr>
              <a:t> Medicine</a:t>
            </a:r>
            <a:r>
              <a:rPr lang="it-IT" sz="1600" dirty="0">
                <a:latin typeface="Arial Narrow"/>
                <a:cs typeface="Arial Narrow"/>
              </a:rPr>
              <a:t>. 2014</a:t>
            </a:r>
          </a:p>
        </p:txBody>
      </p:sp>
      <p:sp>
        <p:nvSpPr>
          <p:cNvPr id="3" name="Rectangle 2"/>
          <p:cNvSpPr/>
          <p:nvPr/>
        </p:nvSpPr>
        <p:spPr>
          <a:xfrm>
            <a:off x="3393967" y="5303568"/>
            <a:ext cx="934984" cy="2930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9314" y="6473280"/>
            <a:ext cx="59866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>
                <a:latin typeface="Arial Narrow"/>
                <a:cs typeface="Arial Narrow"/>
              </a:rPr>
              <a:t>aerosoles de </a:t>
            </a:r>
            <a:r>
              <a:rPr lang="es-ES_tradnl" sz="1400" b="1" dirty="0">
                <a:latin typeface="Arial Narrow"/>
                <a:cs typeface="Arial Narrow"/>
              </a:rPr>
              <a:t>salbutamol</a:t>
            </a:r>
            <a:r>
              <a:rPr lang="es-ES_tradnl" sz="1400" dirty="0">
                <a:latin typeface="Arial Narrow"/>
                <a:cs typeface="Arial Narrow"/>
              </a:rPr>
              <a:t> monodisperso</a:t>
            </a:r>
            <a:r>
              <a:rPr lang="es-ES_tradnl" sz="1400" dirty="0">
                <a:solidFill>
                  <a:srgbClr val="000066"/>
                </a:solidFill>
                <a:latin typeface="Arial Narrow"/>
                <a:cs typeface="Arial Narrow"/>
              </a:rPr>
              <a:t>, en el rango de la </a:t>
            </a:r>
            <a:r>
              <a:rPr lang="es-ES_tradnl" sz="1400" b="1" dirty="0">
                <a:solidFill>
                  <a:srgbClr val="FF0000"/>
                </a:solidFill>
                <a:latin typeface="Arial Narrow"/>
                <a:cs typeface="Arial Narrow"/>
              </a:rPr>
              <a:t>fracción respirable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0592"/>
          <a:stretch/>
        </p:blipFill>
        <p:spPr>
          <a:xfrm>
            <a:off x="2832115" y="1988840"/>
            <a:ext cx="6333899" cy="36078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79728" y="5877226"/>
            <a:ext cx="3176330" cy="3600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51E8449-A374-E045-97EE-2E8D10FBD3D4}"/>
              </a:ext>
            </a:extLst>
          </p:cNvPr>
          <p:cNvSpPr/>
          <p:nvPr/>
        </p:nvSpPr>
        <p:spPr>
          <a:xfrm rot="21016925">
            <a:off x="5397289" y="5198653"/>
            <a:ext cx="67970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800" b="1" dirty="0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¿Dónde se depositan?</a:t>
            </a:r>
          </a:p>
        </p:txBody>
      </p:sp>
    </p:spTree>
    <p:extLst>
      <p:ext uri="{BB962C8B-B14F-4D97-AF65-F5344CB8AC3E}">
        <p14:creationId xmlns:p14="http://schemas.microsoft.com/office/powerpoint/2010/main" val="3643455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ChangeArrowheads="1"/>
          </p:cNvSpPr>
          <p:nvPr/>
        </p:nvSpPr>
        <p:spPr bwMode="auto">
          <a:xfrm>
            <a:off x="2424114" y="2077538"/>
            <a:ext cx="7634287" cy="385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s-ES" sz="2400" dirty="0">
                <a:latin typeface="Calibri" charset="0"/>
                <a:cs typeface="Calibri" charset="0"/>
              </a:rPr>
              <a:t>Administración directa del fármaco al lugar de acción    (epitelio bronquial y </a:t>
            </a:r>
            <a:r>
              <a:rPr lang="es-ES" sz="2400" i="1" dirty="0">
                <a:latin typeface="Calibri" charset="0"/>
                <a:cs typeface="Calibri" charset="0"/>
              </a:rPr>
              <a:t>alveolar</a:t>
            </a:r>
            <a:r>
              <a:rPr lang="es-ES" sz="2400" dirty="0">
                <a:latin typeface="Calibri" charset="0"/>
                <a:cs typeface="Calibri" charset="0"/>
              </a:rPr>
              <a:t>)</a:t>
            </a:r>
          </a:p>
          <a:p>
            <a:pPr algn="just"/>
            <a:endParaRPr lang="es-ES" sz="2400" dirty="0">
              <a:latin typeface="Calibri" charset="0"/>
              <a:cs typeface="Calibri" charset="0"/>
            </a:endParaRPr>
          </a:p>
          <a:p>
            <a:pPr marL="342900" indent="-342900" algn="just">
              <a:buFont typeface="Arial"/>
              <a:buChar char="•"/>
            </a:pPr>
            <a:r>
              <a:rPr lang="es-ES" sz="2400" dirty="0">
                <a:latin typeface="Calibri" charset="0"/>
                <a:cs typeface="Calibri" charset="0"/>
              </a:rPr>
              <a:t>Inicio de acción rápido </a:t>
            </a:r>
          </a:p>
          <a:p>
            <a:pPr algn="just"/>
            <a:endParaRPr lang="es-ES" sz="2400" dirty="0">
              <a:latin typeface="Calibri" charset="0"/>
              <a:cs typeface="Calibri" charset="0"/>
            </a:endParaRPr>
          </a:p>
          <a:p>
            <a:pPr marL="342900" indent="-342900" algn="just">
              <a:lnSpc>
                <a:spcPct val="110000"/>
              </a:lnSpc>
              <a:buFont typeface="Arial"/>
              <a:buChar char="•"/>
            </a:pPr>
            <a:r>
              <a:rPr lang="es-ES" sz="2400" i="1" dirty="0">
                <a:latin typeface="Calibri" charset="0"/>
                <a:cs typeface="Calibri" charset="0"/>
              </a:rPr>
              <a:t>Menos</a:t>
            </a:r>
            <a:r>
              <a:rPr lang="es-ES" sz="2400" dirty="0">
                <a:latin typeface="Calibri" charset="0"/>
                <a:cs typeface="Calibri" charset="0"/>
              </a:rPr>
              <a:t> dosis (</a:t>
            </a:r>
            <a:r>
              <a:rPr lang="es-ES" sz="2400" i="1" dirty="0">
                <a:latin typeface="Calibri" charset="0"/>
                <a:cs typeface="Calibri" charset="0"/>
              </a:rPr>
              <a:t>vs</a:t>
            </a:r>
            <a:r>
              <a:rPr lang="es-ES" sz="2400" dirty="0">
                <a:latin typeface="Calibri" charset="0"/>
                <a:cs typeface="Calibri" charset="0"/>
              </a:rPr>
              <a:t>. vía sistémica) para lograr efectos deseados</a:t>
            </a:r>
          </a:p>
          <a:p>
            <a:pPr algn="just"/>
            <a:endParaRPr lang="es-ES" sz="2400" dirty="0">
              <a:latin typeface="Calibri" charset="0"/>
              <a:cs typeface="Calibri" charset="0"/>
            </a:endParaRPr>
          </a:p>
          <a:p>
            <a:pPr marL="342900" indent="-342900" algn="just">
              <a:buFont typeface="Arial"/>
              <a:buChar char="•"/>
            </a:pPr>
            <a:r>
              <a:rPr lang="es-ES" sz="2400" dirty="0">
                <a:latin typeface="Calibri" charset="0"/>
                <a:cs typeface="Calibri" charset="0"/>
              </a:rPr>
              <a:t>Minimiza los efectos sistémicos adversos. </a:t>
            </a:r>
          </a:p>
          <a:p>
            <a:pPr algn="just">
              <a:buFontTx/>
              <a:buChar char="•"/>
            </a:pPr>
            <a:endParaRPr lang="es-ES" sz="2400" dirty="0">
              <a:latin typeface="Calibri" charset="0"/>
              <a:cs typeface="Calibri" charset="0"/>
            </a:endParaRPr>
          </a:p>
        </p:txBody>
      </p:sp>
      <p:sp>
        <p:nvSpPr>
          <p:cNvPr id="26626" name="Rectangle 5"/>
          <p:cNvSpPr>
            <a:spLocks noChangeArrowheads="1"/>
          </p:cNvSpPr>
          <p:nvPr/>
        </p:nvSpPr>
        <p:spPr bwMode="auto">
          <a:xfrm>
            <a:off x="3229273" y="6453457"/>
            <a:ext cx="86423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s-ES" sz="1600" dirty="0">
                <a:latin typeface="Arial Narrow" charset="0"/>
                <a:cs typeface="Arial Narrow" charset="0"/>
              </a:rPr>
              <a:t> </a:t>
            </a:r>
            <a:r>
              <a:rPr lang="es-ES" sz="1600" dirty="0" err="1">
                <a:latin typeface="Arial Narrow" charset="0"/>
                <a:cs typeface="Arial Narrow" charset="0"/>
              </a:rPr>
              <a:t>Dhand</a:t>
            </a:r>
            <a:r>
              <a:rPr lang="es-ES" sz="1600" dirty="0">
                <a:latin typeface="Arial Narrow" charset="0"/>
                <a:cs typeface="Arial Narrow" charset="0"/>
              </a:rPr>
              <a:t> R. </a:t>
            </a:r>
            <a:r>
              <a:rPr lang="es-ES" sz="1600" i="1" dirty="0" err="1">
                <a:latin typeface="Arial Narrow" charset="0"/>
                <a:cs typeface="Arial Narrow" charset="0"/>
              </a:rPr>
              <a:t>Respir</a:t>
            </a:r>
            <a:r>
              <a:rPr lang="es-ES" sz="1600" i="1" dirty="0">
                <a:latin typeface="Arial Narrow" charset="0"/>
                <a:cs typeface="Arial Narrow" charset="0"/>
              </a:rPr>
              <a:t> </a:t>
            </a:r>
            <a:r>
              <a:rPr lang="es-ES" sz="1600" i="1" dirty="0" err="1">
                <a:latin typeface="Arial Narrow" charset="0"/>
                <a:cs typeface="Arial Narrow" charset="0"/>
              </a:rPr>
              <a:t>Care</a:t>
            </a:r>
            <a:r>
              <a:rPr lang="es-ES" sz="1600" i="1" dirty="0">
                <a:latin typeface="Arial Narrow" charset="0"/>
                <a:cs typeface="Arial Narrow" charset="0"/>
              </a:rPr>
              <a:t> </a:t>
            </a:r>
            <a:r>
              <a:rPr lang="es-ES" sz="1600" dirty="0">
                <a:latin typeface="Arial Narrow" charset="0"/>
                <a:cs typeface="Arial Narrow" charset="0"/>
              </a:rPr>
              <a:t>2004</a:t>
            </a:r>
          </a:p>
        </p:txBody>
      </p:sp>
      <p:sp>
        <p:nvSpPr>
          <p:cNvPr id="26629" name="Título 1"/>
          <p:cNvSpPr txBox="1">
            <a:spLocks/>
          </p:cNvSpPr>
          <p:nvPr/>
        </p:nvSpPr>
        <p:spPr bwMode="auto">
          <a:xfrm>
            <a:off x="2448852" y="-27384"/>
            <a:ext cx="7643812" cy="86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3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Aerosolterapia</a:t>
            </a:r>
          </a:p>
          <a:p>
            <a:pPr algn="ctr" eaLnBrk="1" hangingPunct="1"/>
            <a:r>
              <a:rPr lang="es-ES_tradn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Ventajas</a:t>
            </a:r>
            <a:endParaRPr lang="es-E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202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3710266" y="6522965"/>
            <a:ext cx="84963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s-ES" sz="1600" dirty="0" err="1">
                <a:latin typeface="Arial Narrow" charset="0"/>
                <a:cs typeface="Arial Narrow" charset="0"/>
              </a:rPr>
              <a:t>Dhand</a:t>
            </a:r>
            <a:r>
              <a:rPr lang="es-ES" sz="1600" dirty="0">
                <a:latin typeface="Arial Narrow" charset="0"/>
                <a:cs typeface="Arial Narrow" charset="0"/>
              </a:rPr>
              <a:t> R. </a:t>
            </a:r>
            <a:r>
              <a:rPr lang="es-ES" sz="1600" i="1" dirty="0" err="1">
                <a:latin typeface="Arial Narrow" charset="0"/>
                <a:cs typeface="Arial Narrow" charset="0"/>
              </a:rPr>
              <a:t>Respir</a:t>
            </a:r>
            <a:r>
              <a:rPr lang="es-ES" sz="1600" i="1" dirty="0">
                <a:latin typeface="Arial Narrow" charset="0"/>
                <a:cs typeface="Arial Narrow" charset="0"/>
              </a:rPr>
              <a:t> </a:t>
            </a:r>
            <a:r>
              <a:rPr lang="es-ES" sz="1600" i="1" dirty="0" err="1">
                <a:latin typeface="Arial Narrow" charset="0"/>
                <a:cs typeface="Arial Narrow" charset="0"/>
              </a:rPr>
              <a:t>Care</a:t>
            </a:r>
            <a:r>
              <a:rPr lang="es-ES" sz="1600" i="1" dirty="0">
                <a:latin typeface="Arial Narrow" charset="0"/>
                <a:cs typeface="Arial Narrow" charset="0"/>
              </a:rPr>
              <a:t> </a:t>
            </a:r>
            <a:r>
              <a:rPr lang="es-ES" sz="1600" dirty="0">
                <a:latin typeface="Arial Narrow" charset="0"/>
                <a:cs typeface="Arial Narrow" charset="0"/>
              </a:rPr>
              <a:t>2004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423592" y="1926198"/>
            <a:ext cx="7847012" cy="430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s-ES" sz="2400" dirty="0">
                <a:latin typeface="Calibri" charset="0"/>
                <a:cs typeface="Calibri" charset="0"/>
              </a:rPr>
              <a:t>Terapia de alta </a:t>
            </a:r>
            <a:r>
              <a:rPr lang="es-ES" sz="2400" b="1" i="1" dirty="0">
                <a:latin typeface="Calibri" charset="0"/>
                <a:cs typeface="Calibri" charset="0"/>
              </a:rPr>
              <a:t>eficiencia*</a:t>
            </a:r>
            <a:r>
              <a:rPr lang="es-ES" sz="2400" dirty="0">
                <a:latin typeface="Calibri" charset="0"/>
                <a:cs typeface="Calibri" charset="0"/>
              </a:rPr>
              <a:t> </a:t>
            </a:r>
          </a:p>
          <a:p>
            <a:pPr marL="914400" lvl="1" indent="-457200">
              <a:lnSpc>
                <a:spcPct val="150000"/>
              </a:lnSpc>
              <a:buFont typeface="Arial" charset="0"/>
              <a:buChar char="•"/>
            </a:pPr>
            <a:r>
              <a:rPr lang="es-ES" sz="2000" dirty="0" err="1">
                <a:latin typeface="Calibri" charset="0"/>
                <a:cs typeface="Calibri" charset="0"/>
              </a:rPr>
              <a:t>Colimicina</a:t>
            </a:r>
            <a:endParaRPr lang="es-ES" sz="2000" dirty="0">
              <a:latin typeface="Calibri" charset="0"/>
              <a:cs typeface="Calibri" charset="0"/>
            </a:endParaRPr>
          </a:p>
          <a:p>
            <a:pPr>
              <a:lnSpc>
                <a:spcPct val="150000"/>
              </a:lnSpc>
            </a:pPr>
            <a:endParaRPr lang="es-ES" sz="1000" dirty="0">
              <a:latin typeface="Calibri" charset="0"/>
              <a:cs typeface="Calibri" charset="0"/>
            </a:endParaRP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s-ES" sz="2400" dirty="0">
                <a:latin typeface="Calibri" charset="0"/>
                <a:cs typeface="Calibri" charset="0"/>
              </a:rPr>
              <a:t>Dispositivos de fácil uso</a:t>
            </a:r>
          </a:p>
          <a:p>
            <a:pPr>
              <a:lnSpc>
                <a:spcPct val="150000"/>
              </a:lnSpc>
            </a:pPr>
            <a:endParaRPr lang="es-ES" sz="1000" dirty="0">
              <a:latin typeface="Calibri" charset="0"/>
              <a:cs typeface="Calibri" charset="0"/>
            </a:endParaRP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s-ES" sz="2400" dirty="0">
                <a:latin typeface="Calibri" charset="0"/>
                <a:cs typeface="Calibri" charset="0"/>
              </a:rPr>
              <a:t>Corta duración del tratamiento</a:t>
            </a:r>
          </a:p>
          <a:p>
            <a:pPr>
              <a:lnSpc>
                <a:spcPct val="150000"/>
              </a:lnSpc>
            </a:pPr>
            <a:endParaRPr lang="es-ES" sz="1000" dirty="0">
              <a:latin typeface="Calibri" charset="0"/>
              <a:cs typeface="Calibri" charset="0"/>
            </a:endParaRP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s-ES" sz="2400" dirty="0">
                <a:latin typeface="Calibri" charset="0"/>
                <a:cs typeface="Calibri" charset="0"/>
              </a:rPr>
              <a:t>Riesgos mínimos para personal</a:t>
            </a:r>
          </a:p>
          <a:p>
            <a:pPr>
              <a:lnSpc>
                <a:spcPct val="150000"/>
              </a:lnSpc>
            </a:pPr>
            <a:endParaRPr lang="es-ES" sz="1000" dirty="0">
              <a:latin typeface="Calibri" charset="0"/>
              <a:cs typeface="Calibri" charset="0"/>
            </a:endParaRP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s-ES" sz="2400" b="1" dirty="0">
                <a:latin typeface="Calibri" charset="0"/>
                <a:cs typeface="Calibri" charset="0"/>
              </a:rPr>
              <a:t>Coste-efectivo 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E42271B-9617-2A48-A369-E87DCAF214D4}"/>
              </a:ext>
            </a:extLst>
          </p:cNvPr>
          <p:cNvSpPr txBox="1">
            <a:spLocks/>
          </p:cNvSpPr>
          <p:nvPr/>
        </p:nvSpPr>
        <p:spPr bwMode="auto">
          <a:xfrm>
            <a:off x="2448852" y="-27384"/>
            <a:ext cx="7643812" cy="86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3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Aerosolterapia</a:t>
            </a:r>
          </a:p>
          <a:p>
            <a:pPr algn="ctr" eaLnBrk="1" hangingPunct="1"/>
            <a:r>
              <a:rPr lang="es-ES_tradn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Ventajas</a:t>
            </a:r>
            <a:endParaRPr lang="es-E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145565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2281</Words>
  <Application>Microsoft Macintosh PowerPoint</Application>
  <PresentationFormat>Panorámica</PresentationFormat>
  <Paragraphs>323</Paragraphs>
  <Slides>31</Slides>
  <Notes>31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9" baseType="lpstr">
      <vt:lpstr>Arial</vt:lpstr>
      <vt:lpstr>Arial Narrow</vt:lpstr>
      <vt:lpstr>Calibri</vt:lpstr>
      <vt:lpstr>Courier New</vt:lpstr>
      <vt:lpstr>Times New Roman</vt:lpstr>
      <vt:lpstr>Wingdings</vt:lpstr>
      <vt:lpstr>Diseño predeterminado</vt:lpstr>
      <vt:lpstr>Imagen de mapa de bits</vt:lpstr>
      <vt:lpstr>Aerosolterapia y humidificación</vt:lpstr>
      <vt:lpstr>Dispositivo ideal exigencias</vt:lpstr>
      <vt:lpstr>Dispositivo ideal exigencias</vt:lpstr>
      <vt:lpstr>Conceptos</vt:lpstr>
      <vt:lpstr>Aerosol  Depósito en pulmón. Factores </vt:lpstr>
      <vt:lpstr>Aerosol Depósito</vt:lpstr>
      <vt:lpstr>Fracción respirable Efecto del flujo inspiratorio y depósito de aerosol</vt:lpstr>
      <vt:lpstr>Presentación de PowerPoint</vt:lpstr>
      <vt:lpstr>Presentación de PowerPoint</vt:lpstr>
      <vt:lpstr>Aerosolterapia Importancia de la técnica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la atención prestada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jaminaya</dc:creator>
  <cp:lastModifiedBy>Gonzalo Sempere</cp:lastModifiedBy>
  <cp:revision>139</cp:revision>
  <dcterms:created xsi:type="dcterms:W3CDTF">2015-04-17T15:59:50Z</dcterms:created>
  <dcterms:modified xsi:type="dcterms:W3CDTF">2019-04-16T17:55:46Z</dcterms:modified>
</cp:coreProperties>
</file>