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6" r:id="rId4"/>
    <p:sldId id="318" r:id="rId5"/>
    <p:sldId id="319" r:id="rId6"/>
    <p:sldId id="267" r:id="rId7"/>
    <p:sldId id="269" r:id="rId8"/>
    <p:sldId id="270" r:id="rId9"/>
    <p:sldId id="273" r:id="rId10"/>
    <p:sldId id="275" r:id="rId11"/>
    <p:sldId id="276" r:id="rId12"/>
    <p:sldId id="278" r:id="rId13"/>
    <p:sldId id="326" r:id="rId14"/>
    <p:sldId id="283" r:id="rId15"/>
    <p:sldId id="284" r:id="rId16"/>
    <p:sldId id="285" r:id="rId17"/>
    <p:sldId id="286" r:id="rId18"/>
    <p:sldId id="330" r:id="rId19"/>
    <p:sldId id="288" r:id="rId20"/>
    <p:sldId id="289" r:id="rId21"/>
    <p:sldId id="331" r:id="rId22"/>
    <p:sldId id="332" r:id="rId23"/>
    <p:sldId id="323" r:id="rId24"/>
    <p:sldId id="313" r:id="rId25"/>
    <p:sldId id="336" r:id="rId26"/>
    <p:sldId id="294" r:id="rId27"/>
    <p:sldId id="300" r:id="rId28"/>
    <p:sldId id="311" r:id="rId29"/>
    <p:sldId id="305" r:id="rId30"/>
    <p:sldId id="259" r:id="rId31"/>
  </p:sldIdLst>
  <p:sldSz cx="12192000" cy="6858000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hMrxO60DXDn66PjdxyeB9g==" hashData="ebFdbAGnpH0fwZ0vDFJQMLlqOQI+9B3CEqD7e2VzowY1Gkwx9TDCuqM3KxO4tANmNyQrqfAfgfpjA5wQ7fmvP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7"/>
    <p:restoredTop sz="86447" autoAdjust="0"/>
  </p:normalViewPr>
  <p:slideViewPr>
    <p:cSldViewPr>
      <p:cViewPr varScale="1">
        <p:scale>
          <a:sx n="119" d="100"/>
          <a:sy n="119" d="100"/>
        </p:scale>
        <p:origin x="133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2" d="100"/>
          <a:sy n="152" d="100"/>
        </p:scale>
        <p:origin x="1736" y="-18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E5848C-59EF-4C8F-84A9-7D37A3C354B5}" type="datetimeFigureOut">
              <a:rPr lang="es-ES"/>
              <a:pPr>
                <a:defRPr/>
              </a:pPr>
              <a:t>16/4/19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E3CC82-B0CE-4EE6-B3B1-1AB44661E7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9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33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Marcador de imagen de diapositiva 1">
            <a:extLst>
              <a:ext uri="{FF2B5EF4-FFF2-40B4-BE49-F238E27FC236}">
                <a16:creationId xmlns:a16="http://schemas.microsoft.com/office/drawing/2014/main" id="{1ECC3ADC-9B0E-194F-9174-E6C828CDC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Marcador de notas 2">
            <a:extLst>
              <a:ext uri="{FF2B5EF4-FFF2-40B4-BE49-F238E27FC236}">
                <a16:creationId xmlns:a16="http://schemas.microsoft.com/office/drawing/2014/main" id="{57304368-EFD0-0E49-9A61-0F8C3F9254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s-ES_tradnl" altLang="es-ES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* a</a:t>
            </a: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l final de espiración,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en caso de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trigger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inspiratorio muy sensible</a:t>
            </a:r>
            <a:endParaRPr lang="es-ES" altLang="es-ES" dirty="0"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  <a:p>
            <a:pPr defTabSz="914400"/>
            <a:endParaRPr lang="es-ES" altLang="es-ES" dirty="0"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</a:pPr>
            <a:endParaRPr lang="es-ES_tradnl" altLang="es-ES" dirty="0"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52227" name="Marcador de número de diapositiva 3">
            <a:extLst>
              <a:ext uri="{FF2B5EF4-FFF2-40B4-BE49-F238E27FC236}">
                <a16:creationId xmlns:a16="http://schemas.microsoft.com/office/drawing/2014/main" id="{65006F06-7131-A84C-B277-C3FD221CD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91F3DA-7622-7048-A72C-480D8AB262E4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88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imagen de diapositiva 1">
            <a:extLst>
              <a:ext uri="{FF2B5EF4-FFF2-40B4-BE49-F238E27FC236}">
                <a16:creationId xmlns:a16="http://schemas.microsoft.com/office/drawing/2014/main" id="{26ED30F9-D01D-0D4A-8D11-CA4B0C8E9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Marcador de notas 2">
            <a:extLst>
              <a:ext uri="{FF2B5EF4-FFF2-40B4-BE49-F238E27FC236}">
                <a16:creationId xmlns:a16="http://schemas.microsoft.com/office/drawing/2014/main" id="{0697BDCB-92EB-6942-A791-90C5122B99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_tradnl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Es la asincronía opuesta al </a:t>
            </a:r>
            <a:r>
              <a:rPr lang="es-ES_tradnl" altLang="es-ES" sz="1100" b="1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auto-</a:t>
            </a:r>
            <a:r>
              <a:rPr lang="es-ES_tradnl" altLang="es-ES" sz="1100" b="1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is-I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Son muy comunes y pueden apreciarse por la inspección de las curvas flujo-tiempo o </a:t>
            </a:r>
            <a:r>
              <a:rPr lang="es-ES_tradnl" altLang="es-ES" sz="11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Paw</a:t>
            </a: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–tiempo. </a:t>
            </a:r>
            <a:endParaRPr lang="es-ES_tradnl" altLang="es-ES" sz="11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Hay ciclos activados por esfuerzos del paciente y otros no</a:t>
            </a:r>
            <a:r>
              <a:rPr lang="es-ES_tradnl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endParaRPr lang="es-ES_tradnl" altLang="es-ES" sz="11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endParaRPr lang="es-ES_tradnl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Marcador de número de diapositiva 3">
            <a:extLst>
              <a:ext uri="{FF2B5EF4-FFF2-40B4-BE49-F238E27FC236}">
                <a16:creationId xmlns:a16="http://schemas.microsoft.com/office/drawing/2014/main" id="{F0803654-71A7-874A-8367-513306F2C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9E85FF-665B-C24F-AF2B-D3BBAC8B9E92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5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imagen de diapositiva 1">
            <a:extLst>
              <a:ext uri="{FF2B5EF4-FFF2-40B4-BE49-F238E27FC236}">
                <a16:creationId xmlns:a16="http://schemas.microsoft.com/office/drawing/2014/main" id="{93E2D4B2-F97F-044F-A43D-AA3D9261D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Marcador de notas 2">
            <a:extLst>
              <a:ext uri="{FF2B5EF4-FFF2-40B4-BE49-F238E27FC236}">
                <a16:creationId xmlns:a16="http://schemas.microsoft.com/office/drawing/2014/main" id="{A39490F2-D29A-0145-AD50-28CFADF5E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Izquierda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 Perfecta sincronización (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TI y TE) entre paciente y ventilador.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Derecha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 Fase de retraso en los ciclos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s-ES" altLang="es-ES" sz="1100" i="1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giro a la derecha de la parte exterior de la esfera 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(ventilador). </a:t>
            </a:r>
          </a:p>
        </p:txBody>
      </p:sp>
      <p:sp>
        <p:nvSpPr>
          <p:cNvPr id="56323" name="Marcador de número de diapositiva 3">
            <a:extLst>
              <a:ext uri="{FF2B5EF4-FFF2-40B4-BE49-F238E27FC236}">
                <a16:creationId xmlns:a16="http://schemas.microsoft.com/office/drawing/2014/main" id="{EC34BBBD-D754-0A49-A94C-124CA787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4CD56D-B014-D24F-B21C-7F0D4F33B1ED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Marcador de imagen de diapositiva 1">
            <a:extLst>
              <a:ext uri="{FF2B5EF4-FFF2-40B4-BE49-F238E27FC236}">
                <a16:creationId xmlns:a16="http://schemas.microsoft.com/office/drawing/2014/main" id="{A92255E6-EF71-4645-B2FD-603295623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Marcador de notas 2">
            <a:extLst>
              <a:ext uri="{FF2B5EF4-FFF2-40B4-BE49-F238E27FC236}">
                <a16:creationId xmlns:a16="http://schemas.microsoft.com/office/drawing/2014/main" id="{D3D7F10D-3E43-E74D-A5E3-9C69A85A9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s-ES" altLang="es-ES" sz="1100" b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TiM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 tiempo inspiratorio mecánico. </a:t>
            </a:r>
            <a:r>
              <a:rPr lang="es-ES" altLang="es-ES" sz="1100" b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TiN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tiempo inspiratorio neural.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TE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 tiempo espiratorio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s-ES" altLang="es-ES" sz="1100" b="1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Desfase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entre tiempo neural y mecánico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11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TiM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se solapa con el TE del paciente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endParaRPr lang="es-ES" altLang="es-ES" sz="1100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Consecuencias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171450" indent="-17145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Asistencia 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deficiente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a la demanda del paciente 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Esfuerzo ineficaz desperdiciado. Ti diferido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s-ES" altLang="es-ES" sz="1100" u="sng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TiM</a:t>
            </a:r>
            <a:r>
              <a:rPr lang="es-ES" altLang="es-ES" sz="1100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1100" u="sng" dirty="0">
                <a:ea typeface="ＭＳ Ｐゴシック" panose="020B0600070205080204" pitchFamily="34" charset="-128"/>
              </a:rPr>
              <a:t>que </a:t>
            </a:r>
            <a:r>
              <a:rPr lang="es-ES" altLang="es-ES" sz="1100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ocupa el tiempo espiratorio del paciente</a:t>
            </a:r>
            <a:endParaRPr lang="es-ES_tradnl" altLang="es-ES" sz="1100" u="sng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1" name="Marcador de número de diapositiva 3">
            <a:extLst>
              <a:ext uri="{FF2B5EF4-FFF2-40B4-BE49-F238E27FC236}">
                <a16:creationId xmlns:a16="http://schemas.microsoft.com/office/drawing/2014/main" id="{D0443656-AF6A-284E-9B30-995A37692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F257B8-4598-484C-9BC3-C0A0F7128FF3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5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Marcador de imagen de diapositiva 1">
            <a:extLst>
              <a:ext uri="{FF2B5EF4-FFF2-40B4-BE49-F238E27FC236}">
                <a16:creationId xmlns:a16="http://schemas.microsoft.com/office/drawing/2014/main" id="{73C4914A-DA43-DA48-98C2-A1971E5FF7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Marcador de notas 2">
            <a:extLst>
              <a:ext uri="{FF2B5EF4-FFF2-40B4-BE49-F238E27FC236}">
                <a16:creationId xmlns:a16="http://schemas.microsoft.com/office/drawing/2014/main" id="{D271DC20-09E7-274F-910D-A9DEE66C2C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Causas comunes para esfuerzo ineficaz y retraso de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trigger</a:t>
            </a:r>
            <a:endParaRPr lang="es-ES" altLang="es-ES" sz="1100" i="1" dirty="0"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s-ES_tradnl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Marcador de número de diapositiva 3">
            <a:extLst>
              <a:ext uri="{FF2B5EF4-FFF2-40B4-BE49-F238E27FC236}">
                <a16:creationId xmlns:a16="http://schemas.microsoft.com/office/drawing/2014/main" id="{99CBBE64-6292-F34F-A1CE-4410A366F0E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fld id="{EA946C88-2D82-6649-9BEF-9CE5749D1933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algn="r" defTabSz="914400" eaLnBrk="1" hangingPunct="1"/>
              <a:t>14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5D06FB1-BA35-1D4E-B8A5-112E06176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483062C-0FF1-C94B-8B37-ED5F6A3CC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endParaRPr lang="es-ES_tradnl" altLang="es-ES" sz="1100" dirty="0">
              <a:solidFill>
                <a:srgbClr val="40404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006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1507CAF3-2F47-A24C-914C-4ACEB56199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E7421E61-C167-C54F-8702-549327613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518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Marcador de imagen de diapositiva">
            <a:extLst>
              <a:ext uri="{FF2B5EF4-FFF2-40B4-BE49-F238E27FC236}">
                <a16:creationId xmlns:a16="http://schemas.microsoft.com/office/drawing/2014/main" id="{BBC9E808-FCCD-6F4D-BCD7-3E11CDFBDD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2 Marcador de notas">
            <a:extLst>
              <a:ext uri="{FF2B5EF4-FFF2-40B4-BE49-F238E27FC236}">
                <a16:creationId xmlns:a16="http://schemas.microsoft.com/office/drawing/2014/main" id="{C49053FA-827E-8144-85F4-ABD19FB949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PRESURIZACIÓN: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asistencia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proporcionada durante la fase de insuflación (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PS y rampa </a:t>
            </a:r>
            <a:r>
              <a:rPr lang="es-ES" altLang="es-ES" sz="1100" b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ó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1100" b="1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s-ES" altLang="es-ES" sz="1100" b="1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rise</a:t>
            </a:r>
            <a:r>
              <a:rPr lang="es-ES" altLang="es-ES" sz="1100" b="1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time”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Tanto una PS insuficiente como excesiva puede conducir a aumento del WOB (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work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breath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).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s-ES" altLang="es-E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707" name="3 Marcador de número de diapositiva">
            <a:extLst>
              <a:ext uri="{FF2B5EF4-FFF2-40B4-BE49-F238E27FC236}">
                <a16:creationId xmlns:a16="http://schemas.microsoft.com/office/drawing/2014/main" id="{C3360D0C-BDD8-9A4C-A1F6-48F9DE0D3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83708F-80AC-764B-B185-B30DC7F2CCC1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35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50E8EBBD-9DE6-1F44-88AB-D707926D5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51071BEF-5D6B-9E4D-A642-5940EEAAA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_tradnl" altLang="es-E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00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Marcador de imagen de diapositiva">
            <a:extLst>
              <a:ext uri="{FF2B5EF4-FFF2-40B4-BE49-F238E27FC236}">
                <a16:creationId xmlns:a16="http://schemas.microsoft.com/office/drawing/2014/main" id="{0676E441-162B-0D4C-BAF1-3E158EDD20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2 Marcador de notas">
            <a:extLst>
              <a:ext uri="{FF2B5EF4-FFF2-40B4-BE49-F238E27FC236}">
                <a16:creationId xmlns:a16="http://schemas.microsoft.com/office/drawing/2014/main" id="{2B4581B6-DCFF-D542-843A-4C25FFF4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3599507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Se muestran curvas de presión y flujo.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Fase de presurización.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Una menor “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rise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time” obliga a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mayor 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esfuerzo inspiratorio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después del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, a tenor de lo visto en la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forma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de las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curvas de presión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(incremento progresivo de la concavidad en las curvas 2, 3 y 4).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El </a:t>
            </a:r>
            <a:r>
              <a:rPr lang="es-ES" altLang="es-ES" sz="1100" i="1" u="sng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funciona OK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ya que pequeños esfuerzos (flechas finas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correlacionan inicio del esfuerzo con la entrega de flujo) abren la válvula y se produce la entrega de flujo (</a:t>
            </a:r>
            <a:r>
              <a:rPr lang="es-ES" altLang="es-ES" sz="1100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NO interpretar como asincronía de </a:t>
            </a:r>
            <a:r>
              <a:rPr lang="es-ES" altLang="es-ES" sz="1100" i="1" u="sng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).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La forma de la curva de presión se debe a flujo insuficiente (flechas de bloque). </a:t>
            </a:r>
          </a:p>
        </p:txBody>
      </p:sp>
      <p:sp>
        <p:nvSpPr>
          <p:cNvPr id="78851" name="3 Marcador de número de diapositiva">
            <a:extLst>
              <a:ext uri="{FF2B5EF4-FFF2-40B4-BE49-F238E27FC236}">
                <a16:creationId xmlns:a16="http://schemas.microsoft.com/office/drawing/2014/main" id="{9B9751E6-BF73-1844-9928-05B8793EE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7B7D78-A393-234F-AC75-20C0AE0340FE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0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409AAAD-FCB7-1A4F-9843-F9D9DD47B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2F840-389A-A740-9440-D24C7BF1ABDD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199327D-6127-364C-8BD7-0F037A2E1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66790B3-502F-D243-8710-8CFDA17FE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03155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Objetivos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del 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control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ventilatorio intrínseco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228600" indent="-228600" algn="just" eaLnBrk="1" hangingPunct="1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Recoger e integrar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diversas 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señales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-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intensidad/tiempo-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(señales 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nerviosas,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vía frénica, de quimiorreceptores / mecanorreceptores  y cambios en las demandas 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metabólicas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).</a:t>
            </a:r>
          </a:p>
          <a:p>
            <a:pPr marL="228600" indent="-228600" algn="just" eaLnBrk="1" hangingPunct="1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Dar respuesta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contracción de los músculos respiratorios (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Pmus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 para generar un 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flujo y volumen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contra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las </a:t>
            </a:r>
            <a:r>
              <a:rPr lang="es-CO" altLang="es-ES" sz="1100" i="1" u="sng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propiedades resistivas (R</a:t>
            </a:r>
            <a:r>
              <a:rPr lang="es-CO" altLang="es-ES" sz="1100" i="1" u="sng" baseline="-250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RS</a:t>
            </a:r>
            <a:r>
              <a:rPr lang="es-CO" altLang="es-ES" sz="1100" i="1" u="sng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 y elásticas (ERS)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, del sistema respiratorio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proporcionar una ventilación alveolar adecuada con un mínimo trabajo.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endParaRPr lang="es-CO" altLang="es-ES" sz="1100" i="1" dirty="0">
              <a:solidFill>
                <a:srgbClr val="00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CO" altLang="es-ES" sz="1100" i="1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En estas circunstancias, </a:t>
            </a:r>
            <a:r>
              <a:rPr lang="es-CO" altLang="es-ES" sz="1100" b="1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el principio físico la </a:t>
            </a:r>
            <a:r>
              <a:rPr lang="es-CO" altLang="es-ES" sz="1100" b="1" i="1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respiración espontánea </a:t>
            </a:r>
            <a:r>
              <a:rPr lang="es-CO" altLang="es-ES" sz="1100" i="1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puede describirse en cualquier instante, según la ecuación del movimiento del sistema respiratorio, como sigue</a:t>
            </a:r>
            <a:r>
              <a:rPr lang="is-IS" altLang="es-ES" sz="1100" i="1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…</a:t>
            </a:r>
            <a:endParaRPr lang="es-CO" altLang="es-ES" sz="1100" i="1" dirty="0">
              <a:solidFill>
                <a:srgbClr val="7F7F7F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</a:pPr>
            <a:r>
              <a:rPr lang="es-CO" altLang="es-ES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P</a:t>
            </a:r>
            <a:r>
              <a:rPr lang="es-CO" altLang="es-ES" baseline="-25000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mus</a:t>
            </a:r>
            <a:r>
              <a:rPr lang="es-CO" altLang="es-ES" dirty="0"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: ∆P resistivo + ∆P elástico </a:t>
            </a:r>
            <a:r>
              <a:rPr lang="es-CO" altLang="es-ES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(+ PEEPi)</a:t>
            </a:r>
            <a:endParaRPr lang="es-ES" altLang="es-ES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s-CO" altLang="es-ES" sz="1100" i="1" dirty="0">
              <a:solidFill>
                <a:srgbClr val="00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s-ES" sz="11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∆P = gradiente de presión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∆P resistivo</a:t>
            </a:r>
            <a:r>
              <a:rPr lang="es-ES" sz="1100" dirty="0">
                <a:latin typeface="Arial Narrow" panose="020B0604020202020204" pitchFamily="34" charset="0"/>
                <a:cs typeface="Arial Narrow" panose="020B0604020202020204" pitchFamily="34" charset="0"/>
              </a:rPr>
              <a:t>: necesario para vencer el componente resistivo (gradiente de presión entre la vía aérea superior y los alvéolos) y determinado por el flujo inspiratorio (V´) y la resistencia de la vía aérea (</a:t>
            </a:r>
            <a:r>
              <a:rPr lang="es-ES" sz="11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Raw</a:t>
            </a:r>
            <a:r>
              <a:rPr lang="es-ES" sz="1100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∆P elástico</a:t>
            </a:r>
            <a:r>
              <a:rPr lang="es-ES" sz="1100" dirty="0">
                <a:latin typeface="Arial Narrow" panose="020B0604020202020204" pitchFamily="34" charset="0"/>
                <a:cs typeface="Arial Narrow" panose="020B0604020202020204" pitchFamily="34" charset="0"/>
              </a:rPr>
              <a:t>: requerido para vencer el retroceso elástico (gradiente de presión entre el espacio alveolar y la superficie corporal) y relacionada con el volumen corriente (V) y la distensibilidad </a:t>
            </a:r>
            <a:r>
              <a:rPr lang="es-ES" sz="11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toracopulmonar</a:t>
            </a:r>
            <a:r>
              <a:rPr lang="es-ES" sz="1100" dirty="0">
                <a:latin typeface="Arial Narrow" panose="020B0604020202020204" pitchFamily="34" charset="0"/>
                <a:cs typeface="Arial Narrow" panose="020B0604020202020204" pitchFamily="34" charset="0"/>
              </a:rPr>
              <a:t> (E). </a:t>
            </a:r>
          </a:p>
          <a:p>
            <a:endParaRPr lang="es-CO" altLang="es-ES" sz="800" i="1" dirty="0">
              <a:solidFill>
                <a:srgbClr val="00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Descargar trabajo en el respirador </a:t>
            </a:r>
            <a:r>
              <a:rPr lang="es-CO" altLang="es-ES" sz="1100" b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(Pap)</a:t>
            </a:r>
            <a:r>
              <a:rPr lang="es-CO" altLang="es-ES" sz="11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aliviar o prevenir las consecuencias del incremento de trabajo respiratorio (</a:t>
            </a:r>
            <a:r>
              <a:rPr lang="es-CO" altLang="es-ES" sz="1100" b="1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fatiga/daño estructural muscular</a:t>
            </a:r>
            <a:r>
              <a:rPr lang="es-CO" altLang="es-ES" sz="1100" i="1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 impuesto por la enfermedad.</a:t>
            </a:r>
          </a:p>
          <a:p>
            <a:pPr algn="just" eaLnBrk="1" hangingPunct="1">
              <a:spcBef>
                <a:spcPct val="0"/>
              </a:spcBef>
            </a:pPr>
            <a:endParaRPr lang="es-CO" altLang="es-ES" sz="1100" i="1" dirty="0">
              <a:solidFill>
                <a:srgbClr val="00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84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1B893E16-9B99-3D46-92BF-09BC8DCF6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C48FCF38-0B91-EC48-9853-8D80E2E21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Registros del flujo y </a:t>
            </a:r>
            <a:r>
              <a:rPr lang="es-ES" altLang="es-ES" sz="11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Paw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que muestran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doble </a:t>
            </a:r>
            <a:r>
              <a:rPr lang="es-ES" altLang="es-ES" sz="1100" b="1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b="1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se registran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2 ciclos consecutivos del ventilador activados por el </a:t>
            </a:r>
            <a:r>
              <a:rPr lang="es-ES" altLang="es-ES" sz="1100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mismo esfuerzo del paciente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(flecha)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en respiradores con programación de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TiM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muy cortos 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El esfuerzo inspiratorio del paciente continúa más allá del fin de la asistencia de ventilador y provoca una 2ª insuflación del respirador. </a:t>
            </a:r>
          </a:p>
          <a:p>
            <a:pPr marL="228600" indent="-228600" algn="just" eaLnBrk="1" hangingPunct="1">
              <a:lnSpc>
                <a:spcPct val="120000"/>
              </a:lnSpc>
              <a:spcBef>
                <a:spcPct val="0"/>
              </a:spcBef>
            </a:pPr>
            <a:endParaRPr lang="es-ES" altLang="es-ES" sz="1100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571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919630BA-6426-1744-8980-47E996371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29399E89-2939-1F47-AB41-999B2C9F7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algn="just" eaLnBrk="1" hangingPunct="1">
              <a:lnSpc>
                <a:spcPct val="120000"/>
              </a:lnSpc>
              <a:spcBef>
                <a:spcPct val="0"/>
              </a:spcBef>
            </a:pPr>
            <a:endParaRPr lang="es-ES" altLang="es-E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96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639B626A-0A13-6F42-9EAB-0C9E7AC20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28689F39-CFE2-0F43-97C6-7801C63AF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43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7715B763-0C40-0046-90D8-B45FF6CA8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2FC5981A-A20E-C64D-B2AD-A1C2F06E4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282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8ED0EBD5-0D8C-C740-BD13-4E9D63E5B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D2F4F178-541D-6B4D-9025-04839E74A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3887539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just" eaLnBrk="1" hangingPunct="1">
              <a:lnSpc>
                <a:spcPct val="110000"/>
              </a:lnSpc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338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8ED0EBD5-0D8C-C740-BD13-4E9D63E5B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D2F4F178-541D-6B4D-9025-04839E74A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just" eaLnBrk="1" hangingPunct="1">
              <a:lnSpc>
                <a:spcPct val="110000"/>
              </a:lnSpc>
              <a:spcBef>
                <a:spcPct val="0"/>
              </a:spcBef>
            </a:pPr>
            <a:endParaRPr lang="es-ES" altLang="es-ES" sz="1100" i="1" u="sng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67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Marcador de imagen de diapositiva 1">
            <a:extLst>
              <a:ext uri="{FF2B5EF4-FFF2-40B4-BE49-F238E27FC236}">
                <a16:creationId xmlns:a16="http://schemas.microsoft.com/office/drawing/2014/main" id="{D589624D-5D8C-FC42-A41E-7BA00E75E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Marcador de notas 2">
            <a:extLst>
              <a:ext uri="{FF2B5EF4-FFF2-40B4-BE49-F238E27FC236}">
                <a16:creationId xmlns:a16="http://schemas.microsoft.com/office/drawing/2014/main" id="{8785AF84-8D8E-C041-B156-EB7A045C9B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395954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endParaRPr lang="es-ES_tradnl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Marcador de número de diapositiva 3">
            <a:extLst>
              <a:ext uri="{FF2B5EF4-FFF2-40B4-BE49-F238E27FC236}">
                <a16:creationId xmlns:a16="http://schemas.microsoft.com/office/drawing/2014/main" id="{76360CEF-506D-9746-B6D6-D24A6185E29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fld id="{C71F1D3D-92C8-7F4B-8C28-2167244ED7C8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algn="r" defTabSz="914400" eaLnBrk="1" hangingPunct="1"/>
              <a:t>26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37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Marcador de imagen de diapositiva 1">
            <a:extLst>
              <a:ext uri="{FF2B5EF4-FFF2-40B4-BE49-F238E27FC236}">
                <a16:creationId xmlns:a16="http://schemas.microsoft.com/office/drawing/2014/main" id="{BAFB29E2-3F5C-7D4F-A0E6-A0D47CFCF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Marcador de notas 2">
            <a:extLst>
              <a:ext uri="{FF2B5EF4-FFF2-40B4-BE49-F238E27FC236}">
                <a16:creationId xmlns:a16="http://schemas.microsoft.com/office/drawing/2014/main" id="{C19C8EF1-59CB-444E-9195-B8109BE8DF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s-ES" altLang="es-ES" sz="1100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Flujo, presión de la vía aérea (</a:t>
            </a:r>
            <a:r>
              <a:rPr lang="es-ES" altLang="es-ES" sz="1100" dirty="0" err="1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Paw</a:t>
            </a:r>
            <a:r>
              <a:rPr lang="es-ES" altLang="es-ES" sz="1100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), presión esofágica (Pes) y presión </a:t>
            </a:r>
            <a:r>
              <a:rPr lang="es-ES" altLang="es-ES" sz="1100" dirty="0" err="1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transdiafragmática</a:t>
            </a:r>
            <a:r>
              <a:rPr lang="es-ES" altLang="es-ES" sz="1100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s-ES" altLang="es-ES" sz="1100" dirty="0" err="1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Pdi</a:t>
            </a:r>
            <a:r>
              <a:rPr lang="es-ES" altLang="es-ES" sz="1100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 en función del tiempo en un paciente ventilado con </a:t>
            </a:r>
            <a:r>
              <a:rPr lang="es-ES" altLang="es-ES" sz="1100" dirty="0" err="1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Pcontrol</a:t>
            </a:r>
            <a:r>
              <a:rPr lang="es-ES" altLang="es-ES" sz="1100" dirty="0">
                <a:solidFill>
                  <a:srgbClr val="7F7F7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/PS con criterio alto de ciclado, &lt;25%).</a:t>
            </a:r>
          </a:p>
          <a:p>
            <a:pPr algn="just" eaLnBrk="1" hangingPunct="1"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Se parece al 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doble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endParaRPr lang="es-ES" altLang="es-ES" sz="1100" i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Observe la 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distorsión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de las ondas de flujo y de </a:t>
            </a:r>
            <a:r>
              <a:rPr lang="es-ES" altLang="es-ES" sz="11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Paw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en la fase espiratoria (flechas) causada por la actividad continuada de los músculos inspiratorios. </a:t>
            </a:r>
          </a:p>
          <a:p>
            <a:pPr algn="just" eaLnBrk="1" hangingPunct="1"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Diferencia del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doble </a:t>
            </a:r>
            <a:r>
              <a:rPr lang="es-ES" altLang="es-ES" sz="1100" b="1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NO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hay una 2ª asistencia del respirador durante el mismo esfuerzo inspiratorio (es insuficiente para activar al respirador)</a:t>
            </a:r>
          </a:p>
        </p:txBody>
      </p:sp>
      <p:sp>
        <p:nvSpPr>
          <p:cNvPr id="103427" name="Marcador de número de diapositiva 3">
            <a:extLst>
              <a:ext uri="{FF2B5EF4-FFF2-40B4-BE49-F238E27FC236}">
                <a16:creationId xmlns:a16="http://schemas.microsoft.com/office/drawing/2014/main" id="{3E835C38-6BE9-DA4F-AA5A-46909C894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17509D-9022-3E48-9BA0-7915F25F77E2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74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Marcador de imagen de diapositiva 1">
            <a:extLst>
              <a:ext uri="{FF2B5EF4-FFF2-40B4-BE49-F238E27FC236}">
                <a16:creationId xmlns:a16="http://schemas.microsoft.com/office/drawing/2014/main" id="{474F3F0B-044C-7D48-BFB9-747861B0E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Marcador de notas 2">
            <a:extLst>
              <a:ext uri="{FF2B5EF4-FFF2-40B4-BE49-F238E27FC236}">
                <a16:creationId xmlns:a16="http://schemas.microsoft.com/office/drawing/2014/main" id="{3069EDA8-88CA-6E42-904B-06317331C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Tiempo mecánico prolongado y respuesta del sujeto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algn="just" eaLnBrk="1" hangingPunct="1">
              <a:lnSpc>
                <a:spcPct val="110000"/>
              </a:lnSpc>
            </a:pP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Esfuerzo espiratorio (o cierre de glotis)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del sujeto antes del final del </a:t>
            </a:r>
            <a:r>
              <a:rPr lang="es-ES" altLang="es-ES" sz="11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TiM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, lo que provoca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picos de presión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(flechas). </a:t>
            </a:r>
          </a:p>
          <a:p>
            <a:pPr algn="just" eaLnBrk="1" hangingPunct="1">
              <a:lnSpc>
                <a:spcPct val="110000"/>
              </a:lnSpc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Obsérvese que ocasiona una </a:t>
            </a:r>
            <a:r>
              <a:rPr lang="es-ES" altLang="es-ES" sz="1100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pequeña </a:t>
            </a:r>
            <a:r>
              <a:rPr lang="es-ES" altLang="es-ES" sz="1100" b="1" u="sng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meseta de flujo cero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(al final de la fase inspiratoria de la señal de flujo), que indica que el flujo se ha interrumpido. </a:t>
            </a:r>
          </a:p>
          <a:p>
            <a:pPr algn="just" eaLnBrk="1" hangingPunct="1">
              <a:lnSpc>
                <a:spcPct val="110000"/>
              </a:lnSpc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La 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SOLUCIÓN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es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en este caso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reducir el tiempo inspiratorio / PS en el ventilador.</a:t>
            </a:r>
          </a:p>
          <a:p>
            <a:pPr algn="just" eaLnBrk="1" hangingPunct="1">
              <a:lnSpc>
                <a:spcPct val="110000"/>
              </a:lnSpc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EA6AD0-7016-374F-9927-DFA496022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8B7056-FBE7-8242-B273-DC4CB3A8815A}" type="slidenum">
              <a:rPr lang="es-ES" altLang="es-ES" sz="1200"/>
              <a:pPr eaLnBrk="1" hangingPunct="1"/>
              <a:t>28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3128952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B1B0597F-E95F-184E-BA56-5FDAFCF87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64C26D9B-B33B-1243-BE49-7575C6D25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26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6F75E62-A596-4949-9EA8-EF7C4562D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82E618CA-62A1-4448-8DE6-C13359535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952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00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4BA87FAE-DCCA-F84D-8A40-93E3396EF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4FD09E0-0B94-084D-968C-71C3C454C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 i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D213A-9478-2D4E-9356-6A093351D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60F5E5-140C-CF45-983E-B90B5D384C88}" type="slidenum">
              <a:rPr lang="es-ES" altLang="es-ES" sz="1200"/>
              <a:pPr eaLnBrk="1" hangingPunct="1"/>
              <a:t>4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198083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E0E8842-2087-AC4A-A99D-DB6043DC4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F8929E48-C48A-BC4D-B37A-5B5EF29B7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C5B0A-37F2-5C4A-A63E-75F24FDFD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774DEB-D068-214E-BA44-A273E803F2FB}" type="slidenum">
              <a:rPr lang="es-ES" altLang="es-ES" sz="1200"/>
              <a:pPr eaLnBrk="1" hangingPunct="1"/>
              <a:t>5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1850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EA2B15CA-F4BC-9447-8305-7F6A87D65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7E5BC76E-60C6-3742-9D38-754A6A9F5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Cuando hablemos de VMNI nos referiremos fundamentalmente de </a:t>
            </a:r>
            <a:r>
              <a:rPr lang="es-ES_tradnl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VPP y presurométricos (modo de VMNI con más éxito en pacientes agudos) </a:t>
            </a: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típica </a:t>
            </a:r>
            <a:r>
              <a:rPr lang="es-ES_tradnl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curva de presión-tiempo </a:t>
            </a: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en modo ventilatorio </a:t>
            </a: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presurométrico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endParaRPr lang="es-ES_tradnl" altLang="es-ES" sz="1100" dirty="0">
              <a:latin typeface="Arial Narrow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s-ES_tradnl" altLang="es-ES" sz="11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EN ROJO  </a:t>
            </a:r>
            <a:r>
              <a:rPr lang="es-ES_tradnl" altLang="es-ES" sz="11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s-ES_tradnl" altLang="es-ES" sz="11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PUNTOS DE ASINCRONIA</a:t>
            </a:r>
            <a:r>
              <a:rPr lang="es-ES_tradnl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(las más importantes y las que vamos a explicar)</a:t>
            </a:r>
          </a:p>
        </p:txBody>
      </p:sp>
    </p:spTree>
    <p:extLst>
      <p:ext uri="{BB962C8B-B14F-4D97-AF65-F5344CB8AC3E}">
        <p14:creationId xmlns:p14="http://schemas.microsoft.com/office/powerpoint/2010/main" val="394622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9041989F-50FB-9440-A80A-BB606F7F3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3E817091-3E97-5F40-8A4F-362043798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12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83E75349-6E46-944C-90DD-DCBA05786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60FC59EE-8950-024A-9E1E-0993808B4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23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Marcador de imagen de diapositiva 1">
            <a:extLst>
              <a:ext uri="{FF2B5EF4-FFF2-40B4-BE49-F238E27FC236}">
                <a16:creationId xmlns:a16="http://schemas.microsoft.com/office/drawing/2014/main" id="{C3A7DC7B-0578-B04B-B386-B12378DA7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Marcador de notas 2">
            <a:extLst>
              <a:ext uri="{FF2B5EF4-FFF2-40B4-BE49-F238E27FC236}">
                <a16:creationId xmlns:a16="http://schemas.microsoft.com/office/drawing/2014/main" id="{43060A46-8EC5-6842-9298-2047662A7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Curvas de </a:t>
            </a:r>
            <a:r>
              <a:rPr lang="es-ES" altLang="es-ES" sz="11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Paw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, flujo (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inspiration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up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) y presión esofágica en un paciente ventilado en modo Presión Soporte. 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s-ES" altLang="es-ES" sz="1100" baseline="-25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es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= activación diafragmática (valor negativo porque equivale a la presión pleural) </a:t>
            </a:r>
          </a:p>
          <a:p>
            <a:pPr eaLnBrk="1" hangingPunct="1">
              <a:spcBef>
                <a:spcPct val="0"/>
              </a:spcBef>
            </a:pPr>
            <a:endParaRPr lang="es-ES" altLang="es-ES" sz="1100" b="1" dirty="0">
              <a:solidFill>
                <a:srgbClr val="376092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Ciclo de activación normal (</a:t>
            </a:r>
            <a:r>
              <a:rPr lang="es-ES" altLang="es-ES" sz="1100" b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p.e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1º ciclo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): el esfuerzo es detectado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y provoca una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asistencia de flujo del respirador</a:t>
            </a:r>
          </a:p>
          <a:p>
            <a:pPr eaLnBrk="1" hangingPunct="1">
              <a:spcBef>
                <a:spcPct val="0"/>
              </a:spcBef>
            </a:pPr>
            <a:endParaRPr lang="es-ES" altLang="es-ES" sz="11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1100" b="1" dirty="0">
                <a:solidFill>
                  <a:srgbClr val="3366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Óvalos Azules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2 señales de activación diafragmática y 2 señales de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1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Flechas Rojas</a:t>
            </a:r>
            <a:r>
              <a:rPr lang="es-ES" altLang="es-ES" sz="11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ciclo respiratorio no precedido de activación diafragmática (y por tanto, tampoco se aprecia señal de </a:t>
            </a:r>
            <a:r>
              <a:rPr lang="es-ES" altLang="es-ES" sz="11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trigger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).</a:t>
            </a:r>
          </a:p>
          <a:p>
            <a:pPr eaLnBrk="1" hangingPunct="1">
              <a:spcBef>
                <a:spcPct val="0"/>
              </a:spcBef>
            </a:pPr>
            <a:endParaRPr lang="es-ES" altLang="es-ES" sz="1100" i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La 2ª respiración se “dispara” en ausencia de esfuerzo inspiratorio del paciente (no hay un descenso de </a:t>
            </a:r>
            <a:r>
              <a:rPr lang="es-ES" altLang="es-ES" sz="11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Paw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y Pes)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el perfil es diferente entre las ondas de Presión y Flujo, según sean respiraciones disparadas y no disparadas (</a:t>
            </a:r>
            <a:r>
              <a:rPr lang="es-ES" altLang="es-ES" sz="11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ciclado por flujo vs tiempo</a:t>
            </a: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  <a:r>
              <a:rPr lang="es-ES" altLang="es-ES" sz="1100" dirty="0">
                <a:ea typeface="ＭＳ Ｐゴシック" panose="020B0600070205080204" pitchFamily="34" charset="-128"/>
              </a:rPr>
              <a:t>.</a:t>
            </a:r>
            <a:endParaRPr lang="es-ES" altLang="es-ES" sz="11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es-ES" altLang="es-ES" sz="11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Véase también la distorsión del trazado de flujo (también de la señal de Pes) debida a latidos cardiacos agua y/o secreciones en la tubuladura.</a:t>
            </a:r>
          </a:p>
        </p:txBody>
      </p:sp>
      <p:sp>
        <p:nvSpPr>
          <p:cNvPr id="50179" name="Marcador de número de diapositiva 3">
            <a:extLst>
              <a:ext uri="{FF2B5EF4-FFF2-40B4-BE49-F238E27FC236}">
                <a16:creationId xmlns:a16="http://schemas.microsoft.com/office/drawing/2014/main" id="{0C87DCF8-BB38-6247-90D0-E30052711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C30A5A-B7D2-4643-B5DF-9D7107998599}" type="slidenum">
              <a:rPr lang="es-ES" altLang="es-E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s-ES" altLang="es-E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7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7EFC-EEE9-49D7-A7EB-F24B2B546A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055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BB9C-9BB1-4052-BE07-179A1BCDFFF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99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B2C-980E-4715-A408-B6F7E805A42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2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7443-542D-4C5E-8E1B-9B5F42E907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275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ECC6-D77A-4AB9-9FEC-9F2B9E9D01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4630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65AD-3D4E-4EC8-99B0-D5AA69FFF9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192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4E4B-7B32-49A1-BC15-6ABCF39080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99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BA43-90AA-422B-B179-924829B3AF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940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4A85-E0E4-44D0-AF04-51E1055F209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140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E79C-DAD3-497B-85BC-A1B6C697BF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9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6A58-F6D1-4EA5-9BEC-0E6C3FA0A8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783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D8126F-8FC7-460C-96A8-5BB8DD5659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10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524000" y="2492375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847851" y="2852739"/>
            <a:ext cx="8352605" cy="1470025"/>
          </a:xfrm>
        </p:spPr>
        <p:txBody>
          <a:bodyPr/>
          <a:lstStyle/>
          <a:p>
            <a:pPr eaLnBrk="1" hangingPunct="1"/>
            <a:r>
              <a:rPr lang="es-ES" altLang="es-ES" dirty="0">
                <a:solidFill>
                  <a:srgbClr val="000066"/>
                </a:solidFill>
              </a:rPr>
              <a:t>Interacción paciente-ventilador</a:t>
            </a:r>
          </a:p>
        </p:txBody>
      </p:sp>
      <p:pic>
        <p:nvPicPr>
          <p:cNvPr id="4100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96850"/>
            <a:ext cx="53276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Logotipo gtvm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49250"/>
            <a:ext cx="14144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61619" y="4471952"/>
            <a:ext cx="4068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s-ES" altLang="es-ES" sz="2400" dirty="0">
                <a:solidFill>
                  <a:srgbClr val="000066"/>
                </a:solidFill>
                <a:latin typeface="Arial"/>
              </a:rPr>
              <a:t>Dr. José Manuel Valencia Gallardo</a:t>
            </a:r>
            <a:endParaRPr lang="es-ES_tradnl" altLang="es-ES" sz="2400" dirty="0">
              <a:solidFill>
                <a:srgbClr val="000066"/>
              </a:solidFill>
              <a:latin typeface="Arial"/>
            </a:endParaRPr>
          </a:p>
          <a:p>
            <a:pPr lvl="0" algn="ct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s-ES_tradnl" altLang="es-ES" sz="1800" dirty="0" err="1">
                <a:solidFill>
                  <a:srgbClr val="333399"/>
                </a:solidFill>
                <a:latin typeface="Arial"/>
              </a:rPr>
              <a:t>jvalgal@gmail.com</a:t>
            </a:r>
            <a:endParaRPr lang="es-ES_tradnl" altLang="es-ES" sz="1800" dirty="0">
              <a:solidFill>
                <a:srgbClr val="333399"/>
              </a:solidFill>
              <a:latin typeface="Arial"/>
            </a:endParaRPr>
          </a:p>
          <a:p>
            <a:pPr lvl="0" algn="ct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s-ES_tradnl" altLang="es-ES" sz="1800" dirty="0">
                <a:solidFill>
                  <a:srgbClr val="000066"/>
                </a:solidFill>
                <a:latin typeface="Arial"/>
              </a:rPr>
              <a:t>S. Neumología. Hospital  Universitario de Gran Canaria Dr. Negrín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3D3CC04B-89A0-974F-A538-D437D906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501900"/>
            <a:ext cx="70104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>
                <a:solidFill>
                  <a:srgbClr val="000000"/>
                </a:solidFill>
                <a:latin typeface="Arial" panose="020B0604020202020204" pitchFamily="34" charset="0"/>
              </a:rPr>
              <a:t>Artefactos en el circuito del ventilador*</a:t>
            </a:r>
          </a:p>
          <a:p>
            <a:pPr lvl="1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</a:pPr>
            <a:r>
              <a:rPr lang="es-ES" altLang="es-ES" sz="1800" b="1">
                <a:solidFill>
                  <a:srgbClr val="000000"/>
                </a:solidFill>
                <a:latin typeface="Arial" panose="020B0604020202020204" pitchFamily="34" charset="0"/>
              </a:rPr>
              <a:t>agua</a:t>
            </a:r>
            <a:r>
              <a:rPr lang="es-ES" altLang="es-ES" sz="180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es-ES" altLang="es-ES" sz="1800" b="1">
                <a:solidFill>
                  <a:srgbClr val="000000"/>
                </a:solidFill>
                <a:latin typeface="Arial" panose="020B0604020202020204" pitchFamily="34" charset="0"/>
              </a:rPr>
              <a:t>secreciones</a:t>
            </a:r>
            <a:r>
              <a:rPr lang="es-ES" altLang="es-ES" sz="1800">
                <a:solidFill>
                  <a:srgbClr val="000000"/>
                </a:solidFill>
                <a:latin typeface="Arial" panose="020B0604020202020204" pitchFamily="34" charset="0"/>
              </a:rPr>
              <a:t> en el circuito</a:t>
            </a:r>
          </a:p>
          <a:p>
            <a:pPr lvl="1">
              <a:spcBef>
                <a:spcPct val="20000"/>
              </a:spcBef>
              <a:buClr>
                <a:srgbClr val="4F81BD"/>
              </a:buClr>
              <a:buSzPct val="65000"/>
            </a:pPr>
            <a:endParaRPr lang="es-ES" altLang="es-ES" sz="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>
                <a:solidFill>
                  <a:srgbClr val="000000"/>
                </a:solidFill>
                <a:latin typeface="Arial" panose="020B0604020202020204" pitchFamily="34" charset="0"/>
              </a:rPr>
              <a:t>Fugas*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>
                <a:solidFill>
                  <a:srgbClr val="A6A6A6"/>
                </a:solidFill>
                <a:latin typeface="Arial" panose="020B0604020202020204" pitchFamily="34" charset="0"/>
              </a:rPr>
              <a:t>Oscilaciones cardiacas*</a:t>
            </a:r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FFCDA073-0618-DA47-9F24-DF84974B1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1447800"/>
            <a:ext cx="7010400" cy="7699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Entrega</a:t>
            </a:r>
            <a:r>
              <a:rPr lang="es-ES" altLang="es-ES" sz="2200">
                <a:solidFill>
                  <a:srgbClr val="EAEAEA"/>
                </a:solidFill>
                <a:latin typeface="Arial" panose="020B0604020202020204" pitchFamily="34" charset="0"/>
              </a:rPr>
              <a:t> de</a:t>
            </a: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 flujo</a:t>
            </a:r>
            <a:r>
              <a:rPr lang="es-ES" altLang="es-ES" sz="2200">
                <a:solidFill>
                  <a:srgbClr val="EAEAEA"/>
                </a:solidFill>
                <a:latin typeface="Arial" panose="020B0604020202020204" pitchFamily="34" charset="0"/>
              </a:rPr>
              <a:t> del ventilador </a:t>
            </a: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sin esfuerzo </a:t>
            </a:r>
            <a:r>
              <a:rPr lang="es-ES" altLang="es-ES" sz="2200">
                <a:solidFill>
                  <a:srgbClr val="EAEAEA"/>
                </a:solidFill>
                <a:latin typeface="Arial" panose="020B0604020202020204" pitchFamily="34" charset="0"/>
              </a:rPr>
              <a:t>del paciente</a:t>
            </a: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706AC69F-B90A-A946-AE2C-05F1888D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375276"/>
            <a:ext cx="6985000" cy="14001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endParaRPr lang="es-ES" altLang="es-ES" sz="800">
              <a:solidFill>
                <a:srgbClr val="EAEAEA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s-ES" altLang="es-ES" sz="1800">
                <a:solidFill>
                  <a:srgbClr val="EAEAEA"/>
                </a:solidFill>
                <a:latin typeface="Arial" panose="020B0604020202020204" pitchFamily="34" charset="0"/>
              </a:rPr>
              <a:t>  Eliminar o minimizar </a:t>
            </a:r>
            <a:r>
              <a:rPr lang="es-ES" altLang="es-ES" sz="1800">
                <a:solidFill>
                  <a:srgbClr val="FFCC00"/>
                </a:solidFill>
                <a:latin typeface="Arial" panose="020B0604020202020204" pitchFamily="34" charset="0"/>
              </a:rPr>
              <a:t>fugas</a:t>
            </a:r>
          </a:p>
          <a:p>
            <a:pPr eaLnBrk="1" hangingPunct="1"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s-ES" altLang="es-ES" sz="1800">
                <a:solidFill>
                  <a:srgbClr val="EAEAEA"/>
                </a:solidFill>
                <a:latin typeface="Arial" panose="020B0604020202020204" pitchFamily="34" charset="0"/>
              </a:rPr>
              <a:t>  Aumentar el umbral de disparo </a:t>
            </a:r>
            <a:r>
              <a:rPr lang="es-ES" altLang="es-ES" sz="1800">
                <a:solidFill>
                  <a:srgbClr val="EAEAEA"/>
                </a:solidFill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s-ES" altLang="es-ES" sz="1800" i="1">
                <a:solidFill>
                  <a:srgbClr val="FFCC00"/>
                </a:solidFill>
                <a:latin typeface="Arial" panose="020B0604020202020204" pitchFamily="34" charset="0"/>
                <a:sym typeface="Wingdings" pitchFamily="2" charset="2"/>
              </a:rPr>
              <a:t>trigger</a:t>
            </a:r>
            <a:r>
              <a:rPr lang="es-ES" altLang="es-ES" sz="1800">
                <a:solidFill>
                  <a:srgbClr val="FFCC00"/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ja-JP" altLang="es-ES" sz="1800">
                <a:solidFill>
                  <a:srgbClr val="FFCC00"/>
                </a:solidFill>
                <a:latin typeface="Arial" panose="020B0604020202020204" pitchFamily="34" charset="0"/>
                <a:sym typeface="Wingdings" pitchFamily="2" charset="2"/>
              </a:rPr>
              <a:t>“</a:t>
            </a:r>
            <a:r>
              <a:rPr lang="es-ES" altLang="ja-JP" sz="1800">
                <a:solidFill>
                  <a:srgbClr val="FFCC00"/>
                </a:solidFill>
                <a:latin typeface="Arial" panose="020B0604020202020204" pitchFamily="34" charset="0"/>
                <a:sym typeface="Wingdings" pitchFamily="2" charset="2"/>
              </a:rPr>
              <a:t>más duro</a:t>
            </a:r>
            <a:r>
              <a:rPr lang="ja-JP" altLang="es-ES" sz="1800">
                <a:solidFill>
                  <a:srgbClr val="FFCC00"/>
                </a:solidFill>
                <a:latin typeface="Arial" panose="020B0604020202020204" pitchFamily="34" charset="0"/>
                <a:sym typeface="Wingdings" pitchFamily="2" charset="2"/>
              </a:rPr>
              <a:t>”</a:t>
            </a:r>
            <a:endParaRPr lang="es-ES_tradnl" altLang="ja-JP" sz="1800">
              <a:solidFill>
                <a:srgbClr val="FFCC00"/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endParaRPr lang="es-ES" altLang="ja-JP" sz="800">
              <a:solidFill>
                <a:srgbClr val="FFCC00"/>
              </a:solidFill>
              <a:latin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9941" name="AutoShape 6">
            <a:extLst>
              <a:ext uri="{FF2B5EF4-FFF2-40B4-BE49-F238E27FC236}">
                <a16:creationId xmlns:a16="http://schemas.microsoft.com/office/drawing/2014/main" id="{96244C66-20CC-1E40-8FF4-D3BADE3A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4770438"/>
            <a:ext cx="70104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dirty="0">
                <a:solidFill>
                  <a:srgbClr val="00B0F0"/>
                </a:solidFill>
                <a:latin typeface="Arial" panose="020B0604020202020204" pitchFamily="34" charset="0"/>
              </a:rPr>
              <a:t>¿Qué podemos hacer?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8C0AB-C1ED-8142-8BF9-56C3474A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94" y="29371"/>
            <a:ext cx="8505825" cy="8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r>
              <a:rPr lang="es-ES" altLang="es-ES" sz="36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endParaRPr lang="es-ES" altLang="es-ES" sz="36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7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>
            <a:extLst>
              <a:ext uri="{FF2B5EF4-FFF2-40B4-BE49-F238E27FC236}">
                <a16:creationId xmlns:a16="http://schemas.microsoft.com/office/drawing/2014/main" id="{20E84883-6C23-5D4F-A951-02A270A2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710114"/>
            <a:ext cx="5808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8">
            <a:extLst>
              <a:ext uri="{FF2B5EF4-FFF2-40B4-BE49-F238E27FC236}">
                <a16:creationId xmlns:a16="http://schemas.microsoft.com/office/drawing/2014/main" id="{308EA92E-FCE6-4F43-AC92-146B7286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806576"/>
            <a:ext cx="59055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1">
            <a:extLst>
              <a:ext uri="{FF2B5EF4-FFF2-40B4-BE49-F238E27FC236}">
                <a16:creationId xmlns:a16="http://schemas.microsoft.com/office/drawing/2014/main" id="{5AF25AE0-7807-B747-BD6E-FEEE0FE9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3254375"/>
            <a:ext cx="58039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CuadroTexto 6">
            <a:extLst>
              <a:ext uri="{FF2B5EF4-FFF2-40B4-BE49-F238E27FC236}">
                <a16:creationId xmlns:a16="http://schemas.microsoft.com/office/drawing/2014/main" id="{4F239FEA-0476-B745-8014-E4D5FD64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133600"/>
            <a:ext cx="86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 altLang="es-ES" sz="120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Flujo L/s</a:t>
            </a:r>
          </a:p>
        </p:txBody>
      </p:sp>
      <p:sp>
        <p:nvSpPr>
          <p:cNvPr id="53253" name="CuadroTexto 7">
            <a:extLst>
              <a:ext uri="{FF2B5EF4-FFF2-40B4-BE49-F238E27FC236}">
                <a16:creationId xmlns:a16="http://schemas.microsoft.com/office/drawing/2014/main" id="{8ACD066A-1D49-974B-88E6-05D3D2CE0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500439"/>
            <a:ext cx="1143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 altLang="es-ES" sz="120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Presión </a:t>
            </a: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vía aérea (cmH</a:t>
            </a:r>
            <a:r>
              <a:rPr lang="es-ES_tradnl" altLang="es-ES" sz="1200" baseline="-25000">
                <a:solidFill>
                  <a:srgbClr val="404040"/>
                </a:solidFill>
                <a:latin typeface="Arial" panose="020B0604020202020204" pitchFamily="34" charset="0"/>
              </a:rPr>
              <a:t>2</a:t>
            </a:r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O)</a:t>
            </a:r>
          </a:p>
        </p:txBody>
      </p:sp>
      <p:sp>
        <p:nvSpPr>
          <p:cNvPr id="53254" name="CuadroTexto 9">
            <a:extLst>
              <a:ext uri="{FF2B5EF4-FFF2-40B4-BE49-F238E27FC236}">
                <a16:creationId xmlns:a16="http://schemas.microsoft.com/office/drawing/2014/main" id="{04064221-A4F3-4C43-9A8F-6DE20C900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868864"/>
            <a:ext cx="1143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 altLang="es-ES" sz="120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Presión </a:t>
            </a: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Esofágica</a:t>
            </a: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(cmH</a:t>
            </a:r>
            <a:r>
              <a:rPr lang="es-ES_tradnl" altLang="es-ES" sz="1200" baseline="-25000">
                <a:solidFill>
                  <a:srgbClr val="404040"/>
                </a:solidFill>
                <a:latin typeface="Arial" panose="020B0604020202020204" pitchFamily="34" charset="0"/>
              </a:rPr>
              <a:t>2</a:t>
            </a:r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O)</a:t>
            </a:r>
          </a:p>
        </p:txBody>
      </p:sp>
      <p:sp>
        <p:nvSpPr>
          <p:cNvPr id="53255" name="Freeform 21">
            <a:extLst>
              <a:ext uri="{FF2B5EF4-FFF2-40B4-BE49-F238E27FC236}">
                <a16:creationId xmlns:a16="http://schemas.microsoft.com/office/drawing/2014/main" id="{5BD9DC07-BB3A-8943-8926-7048D35AF096}"/>
              </a:ext>
            </a:extLst>
          </p:cNvPr>
          <p:cNvSpPr>
            <a:spLocks/>
          </p:cNvSpPr>
          <p:nvPr/>
        </p:nvSpPr>
        <p:spPr bwMode="auto">
          <a:xfrm>
            <a:off x="5791200" y="5559425"/>
            <a:ext cx="376238" cy="317500"/>
          </a:xfrm>
          <a:custGeom>
            <a:avLst/>
            <a:gdLst>
              <a:gd name="T0" fmla="*/ 2147483647 w 207"/>
              <a:gd name="T1" fmla="*/ 2147483647 h 155"/>
              <a:gd name="T2" fmla="*/ 2147483647 w 207"/>
              <a:gd name="T3" fmla="*/ 2147483647 h 155"/>
              <a:gd name="T4" fmla="*/ 2147483647 w 207"/>
              <a:gd name="T5" fmla="*/ 2147483647 h 155"/>
              <a:gd name="T6" fmla="*/ 2147483647 w 207"/>
              <a:gd name="T7" fmla="*/ 2147483647 h 155"/>
              <a:gd name="T8" fmla="*/ 2147483647 w 207"/>
              <a:gd name="T9" fmla="*/ 2147483647 h 155"/>
              <a:gd name="T10" fmla="*/ 2147483647 w 207"/>
              <a:gd name="T11" fmla="*/ 2147483647 h 155"/>
              <a:gd name="T12" fmla="*/ 2147483647 w 207"/>
              <a:gd name="T13" fmla="*/ 2147483647 h 155"/>
              <a:gd name="T14" fmla="*/ 2147483647 w 207"/>
              <a:gd name="T15" fmla="*/ 2147483647 h 155"/>
              <a:gd name="T16" fmla="*/ 2147483647 w 207"/>
              <a:gd name="T17" fmla="*/ 2147483647 h 155"/>
              <a:gd name="T18" fmla="*/ 2147483647 w 207"/>
              <a:gd name="T19" fmla="*/ 2147483647 h 155"/>
              <a:gd name="T20" fmla="*/ 2147483647 w 207"/>
              <a:gd name="T21" fmla="*/ 2147483647 h 155"/>
              <a:gd name="T22" fmla="*/ 2147483647 w 207"/>
              <a:gd name="T23" fmla="*/ 2147483647 h 155"/>
              <a:gd name="T24" fmla="*/ 2147483647 w 207"/>
              <a:gd name="T25" fmla="*/ 2147483647 h 155"/>
              <a:gd name="T26" fmla="*/ 2147483647 w 207"/>
              <a:gd name="T27" fmla="*/ 2147483647 h 155"/>
              <a:gd name="T28" fmla="*/ 0 w 207"/>
              <a:gd name="T29" fmla="*/ 2147483647 h 155"/>
              <a:gd name="T30" fmla="*/ 2147483647 w 207"/>
              <a:gd name="T31" fmla="*/ 2147483647 h 1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7"/>
              <a:gd name="T49" fmla="*/ 0 h 155"/>
              <a:gd name="T50" fmla="*/ 207 w 207"/>
              <a:gd name="T51" fmla="*/ 155 h 1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7" h="155">
                <a:moveTo>
                  <a:pt x="78" y="155"/>
                </a:moveTo>
                <a:cubicBezTo>
                  <a:pt x="103" y="154"/>
                  <a:pt x="128" y="154"/>
                  <a:pt x="153" y="152"/>
                </a:cubicBezTo>
                <a:cubicBezTo>
                  <a:pt x="159" y="151"/>
                  <a:pt x="171" y="146"/>
                  <a:pt x="171" y="146"/>
                </a:cubicBezTo>
                <a:cubicBezTo>
                  <a:pt x="174" y="138"/>
                  <a:pt x="171" y="128"/>
                  <a:pt x="177" y="122"/>
                </a:cubicBezTo>
                <a:cubicBezTo>
                  <a:pt x="181" y="118"/>
                  <a:pt x="195" y="116"/>
                  <a:pt x="195" y="116"/>
                </a:cubicBezTo>
                <a:cubicBezTo>
                  <a:pt x="198" y="117"/>
                  <a:pt x="204" y="116"/>
                  <a:pt x="204" y="119"/>
                </a:cubicBezTo>
                <a:cubicBezTo>
                  <a:pt x="204" y="122"/>
                  <a:pt x="197" y="120"/>
                  <a:pt x="195" y="122"/>
                </a:cubicBezTo>
                <a:cubicBezTo>
                  <a:pt x="189" y="127"/>
                  <a:pt x="186" y="134"/>
                  <a:pt x="180" y="140"/>
                </a:cubicBezTo>
                <a:cubicBezTo>
                  <a:pt x="196" y="145"/>
                  <a:pt x="202" y="130"/>
                  <a:pt x="207" y="116"/>
                </a:cubicBezTo>
                <a:cubicBezTo>
                  <a:pt x="205" y="102"/>
                  <a:pt x="205" y="88"/>
                  <a:pt x="201" y="74"/>
                </a:cubicBezTo>
                <a:cubicBezTo>
                  <a:pt x="196" y="56"/>
                  <a:pt x="178" y="50"/>
                  <a:pt x="165" y="41"/>
                </a:cubicBezTo>
                <a:cubicBezTo>
                  <a:pt x="140" y="22"/>
                  <a:pt x="118" y="10"/>
                  <a:pt x="87" y="2"/>
                </a:cubicBezTo>
                <a:cubicBezTo>
                  <a:pt x="58" y="4"/>
                  <a:pt x="48" y="0"/>
                  <a:pt x="27" y="14"/>
                </a:cubicBezTo>
                <a:cubicBezTo>
                  <a:pt x="21" y="23"/>
                  <a:pt x="11" y="31"/>
                  <a:pt x="6" y="41"/>
                </a:cubicBezTo>
                <a:cubicBezTo>
                  <a:pt x="3" y="47"/>
                  <a:pt x="0" y="59"/>
                  <a:pt x="0" y="59"/>
                </a:cubicBezTo>
                <a:cubicBezTo>
                  <a:pt x="5" y="115"/>
                  <a:pt x="25" y="137"/>
                  <a:pt x="78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70" name="Line 22">
            <a:extLst>
              <a:ext uri="{FF2B5EF4-FFF2-40B4-BE49-F238E27FC236}">
                <a16:creationId xmlns:a16="http://schemas.microsoft.com/office/drawing/2014/main" id="{87286224-D65A-594B-84DE-6C032083C1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45164" y="5559425"/>
            <a:ext cx="168275" cy="190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57" name="Rectangle 20">
            <a:extLst>
              <a:ext uri="{FF2B5EF4-FFF2-40B4-BE49-F238E27FC236}">
                <a16:creationId xmlns:a16="http://schemas.microsoft.com/office/drawing/2014/main" id="{797A90CB-AE6F-2946-ACDD-019E92D4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3123" y="6516160"/>
            <a:ext cx="22188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Thille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AW.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Clin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Pulm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Med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2007</a:t>
            </a:r>
          </a:p>
        </p:txBody>
      </p:sp>
      <p:sp>
        <p:nvSpPr>
          <p:cNvPr id="53258" name="Rectangle 4">
            <a:extLst>
              <a:ext uri="{FF2B5EF4-FFF2-40B4-BE49-F238E27FC236}">
                <a16:creationId xmlns:a16="http://schemas.microsoft.com/office/drawing/2014/main" id="{EBD2A1EC-8748-9047-B862-7598CA6F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7" y="108744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Esfuerzos ineficaces</a:t>
            </a:r>
          </a:p>
        </p:txBody>
      </p:sp>
      <p:sp>
        <p:nvSpPr>
          <p:cNvPr id="20" name="Line 98">
            <a:extLst>
              <a:ext uri="{FF2B5EF4-FFF2-40B4-BE49-F238E27FC236}">
                <a16:creationId xmlns:a16="http://schemas.microsoft.com/office/drawing/2014/main" id="{CFB33BCE-4451-A54E-9554-36828A0AB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4650" y="1844675"/>
            <a:ext cx="287338" cy="215900"/>
          </a:xfrm>
          <a:prstGeom prst="line">
            <a:avLst/>
          </a:prstGeom>
          <a:noFill/>
          <a:ln w="28575">
            <a:solidFill>
              <a:srgbClr val="005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B5CF897-77E1-A042-B3F9-AB490532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5157789"/>
            <a:ext cx="287338" cy="57467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ADAB13-5FE8-6E4E-9D46-D41A71B87A88}"/>
              </a:ext>
            </a:extLst>
          </p:cNvPr>
          <p:cNvSpPr/>
          <p:nvPr/>
        </p:nvSpPr>
        <p:spPr>
          <a:xfrm>
            <a:off x="6096000" y="5732464"/>
            <a:ext cx="1944688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062" name="CuadroTexto 12">
            <a:extLst>
              <a:ext uri="{FF2B5EF4-FFF2-40B4-BE49-F238E27FC236}">
                <a16:creationId xmlns:a16="http://schemas.microsoft.com/office/drawing/2014/main" id="{A356B328-5D14-6A4B-9F31-CC3B3EFE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5745164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200">
                <a:solidFill>
                  <a:srgbClr val="FF0000"/>
                </a:solidFill>
                <a:latin typeface="Arial Narrow" panose="020B0604020202020204" pitchFamily="34" charset="0"/>
              </a:rPr>
              <a:t>Esfuerzos inspiratorios no efectivos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E0B4320-2D9C-7E44-8484-A760DBCC01AC}"/>
              </a:ext>
            </a:extLst>
          </p:cNvPr>
          <p:cNvSpPr/>
          <p:nvPr/>
        </p:nvSpPr>
        <p:spPr>
          <a:xfrm>
            <a:off x="5664201" y="3716338"/>
            <a:ext cx="144463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9A9E40A6-4E8F-194C-81C4-72E32651B8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200" y="3879851"/>
            <a:ext cx="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22C23A9-45C7-8640-B5C7-61BCCB4A75F4}"/>
              </a:ext>
            </a:extLst>
          </p:cNvPr>
          <p:cNvSpPr/>
          <p:nvPr/>
        </p:nvSpPr>
        <p:spPr>
          <a:xfrm rot="19309079">
            <a:off x="5665788" y="2867025"/>
            <a:ext cx="144462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E2817F72-8401-584C-A7F6-BD174A24F4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7701" y="2852738"/>
            <a:ext cx="80963" cy="296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9C5CBF0-C3AC-CE44-981A-E1A465CD83ED}"/>
              </a:ext>
            </a:extLst>
          </p:cNvPr>
          <p:cNvSpPr/>
          <p:nvPr/>
        </p:nvSpPr>
        <p:spPr>
          <a:xfrm rot="16200000">
            <a:off x="6183313" y="2630488"/>
            <a:ext cx="2667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1C5AC4C-15EB-7340-8095-9D41D1B74C63}"/>
              </a:ext>
            </a:extLst>
          </p:cNvPr>
          <p:cNvSpPr/>
          <p:nvPr/>
        </p:nvSpPr>
        <p:spPr>
          <a:xfrm rot="16200000">
            <a:off x="5638801" y="3094038"/>
            <a:ext cx="266700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061" name="CuadroTexto 11">
            <a:extLst>
              <a:ext uri="{FF2B5EF4-FFF2-40B4-BE49-F238E27FC236}">
                <a16:creationId xmlns:a16="http://schemas.microsoft.com/office/drawing/2014/main" id="{4CA060F3-9271-9A46-B536-9FDCFE889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6" y="3624264"/>
            <a:ext cx="1152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ES" sz="1100">
                <a:solidFill>
                  <a:srgbClr val="FF0000"/>
                </a:solidFill>
                <a:latin typeface="Arial Narrow" panose="020B0604020202020204" pitchFamily="34" charset="0"/>
              </a:rPr>
              <a:t>Caída de presión</a:t>
            </a:r>
          </a:p>
        </p:txBody>
      </p:sp>
      <p:sp>
        <p:nvSpPr>
          <p:cNvPr id="21" name="Line 98">
            <a:extLst>
              <a:ext uri="{FF2B5EF4-FFF2-40B4-BE49-F238E27FC236}">
                <a16:creationId xmlns:a16="http://schemas.microsoft.com/office/drawing/2014/main" id="{CC38A6B4-B49E-F44B-8D33-68FA19F68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4650" y="3429000"/>
            <a:ext cx="287338" cy="215900"/>
          </a:xfrm>
          <a:prstGeom prst="line">
            <a:avLst/>
          </a:prstGeom>
          <a:noFill/>
          <a:ln w="28575">
            <a:solidFill>
              <a:srgbClr val="005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60" name="CuadroTexto 10">
            <a:extLst>
              <a:ext uri="{FF2B5EF4-FFF2-40B4-BE49-F238E27FC236}">
                <a16:creationId xmlns:a16="http://schemas.microsoft.com/office/drawing/2014/main" id="{BF13C10C-D654-FC48-B775-665C4187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4" y="3063875"/>
            <a:ext cx="1368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ES" sz="1100">
                <a:solidFill>
                  <a:srgbClr val="FF0000"/>
                </a:solidFill>
                <a:latin typeface="Arial Narrow" panose="020B0604020202020204" pitchFamily="34" charset="0"/>
              </a:rPr>
              <a:t>No asistencia</a:t>
            </a: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8921073B-BD5F-7043-9179-9C04D7D14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9963" y="5534025"/>
            <a:ext cx="1444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Line 98">
            <a:extLst>
              <a:ext uri="{FF2B5EF4-FFF2-40B4-BE49-F238E27FC236}">
                <a16:creationId xmlns:a16="http://schemas.microsoft.com/office/drawing/2014/main" id="{19E1D3C2-B91B-534C-AA6B-928B218F2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689" y="1852613"/>
            <a:ext cx="287337" cy="215900"/>
          </a:xfrm>
          <a:prstGeom prst="line">
            <a:avLst/>
          </a:prstGeom>
          <a:noFill/>
          <a:ln w="28575">
            <a:solidFill>
              <a:srgbClr val="005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" name="Elipse 21">
            <a:extLst>
              <a:ext uri="{FF2B5EF4-FFF2-40B4-BE49-F238E27FC236}">
                <a16:creationId xmlns:a16="http://schemas.microsoft.com/office/drawing/2014/main" id="{456532C7-C045-BC44-80B9-ECEADF84D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5165726"/>
            <a:ext cx="287338" cy="57467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Line 98">
            <a:extLst>
              <a:ext uri="{FF2B5EF4-FFF2-40B4-BE49-F238E27FC236}">
                <a16:creationId xmlns:a16="http://schemas.microsoft.com/office/drawing/2014/main" id="{FA63E9C5-17EE-8B40-A9EC-57FF9279B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150" y="3436938"/>
            <a:ext cx="287338" cy="215900"/>
          </a:xfrm>
          <a:prstGeom prst="line">
            <a:avLst/>
          </a:prstGeom>
          <a:noFill/>
          <a:ln w="28575">
            <a:solidFill>
              <a:srgbClr val="005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76" name="TextBox 33">
            <a:extLst>
              <a:ext uri="{FF2B5EF4-FFF2-40B4-BE49-F238E27FC236}">
                <a16:creationId xmlns:a16="http://schemas.microsoft.com/office/drawing/2014/main" id="{57B93DA3-A670-D944-9E15-84CEB0B5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524626"/>
            <a:ext cx="252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1400">
                <a:solidFill>
                  <a:srgbClr val="1F497D"/>
                </a:solidFill>
              </a:rPr>
              <a:t>P</a:t>
            </a:r>
            <a:r>
              <a:rPr lang="es-ES" altLang="es-ES" sz="1400" baseline="-25000">
                <a:solidFill>
                  <a:srgbClr val="1F497D"/>
                </a:solidFill>
              </a:rPr>
              <a:t>es</a:t>
            </a:r>
            <a:r>
              <a:rPr lang="es-ES" altLang="es-ES" sz="1400">
                <a:solidFill>
                  <a:srgbClr val="1F497D"/>
                </a:solidFill>
              </a:rPr>
              <a:t> = contracción diafragmática</a:t>
            </a:r>
          </a:p>
        </p:txBody>
      </p:sp>
      <p:sp>
        <p:nvSpPr>
          <p:cNvPr id="34" name="Elipse 21">
            <a:extLst>
              <a:ext uri="{FF2B5EF4-FFF2-40B4-BE49-F238E27FC236}">
                <a16:creationId xmlns:a16="http://schemas.microsoft.com/office/drawing/2014/main" id="{36BF81FC-CE94-1043-B9DB-D839FAAD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4" y="4138614"/>
            <a:ext cx="287337" cy="28733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Elipse 21">
            <a:extLst>
              <a:ext uri="{FF2B5EF4-FFF2-40B4-BE49-F238E27FC236}">
                <a16:creationId xmlns:a16="http://schemas.microsoft.com/office/drawing/2014/main" id="{BEE9D9E1-8578-834F-8B9F-5662AA49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89" y="4146550"/>
            <a:ext cx="287337" cy="287338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Elipse 21">
            <a:extLst>
              <a:ext uri="{FF2B5EF4-FFF2-40B4-BE49-F238E27FC236}">
                <a16:creationId xmlns:a16="http://schemas.microsoft.com/office/drawing/2014/main" id="{0F8D94F0-C7C0-2549-BC49-DBC8D4CAA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5376863"/>
            <a:ext cx="287338" cy="1825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Elipse 21">
            <a:extLst>
              <a:ext uri="{FF2B5EF4-FFF2-40B4-BE49-F238E27FC236}">
                <a16:creationId xmlns:a16="http://schemas.microsoft.com/office/drawing/2014/main" id="{68B6880D-D183-D141-9CE2-C54D783D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5351463"/>
            <a:ext cx="288925" cy="1825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555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agen 5">
            <a:extLst>
              <a:ext uri="{FF2B5EF4-FFF2-40B4-BE49-F238E27FC236}">
                <a16:creationId xmlns:a16="http://schemas.microsoft.com/office/drawing/2014/main" id="{E8348EFF-7DE8-5645-97C7-1271B8D9F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16106" r="53181" b="10304"/>
          <a:stretch>
            <a:fillRect/>
          </a:stretch>
        </p:blipFill>
        <p:spPr bwMode="auto">
          <a:xfrm>
            <a:off x="3071813" y="2133601"/>
            <a:ext cx="2919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2586090-27D1-2142-BD30-FEADC577DC87}"/>
              </a:ext>
            </a:extLst>
          </p:cNvPr>
          <p:cNvGrpSpPr>
            <a:grpSpLocks/>
          </p:cNvGrpSpPr>
          <p:nvPr/>
        </p:nvGrpSpPr>
        <p:grpSpPr bwMode="auto">
          <a:xfrm>
            <a:off x="6888164" y="2133601"/>
            <a:ext cx="2879725" cy="2957513"/>
            <a:chOff x="5436097" y="2060848"/>
            <a:chExt cx="2880320" cy="2958905"/>
          </a:xfrm>
        </p:grpSpPr>
        <p:pic>
          <p:nvPicPr>
            <p:cNvPr id="55310" name="Imagen 1">
              <a:extLst>
                <a:ext uri="{FF2B5EF4-FFF2-40B4-BE49-F238E27FC236}">
                  <a16:creationId xmlns:a16="http://schemas.microsoft.com/office/drawing/2014/main" id="{E680A9A5-A836-1541-8C33-DDB0148A4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07" t="16872" r="7928" b="10094"/>
            <a:stretch>
              <a:fillRect/>
            </a:stretch>
          </p:blipFill>
          <p:spPr bwMode="auto">
            <a:xfrm>
              <a:off x="5436097" y="2060848"/>
              <a:ext cx="2880320" cy="295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riángulo rectángulo 7">
              <a:extLst>
                <a:ext uri="{FF2B5EF4-FFF2-40B4-BE49-F238E27FC236}">
                  <a16:creationId xmlns:a16="http://schemas.microsoft.com/office/drawing/2014/main" id="{94F0C6C8-1D42-EE41-A74A-00458B40600A}"/>
                </a:ext>
              </a:extLst>
            </p:cNvPr>
            <p:cNvSpPr/>
            <p:nvPr/>
          </p:nvSpPr>
          <p:spPr>
            <a:xfrm rot="10800000">
              <a:off x="7379598" y="2060848"/>
              <a:ext cx="576381" cy="360533"/>
            </a:xfrm>
            <a:prstGeom prst="rtTriangl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5299" name="Rectangle 4">
            <a:extLst>
              <a:ext uri="{FF2B5EF4-FFF2-40B4-BE49-F238E27FC236}">
                <a16:creationId xmlns:a16="http://schemas.microsoft.com/office/drawing/2014/main" id="{DB07711D-8ED6-DC40-B295-A84FF8AF8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43742"/>
            <a:ext cx="7629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Retraso de </a:t>
            </a:r>
            <a:r>
              <a:rPr lang="es-ES" altLang="es-ES" sz="3600" i="1" dirty="0" err="1">
                <a:solidFill>
                  <a:srgbClr val="000066"/>
                </a:solidFill>
                <a:latin typeface="+mj-lt"/>
              </a:rPr>
              <a:t>trigger</a:t>
            </a:r>
            <a:r>
              <a:rPr lang="es-ES" altLang="es-ES" sz="3600" i="1" dirty="0">
                <a:solidFill>
                  <a:srgbClr val="000066"/>
                </a:solidFill>
                <a:latin typeface="+mj-lt"/>
              </a:rPr>
              <a:t> (</a:t>
            </a:r>
            <a:r>
              <a:rPr lang="es-ES" altLang="es-ES" sz="3600" b="1" i="1" dirty="0" err="1">
                <a:solidFill>
                  <a:srgbClr val="000066"/>
                </a:solidFill>
                <a:latin typeface="+mj-lt"/>
              </a:rPr>
              <a:t>R</a:t>
            </a:r>
            <a:r>
              <a:rPr lang="es-ES" altLang="es-ES" sz="3600" i="1" dirty="0" err="1">
                <a:solidFill>
                  <a:srgbClr val="000066"/>
                </a:solidFill>
                <a:latin typeface="+mj-lt"/>
              </a:rPr>
              <a:t>t</a:t>
            </a:r>
            <a:r>
              <a:rPr lang="es-ES" altLang="es-ES" sz="3600" i="1" dirty="0">
                <a:solidFill>
                  <a:srgbClr val="000066"/>
                </a:solidFill>
                <a:latin typeface="+mj-lt"/>
              </a:rPr>
              <a:t>)</a:t>
            </a:r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8045BEC9-26A3-E442-A2A1-E4A70B63A323}"/>
              </a:ext>
            </a:extLst>
          </p:cNvPr>
          <p:cNvSpPr>
            <a:spLocks/>
          </p:cNvSpPr>
          <p:nvPr/>
        </p:nvSpPr>
        <p:spPr bwMode="auto">
          <a:xfrm rot="1131669">
            <a:off x="7448550" y="1833564"/>
            <a:ext cx="2166938" cy="720725"/>
          </a:xfrm>
          <a:custGeom>
            <a:avLst/>
            <a:gdLst>
              <a:gd name="T0" fmla="*/ 942893 w 2166938"/>
              <a:gd name="T1" fmla="*/ 3046 h 720725"/>
              <a:gd name="T2" fmla="*/ 1266370 w 2166938"/>
              <a:gd name="T3" fmla="*/ 5172 h 720725"/>
              <a:gd name="T4" fmla="*/ 1949629 w 2166938"/>
              <a:gd name="T5" fmla="*/ 143873 h 720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6938" h="720725" stroke="0">
                <a:moveTo>
                  <a:pt x="942893" y="3046"/>
                </a:moveTo>
                <a:cubicBezTo>
                  <a:pt x="1050431" y="-1634"/>
                  <a:pt x="1159472" y="-918"/>
                  <a:pt x="1266370" y="5172"/>
                </a:cubicBezTo>
                <a:cubicBezTo>
                  <a:pt x="1539005" y="20702"/>
                  <a:pt x="1783457" y="70326"/>
                  <a:pt x="1949629" y="143873"/>
                </a:cubicBezTo>
                <a:lnTo>
                  <a:pt x="1083469" y="360363"/>
                </a:lnTo>
                <a:lnTo>
                  <a:pt x="942893" y="3046"/>
                </a:lnTo>
                <a:close/>
              </a:path>
              <a:path w="2166938" h="720725" fill="none">
                <a:moveTo>
                  <a:pt x="942893" y="3046"/>
                </a:moveTo>
                <a:cubicBezTo>
                  <a:pt x="1050431" y="-1634"/>
                  <a:pt x="1159472" y="-918"/>
                  <a:pt x="1266370" y="5172"/>
                </a:cubicBezTo>
                <a:cubicBezTo>
                  <a:pt x="1539005" y="20702"/>
                  <a:pt x="1783457" y="70326"/>
                  <a:pt x="1949629" y="143873"/>
                </a:cubicBezTo>
              </a:path>
            </a:pathLst>
          </a:custGeom>
          <a:noFill/>
          <a:ln w="76200" cap="flat" cmpd="sng">
            <a:solidFill>
              <a:srgbClr val="009C0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55301" name="Rectángulo 15">
            <a:extLst>
              <a:ext uri="{FF2B5EF4-FFF2-40B4-BE49-F238E27FC236}">
                <a16:creationId xmlns:a16="http://schemas.microsoft.com/office/drawing/2014/main" id="{36D763D7-0CD4-2949-84C9-41F94534E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20" y="6517894"/>
            <a:ext cx="2323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MacIntyre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NR.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Respir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Care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2011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08C546-D5EA-5C4E-8E71-B61F5AFCC6B8}"/>
              </a:ext>
            </a:extLst>
          </p:cNvPr>
          <p:cNvCxnSpPr>
            <a:cxnSpLocks noChangeShapeType="1"/>
            <a:endCxn id="55297" idx="0"/>
          </p:cNvCxnSpPr>
          <p:nvPr/>
        </p:nvCxnSpPr>
        <p:spPr bwMode="auto">
          <a:xfrm>
            <a:off x="4416425" y="1758950"/>
            <a:ext cx="115888" cy="374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64B6D7-C6B9-864C-B131-D1F5FF17D9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61339" y="1758950"/>
            <a:ext cx="115887" cy="3746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1FE7598-1586-E14C-A991-3A77899467ED}"/>
              </a:ext>
            </a:extLst>
          </p:cNvPr>
          <p:cNvSpPr txBox="1"/>
          <p:nvPr/>
        </p:nvSpPr>
        <p:spPr>
          <a:xfrm>
            <a:off x="5864225" y="5564188"/>
            <a:ext cx="1335088" cy="3857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Ｐゴシック" charset="0"/>
                <a:cs typeface="Helvetica"/>
              </a:rPr>
              <a:t>Inspiration</a:t>
            </a:r>
          </a:p>
        </p:txBody>
      </p:sp>
      <p:sp>
        <p:nvSpPr>
          <p:cNvPr id="55305" name="TextBox 16">
            <a:extLst>
              <a:ext uri="{FF2B5EF4-FFF2-40B4-BE49-F238E27FC236}">
                <a16:creationId xmlns:a16="http://schemas.microsoft.com/office/drawing/2014/main" id="{8BF3D8C1-5BDD-2646-AF1F-D5A0C41F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5565776"/>
            <a:ext cx="1270000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900">
                <a:solidFill>
                  <a:srgbClr val="404040"/>
                </a:solidFill>
                <a:latin typeface="Helvetica" pitchFamily="2" charset="0"/>
              </a:rPr>
              <a:t>Expiration</a:t>
            </a:r>
          </a:p>
        </p:txBody>
      </p:sp>
      <p:sp>
        <p:nvSpPr>
          <p:cNvPr id="55306" name="TextBox 17">
            <a:extLst>
              <a:ext uri="{FF2B5EF4-FFF2-40B4-BE49-F238E27FC236}">
                <a16:creationId xmlns:a16="http://schemas.microsoft.com/office/drawing/2014/main" id="{2F5044D9-1DCA-AD46-87D6-8CC3CE2D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6" y="5556251"/>
            <a:ext cx="11985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900" i="1">
                <a:solidFill>
                  <a:srgbClr val="404040"/>
                </a:solidFill>
                <a:latin typeface="Helvetica" pitchFamily="2" charset="0"/>
              </a:rPr>
              <a:t>Trigger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98F0C-3FFB-8D4C-9D14-DBAFCDC2411B}"/>
              </a:ext>
            </a:extLst>
          </p:cNvPr>
          <p:cNvSpPr/>
          <p:nvPr/>
        </p:nvSpPr>
        <p:spPr>
          <a:xfrm>
            <a:off x="3917951" y="5630863"/>
            <a:ext cx="263525" cy="273050"/>
          </a:xfrm>
          <a:prstGeom prst="rect">
            <a:avLst/>
          </a:prstGeom>
          <a:solidFill>
            <a:srgbClr val="18B707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1E461-982A-3644-8AA9-1150E2A9063D}"/>
              </a:ext>
            </a:extLst>
          </p:cNvPr>
          <p:cNvSpPr/>
          <p:nvPr/>
        </p:nvSpPr>
        <p:spPr>
          <a:xfrm>
            <a:off x="5561014" y="5630863"/>
            <a:ext cx="261937" cy="273050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7B4A-204B-6141-B862-41FE761781C9}"/>
              </a:ext>
            </a:extLst>
          </p:cNvPr>
          <p:cNvSpPr/>
          <p:nvPr/>
        </p:nvSpPr>
        <p:spPr>
          <a:xfrm>
            <a:off x="7545389" y="5630863"/>
            <a:ext cx="261937" cy="273050"/>
          </a:xfrm>
          <a:prstGeom prst="rect">
            <a:avLst/>
          </a:prstGeom>
          <a:solidFill>
            <a:srgbClr val="DD0006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8">
            <a:extLst>
              <a:ext uri="{FF2B5EF4-FFF2-40B4-BE49-F238E27FC236}">
                <a16:creationId xmlns:a16="http://schemas.microsoft.com/office/drawing/2014/main" id="{469A7D3C-7F3F-B04C-B388-FA5ABEDB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219" y="6553200"/>
            <a:ext cx="3079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Tassaux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D. Am J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Respir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Crit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Care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Med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2005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7B84A116-4507-7D4B-819B-D5B9FAC1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560" y="-24431"/>
            <a:ext cx="7629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Retraso de </a:t>
            </a:r>
            <a:r>
              <a:rPr lang="es-ES" altLang="es-ES" sz="3600" i="1" dirty="0" err="1">
                <a:solidFill>
                  <a:srgbClr val="000066"/>
                </a:solidFill>
                <a:latin typeface="+mj-lt"/>
              </a:rPr>
              <a:t>trigger</a:t>
            </a:r>
            <a:r>
              <a:rPr lang="es-ES" altLang="es-ES" sz="3600" i="1" dirty="0">
                <a:solidFill>
                  <a:srgbClr val="000066"/>
                </a:solidFill>
                <a:latin typeface="+mj-lt"/>
              </a:rPr>
              <a:t> (</a:t>
            </a:r>
            <a:r>
              <a:rPr lang="es-ES" altLang="es-ES" sz="3600" i="1" dirty="0" err="1">
                <a:solidFill>
                  <a:srgbClr val="000066"/>
                </a:solidFill>
                <a:latin typeface="+mj-lt"/>
              </a:rPr>
              <a:t>Rt</a:t>
            </a:r>
            <a:r>
              <a:rPr lang="es-ES" altLang="es-ES" sz="3600" i="1" dirty="0">
                <a:solidFill>
                  <a:srgbClr val="000066"/>
                </a:solidFill>
                <a:latin typeface="+mj-lt"/>
              </a:rPr>
              <a:t>)</a:t>
            </a:r>
          </a:p>
          <a:p>
            <a:pPr algn="ctr"/>
            <a:r>
              <a:rPr lang="es-ES" altLang="es-ES" dirty="0">
                <a:solidFill>
                  <a:srgbClr val="FF0000"/>
                </a:solidFill>
                <a:latin typeface="+mj-lt"/>
              </a:rPr>
              <a:t>Asincronía Tiempos Neural y Mecánico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1E1F3C-4199-954F-90C3-01669B7A1BD6}"/>
              </a:ext>
            </a:extLst>
          </p:cNvPr>
          <p:cNvSpPr/>
          <p:nvPr/>
        </p:nvSpPr>
        <p:spPr>
          <a:xfrm>
            <a:off x="4583114" y="5589589"/>
            <a:ext cx="73025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57349" name="Agrupar 2">
            <a:extLst>
              <a:ext uri="{FF2B5EF4-FFF2-40B4-BE49-F238E27FC236}">
                <a16:creationId xmlns:a16="http://schemas.microsoft.com/office/drawing/2014/main" id="{542BD527-461A-FC46-A9D4-3CA0550F8A99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5229226"/>
            <a:ext cx="5040312" cy="1155263"/>
            <a:chOff x="1763962" y="5463010"/>
            <a:chExt cx="5039844" cy="1155263"/>
          </a:xfrm>
        </p:grpSpPr>
        <p:graphicFrame>
          <p:nvGraphicFramePr>
            <p:cNvPr id="57384" name="Object 64">
              <a:extLst>
                <a:ext uri="{FF2B5EF4-FFF2-40B4-BE49-F238E27FC236}">
                  <a16:creationId xmlns:a16="http://schemas.microsoft.com/office/drawing/2014/main" id="{5303FE84-8553-B741-92ED-66509766A0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39954" y="5624568"/>
            <a:ext cx="1930401" cy="685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61" name="Imagen de mapa de bits" r:id="rId4" imgW="1371600" imgH="457200" progId="Paint.Picture">
                    <p:embed/>
                  </p:oleObj>
                </mc:Choice>
                <mc:Fallback>
                  <p:oleObj name="Imagen de mapa de bits" r:id="rId4" imgW="1371600" imgH="457200" progId="Paint.Picture">
                    <p:embed/>
                    <p:pic>
                      <p:nvPicPr>
                        <p:cNvPr id="57384" name="Object 64">
                          <a:extLst>
                            <a:ext uri="{FF2B5EF4-FFF2-40B4-BE49-F238E27FC236}">
                              <a16:creationId xmlns:a16="http://schemas.microsoft.com/office/drawing/2014/main" id="{5303FE84-8553-B741-92ED-66509766A0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954" y="5624568"/>
                          <a:ext cx="1930401" cy="685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85" name="CuadroTexto 6">
              <a:extLst>
                <a:ext uri="{FF2B5EF4-FFF2-40B4-BE49-F238E27FC236}">
                  <a16:creationId xmlns:a16="http://schemas.microsoft.com/office/drawing/2014/main" id="{55D18EB9-3E21-7D41-ABC8-83E0FB3C5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962" y="5463010"/>
              <a:ext cx="863601" cy="523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s-ES_tradnl" altLang="es-ES" sz="1400">
                <a:solidFill>
                  <a:srgbClr val="404040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es-ES_tradnl" altLang="es-ES" sz="1400" b="1">
                  <a:solidFill>
                    <a:srgbClr val="1F497D"/>
                  </a:solidFill>
                  <a:latin typeface="Arial" panose="020B0604020202020204" pitchFamily="34" charset="0"/>
                </a:rPr>
                <a:t>EMGd</a:t>
              </a:r>
            </a:p>
          </p:txBody>
        </p:sp>
        <p:graphicFrame>
          <p:nvGraphicFramePr>
            <p:cNvPr id="57386" name="Object 63">
              <a:extLst>
                <a:ext uri="{FF2B5EF4-FFF2-40B4-BE49-F238E27FC236}">
                  <a16:creationId xmlns:a16="http://schemas.microsoft.com/office/drawing/2014/main" id="{58863876-45A8-2D40-B80C-8D25545D08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31619" y="5535031"/>
            <a:ext cx="1656061" cy="76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62" name="Imagen de mapa de bits" r:id="rId6" imgW="1123950" imgH="463550" progId="Paint.Picture">
                    <p:embed/>
                  </p:oleObj>
                </mc:Choice>
                <mc:Fallback>
                  <p:oleObj name="Imagen de mapa de bits" r:id="rId6" imgW="1123950" imgH="463550" progId="Paint.Picture">
                    <p:embed/>
                    <p:pic>
                      <p:nvPicPr>
                        <p:cNvPr id="57386" name="Object 63">
                          <a:extLst>
                            <a:ext uri="{FF2B5EF4-FFF2-40B4-BE49-F238E27FC236}">
                              <a16:creationId xmlns:a16="http://schemas.microsoft.com/office/drawing/2014/main" id="{58863876-45A8-2D40-B80C-8D25545D08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619" y="5535031"/>
                          <a:ext cx="1656061" cy="767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87" name="Object 64">
              <a:extLst>
                <a:ext uri="{FF2B5EF4-FFF2-40B4-BE49-F238E27FC236}">
                  <a16:creationId xmlns:a16="http://schemas.microsoft.com/office/drawing/2014/main" id="{6E3D333B-5B08-FC44-A8DF-6478AB9488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7705" y="5536034"/>
            <a:ext cx="2146101" cy="7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63" name="Imagen de mapa de bits" r:id="rId8" imgW="1371600" imgH="457200" progId="Paint.Picture">
                    <p:embed/>
                  </p:oleObj>
                </mc:Choice>
                <mc:Fallback>
                  <p:oleObj name="Imagen de mapa de bits" r:id="rId8" imgW="1371600" imgH="457200" progId="Paint.Picture">
                    <p:embed/>
                    <p:pic>
                      <p:nvPicPr>
                        <p:cNvPr id="57387" name="Object 64">
                          <a:extLst>
                            <a:ext uri="{FF2B5EF4-FFF2-40B4-BE49-F238E27FC236}">
                              <a16:creationId xmlns:a16="http://schemas.microsoft.com/office/drawing/2014/main" id="{6E3D333B-5B08-FC44-A8DF-6478AB9488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7705" y="5536034"/>
                          <a:ext cx="2146101" cy="757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88" name="Object 66">
              <a:extLst>
                <a:ext uri="{FF2B5EF4-FFF2-40B4-BE49-F238E27FC236}">
                  <a16:creationId xmlns:a16="http://schemas.microsoft.com/office/drawing/2014/main" id="{1EFFC39E-F353-E249-8C77-7285E91E9C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2742" y="5942129"/>
            <a:ext cx="20637" cy="19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64" name="Imagen de mapa de bits" r:id="rId9" imgW="25400" imgH="25400" progId="Paint.Picture">
                    <p:embed/>
                  </p:oleObj>
                </mc:Choice>
                <mc:Fallback>
                  <p:oleObj name="Imagen de mapa de bits" r:id="rId9" imgW="25400" imgH="25400" progId="Paint.Picture">
                    <p:embed/>
                    <p:pic>
                      <p:nvPicPr>
                        <p:cNvPr id="57388" name="Object 66">
                          <a:extLst>
                            <a:ext uri="{FF2B5EF4-FFF2-40B4-BE49-F238E27FC236}">
                              <a16:creationId xmlns:a16="http://schemas.microsoft.com/office/drawing/2014/main" id="{1EFFC39E-F353-E249-8C77-7285E91E9C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2742" y="5942129"/>
                          <a:ext cx="20637" cy="190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89" name="Text Box 29">
              <a:extLst>
                <a:ext uri="{FF2B5EF4-FFF2-40B4-BE49-F238E27FC236}">
                  <a16:creationId xmlns:a16="http://schemas.microsoft.com/office/drawing/2014/main" id="{0E00AF56-C1C2-924C-805D-A7CE2E6D9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874" y="6310496"/>
              <a:ext cx="8640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400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TiN</a:t>
              </a:r>
              <a:endParaRPr lang="es-ES" altLang="es-ES" sz="14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390" name="Line 31">
              <a:extLst>
                <a:ext uri="{FF2B5EF4-FFF2-40B4-BE49-F238E27FC236}">
                  <a16:creationId xmlns:a16="http://schemas.microsoft.com/office/drawing/2014/main" id="{5A8DC99C-01FB-DB40-BDF0-D9B90F8A9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470" y="6309320"/>
              <a:ext cx="88250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9D88F9C-F696-EF43-90F0-55426F2776A7}"/>
              </a:ext>
            </a:extLst>
          </p:cNvPr>
          <p:cNvSpPr/>
          <p:nvPr/>
        </p:nvSpPr>
        <p:spPr>
          <a:xfrm>
            <a:off x="4583113" y="5300664"/>
            <a:ext cx="144462" cy="72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7351" name="CuadroTexto 6">
            <a:extLst>
              <a:ext uri="{FF2B5EF4-FFF2-40B4-BE49-F238E27FC236}">
                <a16:creationId xmlns:a16="http://schemas.microsoft.com/office/drawing/2014/main" id="{0EEE46B4-4AB7-8D40-BDE1-1A5D0B03E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3660775"/>
            <a:ext cx="86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 altLang="es-ES" sz="120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Flujo L/s</a:t>
            </a:r>
          </a:p>
        </p:txBody>
      </p:sp>
      <p:sp>
        <p:nvSpPr>
          <p:cNvPr id="57352" name="CuadroTexto 7">
            <a:extLst>
              <a:ext uri="{FF2B5EF4-FFF2-40B4-BE49-F238E27FC236}">
                <a16:creationId xmlns:a16="http://schemas.microsoft.com/office/drawing/2014/main" id="{7F08BF9B-7CB1-D44D-8504-E69D1C93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2220914"/>
            <a:ext cx="1143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 altLang="es-ES" sz="120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Presión </a:t>
            </a: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vía aérea (cmH</a:t>
            </a:r>
            <a:r>
              <a:rPr lang="es-ES_tradnl" altLang="es-ES" sz="1200" baseline="-25000">
                <a:solidFill>
                  <a:srgbClr val="404040"/>
                </a:solidFill>
                <a:latin typeface="Arial" panose="020B0604020202020204" pitchFamily="34" charset="0"/>
              </a:rPr>
              <a:t>2</a:t>
            </a:r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O)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A9C7D65-9536-1B4F-A0D4-B376C1D7421B}"/>
              </a:ext>
            </a:extLst>
          </p:cNvPr>
          <p:cNvGrpSpPr>
            <a:grpSpLocks/>
          </p:cNvGrpSpPr>
          <p:nvPr/>
        </p:nvGrpSpPr>
        <p:grpSpPr bwMode="auto">
          <a:xfrm>
            <a:off x="3684588" y="1611313"/>
            <a:ext cx="5688012" cy="4741862"/>
            <a:chOff x="2190750" y="1611313"/>
            <a:chExt cx="5688013" cy="4741862"/>
          </a:xfrm>
        </p:grpSpPr>
        <p:sp>
          <p:nvSpPr>
            <p:cNvPr id="57370" name="Line 38">
              <a:extLst>
                <a:ext uri="{FF2B5EF4-FFF2-40B4-BE49-F238E27FC236}">
                  <a16:creationId xmlns:a16="http://schemas.microsoft.com/office/drawing/2014/main" id="{0FB7A250-2DE5-B949-9C85-BFF9A3B54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750" y="3376478"/>
              <a:ext cx="54927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71" name="Freeform 16">
              <a:extLst>
                <a:ext uri="{FF2B5EF4-FFF2-40B4-BE49-F238E27FC236}">
                  <a16:creationId xmlns:a16="http://schemas.microsoft.com/office/drawing/2014/main" id="{2F26C127-3220-A845-90F8-28E20C4B8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313553"/>
              <a:ext cx="908050" cy="104759"/>
            </a:xfrm>
            <a:custGeom>
              <a:avLst/>
              <a:gdLst>
                <a:gd name="T0" fmla="*/ 0 w 630"/>
                <a:gd name="T1" fmla="*/ 2147483647 h 75"/>
                <a:gd name="T2" fmla="*/ 2147483647 w 630"/>
                <a:gd name="T3" fmla="*/ 2147483647 h 75"/>
                <a:gd name="T4" fmla="*/ 2147483647 w 630"/>
                <a:gd name="T5" fmla="*/ 2147483647 h 75"/>
                <a:gd name="T6" fmla="*/ 2147483647 w 630"/>
                <a:gd name="T7" fmla="*/ 2147483647 h 75"/>
                <a:gd name="T8" fmla="*/ 2147483647 w 630"/>
                <a:gd name="T9" fmla="*/ 2147483647 h 75"/>
                <a:gd name="T10" fmla="*/ 2147483647 w 630"/>
                <a:gd name="T11" fmla="*/ 2147483647 h 75"/>
                <a:gd name="T12" fmla="*/ 2147483647 w 630"/>
                <a:gd name="T13" fmla="*/ 2147483647 h 75"/>
                <a:gd name="T14" fmla="*/ 2147483647 w 630"/>
                <a:gd name="T15" fmla="*/ 2147483647 h 75"/>
                <a:gd name="T16" fmla="*/ 2147483647 w 630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"/>
                <a:gd name="T28" fmla="*/ 0 h 75"/>
                <a:gd name="T29" fmla="*/ 630 w 630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" h="75">
                  <a:moveTo>
                    <a:pt x="0" y="75"/>
                  </a:moveTo>
                  <a:lnTo>
                    <a:pt x="50" y="70"/>
                  </a:lnTo>
                  <a:lnTo>
                    <a:pt x="167" y="64"/>
                  </a:lnTo>
                  <a:lnTo>
                    <a:pt x="307" y="41"/>
                  </a:lnTo>
                  <a:lnTo>
                    <a:pt x="375" y="45"/>
                  </a:lnTo>
                  <a:lnTo>
                    <a:pt x="428" y="40"/>
                  </a:lnTo>
                  <a:lnTo>
                    <a:pt x="500" y="31"/>
                  </a:lnTo>
                  <a:lnTo>
                    <a:pt x="598" y="12"/>
                  </a:lnTo>
                  <a:lnTo>
                    <a:pt x="63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72" name="Freeform 18">
              <a:extLst>
                <a:ext uri="{FF2B5EF4-FFF2-40B4-BE49-F238E27FC236}">
                  <a16:creationId xmlns:a16="http://schemas.microsoft.com/office/drawing/2014/main" id="{5C55190D-DCE2-534B-9A4E-2AED03026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3694524"/>
              <a:ext cx="3690937" cy="866641"/>
            </a:xfrm>
            <a:custGeom>
              <a:avLst/>
              <a:gdLst>
                <a:gd name="T0" fmla="*/ 0 w 2561"/>
                <a:gd name="T1" fmla="*/ 2147483647 h 620"/>
                <a:gd name="T2" fmla="*/ 2147483647 w 2561"/>
                <a:gd name="T3" fmla="*/ 2147483647 h 620"/>
                <a:gd name="T4" fmla="*/ 2147483647 w 2561"/>
                <a:gd name="T5" fmla="*/ 2147483647 h 620"/>
                <a:gd name="T6" fmla="*/ 2147483647 w 2561"/>
                <a:gd name="T7" fmla="*/ 0 h 620"/>
                <a:gd name="T8" fmla="*/ 2147483647 w 2561"/>
                <a:gd name="T9" fmla="*/ 2147483647 h 620"/>
                <a:gd name="T10" fmla="*/ 2147483647 w 2561"/>
                <a:gd name="T11" fmla="*/ 2147483647 h 620"/>
                <a:gd name="T12" fmla="*/ 2147483647 w 2561"/>
                <a:gd name="T13" fmla="*/ 2147483647 h 620"/>
                <a:gd name="T14" fmla="*/ 2147483647 w 2561"/>
                <a:gd name="T15" fmla="*/ 2147483647 h 620"/>
                <a:gd name="T16" fmla="*/ 2147483647 w 2561"/>
                <a:gd name="T17" fmla="*/ 2147483647 h 620"/>
                <a:gd name="T18" fmla="*/ 2147483647 w 2561"/>
                <a:gd name="T19" fmla="*/ 2147483647 h 620"/>
                <a:gd name="T20" fmla="*/ 2147483647 w 2561"/>
                <a:gd name="T21" fmla="*/ 2147483647 h 620"/>
                <a:gd name="T22" fmla="*/ 2147483647 w 2561"/>
                <a:gd name="T23" fmla="*/ 2147483647 h 620"/>
                <a:gd name="T24" fmla="*/ 2147483647 w 2561"/>
                <a:gd name="T25" fmla="*/ 2147483647 h 620"/>
                <a:gd name="T26" fmla="*/ 2147483647 w 2561"/>
                <a:gd name="T27" fmla="*/ 2147483647 h 620"/>
                <a:gd name="T28" fmla="*/ 2147483647 w 2561"/>
                <a:gd name="T29" fmla="*/ 2147483647 h 620"/>
                <a:gd name="T30" fmla="*/ 2147483647 w 2561"/>
                <a:gd name="T31" fmla="*/ 2147483647 h 620"/>
                <a:gd name="T32" fmla="*/ 2147483647 w 2561"/>
                <a:gd name="T33" fmla="*/ 2147483647 h 620"/>
                <a:gd name="T34" fmla="*/ 2147483647 w 2561"/>
                <a:gd name="T35" fmla="*/ 2147483647 h 620"/>
                <a:gd name="T36" fmla="*/ 2147483647 w 2561"/>
                <a:gd name="T37" fmla="*/ 2147483647 h 620"/>
                <a:gd name="T38" fmla="*/ 2147483647 w 2561"/>
                <a:gd name="T39" fmla="*/ 2147483647 h 620"/>
                <a:gd name="T40" fmla="*/ 2147483647 w 2561"/>
                <a:gd name="T41" fmla="*/ 2147483647 h 620"/>
                <a:gd name="T42" fmla="*/ 2147483647 w 2561"/>
                <a:gd name="T43" fmla="*/ 2147483647 h 620"/>
                <a:gd name="T44" fmla="*/ 2147483647 w 2561"/>
                <a:gd name="T45" fmla="*/ 2147483647 h 620"/>
                <a:gd name="T46" fmla="*/ 2147483647 w 2561"/>
                <a:gd name="T47" fmla="*/ 2147483647 h 620"/>
                <a:gd name="T48" fmla="*/ 2147483647 w 2561"/>
                <a:gd name="T49" fmla="*/ 2147483647 h 620"/>
                <a:gd name="T50" fmla="*/ 2147483647 w 2561"/>
                <a:gd name="T51" fmla="*/ 2147483647 h 620"/>
                <a:gd name="T52" fmla="*/ 2147483647 w 2561"/>
                <a:gd name="T53" fmla="*/ 2147483647 h 620"/>
                <a:gd name="T54" fmla="*/ 2147483647 w 2561"/>
                <a:gd name="T55" fmla="*/ 2147483647 h 6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61"/>
                <a:gd name="T85" fmla="*/ 0 h 620"/>
                <a:gd name="T86" fmla="*/ 2561 w 2561"/>
                <a:gd name="T87" fmla="*/ 620 h 6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61" h="620">
                  <a:moveTo>
                    <a:pt x="0" y="443"/>
                  </a:moveTo>
                  <a:cubicBezTo>
                    <a:pt x="5" y="427"/>
                    <a:pt x="23" y="407"/>
                    <a:pt x="30" y="349"/>
                  </a:cubicBezTo>
                  <a:cubicBezTo>
                    <a:pt x="37" y="291"/>
                    <a:pt x="41" y="151"/>
                    <a:pt x="45" y="93"/>
                  </a:cubicBezTo>
                  <a:cubicBezTo>
                    <a:pt x="49" y="35"/>
                    <a:pt x="34" y="4"/>
                    <a:pt x="56" y="0"/>
                  </a:cubicBezTo>
                  <a:cubicBezTo>
                    <a:pt x="100" y="23"/>
                    <a:pt x="128" y="52"/>
                    <a:pt x="180" y="71"/>
                  </a:cubicBezTo>
                  <a:cubicBezTo>
                    <a:pt x="220" y="105"/>
                    <a:pt x="201" y="94"/>
                    <a:pt x="244" y="110"/>
                  </a:cubicBezTo>
                  <a:cubicBezTo>
                    <a:pt x="269" y="123"/>
                    <a:pt x="287" y="142"/>
                    <a:pt x="336" y="152"/>
                  </a:cubicBezTo>
                  <a:cubicBezTo>
                    <a:pt x="400" y="168"/>
                    <a:pt x="562" y="191"/>
                    <a:pt x="631" y="194"/>
                  </a:cubicBezTo>
                  <a:cubicBezTo>
                    <a:pt x="683" y="229"/>
                    <a:pt x="660" y="325"/>
                    <a:pt x="669" y="361"/>
                  </a:cubicBezTo>
                  <a:cubicBezTo>
                    <a:pt x="672" y="376"/>
                    <a:pt x="667" y="405"/>
                    <a:pt x="667" y="405"/>
                  </a:cubicBezTo>
                  <a:cubicBezTo>
                    <a:pt x="677" y="465"/>
                    <a:pt x="683" y="535"/>
                    <a:pt x="692" y="596"/>
                  </a:cubicBezTo>
                  <a:cubicBezTo>
                    <a:pt x="699" y="620"/>
                    <a:pt x="722" y="555"/>
                    <a:pt x="732" y="545"/>
                  </a:cubicBezTo>
                  <a:cubicBezTo>
                    <a:pt x="737" y="534"/>
                    <a:pt x="770" y="532"/>
                    <a:pt x="787" y="525"/>
                  </a:cubicBezTo>
                  <a:cubicBezTo>
                    <a:pt x="847" y="503"/>
                    <a:pt x="894" y="504"/>
                    <a:pt x="964" y="500"/>
                  </a:cubicBezTo>
                  <a:cubicBezTo>
                    <a:pt x="1070" y="490"/>
                    <a:pt x="1155" y="453"/>
                    <a:pt x="1260" y="443"/>
                  </a:cubicBezTo>
                  <a:cubicBezTo>
                    <a:pt x="1298" y="436"/>
                    <a:pt x="1359" y="435"/>
                    <a:pt x="1388" y="419"/>
                  </a:cubicBezTo>
                  <a:cubicBezTo>
                    <a:pt x="1391" y="341"/>
                    <a:pt x="1390" y="262"/>
                    <a:pt x="1397" y="184"/>
                  </a:cubicBezTo>
                  <a:cubicBezTo>
                    <a:pt x="1403" y="119"/>
                    <a:pt x="1392" y="44"/>
                    <a:pt x="1422" y="29"/>
                  </a:cubicBezTo>
                  <a:cubicBezTo>
                    <a:pt x="1481" y="39"/>
                    <a:pt x="1526" y="69"/>
                    <a:pt x="1574" y="90"/>
                  </a:cubicBezTo>
                  <a:cubicBezTo>
                    <a:pt x="1636" y="117"/>
                    <a:pt x="1719" y="137"/>
                    <a:pt x="1795" y="148"/>
                  </a:cubicBezTo>
                  <a:cubicBezTo>
                    <a:pt x="1847" y="176"/>
                    <a:pt x="1898" y="177"/>
                    <a:pt x="1984" y="181"/>
                  </a:cubicBezTo>
                  <a:cubicBezTo>
                    <a:pt x="2021" y="226"/>
                    <a:pt x="1998" y="360"/>
                    <a:pt x="2015" y="419"/>
                  </a:cubicBezTo>
                  <a:cubicBezTo>
                    <a:pt x="2016" y="433"/>
                    <a:pt x="2017" y="566"/>
                    <a:pt x="2055" y="566"/>
                  </a:cubicBezTo>
                  <a:cubicBezTo>
                    <a:pt x="2058" y="554"/>
                    <a:pt x="2064" y="520"/>
                    <a:pt x="2073" y="508"/>
                  </a:cubicBezTo>
                  <a:cubicBezTo>
                    <a:pt x="2077" y="503"/>
                    <a:pt x="2116" y="482"/>
                    <a:pt x="2123" y="478"/>
                  </a:cubicBezTo>
                  <a:cubicBezTo>
                    <a:pt x="2139" y="469"/>
                    <a:pt x="2208" y="463"/>
                    <a:pt x="2236" y="462"/>
                  </a:cubicBezTo>
                  <a:cubicBezTo>
                    <a:pt x="2295" y="459"/>
                    <a:pt x="2374" y="453"/>
                    <a:pt x="2410" y="448"/>
                  </a:cubicBezTo>
                  <a:lnTo>
                    <a:pt x="2561" y="437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73" name="Freeform 27">
              <a:extLst>
                <a:ext uri="{FF2B5EF4-FFF2-40B4-BE49-F238E27FC236}">
                  <a16:creationId xmlns:a16="http://schemas.microsoft.com/office/drawing/2014/main" id="{92A5D4DE-38D2-A84B-B6C5-104F8F68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2553288"/>
              <a:ext cx="4572000" cy="820611"/>
            </a:xfrm>
            <a:custGeom>
              <a:avLst/>
              <a:gdLst>
                <a:gd name="T0" fmla="*/ 0 w 3171"/>
                <a:gd name="T1" fmla="*/ 2147483647 h 587"/>
                <a:gd name="T2" fmla="*/ 2147483647 w 3171"/>
                <a:gd name="T3" fmla="*/ 2147483647 h 587"/>
                <a:gd name="T4" fmla="*/ 2147483647 w 3171"/>
                <a:gd name="T5" fmla="*/ 2147483647 h 587"/>
                <a:gd name="T6" fmla="*/ 2147483647 w 3171"/>
                <a:gd name="T7" fmla="*/ 2147483647 h 587"/>
                <a:gd name="T8" fmla="*/ 2147483647 w 3171"/>
                <a:gd name="T9" fmla="*/ 2147483647 h 587"/>
                <a:gd name="T10" fmla="*/ 2147483647 w 3171"/>
                <a:gd name="T11" fmla="*/ 2147483647 h 587"/>
                <a:gd name="T12" fmla="*/ 2147483647 w 3171"/>
                <a:gd name="T13" fmla="*/ 2147483647 h 587"/>
                <a:gd name="T14" fmla="*/ 2147483647 w 3171"/>
                <a:gd name="T15" fmla="*/ 2147483647 h 587"/>
                <a:gd name="T16" fmla="*/ 2147483647 w 3171"/>
                <a:gd name="T17" fmla="*/ 2147483647 h 587"/>
                <a:gd name="T18" fmla="*/ 2147483647 w 3171"/>
                <a:gd name="T19" fmla="*/ 2147483647 h 587"/>
                <a:gd name="T20" fmla="*/ 2147483647 w 3171"/>
                <a:gd name="T21" fmla="*/ 2147483647 h 587"/>
                <a:gd name="T22" fmla="*/ 2147483647 w 3171"/>
                <a:gd name="T23" fmla="*/ 2147483647 h 587"/>
                <a:gd name="T24" fmla="*/ 2147483647 w 3171"/>
                <a:gd name="T25" fmla="*/ 2147483647 h 587"/>
                <a:gd name="T26" fmla="*/ 2147483647 w 3171"/>
                <a:gd name="T27" fmla="*/ 2147483647 h 587"/>
                <a:gd name="T28" fmla="*/ 2147483647 w 3171"/>
                <a:gd name="T29" fmla="*/ 2147483647 h 587"/>
                <a:gd name="T30" fmla="*/ 2147483647 w 3171"/>
                <a:gd name="T31" fmla="*/ 2147483647 h 587"/>
                <a:gd name="T32" fmla="*/ 2147483647 w 3171"/>
                <a:gd name="T33" fmla="*/ 2147483647 h 587"/>
                <a:gd name="T34" fmla="*/ 2147483647 w 3171"/>
                <a:gd name="T35" fmla="*/ 2147483647 h 587"/>
                <a:gd name="T36" fmla="*/ 2147483647 w 3171"/>
                <a:gd name="T37" fmla="*/ 2147483647 h 587"/>
                <a:gd name="T38" fmla="*/ 2147483647 w 3171"/>
                <a:gd name="T39" fmla="*/ 2147483647 h 587"/>
                <a:gd name="T40" fmla="*/ 2147483647 w 3171"/>
                <a:gd name="T41" fmla="*/ 2147483647 h 587"/>
                <a:gd name="T42" fmla="*/ 2147483647 w 3171"/>
                <a:gd name="T43" fmla="*/ 2147483647 h 587"/>
                <a:gd name="T44" fmla="*/ 2147483647 w 3171"/>
                <a:gd name="T45" fmla="*/ 2147483647 h 587"/>
                <a:gd name="T46" fmla="*/ 2147483647 w 3171"/>
                <a:gd name="T47" fmla="*/ 2147483647 h 587"/>
                <a:gd name="T48" fmla="*/ 2147483647 w 3171"/>
                <a:gd name="T49" fmla="*/ 2147483647 h 587"/>
                <a:gd name="T50" fmla="*/ 2147483647 w 3171"/>
                <a:gd name="T51" fmla="*/ 2147483647 h 587"/>
                <a:gd name="T52" fmla="*/ 2147483647 w 3171"/>
                <a:gd name="T53" fmla="*/ 2147483647 h 587"/>
                <a:gd name="T54" fmla="*/ 2147483647 w 3171"/>
                <a:gd name="T55" fmla="*/ 2147483647 h 587"/>
                <a:gd name="T56" fmla="*/ 2147483647 w 3171"/>
                <a:gd name="T57" fmla="*/ 2147483647 h 587"/>
                <a:gd name="T58" fmla="*/ 2147483647 w 3171"/>
                <a:gd name="T59" fmla="*/ 2147483647 h 587"/>
                <a:gd name="T60" fmla="*/ 2147483647 w 3171"/>
                <a:gd name="T61" fmla="*/ 2147483647 h 587"/>
                <a:gd name="T62" fmla="*/ 2147483647 w 3171"/>
                <a:gd name="T63" fmla="*/ 2147483647 h 587"/>
                <a:gd name="T64" fmla="*/ 2147483647 w 3171"/>
                <a:gd name="T65" fmla="*/ 2147483647 h 587"/>
                <a:gd name="T66" fmla="*/ 2147483647 w 3171"/>
                <a:gd name="T67" fmla="*/ 2147483647 h 587"/>
                <a:gd name="T68" fmla="*/ 2147483647 w 3171"/>
                <a:gd name="T69" fmla="*/ 2147483647 h 587"/>
                <a:gd name="T70" fmla="*/ 2147483647 w 3171"/>
                <a:gd name="T71" fmla="*/ 2147483647 h 587"/>
                <a:gd name="T72" fmla="*/ 2147483647 w 3171"/>
                <a:gd name="T73" fmla="*/ 2147483647 h 587"/>
                <a:gd name="T74" fmla="*/ 2147483647 w 3171"/>
                <a:gd name="T75" fmla="*/ 2147483647 h 587"/>
                <a:gd name="T76" fmla="*/ 2147483647 w 3171"/>
                <a:gd name="T77" fmla="*/ 2147483647 h 587"/>
                <a:gd name="T78" fmla="*/ 2147483647 w 3171"/>
                <a:gd name="T79" fmla="*/ 2147483647 h 587"/>
                <a:gd name="T80" fmla="*/ 2147483647 w 3171"/>
                <a:gd name="T81" fmla="*/ 2147483647 h 587"/>
                <a:gd name="T82" fmla="*/ 2147483647 w 3171"/>
                <a:gd name="T83" fmla="*/ 2147483647 h 587"/>
                <a:gd name="T84" fmla="*/ 2147483647 w 3171"/>
                <a:gd name="T85" fmla="*/ 2147483647 h 587"/>
                <a:gd name="T86" fmla="*/ 2147483647 w 3171"/>
                <a:gd name="T87" fmla="*/ 2147483647 h 587"/>
                <a:gd name="T88" fmla="*/ 2147483647 w 3171"/>
                <a:gd name="T89" fmla="*/ 2147483647 h 587"/>
                <a:gd name="T90" fmla="*/ 2147483647 w 3171"/>
                <a:gd name="T91" fmla="*/ 2147483647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71"/>
                <a:gd name="T139" fmla="*/ 0 h 587"/>
                <a:gd name="T140" fmla="*/ 3171 w 3171"/>
                <a:gd name="T141" fmla="*/ 587 h 5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71" h="587">
                  <a:moveTo>
                    <a:pt x="0" y="366"/>
                  </a:moveTo>
                  <a:cubicBezTo>
                    <a:pt x="20" y="370"/>
                    <a:pt x="83" y="386"/>
                    <a:pt x="120" y="392"/>
                  </a:cubicBezTo>
                  <a:cubicBezTo>
                    <a:pt x="157" y="398"/>
                    <a:pt x="186" y="396"/>
                    <a:pt x="222" y="402"/>
                  </a:cubicBezTo>
                  <a:cubicBezTo>
                    <a:pt x="289" y="407"/>
                    <a:pt x="313" y="419"/>
                    <a:pt x="334" y="428"/>
                  </a:cubicBezTo>
                  <a:cubicBezTo>
                    <a:pt x="364" y="440"/>
                    <a:pt x="424" y="438"/>
                    <a:pt x="460" y="454"/>
                  </a:cubicBezTo>
                  <a:cubicBezTo>
                    <a:pt x="488" y="466"/>
                    <a:pt x="542" y="487"/>
                    <a:pt x="575" y="502"/>
                  </a:cubicBezTo>
                  <a:cubicBezTo>
                    <a:pt x="600" y="518"/>
                    <a:pt x="624" y="571"/>
                    <a:pt x="639" y="525"/>
                  </a:cubicBezTo>
                  <a:cubicBezTo>
                    <a:pt x="654" y="479"/>
                    <a:pt x="658" y="296"/>
                    <a:pt x="663" y="225"/>
                  </a:cubicBezTo>
                  <a:cubicBezTo>
                    <a:pt x="668" y="154"/>
                    <a:pt x="651" y="115"/>
                    <a:pt x="669" y="96"/>
                  </a:cubicBezTo>
                  <a:cubicBezTo>
                    <a:pt x="672" y="58"/>
                    <a:pt x="747" y="116"/>
                    <a:pt x="771" y="108"/>
                  </a:cubicBezTo>
                  <a:cubicBezTo>
                    <a:pt x="799" y="111"/>
                    <a:pt x="844" y="99"/>
                    <a:pt x="873" y="90"/>
                  </a:cubicBezTo>
                  <a:cubicBezTo>
                    <a:pt x="901" y="83"/>
                    <a:pt x="917" y="71"/>
                    <a:pt x="942" y="66"/>
                  </a:cubicBezTo>
                  <a:cubicBezTo>
                    <a:pt x="967" y="61"/>
                    <a:pt x="988" y="62"/>
                    <a:pt x="1023" y="60"/>
                  </a:cubicBezTo>
                  <a:cubicBezTo>
                    <a:pt x="1058" y="58"/>
                    <a:pt x="1120" y="58"/>
                    <a:pt x="1155" y="51"/>
                  </a:cubicBezTo>
                  <a:cubicBezTo>
                    <a:pt x="1194" y="47"/>
                    <a:pt x="1218" y="22"/>
                    <a:pt x="1236" y="18"/>
                  </a:cubicBezTo>
                  <a:cubicBezTo>
                    <a:pt x="1254" y="14"/>
                    <a:pt x="1257" y="8"/>
                    <a:pt x="1266" y="24"/>
                  </a:cubicBezTo>
                  <a:cubicBezTo>
                    <a:pt x="1269" y="0"/>
                    <a:pt x="1287" y="108"/>
                    <a:pt x="1290" y="117"/>
                  </a:cubicBezTo>
                  <a:cubicBezTo>
                    <a:pt x="1302" y="157"/>
                    <a:pt x="1299" y="188"/>
                    <a:pt x="1311" y="228"/>
                  </a:cubicBezTo>
                  <a:cubicBezTo>
                    <a:pt x="1321" y="263"/>
                    <a:pt x="1323" y="323"/>
                    <a:pt x="1338" y="357"/>
                  </a:cubicBezTo>
                  <a:cubicBezTo>
                    <a:pt x="1360" y="388"/>
                    <a:pt x="1369" y="409"/>
                    <a:pt x="1389" y="423"/>
                  </a:cubicBezTo>
                  <a:cubicBezTo>
                    <a:pt x="1414" y="437"/>
                    <a:pt x="1446" y="433"/>
                    <a:pt x="1488" y="442"/>
                  </a:cubicBezTo>
                  <a:cubicBezTo>
                    <a:pt x="1538" y="460"/>
                    <a:pt x="1601" y="470"/>
                    <a:pt x="1642" y="480"/>
                  </a:cubicBezTo>
                  <a:cubicBezTo>
                    <a:pt x="1687" y="489"/>
                    <a:pt x="1721" y="491"/>
                    <a:pt x="1760" y="496"/>
                  </a:cubicBezTo>
                  <a:cubicBezTo>
                    <a:pt x="1783" y="498"/>
                    <a:pt x="1851" y="508"/>
                    <a:pt x="1874" y="510"/>
                  </a:cubicBezTo>
                  <a:cubicBezTo>
                    <a:pt x="1902" y="524"/>
                    <a:pt x="1951" y="528"/>
                    <a:pt x="1972" y="536"/>
                  </a:cubicBezTo>
                  <a:cubicBezTo>
                    <a:pt x="1999" y="544"/>
                    <a:pt x="2017" y="587"/>
                    <a:pt x="2034" y="556"/>
                  </a:cubicBezTo>
                  <a:cubicBezTo>
                    <a:pt x="2050" y="520"/>
                    <a:pt x="2060" y="372"/>
                    <a:pt x="2066" y="322"/>
                  </a:cubicBezTo>
                  <a:cubicBezTo>
                    <a:pt x="2071" y="268"/>
                    <a:pt x="2066" y="259"/>
                    <a:pt x="2066" y="232"/>
                  </a:cubicBezTo>
                  <a:cubicBezTo>
                    <a:pt x="2066" y="205"/>
                    <a:pt x="2064" y="184"/>
                    <a:pt x="2068" y="160"/>
                  </a:cubicBezTo>
                  <a:cubicBezTo>
                    <a:pt x="2072" y="136"/>
                    <a:pt x="2073" y="98"/>
                    <a:pt x="2090" y="90"/>
                  </a:cubicBezTo>
                  <a:cubicBezTo>
                    <a:pt x="2107" y="82"/>
                    <a:pt x="2135" y="110"/>
                    <a:pt x="2172" y="112"/>
                  </a:cubicBezTo>
                  <a:cubicBezTo>
                    <a:pt x="2209" y="114"/>
                    <a:pt x="2280" y="105"/>
                    <a:pt x="2310" y="102"/>
                  </a:cubicBezTo>
                  <a:cubicBezTo>
                    <a:pt x="2340" y="99"/>
                    <a:pt x="2331" y="96"/>
                    <a:pt x="2354" y="92"/>
                  </a:cubicBezTo>
                  <a:cubicBezTo>
                    <a:pt x="2377" y="88"/>
                    <a:pt x="2416" y="85"/>
                    <a:pt x="2448" y="76"/>
                  </a:cubicBezTo>
                  <a:cubicBezTo>
                    <a:pt x="2480" y="67"/>
                    <a:pt x="2525" y="46"/>
                    <a:pt x="2548" y="40"/>
                  </a:cubicBezTo>
                  <a:cubicBezTo>
                    <a:pt x="2569" y="36"/>
                    <a:pt x="2579" y="32"/>
                    <a:pt x="2588" y="38"/>
                  </a:cubicBezTo>
                  <a:cubicBezTo>
                    <a:pt x="2598" y="46"/>
                    <a:pt x="2603" y="58"/>
                    <a:pt x="2610" y="88"/>
                  </a:cubicBezTo>
                  <a:cubicBezTo>
                    <a:pt x="2617" y="118"/>
                    <a:pt x="2622" y="166"/>
                    <a:pt x="2631" y="219"/>
                  </a:cubicBezTo>
                  <a:cubicBezTo>
                    <a:pt x="2640" y="272"/>
                    <a:pt x="2641" y="365"/>
                    <a:pt x="2662" y="404"/>
                  </a:cubicBezTo>
                  <a:cubicBezTo>
                    <a:pt x="2683" y="443"/>
                    <a:pt x="2728" y="440"/>
                    <a:pt x="2756" y="454"/>
                  </a:cubicBezTo>
                  <a:cubicBezTo>
                    <a:pt x="2784" y="468"/>
                    <a:pt x="2802" y="482"/>
                    <a:pt x="2830" y="488"/>
                  </a:cubicBezTo>
                  <a:cubicBezTo>
                    <a:pt x="2858" y="494"/>
                    <a:pt x="2890" y="486"/>
                    <a:pt x="2922" y="490"/>
                  </a:cubicBezTo>
                  <a:cubicBezTo>
                    <a:pt x="2954" y="494"/>
                    <a:pt x="2993" y="509"/>
                    <a:pt x="3020" y="512"/>
                  </a:cubicBezTo>
                  <a:lnTo>
                    <a:pt x="3086" y="510"/>
                  </a:lnTo>
                  <a:cubicBezTo>
                    <a:pt x="3087" y="517"/>
                    <a:pt x="3125" y="510"/>
                    <a:pt x="3132" y="518"/>
                  </a:cubicBezTo>
                  <a:cubicBezTo>
                    <a:pt x="3146" y="525"/>
                    <a:pt x="3171" y="543"/>
                    <a:pt x="3170" y="55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74" name="Text Box 30">
              <a:extLst>
                <a:ext uri="{FF2B5EF4-FFF2-40B4-BE49-F238E27FC236}">
                  <a16:creationId xmlns:a16="http://schemas.microsoft.com/office/drawing/2014/main" id="{A3E1791B-73A0-EF48-AA6C-9C88CA461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961" y="1611313"/>
              <a:ext cx="864096" cy="27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200">
                  <a:solidFill>
                    <a:srgbClr val="FF0000"/>
                  </a:solidFill>
                  <a:latin typeface="Arial Narrow" panose="020B0604020202020204" pitchFamily="34" charset="0"/>
                </a:rPr>
                <a:t>Ti diferido</a:t>
              </a:r>
            </a:p>
          </p:txBody>
        </p:sp>
        <p:sp>
          <p:nvSpPr>
            <p:cNvPr id="57375" name="Line 33">
              <a:extLst>
                <a:ext uri="{FF2B5EF4-FFF2-40B4-BE49-F238E27FC236}">
                  <a16:creationId xmlns:a16="http://schemas.microsoft.com/office/drawing/2014/main" id="{5A72A697-BFC8-5F4E-926F-429B9D293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872" y="2742171"/>
              <a:ext cx="652462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76" name="Text Box 34">
              <a:extLst>
                <a:ext uri="{FF2B5EF4-FFF2-40B4-BE49-F238E27FC236}">
                  <a16:creationId xmlns:a16="http://schemas.microsoft.com/office/drawing/2014/main" id="{DE3E707E-A414-F24D-A012-4C14532BC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763" y="2755624"/>
              <a:ext cx="587375" cy="33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600" b="1" i="1">
                  <a:solidFill>
                    <a:srgbClr val="009C02"/>
                  </a:solidFill>
                  <a:latin typeface="Arial" panose="020B0604020202020204" pitchFamily="34" charset="0"/>
                </a:rPr>
                <a:t>Rt</a:t>
              </a:r>
            </a:p>
          </p:txBody>
        </p:sp>
        <p:sp>
          <p:nvSpPr>
            <p:cNvPr id="57377" name="Text Box 29">
              <a:extLst>
                <a:ext uri="{FF2B5EF4-FFF2-40B4-BE49-F238E27FC236}">
                  <a16:creationId xmlns:a16="http://schemas.microsoft.com/office/drawing/2014/main" id="{8E9831DC-C931-4A49-857B-5F3F50A49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2116321"/>
              <a:ext cx="792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400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TiM</a:t>
              </a:r>
              <a:endParaRPr lang="es-ES" altLang="es-ES" sz="14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378" name="Line 31">
              <a:extLst>
                <a:ext uri="{FF2B5EF4-FFF2-40B4-BE49-F238E27FC236}">
                  <a16:creationId xmlns:a16="http://schemas.microsoft.com/office/drawing/2014/main" id="{FF8DA476-9375-D447-A4B8-3EC7E3ACD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944" y="2404310"/>
              <a:ext cx="93610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79" name="Line 37">
              <a:extLst>
                <a:ext uri="{FF2B5EF4-FFF2-40B4-BE49-F238E27FC236}">
                  <a16:creationId xmlns:a16="http://schemas.microsoft.com/office/drawing/2014/main" id="{E1965972-4AFB-F94D-8EA0-1413D410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750" y="4454223"/>
              <a:ext cx="568801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80" name="Freeform 19">
              <a:extLst>
                <a:ext uri="{FF2B5EF4-FFF2-40B4-BE49-F238E27FC236}">
                  <a16:creationId xmlns:a16="http://schemas.microsoft.com/office/drawing/2014/main" id="{F693DB74-9A39-6F49-934E-BF61D74B4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248" y="2632252"/>
              <a:ext cx="1957" cy="3710369"/>
            </a:xfrm>
            <a:custGeom>
              <a:avLst/>
              <a:gdLst>
                <a:gd name="T0" fmla="*/ 1 w 2613"/>
                <a:gd name="T1" fmla="*/ 0 h 10023"/>
                <a:gd name="T2" fmla="*/ 1 w 2613"/>
                <a:gd name="T3" fmla="*/ 2147483647 h 100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13" h="10023">
                  <a:moveTo>
                    <a:pt x="512" y="0"/>
                  </a:moveTo>
                  <a:cubicBezTo>
                    <a:pt x="-1836" y="261"/>
                    <a:pt x="4832" y="9190"/>
                    <a:pt x="1813" y="10023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81" name="Freeform 24">
              <a:extLst>
                <a:ext uri="{FF2B5EF4-FFF2-40B4-BE49-F238E27FC236}">
                  <a16:creationId xmlns:a16="http://schemas.microsoft.com/office/drawing/2014/main" id="{0AB0BFA0-A101-5340-AE4A-84639988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1904101"/>
              <a:ext cx="4762" cy="4449074"/>
            </a:xfrm>
            <a:custGeom>
              <a:avLst/>
              <a:gdLst>
                <a:gd name="T0" fmla="*/ 0 w 26673"/>
                <a:gd name="T1" fmla="*/ 0 h 10479"/>
                <a:gd name="T2" fmla="*/ 0 w 26673"/>
                <a:gd name="T3" fmla="*/ 2147483647 h 104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673" h="10479">
                  <a:moveTo>
                    <a:pt x="26673" y="0"/>
                  </a:moveTo>
                  <a:lnTo>
                    <a:pt x="0" y="10479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82" name="Freeform 22">
              <a:extLst>
                <a:ext uri="{FF2B5EF4-FFF2-40B4-BE49-F238E27FC236}">
                  <a16:creationId xmlns:a16="http://schemas.microsoft.com/office/drawing/2014/main" id="{02D32B80-DC43-BB42-9178-C6D8AE5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912" y="2240726"/>
              <a:ext cx="15429" cy="3139003"/>
            </a:xfrm>
            <a:custGeom>
              <a:avLst/>
              <a:gdLst>
                <a:gd name="T0" fmla="*/ 2147483647 w 10000"/>
                <a:gd name="T1" fmla="*/ 0 h 9860"/>
                <a:gd name="T2" fmla="*/ 2147483647 w 10000"/>
                <a:gd name="T3" fmla="*/ 2147483647 h 98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9860">
                  <a:moveTo>
                    <a:pt x="10000" y="0"/>
                  </a:moveTo>
                  <a:cubicBezTo>
                    <a:pt x="8327" y="210"/>
                    <a:pt x="-3116" y="9676"/>
                    <a:pt x="818" y="986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383" name="Line 23">
              <a:extLst>
                <a:ext uri="{FF2B5EF4-FFF2-40B4-BE49-F238E27FC236}">
                  <a16:creationId xmlns:a16="http://schemas.microsoft.com/office/drawing/2014/main" id="{2C7D6DD5-E4E2-454D-A776-54EE88676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5873" y="1907276"/>
              <a:ext cx="8239" cy="3825451"/>
            </a:xfrm>
            <a:custGeom>
              <a:avLst/>
              <a:gdLst>
                <a:gd name="T0" fmla="*/ 0 w 56657"/>
                <a:gd name="T1" fmla="*/ 0 h 10391"/>
                <a:gd name="T2" fmla="*/ 0 w 56657"/>
                <a:gd name="T3" fmla="*/ 2147483647 h 103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657" h="10391">
                  <a:moveTo>
                    <a:pt x="56569" y="0"/>
                  </a:moveTo>
                  <a:cubicBezTo>
                    <a:pt x="59902" y="3333"/>
                    <a:pt x="-33785" y="10128"/>
                    <a:pt x="13217" y="10391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A0EB50B-1773-554A-8D0B-E5B0AF61DF4D}"/>
              </a:ext>
            </a:extLst>
          </p:cNvPr>
          <p:cNvSpPr/>
          <p:nvPr/>
        </p:nvSpPr>
        <p:spPr>
          <a:xfrm>
            <a:off x="4911725" y="2789238"/>
            <a:ext cx="647700" cy="3276600"/>
          </a:xfrm>
          <a:prstGeom prst="rect">
            <a:avLst/>
          </a:prstGeom>
          <a:solidFill>
            <a:srgbClr val="009C02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F3273BFF-6800-9744-B409-627B25AE199F}"/>
              </a:ext>
            </a:extLst>
          </p:cNvPr>
          <p:cNvSpPr>
            <a:spLocks/>
          </p:cNvSpPr>
          <p:nvPr/>
        </p:nvSpPr>
        <p:spPr bwMode="auto">
          <a:xfrm>
            <a:off x="4397375" y="2565400"/>
            <a:ext cx="2058988" cy="742950"/>
          </a:xfrm>
          <a:custGeom>
            <a:avLst/>
            <a:gdLst>
              <a:gd name="T0" fmla="*/ 0 w 9085"/>
              <a:gd name="T1" fmla="*/ 2147483647 h 10000"/>
              <a:gd name="T2" fmla="*/ 2147483647 w 9085"/>
              <a:gd name="T3" fmla="*/ 2147483647 h 10000"/>
              <a:gd name="T4" fmla="*/ 2147483647 w 9085"/>
              <a:gd name="T5" fmla="*/ 2147483647 h 10000"/>
              <a:gd name="T6" fmla="*/ 2147483647 w 9085"/>
              <a:gd name="T7" fmla="*/ 2147483647 h 10000"/>
              <a:gd name="T8" fmla="*/ 2147483647 w 9085"/>
              <a:gd name="T9" fmla="*/ 2147483647 h 10000"/>
              <a:gd name="T10" fmla="*/ 2147483647 w 9085"/>
              <a:gd name="T11" fmla="*/ 2147483647 h 10000"/>
              <a:gd name="T12" fmla="*/ 2147483647 w 9085"/>
              <a:gd name="T13" fmla="*/ 2147483647 h 10000"/>
              <a:gd name="T14" fmla="*/ 2147483647 w 9085"/>
              <a:gd name="T15" fmla="*/ 2147483647 h 10000"/>
              <a:gd name="T16" fmla="*/ 2147483647 w 9085"/>
              <a:gd name="T17" fmla="*/ 2147483647 h 10000"/>
              <a:gd name="T18" fmla="*/ 2147483647 w 9085"/>
              <a:gd name="T19" fmla="*/ 2147483647 h 10000"/>
              <a:gd name="T20" fmla="*/ 2147483647 w 9085"/>
              <a:gd name="T21" fmla="*/ 2147483647 h 10000"/>
              <a:gd name="T22" fmla="*/ 2147483647 w 9085"/>
              <a:gd name="T23" fmla="*/ 2147483647 h 10000"/>
              <a:gd name="T24" fmla="*/ 2147483647 w 9085"/>
              <a:gd name="T25" fmla="*/ 2147483647 h 10000"/>
              <a:gd name="T26" fmla="*/ 2147483647 w 9085"/>
              <a:gd name="T27" fmla="*/ 2147483647 h 10000"/>
              <a:gd name="T28" fmla="*/ 2147483647 w 9085"/>
              <a:gd name="T29" fmla="*/ 1767075223 h 10000"/>
              <a:gd name="T30" fmla="*/ 2147483647 w 9085"/>
              <a:gd name="T31" fmla="*/ 2147483647 h 10000"/>
              <a:gd name="T32" fmla="*/ 2147483647 w 9085"/>
              <a:gd name="T33" fmla="*/ 2147483647 h 10000"/>
              <a:gd name="T34" fmla="*/ 2147483647 w 9085"/>
              <a:gd name="T35" fmla="*/ 2147483647 h 10000"/>
              <a:gd name="T36" fmla="*/ 2147483647 w 9085"/>
              <a:gd name="T37" fmla="*/ 2147483647 h 10000"/>
              <a:gd name="T38" fmla="*/ 2147483647 w 9085"/>
              <a:gd name="T39" fmla="*/ 2147483647 h 10000"/>
              <a:gd name="T40" fmla="*/ 2147483647 w 9085"/>
              <a:gd name="T41" fmla="*/ 2147483647 h 10000"/>
              <a:gd name="T42" fmla="*/ 2147483647 w 9085"/>
              <a:gd name="T43" fmla="*/ 2147483647 h 10000"/>
              <a:gd name="T44" fmla="*/ 2147483647 w 9085"/>
              <a:gd name="T45" fmla="*/ 2147483647 h 10000"/>
              <a:gd name="T46" fmla="*/ 2147483647 w 9085"/>
              <a:gd name="T47" fmla="*/ 2147483647 h 10000"/>
              <a:gd name="T48" fmla="*/ 2147483647 w 9085"/>
              <a:gd name="T49" fmla="*/ 2147483647 h 1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085" h="10000">
                <a:moveTo>
                  <a:pt x="0" y="8363"/>
                </a:moveTo>
                <a:cubicBezTo>
                  <a:pt x="266" y="8532"/>
                  <a:pt x="468" y="8571"/>
                  <a:pt x="703" y="8664"/>
                </a:cubicBezTo>
                <a:cubicBezTo>
                  <a:pt x="838" y="8702"/>
                  <a:pt x="1242" y="8889"/>
                  <a:pt x="1380" y="8926"/>
                </a:cubicBezTo>
                <a:cubicBezTo>
                  <a:pt x="1546" y="9191"/>
                  <a:pt x="1837" y="9265"/>
                  <a:pt x="1962" y="9415"/>
                </a:cubicBezTo>
                <a:cubicBezTo>
                  <a:pt x="2123" y="9566"/>
                  <a:pt x="2230" y="10374"/>
                  <a:pt x="2331" y="9792"/>
                </a:cubicBezTo>
                <a:cubicBezTo>
                  <a:pt x="2425" y="9116"/>
                  <a:pt x="2486" y="6333"/>
                  <a:pt x="2523" y="5395"/>
                </a:cubicBezTo>
                <a:cubicBezTo>
                  <a:pt x="2554" y="4380"/>
                  <a:pt x="2523" y="4211"/>
                  <a:pt x="2523" y="3704"/>
                </a:cubicBezTo>
                <a:cubicBezTo>
                  <a:pt x="2523" y="3196"/>
                  <a:pt x="2509" y="2803"/>
                  <a:pt x="2533" y="2351"/>
                </a:cubicBezTo>
                <a:cubicBezTo>
                  <a:pt x="2557" y="1900"/>
                  <a:pt x="2562" y="1186"/>
                  <a:pt x="2665" y="1036"/>
                </a:cubicBezTo>
                <a:cubicBezTo>
                  <a:pt x="2764" y="886"/>
                  <a:pt x="2933" y="1411"/>
                  <a:pt x="3154" y="1448"/>
                </a:cubicBezTo>
                <a:cubicBezTo>
                  <a:pt x="3372" y="1486"/>
                  <a:pt x="3796" y="1317"/>
                  <a:pt x="3971" y="1262"/>
                </a:cubicBezTo>
                <a:cubicBezTo>
                  <a:pt x="4149" y="1205"/>
                  <a:pt x="4096" y="1148"/>
                  <a:pt x="4234" y="1073"/>
                </a:cubicBezTo>
                <a:cubicBezTo>
                  <a:pt x="4371" y="998"/>
                  <a:pt x="4602" y="942"/>
                  <a:pt x="4793" y="773"/>
                </a:cubicBezTo>
                <a:cubicBezTo>
                  <a:pt x="4984" y="602"/>
                  <a:pt x="5249" y="208"/>
                  <a:pt x="5385" y="95"/>
                </a:cubicBezTo>
                <a:cubicBezTo>
                  <a:pt x="5514" y="21"/>
                  <a:pt x="5572" y="-55"/>
                  <a:pt x="5624" y="58"/>
                </a:cubicBezTo>
                <a:cubicBezTo>
                  <a:pt x="5684" y="208"/>
                  <a:pt x="5714" y="434"/>
                  <a:pt x="5755" y="998"/>
                </a:cubicBezTo>
                <a:cubicBezTo>
                  <a:pt x="5798" y="1562"/>
                  <a:pt x="5828" y="2464"/>
                  <a:pt x="5881" y="3460"/>
                </a:cubicBezTo>
                <a:cubicBezTo>
                  <a:pt x="5934" y="4456"/>
                  <a:pt x="5942" y="6202"/>
                  <a:pt x="6065" y="6935"/>
                </a:cubicBezTo>
                <a:cubicBezTo>
                  <a:pt x="6188" y="7667"/>
                  <a:pt x="6457" y="7612"/>
                  <a:pt x="6622" y="7875"/>
                </a:cubicBezTo>
                <a:cubicBezTo>
                  <a:pt x="6791" y="8138"/>
                  <a:pt x="6898" y="8400"/>
                  <a:pt x="7065" y="8513"/>
                </a:cubicBezTo>
                <a:cubicBezTo>
                  <a:pt x="7230" y="8627"/>
                  <a:pt x="7421" y="8476"/>
                  <a:pt x="7612" y="8552"/>
                </a:cubicBezTo>
                <a:cubicBezTo>
                  <a:pt x="7801" y="8627"/>
                  <a:pt x="8033" y="8907"/>
                  <a:pt x="8192" y="8964"/>
                </a:cubicBezTo>
                <a:lnTo>
                  <a:pt x="8585" y="8926"/>
                </a:lnTo>
                <a:cubicBezTo>
                  <a:pt x="8593" y="9058"/>
                  <a:pt x="8815" y="8926"/>
                  <a:pt x="8858" y="9079"/>
                </a:cubicBezTo>
                <a:cubicBezTo>
                  <a:pt x="8943" y="9210"/>
                  <a:pt x="9090" y="9546"/>
                  <a:pt x="9085" y="9678"/>
                </a:cubicBezTo>
              </a:path>
            </a:pathLst>
          </a:custGeom>
          <a:noFill/>
          <a:ln w="15875">
            <a:solidFill>
              <a:srgbClr val="3366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Sol 2">
            <a:extLst>
              <a:ext uri="{FF2B5EF4-FFF2-40B4-BE49-F238E27FC236}">
                <a16:creationId xmlns:a16="http://schemas.microsoft.com/office/drawing/2014/main" id="{FE7DCF61-3A51-F64C-8A0A-EB6D173830B8}"/>
              </a:ext>
            </a:extLst>
          </p:cNvPr>
          <p:cNvSpPr>
            <a:spLocks noChangeArrowheads="1"/>
          </p:cNvSpPr>
          <p:nvPr/>
        </p:nvSpPr>
        <p:spPr bwMode="auto">
          <a:xfrm rot="2398292">
            <a:off x="4813300" y="3146425"/>
            <a:ext cx="215900" cy="215900"/>
          </a:xfrm>
          <a:prstGeom prst="sun">
            <a:avLst>
              <a:gd name="adj" fmla="val 25000"/>
            </a:avLst>
          </a:prstGeom>
          <a:solidFill>
            <a:srgbClr val="FFD34F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035304DA-D191-7545-9537-7787AB1E3143}"/>
              </a:ext>
            </a:extLst>
          </p:cNvPr>
          <p:cNvSpPr>
            <a:spLocks/>
          </p:cNvSpPr>
          <p:nvPr/>
        </p:nvSpPr>
        <p:spPr bwMode="auto">
          <a:xfrm>
            <a:off x="4440238" y="3830639"/>
            <a:ext cx="2087562" cy="750887"/>
          </a:xfrm>
          <a:custGeom>
            <a:avLst/>
            <a:gdLst>
              <a:gd name="T0" fmla="*/ 0 w 9669"/>
              <a:gd name="T1" fmla="*/ 2147483647 h 10000"/>
              <a:gd name="T2" fmla="*/ 2147483647 w 9669"/>
              <a:gd name="T3" fmla="*/ 2147483647 h 10000"/>
              <a:gd name="T4" fmla="*/ 2147483647 w 9669"/>
              <a:gd name="T5" fmla="*/ 2147483647 h 10000"/>
              <a:gd name="T6" fmla="*/ 2147483647 w 9669"/>
              <a:gd name="T7" fmla="*/ 2147483647 h 10000"/>
              <a:gd name="T8" fmla="*/ 2147483647 w 9669"/>
              <a:gd name="T9" fmla="*/ 0 h 10000"/>
              <a:gd name="T10" fmla="*/ 2147483647 w 9669"/>
              <a:gd name="T11" fmla="*/ 2147483647 h 10000"/>
              <a:gd name="T12" fmla="*/ 2147483647 w 9669"/>
              <a:gd name="T13" fmla="*/ 2147483647 h 10000"/>
              <a:gd name="T14" fmla="*/ 2147483647 w 9669"/>
              <a:gd name="T15" fmla="*/ 2147483647 h 10000"/>
              <a:gd name="T16" fmla="*/ 2147483647 w 9669"/>
              <a:gd name="T17" fmla="*/ 2147483647 h 10000"/>
              <a:gd name="T18" fmla="*/ 2147483647 w 9669"/>
              <a:gd name="T19" fmla="*/ 2147483647 h 10000"/>
              <a:gd name="T20" fmla="*/ 2147483647 w 9669"/>
              <a:gd name="T21" fmla="*/ 2147483647 h 10000"/>
              <a:gd name="T22" fmla="*/ 2147483647 w 9669"/>
              <a:gd name="T23" fmla="*/ 2147483647 h 10000"/>
              <a:gd name="T24" fmla="*/ 2147483647 w 9669"/>
              <a:gd name="T25" fmla="*/ 2147483647 h 10000"/>
              <a:gd name="T26" fmla="*/ 2147483647 w 9669"/>
              <a:gd name="T27" fmla="*/ 2147483647 h 10000"/>
              <a:gd name="T28" fmla="*/ 2147483647 w 9669"/>
              <a:gd name="T29" fmla="*/ 2147483647 h 1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669" h="10000">
                <a:moveTo>
                  <a:pt x="0" y="8602"/>
                </a:moveTo>
                <a:cubicBezTo>
                  <a:pt x="663" y="8415"/>
                  <a:pt x="865" y="7895"/>
                  <a:pt x="1522" y="7709"/>
                </a:cubicBezTo>
                <a:cubicBezTo>
                  <a:pt x="1759" y="7579"/>
                  <a:pt x="2143" y="7560"/>
                  <a:pt x="2324" y="7263"/>
                </a:cubicBezTo>
                <a:cubicBezTo>
                  <a:pt x="2342" y="5810"/>
                  <a:pt x="2337" y="4339"/>
                  <a:pt x="2380" y="2886"/>
                </a:cubicBezTo>
                <a:cubicBezTo>
                  <a:pt x="2417" y="1675"/>
                  <a:pt x="2348" y="279"/>
                  <a:pt x="2537" y="0"/>
                </a:cubicBezTo>
                <a:cubicBezTo>
                  <a:pt x="2906" y="186"/>
                  <a:pt x="3189" y="744"/>
                  <a:pt x="3489" y="1136"/>
                </a:cubicBezTo>
                <a:cubicBezTo>
                  <a:pt x="3877" y="1638"/>
                  <a:pt x="4396" y="2011"/>
                  <a:pt x="4872" y="2216"/>
                </a:cubicBezTo>
                <a:cubicBezTo>
                  <a:pt x="5198" y="2737"/>
                  <a:pt x="5517" y="2755"/>
                  <a:pt x="6055" y="2830"/>
                </a:cubicBezTo>
                <a:cubicBezTo>
                  <a:pt x="6287" y="3668"/>
                  <a:pt x="6144" y="6163"/>
                  <a:pt x="6250" y="7263"/>
                </a:cubicBezTo>
                <a:cubicBezTo>
                  <a:pt x="6256" y="7523"/>
                  <a:pt x="6263" y="10000"/>
                  <a:pt x="6500" y="10000"/>
                </a:cubicBezTo>
                <a:cubicBezTo>
                  <a:pt x="6519" y="9775"/>
                  <a:pt x="6556" y="9143"/>
                  <a:pt x="6612" y="8921"/>
                </a:cubicBezTo>
                <a:cubicBezTo>
                  <a:pt x="6638" y="8827"/>
                  <a:pt x="6882" y="8436"/>
                  <a:pt x="6927" y="8362"/>
                </a:cubicBezTo>
                <a:cubicBezTo>
                  <a:pt x="7027" y="8194"/>
                  <a:pt x="7460" y="8083"/>
                  <a:pt x="7634" y="8064"/>
                </a:cubicBezTo>
                <a:cubicBezTo>
                  <a:pt x="8003" y="8007"/>
                  <a:pt x="8498" y="7895"/>
                  <a:pt x="8723" y="7802"/>
                </a:cubicBezTo>
                <a:lnTo>
                  <a:pt x="9669" y="7597"/>
                </a:lnTo>
              </a:path>
            </a:pathLst>
          </a:custGeom>
          <a:noFill/>
          <a:ln w="15875">
            <a:solidFill>
              <a:srgbClr val="A6A6A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752C40DA-C143-2D4E-BD22-C3214E56B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238" y="2736850"/>
            <a:ext cx="652462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98F25A7-391E-3A4C-8079-1F81639B8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5651" y="1984375"/>
            <a:ext cx="6524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362" name="TextBox 3">
            <a:extLst>
              <a:ext uri="{FF2B5EF4-FFF2-40B4-BE49-F238E27FC236}">
                <a16:creationId xmlns:a16="http://schemas.microsoft.com/office/drawing/2014/main" id="{D7DEE756-861D-3645-A846-239A318C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538" y="3995739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s-ES" sz="1800"/>
          </a:p>
        </p:txBody>
      </p:sp>
      <p:sp>
        <p:nvSpPr>
          <p:cNvPr id="42" name="Rectángulo 18">
            <a:extLst>
              <a:ext uri="{FF2B5EF4-FFF2-40B4-BE49-F238E27FC236}">
                <a16:creationId xmlns:a16="http://schemas.microsoft.com/office/drawing/2014/main" id="{30CA2A5A-6232-8D4D-B166-F33B47227EAC}"/>
              </a:ext>
            </a:extLst>
          </p:cNvPr>
          <p:cNvSpPr/>
          <p:nvPr/>
        </p:nvSpPr>
        <p:spPr>
          <a:xfrm>
            <a:off x="5618164" y="2552700"/>
            <a:ext cx="877887" cy="3506788"/>
          </a:xfrm>
          <a:prstGeom prst="rect">
            <a:avLst/>
          </a:prstGeom>
          <a:gradFill flip="none" rotWithShape="1">
            <a:gsLst>
              <a:gs pos="24000">
                <a:srgbClr val="FF543C">
                  <a:alpha val="43000"/>
                </a:srgbClr>
              </a:gs>
              <a:gs pos="71000">
                <a:srgbClr val="FFFF00">
                  <a:alpha val="43000"/>
                </a:srgbClr>
              </a:gs>
            </a:gsLst>
            <a:lin ang="16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95FEF6-B9D9-EE4E-AE19-0D2497E1E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1" y="5424489"/>
            <a:ext cx="962025" cy="4984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Text Box 29">
            <a:extLst>
              <a:ext uri="{FF2B5EF4-FFF2-40B4-BE49-F238E27FC236}">
                <a16:creationId xmlns:a16="http://schemas.microsoft.com/office/drawing/2014/main" id="{3BF6696D-9B06-FA4C-863C-9D2DC914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6076950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>
                <a:solidFill>
                  <a:srgbClr val="FF0000"/>
                </a:solidFill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45" name="Sol 2">
            <a:extLst>
              <a:ext uri="{FF2B5EF4-FFF2-40B4-BE49-F238E27FC236}">
                <a16:creationId xmlns:a16="http://schemas.microsoft.com/office/drawing/2014/main" id="{15CDD1A6-EBDB-1B4A-9330-F3DD5D99DCF0}"/>
              </a:ext>
            </a:extLst>
          </p:cNvPr>
          <p:cNvSpPr>
            <a:spLocks noChangeArrowheads="1"/>
          </p:cNvSpPr>
          <p:nvPr/>
        </p:nvSpPr>
        <p:spPr bwMode="auto">
          <a:xfrm rot="2398292">
            <a:off x="5407025" y="3194050"/>
            <a:ext cx="215900" cy="215900"/>
          </a:xfrm>
          <a:prstGeom prst="sun">
            <a:avLst>
              <a:gd name="adj" fmla="val 25000"/>
            </a:avLst>
          </a:prstGeom>
          <a:solidFill>
            <a:srgbClr val="FFD34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24274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47866DD2-3507-5B4A-8609-FE42312E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0"/>
            <a:ext cx="785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 ineficaz y retraso </a:t>
            </a:r>
            <a:r>
              <a:rPr lang="es-ES" altLang="es-ES" sz="36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endParaRPr lang="es-ES" altLang="es-ES" sz="3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83DE63CD-6391-0541-864A-F9C6F214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708276"/>
            <a:ext cx="70104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 b="1">
                <a:solidFill>
                  <a:srgbClr val="000000"/>
                </a:solidFill>
                <a:latin typeface="Arial" panose="020B0604020202020204" pitchFamily="34" charset="0"/>
              </a:rPr>
              <a:t>Factores del </a:t>
            </a:r>
            <a:r>
              <a:rPr lang="es-ES" altLang="es-ES" sz="2200" b="1">
                <a:solidFill>
                  <a:srgbClr val="1F497D"/>
                </a:solidFill>
                <a:latin typeface="Arial" panose="020B0604020202020204" pitchFamily="34" charset="0"/>
              </a:rPr>
              <a:t>paciente</a:t>
            </a:r>
          </a:p>
          <a:p>
            <a:pPr lvl="1">
              <a:spcBef>
                <a:spcPct val="20000"/>
              </a:spcBef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05800"/>
                </a:solidFill>
                <a:latin typeface="Arial" panose="020B0604020202020204" pitchFamily="34" charset="0"/>
              </a:rPr>
              <a:t>Auto PEEP</a:t>
            </a:r>
          </a:p>
          <a:p>
            <a:pPr lvl="1">
              <a:spcBef>
                <a:spcPct val="20000"/>
              </a:spcBef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05800"/>
                </a:solidFill>
                <a:latin typeface="Arial" panose="020B0604020202020204" pitchFamily="34" charset="0"/>
              </a:rPr>
              <a:t>Bajo impulso respiratorio central (</a:t>
            </a:r>
            <a:r>
              <a:rPr lang="es-ES" altLang="es-ES" sz="1700" i="1">
                <a:solidFill>
                  <a:srgbClr val="005800"/>
                </a:solidFill>
                <a:latin typeface="Arial" panose="020B0604020202020204" pitchFamily="34" charset="0"/>
              </a:rPr>
              <a:t>drive</a:t>
            </a:r>
            <a:r>
              <a:rPr lang="es-ES" altLang="es-ES" sz="1700">
                <a:solidFill>
                  <a:srgbClr val="005800"/>
                </a:solidFill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05800"/>
                </a:solidFill>
                <a:latin typeface="Arial" panose="020B0604020202020204" pitchFamily="34" charset="0"/>
              </a:rPr>
              <a:t>Debilidad-fatiga muscular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Clr>
                <a:srgbClr val="4F81BD"/>
              </a:buClr>
              <a:buSzPct val="65000"/>
            </a:pPr>
            <a:endParaRPr lang="es-ES" altLang="es-ES" sz="1700">
              <a:solidFill>
                <a:srgbClr val="05311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 b="1">
                <a:solidFill>
                  <a:srgbClr val="000000"/>
                </a:solidFill>
                <a:latin typeface="Arial" panose="020B0604020202020204" pitchFamily="34" charset="0"/>
              </a:rPr>
              <a:t>Factores del </a:t>
            </a:r>
            <a:r>
              <a:rPr lang="es-ES" altLang="es-ES" sz="2200" b="1">
                <a:solidFill>
                  <a:srgbClr val="1F497D"/>
                </a:solidFill>
                <a:latin typeface="Arial" panose="020B0604020202020204" pitchFamily="34" charset="0"/>
              </a:rPr>
              <a:t>respirador*</a:t>
            </a:r>
          </a:p>
          <a:p>
            <a:pPr eaLnBrk="1" hangingPunct="1">
              <a:lnSpc>
                <a:spcPct val="0"/>
              </a:lnSpc>
            </a:pPr>
            <a:r>
              <a:rPr lang="es-ES" altLang="es-ES" sz="17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0000"/>
              </a:lnSpc>
            </a:pPr>
            <a:endParaRPr lang="es-ES" altLang="es-ES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FF0000"/>
                </a:solidFill>
                <a:latin typeface="Arial" panose="020B0604020202020204" pitchFamily="34" charset="0"/>
              </a:rPr>
              <a:t>So</a:t>
            </a:r>
            <a:r>
              <a:rPr lang="es-ES" altLang="es-ES" sz="1700">
                <a:solidFill>
                  <a:srgbClr val="FF3300"/>
                </a:solidFill>
                <a:latin typeface="Arial" panose="020B0604020202020204" pitchFamily="34" charset="0"/>
              </a:rPr>
              <a:t>porte excesivo</a:t>
            </a:r>
          </a:p>
          <a:p>
            <a:pPr lvl="1" eaLnBrk="1" hangingPunct="1">
              <a:spcAft>
                <a:spcPts val="600"/>
              </a:spcAft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s-ES" altLang="es-ES" sz="1700">
                <a:solidFill>
                  <a:srgbClr val="000000"/>
                </a:solidFill>
                <a:latin typeface="Arial" panose="020B0604020202020204" pitchFamily="34" charset="0"/>
              </a:rPr>
              <a:t>Asincronía </a:t>
            </a:r>
            <a:r>
              <a:rPr lang="es-ES" altLang="es-ES" sz="1700">
                <a:solidFill>
                  <a:srgbClr val="FF3300"/>
                </a:solidFill>
                <a:latin typeface="Arial" panose="020B0604020202020204" pitchFamily="34" charset="0"/>
              </a:rPr>
              <a:t>espiratoria</a:t>
            </a:r>
            <a:r>
              <a:rPr lang="es-ES" altLang="en-US" sz="1700">
                <a:latin typeface="Arial" panose="020B0604020202020204" pitchFamily="34" charset="0"/>
              </a:rPr>
              <a:t>”</a:t>
            </a:r>
            <a:endParaRPr lang="es-ES" altLang="es-ES" sz="1700">
              <a:latin typeface="Arial" panose="020B0604020202020204" pitchFamily="34" charset="0"/>
            </a:endParaRPr>
          </a:p>
          <a:p>
            <a:pPr lvl="2" eaLnBrk="1" hangingPunct="1"/>
            <a:r>
              <a:rPr lang="es-ES" altLang="es-ES" sz="15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500">
                <a:solidFill>
                  <a:srgbClr val="005800"/>
                </a:solidFill>
                <a:latin typeface="Arial" panose="020B0604020202020204" pitchFamily="34" charset="0"/>
              </a:rPr>
              <a:t>tiempo inspiratorio </a:t>
            </a:r>
            <a:r>
              <a:rPr lang="es-ES" altLang="es-ES" sz="1500" i="1">
                <a:solidFill>
                  <a:srgbClr val="005800"/>
                </a:solidFill>
                <a:latin typeface="Arial" panose="020B0604020202020204" pitchFamily="34" charset="0"/>
              </a:rPr>
              <a:t>mecánico</a:t>
            </a:r>
            <a:r>
              <a:rPr lang="es-ES" altLang="es-ES" sz="1500">
                <a:solidFill>
                  <a:srgbClr val="005800"/>
                </a:solidFill>
                <a:latin typeface="Arial" panose="020B0604020202020204" pitchFamily="34" charset="0"/>
              </a:rPr>
              <a:t> &gt; tiempo inspiratorio </a:t>
            </a:r>
            <a:r>
              <a:rPr lang="es-ES" altLang="es-ES" sz="1500" i="1">
                <a:solidFill>
                  <a:srgbClr val="005800"/>
                </a:solidFill>
                <a:latin typeface="Arial" panose="020B0604020202020204" pitchFamily="34" charset="0"/>
              </a:rPr>
              <a:t>neural</a:t>
            </a:r>
            <a:endParaRPr lang="es-ES" altLang="es-ES" sz="2600" i="1">
              <a:solidFill>
                <a:srgbClr val="0058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Text Box 4">
            <a:extLst>
              <a:ext uri="{FF2B5EF4-FFF2-40B4-BE49-F238E27FC236}">
                <a16:creationId xmlns:a16="http://schemas.microsoft.com/office/drawing/2014/main" id="{70A6A4AD-CD04-CB4F-9AB3-45B921015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1665288"/>
            <a:ext cx="7010400" cy="762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No</a:t>
            </a:r>
            <a:r>
              <a:rPr lang="es-ES" altLang="es-ES" sz="2200">
                <a:solidFill>
                  <a:srgbClr val="EAEAEA"/>
                </a:solidFill>
                <a:latin typeface="Arial" panose="020B0604020202020204" pitchFamily="34" charset="0"/>
              </a:rPr>
              <a:t> entrega de</a:t>
            </a: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 flujo / demora</a:t>
            </a:r>
            <a:r>
              <a:rPr lang="es-ES" altLang="es-ES" sz="2200">
                <a:solidFill>
                  <a:srgbClr val="EAEAEA"/>
                </a:solidFill>
                <a:latin typeface="Arial" panose="020B0604020202020204" pitchFamily="34" charset="0"/>
              </a:rPr>
              <a:t> del ventilador a pesar del</a:t>
            </a: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 esfuerzo </a:t>
            </a:r>
            <a:r>
              <a:rPr lang="es-ES" altLang="es-ES" sz="2200">
                <a:solidFill>
                  <a:srgbClr val="EAEAEA"/>
                </a:solidFill>
                <a:latin typeface="Arial" panose="020B0604020202020204" pitchFamily="34" charset="0"/>
              </a:rPr>
              <a:t>del paciente</a:t>
            </a:r>
          </a:p>
        </p:txBody>
      </p:sp>
      <p:sp>
        <p:nvSpPr>
          <p:cNvPr id="119814" name="AutoShape 6">
            <a:extLst>
              <a:ext uri="{FF2B5EF4-FFF2-40B4-BE49-F238E27FC236}">
                <a16:creationId xmlns:a16="http://schemas.microsoft.com/office/drawing/2014/main" id="{CBAAEF04-09AD-CC4D-918D-80CD3E5C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5822950"/>
            <a:ext cx="70104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dirty="0">
                <a:solidFill>
                  <a:srgbClr val="00B0F0"/>
                </a:solidFill>
                <a:latin typeface="Arial" panose="020B0604020202020204" pitchFamily="34" charset="0"/>
              </a:rPr>
              <a:t>¿Qué podemos hacer?</a:t>
            </a:r>
          </a:p>
        </p:txBody>
      </p:sp>
    </p:spTree>
    <p:extLst>
      <p:ext uri="{BB962C8B-B14F-4D97-AF65-F5344CB8AC3E}">
        <p14:creationId xmlns:p14="http://schemas.microsoft.com/office/powerpoint/2010/main" val="145261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6">
            <a:extLst>
              <a:ext uri="{FF2B5EF4-FFF2-40B4-BE49-F238E27FC236}">
                <a16:creationId xmlns:a16="http://schemas.microsoft.com/office/drawing/2014/main" id="{CB40CCCE-C225-D442-8BB3-5282DBEB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2060575"/>
            <a:ext cx="691197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dirty="0">
                <a:solidFill>
                  <a:srgbClr val="00B0F0"/>
                </a:solidFill>
                <a:latin typeface="Arial" panose="020B0604020202020204" pitchFamily="34" charset="0"/>
              </a:rPr>
              <a:t>¿Qué podemos hacer?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C197AEC2-E7A4-0242-A7F6-7DF3DE0B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636839"/>
            <a:ext cx="6985000" cy="12985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SzPct val="75000"/>
              <a:buFont typeface="Wingdings" pitchFamily="2" charset="2"/>
              <a:buChar char="§"/>
            </a:pPr>
            <a:r>
              <a:rPr lang="es-ES" altLang="es-ES" sz="1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800">
                <a:solidFill>
                  <a:srgbClr val="FFCC00"/>
                </a:solidFill>
                <a:latin typeface="Arial" panose="020B0604020202020204" pitchFamily="34" charset="0"/>
              </a:rPr>
              <a:t>Reducir la PEEPi</a:t>
            </a:r>
          </a:p>
          <a:p>
            <a:pPr lvl="1" eaLnBrk="1" hangingPunct="1">
              <a:spcBef>
                <a:spcPct val="5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</a:pP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 VT bajos y tiempos espiratorios prolongados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</a:pP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 Reducir Raw (broncodilatadores)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</a:pP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400">
                <a:solidFill>
                  <a:srgbClr val="A6A6A6"/>
                </a:solidFill>
                <a:latin typeface="Arial" panose="020B0604020202020204" pitchFamily="34" charset="0"/>
              </a:rPr>
              <a:t>acortar la incursión de la asistencia ventilatoria (TIM) en el TE del paciente*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930265C8-7644-2744-B78E-564B3027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005263"/>
            <a:ext cx="6985000" cy="1016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SzPct val="75000"/>
              <a:buFont typeface="Wingdings" pitchFamily="2" charset="2"/>
              <a:buChar char="§"/>
            </a:pPr>
            <a:r>
              <a:rPr lang="es-ES" altLang="es-ES" sz="1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800">
                <a:solidFill>
                  <a:srgbClr val="FFCC00"/>
                </a:solidFill>
                <a:latin typeface="Arial" panose="020B0604020202020204" pitchFamily="34" charset="0"/>
              </a:rPr>
              <a:t>Aumentar </a:t>
            </a:r>
            <a:r>
              <a:rPr lang="es-ES" altLang="es-ES" sz="1800" i="1">
                <a:solidFill>
                  <a:srgbClr val="FFCC00"/>
                </a:solidFill>
                <a:latin typeface="Arial" panose="020B0604020202020204" pitchFamily="34" charset="0"/>
              </a:rPr>
              <a:t>drive</a:t>
            </a:r>
            <a:r>
              <a:rPr lang="es-ES" altLang="es-ES" sz="1800">
                <a:solidFill>
                  <a:srgbClr val="FFCC00"/>
                </a:solidFill>
                <a:latin typeface="Arial" panose="020B0604020202020204" pitchFamily="34" charset="0"/>
              </a:rPr>
              <a:t>-fuerza muscular inspiratoria</a:t>
            </a:r>
          </a:p>
          <a:p>
            <a:pPr lvl="1" eaLnBrk="1" hangingPunct="1">
              <a:spcBef>
                <a:spcPct val="5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</a:pP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 reducir-retirar la sedación</a:t>
            </a:r>
          </a:p>
          <a:p>
            <a:pPr lvl="1" eaLnBrk="1" hangingPunct="1">
              <a:spcBef>
                <a:spcPct val="5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</a:pP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 corrección de alcalemia</a:t>
            </a:r>
          </a:p>
        </p:txBody>
      </p:sp>
      <p:sp>
        <p:nvSpPr>
          <p:cNvPr id="121866" name="Text Box 10">
            <a:extLst>
              <a:ext uri="{FF2B5EF4-FFF2-40B4-BE49-F238E27FC236}">
                <a16:creationId xmlns:a16="http://schemas.microsoft.com/office/drawing/2014/main" id="{65E57B53-7154-7D4B-8DE0-A3071A1B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084763"/>
            <a:ext cx="6985000" cy="3667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CC99"/>
              </a:buClr>
              <a:buSzPct val="75000"/>
              <a:buFont typeface="Wingdings" charset="0"/>
              <a:buChar char="§"/>
              <a:defRPr/>
            </a:pPr>
            <a:r>
              <a:rPr lang="es-ES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Aplicar PEEP externa</a:t>
            </a:r>
            <a:endParaRPr lang="es-E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51DAFC25-D28F-DF4E-A6E3-EE7D23F42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516563"/>
            <a:ext cx="6985000" cy="3667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CC99"/>
              </a:buClr>
              <a:buSzPct val="75000"/>
              <a:buFont typeface="Wingdings" charset="0"/>
              <a:buChar char="§"/>
              <a:defRPr/>
            </a:pPr>
            <a:r>
              <a:rPr lang="es-ES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Disminuir </a:t>
            </a:r>
            <a:r>
              <a:rPr lang="es-ES" i="1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umbral</a:t>
            </a:r>
            <a:r>
              <a:rPr lang="es-ES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s-ES" i="1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trigger</a:t>
            </a:r>
            <a:endParaRPr lang="es-ES" sz="1400" i="1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8" name="Text Box 12">
            <a:extLst>
              <a:ext uri="{FF2B5EF4-FFF2-40B4-BE49-F238E27FC236}">
                <a16:creationId xmlns:a16="http://schemas.microsoft.com/office/drawing/2014/main" id="{324CCF6E-2BF4-8F42-B66B-F63F5966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949951"/>
            <a:ext cx="6985000" cy="366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CC99"/>
              </a:buClr>
              <a:buSzPct val="75000"/>
              <a:buFont typeface="Wingdings" charset="0"/>
              <a:buChar char="§"/>
              <a:defRPr/>
            </a:pPr>
            <a:r>
              <a:rPr lang="es-ES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rPr>
              <a:t>Reducir nivel de PS*</a:t>
            </a:r>
            <a:endParaRPr lang="es-ES" sz="1400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3" name="Rectangle 2">
            <a:extLst>
              <a:ext uri="{FF2B5EF4-FFF2-40B4-BE49-F238E27FC236}">
                <a16:creationId xmlns:a16="http://schemas.microsoft.com/office/drawing/2014/main" id="{947AD174-15F7-1B4B-9945-803102E6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32131"/>
            <a:ext cx="785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Esfuerzo ineficaz y retraso </a:t>
            </a:r>
            <a:r>
              <a:rPr lang="es-ES" altLang="es-ES" sz="3600" i="1" dirty="0" err="1">
                <a:solidFill>
                  <a:srgbClr val="000066"/>
                </a:solidFill>
                <a:latin typeface="+mj-lt"/>
              </a:rPr>
              <a:t>trigger</a:t>
            </a:r>
            <a:endParaRPr lang="es-ES" altLang="es-ES" sz="3600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39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24798570-8939-DE44-B752-072B80BD8F2A}"/>
              </a:ext>
            </a:extLst>
          </p:cNvPr>
          <p:cNvSpPr txBox="1">
            <a:spLocks/>
          </p:cNvSpPr>
          <p:nvPr/>
        </p:nvSpPr>
        <p:spPr bwMode="auto">
          <a:xfrm>
            <a:off x="2495550" y="4365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3000" dirty="0">
                <a:solidFill>
                  <a:srgbClr val="000066"/>
                </a:solidFill>
                <a:latin typeface="+mj-lt"/>
              </a:rPr>
              <a:t>Asincronías en fase de </a:t>
            </a:r>
            <a:r>
              <a:rPr lang="es-ES" altLang="es-ES" sz="3000" i="1" dirty="0">
                <a:solidFill>
                  <a:srgbClr val="000066"/>
                </a:solidFill>
                <a:latin typeface="+mj-lt"/>
              </a:rPr>
              <a:t>presurización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DD6BE4EF-7D20-2444-90E2-307FF01D3CD6}"/>
              </a:ext>
            </a:extLst>
          </p:cNvPr>
          <p:cNvGrpSpPr>
            <a:grpSpLocks/>
          </p:cNvGrpSpPr>
          <p:nvPr/>
        </p:nvGrpSpPr>
        <p:grpSpPr bwMode="auto">
          <a:xfrm>
            <a:off x="5888195" y="980728"/>
            <a:ext cx="4487863" cy="3211512"/>
            <a:chOff x="4444532" y="643467"/>
            <a:chExt cx="4487823" cy="3210878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85FE2B2A-C774-A443-9A97-E0C3D441E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4532" y="643467"/>
              <a:ext cx="4487823" cy="3210878"/>
              <a:chOff x="4444532" y="643467"/>
              <a:chExt cx="4487823" cy="3210878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83D7C976-EBFE-7245-8C87-58B005475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4532" y="925594"/>
                <a:ext cx="4487823" cy="292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7909365B-0E0A-344A-98E4-3EEF6A20240F}"/>
                  </a:ext>
                </a:extLst>
              </p:cNvPr>
              <p:cNvSpPr/>
              <p:nvPr/>
            </p:nvSpPr>
            <p:spPr>
              <a:xfrm>
                <a:off x="6595576" y="762505"/>
                <a:ext cx="350834" cy="8459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C9052BD6-94FD-C546-8558-1D5CD1D06DD8}"/>
                  </a:ext>
                </a:extLst>
              </p:cNvPr>
              <p:cNvSpPr/>
              <p:nvPr/>
            </p:nvSpPr>
            <p:spPr>
              <a:xfrm>
                <a:off x="6638437" y="643467"/>
                <a:ext cx="1422387" cy="845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028F604F-0488-614F-9EC7-81CF832C3A14}"/>
                  </a:ext>
                </a:extLst>
              </p:cNvPr>
              <p:cNvSpPr/>
              <p:nvPr/>
            </p:nvSpPr>
            <p:spPr>
              <a:xfrm>
                <a:off x="7349631" y="1125972"/>
                <a:ext cx="1006466" cy="845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9768F7C-FEA7-074C-8375-F99CA99455AE}"/>
                </a:ext>
              </a:extLst>
            </p:cNvPr>
            <p:cNvSpPr/>
            <p:nvPr/>
          </p:nvSpPr>
          <p:spPr>
            <a:xfrm>
              <a:off x="6181242" y="3390887"/>
              <a:ext cx="1006466" cy="463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364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11877ABC-6615-B54D-8704-387CB079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830" y="6569076"/>
            <a:ext cx="489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s-ES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Jolliet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P. </a:t>
            </a:r>
            <a:r>
              <a:rPr lang="es-ES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Critical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Care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2006</a:t>
            </a:r>
            <a:endParaRPr lang="es-ES" sz="14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71682" name="Group 18">
            <a:extLst>
              <a:ext uri="{FF2B5EF4-FFF2-40B4-BE49-F238E27FC236}">
                <a16:creationId xmlns:a16="http://schemas.microsoft.com/office/drawing/2014/main" id="{980700F9-88A6-A544-AC28-32717A223213}"/>
              </a:ext>
            </a:extLst>
          </p:cNvPr>
          <p:cNvGrpSpPr>
            <a:grpSpLocks/>
          </p:cNvGrpSpPr>
          <p:nvPr/>
        </p:nvGrpSpPr>
        <p:grpSpPr bwMode="auto">
          <a:xfrm>
            <a:off x="2568575" y="1989138"/>
            <a:ext cx="7704138" cy="4311650"/>
            <a:chOff x="476" y="1253"/>
            <a:chExt cx="4853" cy="2716"/>
          </a:xfrm>
        </p:grpSpPr>
        <p:grpSp>
          <p:nvGrpSpPr>
            <p:cNvPr id="71686" name="Group 9">
              <a:extLst>
                <a:ext uri="{FF2B5EF4-FFF2-40B4-BE49-F238E27FC236}">
                  <a16:creationId xmlns:a16="http://schemas.microsoft.com/office/drawing/2014/main" id="{CCDB2C9A-750D-6442-A175-8B28E2AD5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257"/>
              <a:ext cx="4657" cy="2712"/>
              <a:chOff x="672" y="1257"/>
              <a:chExt cx="4608" cy="2712"/>
            </a:xfrm>
          </p:grpSpPr>
          <p:pic>
            <p:nvPicPr>
              <p:cNvPr id="71695" name="Imagen 6">
                <a:extLst>
                  <a:ext uri="{FF2B5EF4-FFF2-40B4-BE49-F238E27FC236}">
                    <a16:creationId xmlns:a16="http://schemas.microsoft.com/office/drawing/2014/main" id="{E0A5694E-682C-2044-A214-22CBBE567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257"/>
                <a:ext cx="4608" cy="2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89" name="Text Box 5">
                <a:extLst>
                  <a:ext uri="{FF2B5EF4-FFF2-40B4-BE49-F238E27FC236}">
                    <a16:creationId xmlns:a16="http://schemas.microsoft.com/office/drawing/2014/main" id="{F6C3C703-5DB1-8348-9D5D-A120C0336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6" y="1434"/>
                <a:ext cx="1464" cy="71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s-ES" sz="1400" dirty="0">
                    <a:solidFill>
                      <a:srgbClr val="993366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 Ciclado diferido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s-ES" sz="1400" dirty="0">
                    <a:solidFill>
                      <a:srgbClr val="993366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↑PEEPI</a:t>
                </a: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s-ES" sz="1400" dirty="0">
                    <a:solidFill>
                      <a:srgbClr val="993366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↑esfuerzos ineficaces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s-ES" sz="1400" dirty="0">
                    <a:solidFill>
                      <a:srgbClr val="993366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 Disconfort</a:t>
                </a:r>
              </a:p>
            </p:txBody>
          </p:sp>
          <p:sp>
            <p:nvSpPr>
              <p:cNvPr id="41990" name="Text Box 6">
                <a:extLst>
                  <a:ext uri="{FF2B5EF4-FFF2-40B4-BE49-F238E27FC236}">
                    <a16:creationId xmlns:a16="http://schemas.microsoft.com/office/drawing/2014/main" id="{A4527E34-1837-DE44-9BE2-B3B10E94C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616"/>
                <a:ext cx="907" cy="5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99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s-ES" sz="1400" dirty="0">
                    <a:solidFill>
                      <a:srgbClr val="993366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Taquipnea</a:t>
                </a: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s-ES" sz="1400" dirty="0">
                    <a:solidFill>
                      <a:srgbClr val="993366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Disconfort</a:t>
                </a: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s-ES" sz="1400" dirty="0">
                    <a:solidFill>
                      <a:srgbClr val="993366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Hipercapnia</a:t>
                </a:r>
              </a:p>
            </p:txBody>
          </p:sp>
          <p:sp>
            <p:nvSpPr>
              <p:cNvPr id="41992" name="Rectangle 8">
                <a:extLst>
                  <a:ext uri="{FF2B5EF4-FFF2-40B4-BE49-F238E27FC236}">
                    <a16:creationId xmlns:a16="http://schemas.microsoft.com/office/drawing/2014/main" id="{2A003AE0-C17A-394F-B6E4-5447853F1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341"/>
                <a:ext cx="726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1991" name="Text Box 7">
              <a:extLst>
                <a:ext uri="{FF2B5EF4-FFF2-40B4-BE49-F238E27FC236}">
                  <a16:creationId xmlns:a16="http://schemas.microsoft.com/office/drawing/2014/main" id="{6E112840-C374-0948-835E-832720721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478"/>
              <a:ext cx="908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500" b="1">
                  <a:solidFill>
                    <a:srgbClr val="00C28F"/>
                  </a:solidFill>
                  <a:latin typeface="Comic Sans MS" panose="030F0902030302020204" pitchFamily="66" charset="0"/>
                </a:rPr>
                <a:t>PS óptima</a:t>
              </a:r>
            </a:p>
          </p:txBody>
        </p:sp>
        <p:sp>
          <p:nvSpPr>
            <p:cNvPr id="41995" name="Freeform 11">
              <a:extLst>
                <a:ext uri="{FF2B5EF4-FFF2-40B4-BE49-F238E27FC236}">
                  <a16:creationId xmlns:a16="http://schemas.microsoft.com/office/drawing/2014/main" id="{B13313FA-F334-8C45-829E-5D8819BA6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2392"/>
              <a:ext cx="817" cy="734"/>
            </a:xfrm>
            <a:custGeom>
              <a:avLst/>
              <a:gdLst>
                <a:gd name="T0" fmla="*/ 70 w 783"/>
                <a:gd name="T1" fmla="*/ 624 h 734"/>
                <a:gd name="T2" fmla="*/ 171 w 783"/>
                <a:gd name="T3" fmla="*/ 663 h 734"/>
                <a:gd name="T4" fmla="*/ 556 w 783"/>
                <a:gd name="T5" fmla="*/ 734 h 734"/>
                <a:gd name="T6" fmla="*/ 562 w 783"/>
                <a:gd name="T7" fmla="*/ 715 h 734"/>
                <a:gd name="T8" fmla="*/ 582 w 783"/>
                <a:gd name="T9" fmla="*/ 708 h 734"/>
                <a:gd name="T10" fmla="*/ 623 w 783"/>
                <a:gd name="T11" fmla="*/ 682 h 734"/>
                <a:gd name="T12" fmla="*/ 731 w 783"/>
                <a:gd name="T13" fmla="*/ 592 h 734"/>
                <a:gd name="T14" fmla="*/ 772 w 783"/>
                <a:gd name="T15" fmla="*/ 553 h 734"/>
                <a:gd name="T16" fmla="*/ 799 w 783"/>
                <a:gd name="T17" fmla="*/ 527 h 734"/>
                <a:gd name="T18" fmla="*/ 799 w 783"/>
                <a:gd name="T19" fmla="*/ 410 h 734"/>
                <a:gd name="T20" fmla="*/ 772 w 783"/>
                <a:gd name="T21" fmla="*/ 372 h 734"/>
                <a:gd name="T22" fmla="*/ 671 w 783"/>
                <a:gd name="T23" fmla="*/ 281 h 734"/>
                <a:gd name="T24" fmla="*/ 556 w 783"/>
                <a:gd name="T25" fmla="*/ 287 h 734"/>
                <a:gd name="T26" fmla="*/ 475 w 783"/>
                <a:gd name="T27" fmla="*/ 255 h 734"/>
                <a:gd name="T28" fmla="*/ 407 w 783"/>
                <a:gd name="T29" fmla="*/ 184 h 734"/>
                <a:gd name="T30" fmla="*/ 319 w 783"/>
                <a:gd name="T31" fmla="*/ 132 h 734"/>
                <a:gd name="T32" fmla="*/ 232 w 783"/>
                <a:gd name="T33" fmla="*/ 3 h 734"/>
                <a:gd name="T34" fmla="*/ 185 w 783"/>
                <a:gd name="T35" fmla="*/ 35 h 734"/>
                <a:gd name="T36" fmla="*/ 164 w 783"/>
                <a:gd name="T37" fmla="*/ 249 h 734"/>
                <a:gd name="T38" fmla="*/ 198 w 783"/>
                <a:gd name="T39" fmla="*/ 307 h 734"/>
                <a:gd name="T40" fmla="*/ 251 w 783"/>
                <a:gd name="T41" fmla="*/ 171 h 734"/>
                <a:gd name="T42" fmla="*/ 238 w 783"/>
                <a:gd name="T43" fmla="*/ 281 h 734"/>
                <a:gd name="T44" fmla="*/ 319 w 783"/>
                <a:gd name="T45" fmla="*/ 216 h 734"/>
                <a:gd name="T46" fmla="*/ 313 w 783"/>
                <a:gd name="T47" fmla="*/ 132 h 734"/>
                <a:gd name="T48" fmla="*/ 286 w 783"/>
                <a:gd name="T49" fmla="*/ 158 h 734"/>
                <a:gd name="T50" fmla="*/ 245 w 783"/>
                <a:gd name="T51" fmla="*/ 132 h 734"/>
                <a:gd name="T52" fmla="*/ 198 w 783"/>
                <a:gd name="T53" fmla="*/ 119 h 734"/>
                <a:gd name="T54" fmla="*/ 333 w 783"/>
                <a:gd name="T55" fmla="*/ 132 h 734"/>
                <a:gd name="T56" fmla="*/ 393 w 783"/>
                <a:gd name="T57" fmla="*/ 164 h 734"/>
                <a:gd name="T58" fmla="*/ 401 w 783"/>
                <a:gd name="T59" fmla="*/ 184 h 734"/>
                <a:gd name="T60" fmla="*/ 414 w 783"/>
                <a:gd name="T61" fmla="*/ 177 h 734"/>
                <a:gd name="T62" fmla="*/ 366 w 783"/>
                <a:gd name="T63" fmla="*/ 93 h 734"/>
                <a:gd name="T64" fmla="*/ 306 w 783"/>
                <a:gd name="T65" fmla="*/ 54 h 734"/>
                <a:gd name="T66" fmla="*/ 224 w 783"/>
                <a:gd name="T67" fmla="*/ 3 h 734"/>
                <a:gd name="T68" fmla="*/ 164 w 783"/>
                <a:gd name="T69" fmla="*/ 54 h 734"/>
                <a:gd name="T70" fmla="*/ 137 w 783"/>
                <a:gd name="T71" fmla="*/ 100 h 734"/>
                <a:gd name="T72" fmla="*/ 49 w 783"/>
                <a:gd name="T73" fmla="*/ 184 h 734"/>
                <a:gd name="T74" fmla="*/ 2 w 783"/>
                <a:gd name="T75" fmla="*/ 287 h 734"/>
                <a:gd name="T76" fmla="*/ 0 w 783"/>
                <a:gd name="T77" fmla="*/ 584 h 734"/>
                <a:gd name="T78" fmla="*/ 70 w 783"/>
                <a:gd name="T79" fmla="*/ 624 h 7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3" h="734">
                  <a:moveTo>
                    <a:pt x="67" y="624"/>
                  </a:moveTo>
                  <a:cubicBezTo>
                    <a:pt x="100" y="634"/>
                    <a:pt x="131" y="653"/>
                    <a:pt x="164" y="663"/>
                  </a:cubicBezTo>
                  <a:cubicBezTo>
                    <a:pt x="283" y="700"/>
                    <a:pt x="409" y="721"/>
                    <a:pt x="533" y="734"/>
                  </a:cubicBezTo>
                  <a:cubicBezTo>
                    <a:pt x="535" y="728"/>
                    <a:pt x="534" y="720"/>
                    <a:pt x="539" y="715"/>
                  </a:cubicBezTo>
                  <a:cubicBezTo>
                    <a:pt x="544" y="710"/>
                    <a:pt x="552" y="712"/>
                    <a:pt x="558" y="708"/>
                  </a:cubicBezTo>
                  <a:cubicBezTo>
                    <a:pt x="607" y="676"/>
                    <a:pt x="552" y="699"/>
                    <a:pt x="597" y="682"/>
                  </a:cubicBezTo>
                  <a:cubicBezTo>
                    <a:pt x="631" y="650"/>
                    <a:pt x="666" y="626"/>
                    <a:pt x="701" y="592"/>
                  </a:cubicBezTo>
                  <a:cubicBezTo>
                    <a:pt x="714" y="579"/>
                    <a:pt x="727" y="566"/>
                    <a:pt x="740" y="553"/>
                  </a:cubicBezTo>
                  <a:cubicBezTo>
                    <a:pt x="749" y="544"/>
                    <a:pt x="766" y="527"/>
                    <a:pt x="766" y="527"/>
                  </a:cubicBezTo>
                  <a:cubicBezTo>
                    <a:pt x="779" y="483"/>
                    <a:pt x="783" y="480"/>
                    <a:pt x="766" y="410"/>
                  </a:cubicBezTo>
                  <a:cubicBezTo>
                    <a:pt x="762" y="395"/>
                    <a:pt x="749" y="385"/>
                    <a:pt x="740" y="372"/>
                  </a:cubicBezTo>
                  <a:cubicBezTo>
                    <a:pt x="712" y="330"/>
                    <a:pt x="695" y="297"/>
                    <a:pt x="643" y="281"/>
                  </a:cubicBezTo>
                  <a:cubicBezTo>
                    <a:pt x="606" y="283"/>
                    <a:pt x="569" y="282"/>
                    <a:pt x="533" y="287"/>
                  </a:cubicBezTo>
                  <a:cubicBezTo>
                    <a:pt x="491" y="293"/>
                    <a:pt x="491" y="245"/>
                    <a:pt x="455" y="255"/>
                  </a:cubicBezTo>
                  <a:cubicBezTo>
                    <a:pt x="414" y="266"/>
                    <a:pt x="431" y="172"/>
                    <a:pt x="390" y="184"/>
                  </a:cubicBezTo>
                  <a:cubicBezTo>
                    <a:pt x="374" y="198"/>
                    <a:pt x="330" y="107"/>
                    <a:pt x="306" y="132"/>
                  </a:cubicBezTo>
                  <a:cubicBezTo>
                    <a:pt x="278" y="102"/>
                    <a:pt x="243" y="19"/>
                    <a:pt x="222" y="3"/>
                  </a:cubicBezTo>
                  <a:cubicBezTo>
                    <a:pt x="200" y="0"/>
                    <a:pt x="200" y="42"/>
                    <a:pt x="177" y="35"/>
                  </a:cubicBezTo>
                  <a:cubicBezTo>
                    <a:pt x="173" y="12"/>
                    <a:pt x="189" y="200"/>
                    <a:pt x="157" y="249"/>
                  </a:cubicBezTo>
                  <a:cubicBezTo>
                    <a:pt x="170" y="268"/>
                    <a:pt x="177" y="288"/>
                    <a:pt x="190" y="307"/>
                  </a:cubicBezTo>
                  <a:cubicBezTo>
                    <a:pt x="202" y="346"/>
                    <a:pt x="205" y="164"/>
                    <a:pt x="241" y="171"/>
                  </a:cubicBezTo>
                  <a:cubicBezTo>
                    <a:pt x="257" y="172"/>
                    <a:pt x="217" y="274"/>
                    <a:pt x="228" y="281"/>
                  </a:cubicBezTo>
                  <a:cubicBezTo>
                    <a:pt x="239" y="288"/>
                    <a:pt x="294" y="241"/>
                    <a:pt x="306" y="216"/>
                  </a:cubicBezTo>
                  <a:cubicBezTo>
                    <a:pt x="323" y="197"/>
                    <a:pt x="310" y="147"/>
                    <a:pt x="300" y="132"/>
                  </a:cubicBezTo>
                  <a:cubicBezTo>
                    <a:pt x="287" y="88"/>
                    <a:pt x="306" y="195"/>
                    <a:pt x="274" y="158"/>
                  </a:cubicBezTo>
                  <a:cubicBezTo>
                    <a:pt x="258" y="139"/>
                    <a:pt x="256" y="139"/>
                    <a:pt x="235" y="132"/>
                  </a:cubicBezTo>
                  <a:cubicBezTo>
                    <a:pt x="220" y="127"/>
                    <a:pt x="190" y="119"/>
                    <a:pt x="190" y="119"/>
                  </a:cubicBezTo>
                  <a:cubicBezTo>
                    <a:pt x="232" y="109"/>
                    <a:pt x="277" y="125"/>
                    <a:pt x="319" y="132"/>
                  </a:cubicBezTo>
                  <a:cubicBezTo>
                    <a:pt x="345" y="142"/>
                    <a:pt x="357" y="144"/>
                    <a:pt x="377" y="164"/>
                  </a:cubicBezTo>
                  <a:cubicBezTo>
                    <a:pt x="379" y="171"/>
                    <a:pt x="377" y="184"/>
                    <a:pt x="384" y="184"/>
                  </a:cubicBezTo>
                  <a:cubicBezTo>
                    <a:pt x="399" y="184"/>
                    <a:pt x="397" y="143"/>
                    <a:pt x="397" y="177"/>
                  </a:cubicBezTo>
                  <a:cubicBezTo>
                    <a:pt x="388" y="144"/>
                    <a:pt x="369" y="121"/>
                    <a:pt x="351" y="93"/>
                  </a:cubicBezTo>
                  <a:cubicBezTo>
                    <a:pt x="337" y="72"/>
                    <a:pt x="310" y="70"/>
                    <a:pt x="293" y="54"/>
                  </a:cubicBezTo>
                  <a:cubicBezTo>
                    <a:pt x="256" y="18"/>
                    <a:pt x="258" y="16"/>
                    <a:pt x="215" y="3"/>
                  </a:cubicBezTo>
                  <a:cubicBezTo>
                    <a:pt x="168" y="22"/>
                    <a:pt x="190" y="22"/>
                    <a:pt x="157" y="54"/>
                  </a:cubicBezTo>
                  <a:cubicBezTo>
                    <a:pt x="144" y="98"/>
                    <a:pt x="162" y="47"/>
                    <a:pt x="131" y="100"/>
                  </a:cubicBezTo>
                  <a:cubicBezTo>
                    <a:pt x="102" y="150"/>
                    <a:pt x="107" y="171"/>
                    <a:pt x="47" y="184"/>
                  </a:cubicBezTo>
                  <a:cubicBezTo>
                    <a:pt x="23" y="220"/>
                    <a:pt x="8" y="221"/>
                    <a:pt x="2" y="287"/>
                  </a:cubicBezTo>
                  <a:lnTo>
                    <a:pt x="0" y="584"/>
                  </a:lnTo>
                  <a:lnTo>
                    <a:pt x="67" y="6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994" name="Text Box 10">
              <a:extLst>
                <a:ext uri="{FF2B5EF4-FFF2-40B4-BE49-F238E27FC236}">
                  <a16:creationId xmlns:a16="http://schemas.microsoft.com/office/drawing/2014/main" id="{623E633C-EFC4-634D-9720-BC3568D08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750"/>
              <a:ext cx="907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s-ES" sz="1500" b="1">
                  <a:solidFill>
                    <a:srgbClr val="FF9966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Insuficiente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" sz="1500" b="1">
                  <a:solidFill>
                    <a:srgbClr val="FF9966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asistencia</a:t>
              </a:r>
            </a:p>
          </p:txBody>
        </p:sp>
        <p:sp>
          <p:nvSpPr>
            <p:cNvPr id="41996" name="Rectangle 12">
              <a:extLst>
                <a:ext uri="{FF2B5EF4-FFF2-40B4-BE49-F238E27FC236}">
                  <a16:creationId xmlns:a16="http://schemas.microsoft.com/office/drawing/2014/main" id="{B22E118F-EF15-1648-8372-62CDDFBB8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14"/>
              <a:ext cx="771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997" name="Text Box 13">
              <a:extLst>
                <a:ext uri="{FF2B5EF4-FFF2-40B4-BE49-F238E27FC236}">
                  <a16:creationId xmlns:a16="http://schemas.microsoft.com/office/drawing/2014/main" id="{D6A85094-2070-564C-84E8-ECA01D5E5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704"/>
              <a:ext cx="907" cy="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500" b="1">
                  <a:solidFill>
                    <a:srgbClr val="FF9966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Excesiva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" sz="1500" b="1">
                  <a:solidFill>
                    <a:srgbClr val="FF9966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asistencia</a:t>
              </a:r>
            </a:p>
          </p:txBody>
        </p:sp>
        <p:sp>
          <p:nvSpPr>
            <p:cNvPr id="41998" name="Text Box 14">
              <a:extLst>
                <a:ext uri="{FF2B5EF4-FFF2-40B4-BE49-F238E27FC236}">
                  <a16:creationId xmlns:a16="http://schemas.microsoft.com/office/drawing/2014/main" id="{DA7E185E-D471-8D4C-8409-B2C2D8329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480"/>
              <a:ext cx="907" cy="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700" b="1">
                  <a:solidFill>
                    <a:srgbClr val="1C1C1C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Carga muscular inspiratoria</a:t>
              </a:r>
            </a:p>
          </p:txBody>
        </p:sp>
        <p:sp>
          <p:nvSpPr>
            <p:cNvPr id="42000" name="Rectangle 16">
              <a:extLst>
                <a:ext uri="{FF2B5EF4-FFF2-40B4-BE49-F238E27FC236}">
                  <a16:creationId xmlns:a16="http://schemas.microsoft.com/office/drawing/2014/main" id="{5E2E13A0-080D-FC44-9B4D-0E4EF19D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53"/>
              <a:ext cx="108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001" name="Text Box 17">
              <a:extLst>
                <a:ext uri="{FF2B5EF4-FFF2-40B4-BE49-F238E27FC236}">
                  <a16:creationId xmlns:a16="http://schemas.microsoft.com/office/drawing/2014/main" id="{D3D37834-4E2F-EF4A-A57E-C4C87E200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3702"/>
              <a:ext cx="2358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700" b="1">
                  <a:solidFill>
                    <a:srgbClr val="1C1C1C"/>
                  </a:solidFill>
                  <a:latin typeface="Comic Sans MS" panose="030F0902030302020204" pitchFamily="66" charset="0"/>
                </a:rPr>
                <a:t>Nivel de Presión Soporte</a:t>
              </a:r>
            </a:p>
          </p:txBody>
        </p:sp>
      </p:grp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32BC4E6-4088-4F44-A4D1-2141F2D8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817" y="100807"/>
            <a:ext cx="78136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Asincronías en fase de presurización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1B966D-EA46-AC42-9557-B2E7F86A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2806701"/>
            <a:ext cx="1470025" cy="360363"/>
          </a:xfrm>
          <a:prstGeom prst="rect">
            <a:avLst/>
          </a:prstGeom>
          <a:solidFill>
            <a:srgbClr val="FFFF00">
              <a:alpha val="4392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D8D803-6EED-2D4D-A24D-8551F700B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4" y="3090863"/>
            <a:ext cx="1360487" cy="360362"/>
          </a:xfrm>
          <a:prstGeom prst="rect">
            <a:avLst/>
          </a:prstGeom>
          <a:solidFill>
            <a:srgbClr val="FFFF00">
              <a:alpha val="4392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745093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>
            <a:extLst>
              <a:ext uri="{FF2B5EF4-FFF2-40B4-BE49-F238E27FC236}">
                <a16:creationId xmlns:a16="http://schemas.microsoft.com/office/drawing/2014/main" id="{4D3F870D-99DC-654B-828A-02397703C42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782888" y="2781300"/>
            <a:ext cx="6877050" cy="28082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s-ES" altLang="es-ES" sz="2800">
                <a:latin typeface="Verdana" panose="020B0604030504040204" pitchFamily="34" charset="0"/>
                <a:ea typeface="ＭＳ Ｐゴシック" panose="020B0600070205080204" pitchFamily="34" charset="-128"/>
              </a:rPr>
              <a:t>Flujo inadecuado</a:t>
            </a:r>
          </a:p>
          <a:p>
            <a:pPr eaLnBrk="1" hangingPunct="1">
              <a:lnSpc>
                <a:spcPct val="20000"/>
              </a:lnSpc>
              <a:buFont typeface="Wingdings" pitchFamily="2" charset="2"/>
              <a:buNone/>
            </a:pPr>
            <a:endParaRPr lang="es-ES" altLang="es-ES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s-ES" altLang="es-ES" sz="2200">
                <a:solidFill>
                  <a:srgbClr val="0058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efecto </a:t>
            </a:r>
            <a:r>
              <a:rPr lang="ja-JP" altLang="es-ES" sz="2200">
                <a:solidFill>
                  <a:srgbClr val="0058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“</a:t>
            </a:r>
            <a:r>
              <a:rPr lang="es-ES" altLang="ja-JP" sz="2200" i="1">
                <a:solidFill>
                  <a:srgbClr val="0058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rise</a:t>
            </a:r>
            <a:r>
              <a:rPr lang="es-ES" altLang="ja-JP" sz="2200">
                <a:solidFill>
                  <a:srgbClr val="0058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ja-JP" sz="2200" i="1">
                <a:solidFill>
                  <a:srgbClr val="0058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time</a:t>
            </a:r>
            <a:r>
              <a:rPr lang="ja-JP" altLang="es-ES" sz="2200">
                <a:solidFill>
                  <a:srgbClr val="0058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”</a:t>
            </a:r>
            <a:endParaRPr lang="es-ES" altLang="ja-JP" sz="2200">
              <a:solidFill>
                <a:srgbClr val="0058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es-ES" altLang="es-ES">
                <a:latin typeface="Verdana" panose="020B0604030504040204" pitchFamily="34" charset="0"/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es-ES" sz="2800">
                <a:latin typeface="Verdana" panose="020B0604030504040204" pitchFamily="34" charset="0"/>
                <a:ea typeface="ＭＳ Ｐゴシック" panose="020B0600070205080204" pitchFamily="34" charset="-128"/>
              </a:rPr>
              <a:t>Doble </a:t>
            </a:r>
            <a:r>
              <a:rPr lang="es-ES" altLang="es-ES" sz="2800" i="1">
                <a:latin typeface="Verdana" panose="020B0604030504040204" pitchFamily="34" charset="0"/>
                <a:ea typeface="ＭＳ Ｐゴシック" panose="020B0600070205080204" pitchFamily="34" charset="-128"/>
              </a:rPr>
              <a:t>trigger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endParaRPr lang="es-ES" altLang="es-E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AE0A364A-A73A-B145-BAE2-924728E9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0"/>
            <a:ext cx="78136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Asincronías en fase de presurización</a:t>
            </a:r>
          </a:p>
        </p:txBody>
      </p:sp>
    </p:spTree>
    <p:extLst>
      <p:ext uri="{BB962C8B-B14F-4D97-AF65-F5344CB8AC3E}">
        <p14:creationId xmlns:p14="http://schemas.microsoft.com/office/powerpoint/2010/main" val="412906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>
            <a:extLst>
              <a:ext uri="{FF2B5EF4-FFF2-40B4-BE49-F238E27FC236}">
                <a16:creationId xmlns:a16="http://schemas.microsoft.com/office/drawing/2014/main" id="{9520E5A3-37CD-BF46-9B41-F1426665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289" y="115888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Flujo insuficiente</a:t>
            </a:r>
          </a:p>
        </p:txBody>
      </p:sp>
      <p:sp>
        <p:nvSpPr>
          <p:cNvPr id="52260" name="Line 36">
            <a:extLst>
              <a:ext uri="{FF2B5EF4-FFF2-40B4-BE49-F238E27FC236}">
                <a16:creationId xmlns:a16="http://schemas.microsoft.com/office/drawing/2014/main" id="{891490F8-005B-FE4E-8FDC-60F683661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1550" y="3789364"/>
            <a:ext cx="0" cy="20161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61" name="Freeform 37">
            <a:extLst>
              <a:ext uri="{FF2B5EF4-FFF2-40B4-BE49-F238E27FC236}">
                <a16:creationId xmlns:a16="http://schemas.microsoft.com/office/drawing/2014/main" id="{48EB121D-309D-5043-888D-013FBEB316ED}"/>
              </a:ext>
            </a:extLst>
          </p:cNvPr>
          <p:cNvSpPr>
            <a:spLocks/>
          </p:cNvSpPr>
          <p:nvPr/>
        </p:nvSpPr>
        <p:spPr bwMode="auto">
          <a:xfrm>
            <a:off x="8594725" y="3778250"/>
            <a:ext cx="1588" cy="2025650"/>
          </a:xfrm>
          <a:custGeom>
            <a:avLst/>
            <a:gdLst>
              <a:gd name="T0" fmla="*/ 0 w 1"/>
              <a:gd name="T1" fmla="*/ 0 h 1276"/>
              <a:gd name="T2" fmla="*/ 0 w 1"/>
              <a:gd name="T3" fmla="*/ 2025650 h 12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276">
                <a:moveTo>
                  <a:pt x="0" y="0"/>
                </a:moveTo>
                <a:lnTo>
                  <a:pt x="0" y="1276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77828" name="Group 84">
            <a:extLst>
              <a:ext uri="{FF2B5EF4-FFF2-40B4-BE49-F238E27FC236}">
                <a16:creationId xmlns:a16="http://schemas.microsoft.com/office/drawing/2014/main" id="{C6A4DB81-C6ED-8548-9DB6-A7DCA4456FF8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2492375"/>
            <a:ext cx="5832475" cy="1728788"/>
            <a:chOff x="1020" y="1570"/>
            <a:chExt cx="3674" cy="1089"/>
          </a:xfrm>
        </p:grpSpPr>
        <p:sp>
          <p:nvSpPr>
            <p:cNvPr id="52230" name="Freeform 6">
              <a:extLst>
                <a:ext uri="{FF2B5EF4-FFF2-40B4-BE49-F238E27FC236}">
                  <a16:creationId xmlns:a16="http://schemas.microsoft.com/office/drawing/2014/main" id="{82C38FA3-621C-F84B-9F5F-19494EED8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1939"/>
              <a:ext cx="1828" cy="395"/>
            </a:xfrm>
            <a:custGeom>
              <a:avLst/>
              <a:gdLst>
                <a:gd name="T0" fmla="*/ 0 w 1828"/>
                <a:gd name="T1" fmla="*/ 361 h 395"/>
                <a:gd name="T2" fmla="*/ 77 w 1828"/>
                <a:gd name="T3" fmla="*/ 361 h 395"/>
                <a:gd name="T4" fmla="*/ 132 w 1828"/>
                <a:gd name="T5" fmla="*/ 352 h 395"/>
                <a:gd name="T6" fmla="*/ 146 w 1828"/>
                <a:gd name="T7" fmla="*/ 157 h 395"/>
                <a:gd name="T8" fmla="*/ 152 w 1828"/>
                <a:gd name="T9" fmla="*/ 61 h 395"/>
                <a:gd name="T10" fmla="*/ 177 w 1828"/>
                <a:gd name="T11" fmla="*/ 23 h 395"/>
                <a:gd name="T12" fmla="*/ 276 w 1828"/>
                <a:gd name="T13" fmla="*/ 16 h 395"/>
                <a:gd name="T14" fmla="*/ 363 w 1828"/>
                <a:gd name="T15" fmla="*/ 22 h 395"/>
                <a:gd name="T16" fmla="*/ 377 w 1828"/>
                <a:gd name="T17" fmla="*/ 146 h 395"/>
                <a:gd name="T18" fmla="*/ 379 w 1828"/>
                <a:gd name="T19" fmla="*/ 259 h 395"/>
                <a:gd name="T20" fmla="*/ 390 w 1828"/>
                <a:gd name="T21" fmla="*/ 313 h 395"/>
                <a:gd name="T22" fmla="*/ 431 w 1828"/>
                <a:gd name="T23" fmla="*/ 337 h 395"/>
                <a:gd name="T24" fmla="*/ 483 w 1828"/>
                <a:gd name="T25" fmla="*/ 347 h 395"/>
                <a:gd name="T26" fmla="*/ 611 w 1828"/>
                <a:gd name="T27" fmla="*/ 348 h 395"/>
                <a:gd name="T28" fmla="*/ 908 w 1828"/>
                <a:gd name="T29" fmla="*/ 358 h 395"/>
                <a:gd name="T30" fmla="*/ 1166 w 1828"/>
                <a:gd name="T31" fmla="*/ 354 h 395"/>
                <a:gd name="T32" fmla="*/ 1195 w 1828"/>
                <a:gd name="T33" fmla="*/ 382 h 395"/>
                <a:gd name="T34" fmla="*/ 1207 w 1828"/>
                <a:gd name="T35" fmla="*/ 255 h 395"/>
                <a:gd name="T36" fmla="*/ 1238 w 1828"/>
                <a:gd name="T37" fmla="*/ 298 h 395"/>
                <a:gd name="T38" fmla="*/ 1261 w 1828"/>
                <a:gd name="T39" fmla="*/ 303 h 395"/>
                <a:gd name="T40" fmla="*/ 1285 w 1828"/>
                <a:gd name="T41" fmla="*/ 262 h 395"/>
                <a:gd name="T42" fmla="*/ 1296 w 1828"/>
                <a:gd name="T43" fmla="*/ 205 h 395"/>
                <a:gd name="T44" fmla="*/ 1309 w 1828"/>
                <a:gd name="T45" fmla="*/ 163 h 395"/>
                <a:gd name="T46" fmla="*/ 1327 w 1828"/>
                <a:gd name="T47" fmla="*/ 127 h 395"/>
                <a:gd name="T48" fmla="*/ 1381 w 1828"/>
                <a:gd name="T49" fmla="*/ 64 h 395"/>
                <a:gd name="T50" fmla="*/ 1443 w 1828"/>
                <a:gd name="T51" fmla="*/ 31 h 395"/>
                <a:gd name="T52" fmla="*/ 1489 w 1828"/>
                <a:gd name="T53" fmla="*/ 31 h 395"/>
                <a:gd name="T54" fmla="*/ 1495 w 1828"/>
                <a:gd name="T55" fmla="*/ 127 h 395"/>
                <a:gd name="T56" fmla="*/ 1507 w 1828"/>
                <a:gd name="T57" fmla="*/ 306 h 395"/>
                <a:gd name="T58" fmla="*/ 1567 w 1828"/>
                <a:gd name="T59" fmla="*/ 332 h 395"/>
                <a:gd name="T60" fmla="*/ 1682 w 1828"/>
                <a:gd name="T61" fmla="*/ 342 h 395"/>
                <a:gd name="T62" fmla="*/ 1828 w 1828"/>
                <a:gd name="T63" fmla="*/ 351 h 3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28" h="395">
                  <a:moveTo>
                    <a:pt x="0" y="361"/>
                  </a:moveTo>
                  <a:cubicBezTo>
                    <a:pt x="12" y="360"/>
                    <a:pt x="55" y="363"/>
                    <a:pt x="77" y="361"/>
                  </a:cubicBezTo>
                  <a:cubicBezTo>
                    <a:pt x="87" y="360"/>
                    <a:pt x="127" y="353"/>
                    <a:pt x="132" y="352"/>
                  </a:cubicBezTo>
                  <a:cubicBezTo>
                    <a:pt x="140" y="310"/>
                    <a:pt x="141" y="209"/>
                    <a:pt x="146" y="157"/>
                  </a:cubicBezTo>
                  <a:cubicBezTo>
                    <a:pt x="149" y="109"/>
                    <a:pt x="147" y="83"/>
                    <a:pt x="152" y="61"/>
                  </a:cubicBezTo>
                  <a:cubicBezTo>
                    <a:pt x="157" y="39"/>
                    <a:pt x="156" y="30"/>
                    <a:pt x="177" y="23"/>
                  </a:cubicBezTo>
                  <a:cubicBezTo>
                    <a:pt x="198" y="16"/>
                    <a:pt x="245" y="16"/>
                    <a:pt x="276" y="16"/>
                  </a:cubicBezTo>
                  <a:cubicBezTo>
                    <a:pt x="307" y="16"/>
                    <a:pt x="346" y="0"/>
                    <a:pt x="363" y="22"/>
                  </a:cubicBezTo>
                  <a:cubicBezTo>
                    <a:pt x="380" y="44"/>
                    <a:pt x="374" y="107"/>
                    <a:pt x="377" y="146"/>
                  </a:cubicBezTo>
                  <a:cubicBezTo>
                    <a:pt x="380" y="185"/>
                    <a:pt x="377" y="231"/>
                    <a:pt x="379" y="259"/>
                  </a:cubicBezTo>
                  <a:cubicBezTo>
                    <a:pt x="381" y="287"/>
                    <a:pt x="381" y="300"/>
                    <a:pt x="390" y="313"/>
                  </a:cubicBezTo>
                  <a:cubicBezTo>
                    <a:pt x="398" y="326"/>
                    <a:pt x="419" y="332"/>
                    <a:pt x="431" y="337"/>
                  </a:cubicBezTo>
                  <a:cubicBezTo>
                    <a:pt x="446" y="343"/>
                    <a:pt x="453" y="345"/>
                    <a:pt x="483" y="347"/>
                  </a:cubicBezTo>
                  <a:cubicBezTo>
                    <a:pt x="520" y="353"/>
                    <a:pt x="537" y="346"/>
                    <a:pt x="611" y="348"/>
                  </a:cubicBezTo>
                  <a:cubicBezTo>
                    <a:pt x="677" y="351"/>
                    <a:pt x="816" y="357"/>
                    <a:pt x="908" y="358"/>
                  </a:cubicBezTo>
                  <a:cubicBezTo>
                    <a:pt x="1005" y="354"/>
                    <a:pt x="1072" y="349"/>
                    <a:pt x="1166" y="354"/>
                  </a:cubicBezTo>
                  <a:cubicBezTo>
                    <a:pt x="1174" y="354"/>
                    <a:pt x="1181" y="380"/>
                    <a:pt x="1195" y="382"/>
                  </a:cubicBezTo>
                  <a:cubicBezTo>
                    <a:pt x="1221" y="395"/>
                    <a:pt x="1190" y="288"/>
                    <a:pt x="1207" y="255"/>
                  </a:cubicBezTo>
                  <a:cubicBezTo>
                    <a:pt x="1214" y="241"/>
                    <a:pt x="1229" y="290"/>
                    <a:pt x="1238" y="298"/>
                  </a:cubicBezTo>
                  <a:cubicBezTo>
                    <a:pt x="1244" y="307"/>
                    <a:pt x="1250" y="304"/>
                    <a:pt x="1261" y="303"/>
                  </a:cubicBezTo>
                  <a:cubicBezTo>
                    <a:pt x="1269" y="297"/>
                    <a:pt x="1279" y="278"/>
                    <a:pt x="1285" y="262"/>
                  </a:cubicBezTo>
                  <a:cubicBezTo>
                    <a:pt x="1289" y="246"/>
                    <a:pt x="1292" y="221"/>
                    <a:pt x="1296" y="205"/>
                  </a:cubicBezTo>
                  <a:cubicBezTo>
                    <a:pt x="1298" y="194"/>
                    <a:pt x="1303" y="173"/>
                    <a:pt x="1309" y="163"/>
                  </a:cubicBezTo>
                  <a:cubicBezTo>
                    <a:pt x="1314" y="152"/>
                    <a:pt x="1320" y="137"/>
                    <a:pt x="1327" y="127"/>
                  </a:cubicBezTo>
                  <a:cubicBezTo>
                    <a:pt x="1339" y="110"/>
                    <a:pt x="1363" y="80"/>
                    <a:pt x="1381" y="64"/>
                  </a:cubicBezTo>
                  <a:cubicBezTo>
                    <a:pt x="1400" y="48"/>
                    <a:pt x="1428" y="37"/>
                    <a:pt x="1443" y="31"/>
                  </a:cubicBezTo>
                  <a:cubicBezTo>
                    <a:pt x="1461" y="26"/>
                    <a:pt x="1480" y="15"/>
                    <a:pt x="1489" y="31"/>
                  </a:cubicBezTo>
                  <a:cubicBezTo>
                    <a:pt x="1499" y="41"/>
                    <a:pt x="1493" y="93"/>
                    <a:pt x="1495" y="127"/>
                  </a:cubicBezTo>
                  <a:cubicBezTo>
                    <a:pt x="1498" y="173"/>
                    <a:pt x="1496" y="273"/>
                    <a:pt x="1507" y="306"/>
                  </a:cubicBezTo>
                  <a:cubicBezTo>
                    <a:pt x="1517" y="338"/>
                    <a:pt x="1538" y="326"/>
                    <a:pt x="1567" y="332"/>
                  </a:cubicBezTo>
                  <a:cubicBezTo>
                    <a:pt x="1596" y="338"/>
                    <a:pt x="1639" y="339"/>
                    <a:pt x="1682" y="342"/>
                  </a:cubicBezTo>
                  <a:cubicBezTo>
                    <a:pt x="1726" y="346"/>
                    <a:pt x="1804" y="350"/>
                    <a:pt x="1828" y="35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31" name="Freeform 7">
              <a:extLst>
                <a:ext uri="{FF2B5EF4-FFF2-40B4-BE49-F238E27FC236}">
                  <a16:creationId xmlns:a16="http://schemas.microsoft.com/office/drawing/2014/main" id="{C70BCD21-805E-274E-ABBE-F4BB2F3A0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54"/>
              <a:ext cx="1506" cy="519"/>
            </a:xfrm>
            <a:custGeom>
              <a:avLst/>
              <a:gdLst>
                <a:gd name="T0" fmla="*/ 0 w 1506"/>
                <a:gd name="T1" fmla="*/ 336 h 519"/>
                <a:gd name="T2" fmla="*/ 189 w 1506"/>
                <a:gd name="T3" fmla="*/ 340 h 519"/>
                <a:gd name="T4" fmla="*/ 229 w 1506"/>
                <a:gd name="T5" fmla="*/ 348 h 519"/>
                <a:gd name="T6" fmla="*/ 241 w 1506"/>
                <a:gd name="T7" fmla="*/ 366 h 519"/>
                <a:gd name="T8" fmla="*/ 249 w 1506"/>
                <a:gd name="T9" fmla="*/ 348 h 519"/>
                <a:gd name="T10" fmla="*/ 267 w 1506"/>
                <a:gd name="T11" fmla="*/ 270 h 519"/>
                <a:gd name="T12" fmla="*/ 279 w 1506"/>
                <a:gd name="T13" fmla="*/ 339 h 519"/>
                <a:gd name="T14" fmla="*/ 315 w 1506"/>
                <a:gd name="T15" fmla="*/ 399 h 519"/>
                <a:gd name="T16" fmla="*/ 349 w 1506"/>
                <a:gd name="T17" fmla="*/ 271 h 519"/>
                <a:gd name="T18" fmla="*/ 383 w 1506"/>
                <a:gd name="T19" fmla="*/ 169 h 519"/>
                <a:gd name="T20" fmla="*/ 489 w 1506"/>
                <a:gd name="T21" fmla="*/ 25 h 519"/>
                <a:gd name="T22" fmla="*/ 531 w 1506"/>
                <a:gd name="T23" fmla="*/ 17 h 519"/>
                <a:gd name="T24" fmla="*/ 541 w 1506"/>
                <a:gd name="T25" fmla="*/ 103 h 519"/>
                <a:gd name="T26" fmla="*/ 553 w 1506"/>
                <a:gd name="T27" fmla="*/ 235 h 519"/>
                <a:gd name="T28" fmla="*/ 585 w 1506"/>
                <a:gd name="T29" fmla="*/ 307 h 519"/>
                <a:gd name="T30" fmla="*/ 635 w 1506"/>
                <a:gd name="T31" fmla="*/ 313 h 519"/>
                <a:gd name="T32" fmla="*/ 745 w 1506"/>
                <a:gd name="T33" fmla="*/ 325 h 519"/>
                <a:gd name="T34" fmla="*/ 952 w 1506"/>
                <a:gd name="T35" fmla="*/ 334 h 519"/>
                <a:gd name="T36" fmla="*/ 1014 w 1506"/>
                <a:gd name="T37" fmla="*/ 340 h 519"/>
                <a:gd name="T38" fmla="*/ 1029 w 1506"/>
                <a:gd name="T39" fmla="*/ 361 h 519"/>
                <a:gd name="T40" fmla="*/ 1041 w 1506"/>
                <a:gd name="T41" fmla="*/ 291 h 519"/>
                <a:gd name="T42" fmla="*/ 1056 w 1506"/>
                <a:gd name="T43" fmla="*/ 348 h 519"/>
                <a:gd name="T44" fmla="*/ 1062 w 1506"/>
                <a:gd name="T45" fmla="*/ 394 h 519"/>
                <a:gd name="T46" fmla="*/ 1074 w 1506"/>
                <a:gd name="T47" fmla="*/ 466 h 519"/>
                <a:gd name="T48" fmla="*/ 1099 w 1506"/>
                <a:gd name="T49" fmla="*/ 519 h 519"/>
                <a:gd name="T50" fmla="*/ 1120 w 1506"/>
                <a:gd name="T51" fmla="*/ 505 h 519"/>
                <a:gd name="T52" fmla="*/ 1146 w 1506"/>
                <a:gd name="T53" fmla="*/ 459 h 519"/>
                <a:gd name="T54" fmla="*/ 1155 w 1506"/>
                <a:gd name="T55" fmla="*/ 430 h 519"/>
                <a:gd name="T56" fmla="*/ 1177 w 1506"/>
                <a:gd name="T57" fmla="*/ 333 h 519"/>
                <a:gd name="T58" fmla="*/ 1198 w 1506"/>
                <a:gd name="T59" fmla="*/ 163 h 519"/>
                <a:gd name="T60" fmla="*/ 1226 w 1506"/>
                <a:gd name="T61" fmla="*/ 60 h 519"/>
                <a:gd name="T62" fmla="*/ 1299 w 1506"/>
                <a:gd name="T63" fmla="*/ 9 h 519"/>
                <a:gd name="T64" fmla="*/ 1311 w 1506"/>
                <a:gd name="T65" fmla="*/ 79 h 519"/>
                <a:gd name="T66" fmla="*/ 1311 w 1506"/>
                <a:gd name="T67" fmla="*/ 154 h 519"/>
                <a:gd name="T68" fmla="*/ 1317 w 1506"/>
                <a:gd name="T69" fmla="*/ 234 h 519"/>
                <a:gd name="T70" fmla="*/ 1323 w 1506"/>
                <a:gd name="T71" fmla="*/ 274 h 519"/>
                <a:gd name="T72" fmla="*/ 1364 w 1506"/>
                <a:gd name="T73" fmla="*/ 300 h 519"/>
                <a:gd name="T74" fmla="*/ 1424 w 1506"/>
                <a:gd name="T75" fmla="*/ 315 h 519"/>
                <a:gd name="T76" fmla="*/ 1506 w 1506"/>
                <a:gd name="T77" fmla="*/ 321 h 5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06" h="519">
                  <a:moveTo>
                    <a:pt x="0" y="336"/>
                  </a:moveTo>
                  <a:cubicBezTo>
                    <a:pt x="63" y="338"/>
                    <a:pt x="126" y="339"/>
                    <a:pt x="189" y="340"/>
                  </a:cubicBezTo>
                  <a:cubicBezTo>
                    <a:pt x="204" y="338"/>
                    <a:pt x="217" y="339"/>
                    <a:pt x="229" y="348"/>
                  </a:cubicBezTo>
                  <a:cubicBezTo>
                    <a:pt x="233" y="356"/>
                    <a:pt x="233" y="360"/>
                    <a:pt x="241" y="366"/>
                  </a:cubicBezTo>
                  <a:cubicBezTo>
                    <a:pt x="245" y="360"/>
                    <a:pt x="246" y="354"/>
                    <a:pt x="249" y="348"/>
                  </a:cubicBezTo>
                  <a:cubicBezTo>
                    <a:pt x="253" y="332"/>
                    <a:pt x="263" y="274"/>
                    <a:pt x="267" y="270"/>
                  </a:cubicBezTo>
                  <a:cubicBezTo>
                    <a:pt x="272" y="269"/>
                    <a:pt x="275" y="325"/>
                    <a:pt x="279" y="339"/>
                  </a:cubicBezTo>
                  <a:cubicBezTo>
                    <a:pt x="287" y="360"/>
                    <a:pt x="308" y="391"/>
                    <a:pt x="315" y="399"/>
                  </a:cubicBezTo>
                  <a:cubicBezTo>
                    <a:pt x="327" y="388"/>
                    <a:pt x="338" y="309"/>
                    <a:pt x="349" y="271"/>
                  </a:cubicBezTo>
                  <a:cubicBezTo>
                    <a:pt x="360" y="233"/>
                    <a:pt x="360" y="210"/>
                    <a:pt x="383" y="169"/>
                  </a:cubicBezTo>
                  <a:cubicBezTo>
                    <a:pt x="407" y="120"/>
                    <a:pt x="464" y="50"/>
                    <a:pt x="489" y="25"/>
                  </a:cubicBezTo>
                  <a:cubicBezTo>
                    <a:pt x="514" y="0"/>
                    <a:pt x="522" y="4"/>
                    <a:pt x="531" y="17"/>
                  </a:cubicBezTo>
                  <a:cubicBezTo>
                    <a:pt x="541" y="25"/>
                    <a:pt x="537" y="67"/>
                    <a:pt x="541" y="103"/>
                  </a:cubicBezTo>
                  <a:cubicBezTo>
                    <a:pt x="545" y="139"/>
                    <a:pt x="546" y="201"/>
                    <a:pt x="553" y="235"/>
                  </a:cubicBezTo>
                  <a:cubicBezTo>
                    <a:pt x="560" y="269"/>
                    <a:pt x="571" y="294"/>
                    <a:pt x="585" y="307"/>
                  </a:cubicBezTo>
                  <a:cubicBezTo>
                    <a:pt x="597" y="319"/>
                    <a:pt x="616" y="312"/>
                    <a:pt x="635" y="313"/>
                  </a:cubicBezTo>
                  <a:cubicBezTo>
                    <a:pt x="662" y="316"/>
                    <a:pt x="692" y="322"/>
                    <a:pt x="745" y="325"/>
                  </a:cubicBezTo>
                  <a:cubicBezTo>
                    <a:pt x="798" y="328"/>
                    <a:pt x="907" y="332"/>
                    <a:pt x="952" y="334"/>
                  </a:cubicBezTo>
                  <a:cubicBezTo>
                    <a:pt x="987" y="335"/>
                    <a:pt x="990" y="335"/>
                    <a:pt x="1014" y="340"/>
                  </a:cubicBezTo>
                  <a:cubicBezTo>
                    <a:pt x="1019" y="346"/>
                    <a:pt x="1023" y="357"/>
                    <a:pt x="1029" y="361"/>
                  </a:cubicBezTo>
                  <a:cubicBezTo>
                    <a:pt x="1033" y="353"/>
                    <a:pt x="1036" y="291"/>
                    <a:pt x="1041" y="291"/>
                  </a:cubicBezTo>
                  <a:cubicBezTo>
                    <a:pt x="1044" y="290"/>
                    <a:pt x="1053" y="331"/>
                    <a:pt x="1056" y="348"/>
                  </a:cubicBezTo>
                  <a:cubicBezTo>
                    <a:pt x="1057" y="365"/>
                    <a:pt x="1058" y="378"/>
                    <a:pt x="1062" y="394"/>
                  </a:cubicBezTo>
                  <a:cubicBezTo>
                    <a:pt x="1065" y="414"/>
                    <a:pt x="1071" y="451"/>
                    <a:pt x="1074" y="466"/>
                  </a:cubicBezTo>
                  <a:cubicBezTo>
                    <a:pt x="1080" y="487"/>
                    <a:pt x="1091" y="513"/>
                    <a:pt x="1099" y="519"/>
                  </a:cubicBezTo>
                  <a:cubicBezTo>
                    <a:pt x="1110" y="517"/>
                    <a:pt x="1111" y="511"/>
                    <a:pt x="1120" y="505"/>
                  </a:cubicBezTo>
                  <a:cubicBezTo>
                    <a:pt x="1128" y="495"/>
                    <a:pt x="1140" y="471"/>
                    <a:pt x="1146" y="459"/>
                  </a:cubicBezTo>
                  <a:cubicBezTo>
                    <a:pt x="1148" y="447"/>
                    <a:pt x="1149" y="440"/>
                    <a:pt x="1155" y="430"/>
                  </a:cubicBezTo>
                  <a:cubicBezTo>
                    <a:pt x="1160" y="409"/>
                    <a:pt x="1173" y="355"/>
                    <a:pt x="1177" y="333"/>
                  </a:cubicBezTo>
                  <a:cubicBezTo>
                    <a:pt x="1184" y="289"/>
                    <a:pt x="1191" y="211"/>
                    <a:pt x="1198" y="163"/>
                  </a:cubicBezTo>
                  <a:cubicBezTo>
                    <a:pt x="1202" y="143"/>
                    <a:pt x="1208" y="87"/>
                    <a:pt x="1226" y="60"/>
                  </a:cubicBezTo>
                  <a:cubicBezTo>
                    <a:pt x="1243" y="34"/>
                    <a:pt x="1285" y="6"/>
                    <a:pt x="1299" y="9"/>
                  </a:cubicBezTo>
                  <a:cubicBezTo>
                    <a:pt x="1313" y="15"/>
                    <a:pt x="1309" y="55"/>
                    <a:pt x="1311" y="79"/>
                  </a:cubicBezTo>
                  <a:cubicBezTo>
                    <a:pt x="1313" y="103"/>
                    <a:pt x="1310" y="128"/>
                    <a:pt x="1311" y="154"/>
                  </a:cubicBezTo>
                  <a:cubicBezTo>
                    <a:pt x="1312" y="180"/>
                    <a:pt x="1315" y="214"/>
                    <a:pt x="1317" y="234"/>
                  </a:cubicBezTo>
                  <a:cubicBezTo>
                    <a:pt x="1318" y="242"/>
                    <a:pt x="1317" y="269"/>
                    <a:pt x="1323" y="274"/>
                  </a:cubicBezTo>
                  <a:cubicBezTo>
                    <a:pt x="1334" y="280"/>
                    <a:pt x="1348" y="295"/>
                    <a:pt x="1364" y="300"/>
                  </a:cubicBezTo>
                  <a:cubicBezTo>
                    <a:pt x="1383" y="306"/>
                    <a:pt x="1411" y="311"/>
                    <a:pt x="1424" y="315"/>
                  </a:cubicBezTo>
                  <a:cubicBezTo>
                    <a:pt x="1447" y="319"/>
                    <a:pt x="1492" y="320"/>
                    <a:pt x="1506" y="32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33" name="Line 9">
              <a:extLst>
                <a:ext uri="{FF2B5EF4-FFF2-40B4-BE49-F238E27FC236}">
                  <a16:creationId xmlns:a16="http://schemas.microsoft.com/office/drawing/2014/main" id="{6D52D49E-B347-004A-A888-CF3269B40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341"/>
              <a:ext cx="34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4" name="Line 10">
              <a:extLst>
                <a:ext uri="{FF2B5EF4-FFF2-40B4-BE49-F238E27FC236}">
                  <a16:creationId xmlns:a16="http://schemas.microsoft.com/office/drawing/2014/main" id="{6418AD2B-0D8D-AE47-A689-71E872245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616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5" name="Line 11">
              <a:extLst>
                <a:ext uri="{FF2B5EF4-FFF2-40B4-BE49-F238E27FC236}">
                  <a16:creationId xmlns:a16="http://schemas.microsoft.com/office/drawing/2014/main" id="{3C573BF4-FA8A-0649-AD11-868F90AE6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7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7" name="Line 13">
              <a:extLst>
                <a:ext uri="{FF2B5EF4-FFF2-40B4-BE49-F238E27FC236}">
                  <a16:creationId xmlns:a16="http://schemas.microsoft.com/office/drawing/2014/main" id="{61BF1BB8-5175-C742-B713-AF2813858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205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8" name="Line 14">
              <a:extLst>
                <a:ext uri="{FF2B5EF4-FFF2-40B4-BE49-F238E27FC236}">
                  <a16:creationId xmlns:a16="http://schemas.microsoft.com/office/drawing/2014/main" id="{CC61E8A7-58B8-924D-86A9-2E64805CF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069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9" name="Line 15">
              <a:extLst>
                <a:ext uri="{FF2B5EF4-FFF2-40B4-BE49-F238E27FC236}">
                  <a16:creationId xmlns:a16="http://schemas.microsoft.com/office/drawing/2014/main" id="{7A1162E6-0280-594F-8CCF-B7B393F0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933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40" name="Line 16">
              <a:extLst>
                <a:ext uri="{FF2B5EF4-FFF2-40B4-BE49-F238E27FC236}">
                  <a16:creationId xmlns:a16="http://schemas.microsoft.com/office/drawing/2014/main" id="{7819845B-77F4-BC48-95FF-66BF26236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797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41" name="Text Box 17">
              <a:extLst>
                <a:ext uri="{FF2B5EF4-FFF2-40B4-BE49-F238E27FC236}">
                  <a16:creationId xmlns:a16="http://schemas.microsoft.com/office/drawing/2014/main" id="{40055320-5F33-3A4E-8DBB-27AD60328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251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2242" name="Text Box 18">
              <a:extLst>
                <a:ext uri="{FF2B5EF4-FFF2-40B4-BE49-F238E27FC236}">
                  <a16:creationId xmlns:a16="http://schemas.microsoft.com/office/drawing/2014/main" id="{34159C61-1681-A044-BE8A-C6B7ECFD4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1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52243" name="Text Box 19">
              <a:extLst>
                <a:ext uri="{FF2B5EF4-FFF2-40B4-BE49-F238E27FC236}">
                  <a16:creationId xmlns:a16="http://schemas.microsoft.com/office/drawing/2014/main" id="{4A3B53F7-B544-E145-9DBA-F472745ED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97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52244" name="Text Box 20">
              <a:extLst>
                <a:ext uri="{FF2B5EF4-FFF2-40B4-BE49-F238E27FC236}">
                  <a16:creationId xmlns:a16="http://schemas.microsoft.com/office/drawing/2014/main" id="{84125C07-5799-2443-BB16-0B15AB0E1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842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15</a:t>
              </a:r>
            </a:p>
          </p:txBody>
        </p:sp>
        <p:sp>
          <p:nvSpPr>
            <p:cNvPr id="52245" name="Line 21">
              <a:extLst>
                <a:ext uri="{FF2B5EF4-FFF2-40B4-BE49-F238E27FC236}">
                  <a16:creationId xmlns:a16="http://schemas.microsoft.com/office/drawing/2014/main" id="{B1E1DD50-1DB8-5845-AD3D-3CE7E695A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157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78" name="Text Box 54">
              <a:extLst>
                <a:ext uri="{FF2B5EF4-FFF2-40B4-BE49-F238E27FC236}">
                  <a16:creationId xmlns:a16="http://schemas.microsoft.com/office/drawing/2014/main" id="{FC043CFA-CC60-FA44-9B89-8315366D9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706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20</a:t>
              </a:r>
            </a:p>
          </p:txBody>
        </p:sp>
      </p:grpSp>
      <p:sp>
        <p:nvSpPr>
          <p:cNvPr id="52286" name="AutoShape 62">
            <a:extLst>
              <a:ext uri="{FF2B5EF4-FFF2-40B4-BE49-F238E27FC236}">
                <a16:creationId xmlns:a16="http://schemas.microsoft.com/office/drawing/2014/main" id="{550E8C63-052D-C841-9F82-BC610024A7B4}"/>
              </a:ext>
            </a:extLst>
          </p:cNvPr>
          <p:cNvSpPr>
            <a:spLocks noChangeArrowheads="1"/>
          </p:cNvSpPr>
          <p:nvPr/>
        </p:nvSpPr>
        <p:spPr bwMode="auto">
          <a:xfrm rot="20533528">
            <a:off x="5808664" y="2924176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87" name="AutoShape 63">
            <a:extLst>
              <a:ext uri="{FF2B5EF4-FFF2-40B4-BE49-F238E27FC236}">
                <a16:creationId xmlns:a16="http://schemas.microsoft.com/office/drawing/2014/main" id="{43DD434C-D1BD-B542-8D66-50CE3F543E57}"/>
              </a:ext>
            </a:extLst>
          </p:cNvPr>
          <p:cNvSpPr>
            <a:spLocks noChangeArrowheads="1"/>
          </p:cNvSpPr>
          <p:nvPr/>
        </p:nvSpPr>
        <p:spPr bwMode="auto">
          <a:xfrm rot="20533528">
            <a:off x="7235825" y="2925764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88" name="AutoShape 64">
            <a:extLst>
              <a:ext uri="{FF2B5EF4-FFF2-40B4-BE49-F238E27FC236}">
                <a16:creationId xmlns:a16="http://schemas.microsoft.com/office/drawing/2014/main" id="{438749CD-7B1D-5048-BBAB-AA5B9892C485}"/>
              </a:ext>
            </a:extLst>
          </p:cNvPr>
          <p:cNvSpPr>
            <a:spLocks noChangeArrowheads="1"/>
          </p:cNvSpPr>
          <p:nvPr/>
        </p:nvSpPr>
        <p:spPr bwMode="auto">
          <a:xfrm rot="20533528">
            <a:off x="8521700" y="2927351"/>
            <a:ext cx="287338" cy="504825"/>
          </a:xfrm>
          <a:prstGeom prst="down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59" name="Line 35">
            <a:extLst>
              <a:ext uri="{FF2B5EF4-FFF2-40B4-BE49-F238E27FC236}">
                <a16:creationId xmlns:a16="http://schemas.microsoft.com/office/drawing/2014/main" id="{F2881004-480F-C64E-99AD-923B84A02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3789364"/>
            <a:ext cx="0" cy="20145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33" name="Rectangle 3">
            <a:extLst>
              <a:ext uri="{FF2B5EF4-FFF2-40B4-BE49-F238E27FC236}">
                <a16:creationId xmlns:a16="http://schemas.microsoft.com/office/drawing/2014/main" id="{F2032A9D-7B1F-A34D-AA33-D36264911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1606708"/>
            <a:ext cx="7486650" cy="5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El ventilador no suple la demanda de flujo del paciente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E41E55F-31B9-2B46-A04D-31A42654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6529230"/>
            <a:ext cx="48958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Nilsestuen</a:t>
            </a: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J. </a:t>
            </a:r>
            <a:r>
              <a:rPr lang="es-ES" altLang="es-E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Resp</a:t>
            </a: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Care</a:t>
            </a:r>
            <a:r>
              <a:rPr lang="es-ES" altLang="es-ES" sz="14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2005</a:t>
            </a:r>
          </a:p>
        </p:txBody>
      </p:sp>
      <p:sp>
        <p:nvSpPr>
          <p:cNvPr id="52299" name="Line 75">
            <a:extLst>
              <a:ext uri="{FF2B5EF4-FFF2-40B4-BE49-F238E27FC236}">
                <a16:creationId xmlns:a16="http://schemas.microsoft.com/office/drawing/2014/main" id="{E6E0B8ED-690B-9341-9EAD-297D7795A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5805488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300" name="Line 76">
            <a:extLst>
              <a:ext uri="{FF2B5EF4-FFF2-40B4-BE49-F238E27FC236}">
                <a16:creationId xmlns:a16="http://schemas.microsoft.com/office/drawing/2014/main" id="{65A1B785-C10C-9347-AFE0-1F387FEA6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1550" y="5805488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301" name="Freeform 77">
            <a:extLst>
              <a:ext uri="{FF2B5EF4-FFF2-40B4-BE49-F238E27FC236}">
                <a16:creationId xmlns:a16="http://schemas.microsoft.com/office/drawing/2014/main" id="{EE8857A4-68F1-614B-904B-9EF3C0E11B29}"/>
              </a:ext>
            </a:extLst>
          </p:cNvPr>
          <p:cNvSpPr>
            <a:spLocks/>
          </p:cNvSpPr>
          <p:nvPr/>
        </p:nvSpPr>
        <p:spPr bwMode="auto">
          <a:xfrm>
            <a:off x="8597901" y="5803900"/>
            <a:ext cx="428625" cy="1588"/>
          </a:xfrm>
          <a:custGeom>
            <a:avLst/>
            <a:gdLst>
              <a:gd name="T0" fmla="*/ 0 w 270"/>
              <a:gd name="T1" fmla="*/ 0 h 1"/>
              <a:gd name="T2" fmla="*/ 428625 w 27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0" h="1">
                <a:moveTo>
                  <a:pt x="0" y="0"/>
                </a:moveTo>
                <a:lnTo>
                  <a:pt x="27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2305" name="Freeform 81">
            <a:extLst>
              <a:ext uri="{FF2B5EF4-FFF2-40B4-BE49-F238E27FC236}">
                <a16:creationId xmlns:a16="http://schemas.microsoft.com/office/drawing/2014/main" id="{5F0AF9E0-3ECD-1A4B-A513-F8A08447EA3C}"/>
              </a:ext>
            </a:extLst>
          </p:cNvPr>
          <p:cNvSpPr>
            <a:spLocks/>
          </p:cNvSpPr>
          <p:nvPr/>
        </p:nvSpPr>
        <p:spPr bwMode="auto">
          <a:xfrm>
            <a:off x="4017964" y="5808663"/>
            <a:ext cx="206375" cy="25400"/>
          </a:xfrm>
          <a:custGeom>
            <a:avLst/>
            <a:gdLst>
              <a:gd name="T0" fmla="*/ 206375 w 130"/>
              <a:gd name="T1" fmla="*/ 0 h 16"/>
              <a:gd name="T2" fmla="*/ 61913 w 130"/>
              <a:gd name="T3" fmla="*/ 14288 h 16"/>
              <a:gd name="T4" fmla="*/ 0 w 130"/>
              <a:gd name="T5" fmla="*/ 25400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16">
                <a:moveTo>
                  <a:pt x="130" y="0"/>
                </a:moveTo>
                <a:cubicBezTo>
                  <a:pt x="115" y="1"/>
                  <a:pt x="61" y="6"/>
                  <a:pt x="39" y="9"/>
                </a:cubicBezTo>
                <a:cubicBezTo>
                  <a:pt x="17" y="12"/>
                  <a:pt x="8" y="15"/>
                  <a:pt x="0" y="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2306" name="Line 82">
            <a:extLst>
              <a:ext uri="{FF2B5EF4-FFF2-40B4-BE49-F238E27FC236}">
                <a16:creationId xmlns:a16="http://schemas.microsoft.com/office/drawing/2014/main" id="{BDB90EA1-29E1-1B49-B179-E3496F766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5805488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310" name="Freeform 86">
            <a:extLst>
              <a:ext uri="{FF2B5EF4-FFF2-40B4-BE49-F238E27FC236}">
                <a16:creationId xmlns:a16="http://schemas.microsoft.com/office/drawing/2014/main" id="{DE28A352-A8A0-344C-85EA-6F0E34CD0610}"/>
              </a:ext>
            </a:extLst>
          </p:cNvPr>
          <p:cNvSpPr>
            <a:spLocks/>
          </p:cNvSpPr>
          <p:nvPr/>
        </p:nvSpPr>
        <p:spPr bwMode="auto">
          <a:xfrm>
            <a:off x="9264650" y="5886450"/>
            <a:ext cx="317500" cy="388938"/>
          </a:xfrm>
          <a:custGeom>
            <a:avLst/>
            <a:gdLst>
              <a:gd name="T0" fmla="*/ 0 w 200"/>
              <a:gd name="T1" fmla="*/ 388938 h 245"/>
              <a:gd name="T2" fmla="*/ 88900 w 200"/>
              <a:gd name="T3" fmla="*/ 236538 h 245"/>
              <a:gd name="T4" fmla="*/ 177800 w 200"/>
              <a:gd name="T5" fmla="*/ 109538 h 245"/>
              <a:gd name="T6" fmla="*/ 317500 w 200"/>
              <a:gd name="T7" fmla="*/ 0 h 2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" h="245">
                <a:moveTo>
                  <a:pt x="0" y="245"/>
                </a:moveTo>
                <a:cubicBezTo>
                  <a:pt x="9" y="229"/>
                  <a:pt x="37" y="178"/>
                  <a:pt x="56" y="149"/>
                </a:cubicBezTo>
                <a:cubicBezTo>
                  <a:pt x="75" y="120"/>
                  <a:pt x="88" y="94"/>
                  <a:pt x="112" y="69"/>
                </a:cubicBezTo>
                <a:cubicBezTo>
                  <a:pt x="136" y="44"/>
                  <a:pt x="186" y="11"/>
                  <a:pt x="20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2311" name="Line 87">
            <a:extLst>
              <a:ext uri="{FF2B5EF4-FFF2-40B4-BE49-F238E27FC236}">
                <a16:creationId xmlns:a16="http://schemas.microsoft.com/office/drawing/2014/main" id="{ADC049AE-C576-C24A-816C-78E5DED00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431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42" name="CuadroTexto 6">
            <a:extLst>
              <a:ext uri="{FF2B5EF4-FFF2-40B4-BE49-F238E27FC236}">
                <a16:creationId xmlns:a16="http://schemas.microsoft.com/office/drawing/2014/main" id="{07125D0E-B6ED-344A-AAE2-30E096D5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5445125"/>
            <a:ext cx="8636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 Narrow" panose="020B0604020202020204" pitchFamily="34" charset="0"/>
              </a:rPr>
              <a:t>Flujo (L/s)</a:t>
            </a:r>
          </a:p>
        </p:txBody>
      </p:sp>
      <p:sp>
        <p:nvSpPr>
          <p:cNvPr id="77843" name="CuadroTexto 7">
            <a:extLst>
              <a:ext uri="{FF2B5EF4-FFF2-40B4-BE49-F238E27FC236}">
                <a16:creationId xmlns:a16="http://schemas.microsoft.com/office/drawing/2014/main" id="{EFDA9F55-9760-DF4B-9890-79255D97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6" y="2924176"/>
            <a:ext cx="1071563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 Narrow" panose="020B0604020202020204" pitchFamily="34" charset="0"/>
              </a:rPr>
              <a:t>Presión </a:t>
            </a:r>
          </a:p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 Narrow" panose="020B0604020202020204" pitchFamily="34" charset="0"/>
              </a:rPr>
              <a:t>vía aérea (cmH</a:t>
            </a:r>
            <a:r>
              <a:rPr lang="es-ES_tradnl" altLang="es-ES" sz="1200" baseline="-25000">
                <a:solidFill>
                  <a:srgbClr val="404040"/>
                </a:solidFill>
                <a:latin typeface="Arial Narrow" panose="020B0604020202020204" pitchFamily="34" charset="0"/>
              </a:rPr>
              <a:t>2</a:t>
            </a:r>
            <a:r>
              <a:rPr lang="es-ES_tradnl" altLang="es-ES" sz="1200">
                <a:solidFill>
                  <a:srgbClr val="404040"/>
                </a:solidFill>
                <a:latin typeface="Arial Narrow" panose="020B0604020202020204" pitchFamily="34" charset="0"/>
              </a:rPr>
              <a:t>O)</a:t>
            </a:r>
          </a:p>
        </p:txBody>
      </p:sp>
      <p:grpSp>
        <p:nvGrpSpPr>
          <p:cNvPr id="77844" name="Group 89">
            <a:extLst>
              <a:ext uri="{FF2B5EF4-FFF2-40B4-BE49-F238E27FC236}">
                <a16:creationId xmlns:a16="http://schemas.microsoft.com/office/drawing/2014/main" id="{DFC61470-44A7-8C44-8160-02AA9912003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581525"/>
            <a:ext cx="5976938" cy="1785938"/>
            <a:chOff x="930" y="2886"/>
            <a:chExt cx="3765" cy="1125"/>
          </a:xfrm>
        </p:grpSpPr>
        <p:sp>
          <p:nvSpPr>
            <p:cNvPr id="52247" name="Line 23">
              <a:extLst>
                <a:ext uri="{FF2B5EF4-FFF2-40B4-BE49-F238E27FC236}">
                  <a16:creationId xmlns:a16="http://schemas.microsoft.com/office/drawing/2014/main" id="{F44BF4A3-0585-DD4E-B241-37340FC2D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657"/>
              <a:ext cx="34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48" name="Line 24">
              <a:extLst>
                <a:ext uri="{FF2B5EF4-FFF2-40B4-BE49-F238E27FC236}">
                  <a16:creationId xmlns:a16="http://schemas.microsoft.com/office/drawing/2014/main" id="{79D3D8FF-DE4B-CA44-9EB4-4D6B88CCA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32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49" name="Line 25">
              <a:extLst>
                <a:ext uri="{FF2B5EF4-FFF2-40B4-BE49-F238E27FC236}">
                  <a16:creationId xmlns:a16="http://schemas.microsoft.com/office/drawing/2014/main" id="{C8EBF86B-A60F-D44C-80C8-5C448BA3D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" y="288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50" name="Line 26">
              <a:extLst>
                <a:ext uri="{FF2B5EF4-FFF2-40B4-BE49-F238E27FC236}">
                  <a16:creationId xmlns:a16="http://schemas.microsoft.com/office/drawing/2014/main" id="{32F90057-2E98-DA44-AE50-08415D16A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521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51" name="Line 27">
              <a:extLst>
                <a:ext uri="{FF2B5EF4-FFF2-40B4-BE49-F238E27FC236}">
                  <a16:creationId xmlns:a16="http://schemas.microsoft.com/office/drawing/2014/main" id="{A6D55F79-16D7-CC47-B930-9887833EC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385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52" name="Line 28">
              <a:extLst>
                <a:ext uri="{FF2B5EF4-FFF2-40B4-BE49-F238E27FC236}">
                  <a16:creationId xmlns:a16="http://schemas.microsoft.com/office/drawing/2014/main" id="{D61AC26D-00E5-AE40-AA74-B6D02BE71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3" y="3248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53" name="Line 29">
              <a:extLst>
                <a:ext uri="{FF2B5EF4-FFF2-40B4-BE49-F238E27FC236}">
                  <a16:creationId xmlns:a16="http://schemas.microsoft.com/office/drawing/2014/main" id="{AEC10459-389C-D143-A5AE-6B3A4943D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13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54" name="Text Box 30">
              <a:extLst>
                <a:ext uri="{FF2B5EF4-FFF2-40B4-BE49-F238E27FC236}">
                  <a16:creationId xmlns:a16="http://schemas.microsoft.com/office/drawing/2014/main" id="{85003CFF-4F88-2449-B969-BDEAB53F1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3567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2255" name="Text Box 31">
              <a:extLst>
                <a:ext uri="{FF2B5EF4-FFF2-40B4-BE49-F238E27FC236}">
                  <a16:creationId xmlns:a16="http://schemas.microsoft.com/office/drawing/2014/main" id="{DF80AA03-ADB4-374E-B8F1-5BC01F4AB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3431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20</a:t>
              </a:r>
            </a:p>
          </p:txBody>
        </p:sp>
        <p:sp>
          <p:nvSpPr>
            <p:cNvPr id="52256" name="Text Box 32">
              <a:extLst>
                <a:ext uri="{FF2B5EF4-FFF2-40B4-BE49-F238E27FC236}">
                  <a16:creationId xmlns:a16="http://schemas.microsoft.com/office/drawing/2014/main" id="{6AEFAD38-8958-784A-B389-E9905333F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329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40</a:t>
              </a:r>
            </a:p>
          </p:txBody>
        </p:sp>
        <p:sp>
          <p:nvSpPr>
            <p:cNvPr id="52257" name="Text Box 33">
              <a:extLst>
                <a:ext uri="{FF2B5EF4-FFF2-40B4-BE49-F238E27FC236}">
                  <a16:creationId xmlns:a16="http://schemas.microsoft.com/office/drawing/2014/main" id="{73248C3C-9C4D-D747-882B-60F5FBC0D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3158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60</a:t>
              </a:r>
            </a:p>
          </p:txBody>
        </p:sp>
        <p:sp>
          <p:nvSpPr>
            <p:cNvPr id="52258" name="Line 34">
              <a:extLst>
                <a:ext uri="{FF2B5EF4-FFF2-40B4-BE49-F238E27FC236}">
                  <a16:creationId xmlns:a16="http://schemas.microsoft.com/office/drawing/2014/main" id="{A3918D00-7895-1649-AC36-D35140C66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288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2" name="Freeform 38">
              <a:extLst>
                <a:ext uri="{FF2B5EF4-FFF2-40B4-BE49-F238E27FC236}">
                  <a16:creationId xmlns:a16="http://schemas.microsoft.com/office/drawing/2014/main" id="{A0771AE6-42F5-7640-9B32-56D64888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3228"/>
              <a:ext cx="12" cy="428"/>
            </a:xfrm>
            <a:custGeom>
              <a:avLst/>
              <a:gdLst>
                <a:gd name="T0" fmla="*/ 12 w 12"/>
                <a:gd name="T1" fmla="*/ 0 h 428"/>
                <a:gd name="T2" fmla="*/ 9 w 12"/>
                <a:gd name="T3" fmla="*/ 149 h 428"/>
                <a:gd name="T4" fmla="*/ 0 w 12"/>
                <a:gd name="T5" fmla="*/ 428 h 4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428">
                  <a:moveTo>
                    <a:pt x="12" y="0"/>
                  </a:moveTo>
                  <a:lnTo>
                    <a:pt x="9" y="149"/>
                  </a:lnTo>
                  <a:lnTo>
                    <a:pt x="0" y="42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63" name="Freeform 39">
              <a:extLst>
                <a:ext uri="{FF2B5EF4-FFF2-40B4-BE49-F238E27FC236}">
                  <a16:creationId xmlns:a16="http://schemas.microsoft.com/office/drawing/2014/main" id="{9EFEF5B5-0F6D-5943-9A1B-0D02051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3219"/>
              <a:ext cx="320" cy="758"/>
            </a:xfrm>
            <a:custGeom>
              <a:avLst/>
              <a:gdLst>
                <a:gd name="T0" fmla="*/ 0 w 320"/>
                <a:gd name="T1" fmla="*/ 0 h 758"/>
                <a:gd name="T2" fmla="*/ 111 w 320"/>
                <a:gd name="T3" fmla="*/ 93 h 758"/>
                <a:gd name="T4" fmla="*/ 189 w 320"/>
                <a:gd name="T5" fmla="*/ 150 h 758"/>
                <a:gd name="T6" fmla="*/ 264 w 320"/>
                <a:gd name="T7" fmla="*/ 213 h 758"/>
                <a:gd name="T8" fmla="*/ 279 w 320"/>
                <a:gd name="T9" fmla="*/ 279 h 758"/>
                <a:gd name="T10" fmla="*/ 282 w 320"/>
                <a:gd name="T11" fmla="*/ 339 h 758"/>
                <a:gd name="T12" fmla="*/ 302 w 320"/>
                <a:gd name="T13" fmla="*/ 578 h 758"/>
                <a:gd name="T14" fmla="*/ 320 w 320"/>
                <a:gd name="T15" fmla="*/ 758 h 7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0" h="758">
                  <a:moveTo>
                    <a:pt x="0" y="0"/>
                  </a:moveTo>
                  <a:cubicBezTo>
                    <a:pt x="18" y="15"/>
                    <a:pt x="80" y="68"/>
                    <a:pt x="111" y="93"/>
                  </a:cubicBezTo>
                  <a:cubicBezTo>
                    <a:pt x="142" y="118"/>
                    <a:pt x="164" y="130"/>
                    <a:pt x="189" y="150"/>
                  </a:cubicBezTo>
                  <a:cubicBezTo>
                    <a:pt x="214" y="170"/>
                    <a:pt x="249" y="192"/>
                    <a:pt x="264" y="213"/>
                  </a:cubicBezTo>
                  <a:cubicBezTo>
                    <a:pt x="279" y="234"/>
                    <a:pt x="276" y="258"/>
                    <a:pt x="279" y="279"/>
                  </a:cubicBezTo>
                  <a:cubicBezTo>
                    <a:pt x="282" y="300"/>
                    <a:pt x="278" y="289"/>
                    <a:pt x="282" y="339"/>
                  </a:cubicBezTo>
                  <a:cubicBezTo>
                    <a:pt x="289" y="414"/>
                    <a:pt x="289" y="478"/>
                    <a:pt x="302" y="578"/>
                  </a:cubicBezTo>
                  <a:cubicBezTo>
                    <a:pt x="311" y="651"/>
                    <a:pt x="316" y="721"/>
                    <a:pt x="320" y="75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66" name="Freeform 42">
              <a:extLst>
                <a:ext uri="{FF2B5EF4-FFF2-40B4-BE49-F238E27FC236}">
                  <a16:creationId xmlns:a16="http://schemas.microsoft.com/office/drawing/2014/main" id="{4EEECCD8-A7F8-E24B-81DB-454EF0EF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339"/>
              <a:ext cx="39" cy="313"/>
            </a:xfrm>
            <a:custGeom>
              <a:avLst/>
              <a:gdLst>
                <a:gd name="T0" fmla="*/ 39 w 39"/>
                <a:gd name="T1" fmla="*/ 0 h 313"/>
                <a:gd name="T2" fmla="*/ 24 w 39"/>
                <a:gd name="T3" fmla="*/ 24 h 313"/>
                <a:gd name="T4" fmla="*/ 0 w 39"/>
                <a:gd name="T5" fmla="*/ 313 h 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13">
                  <a:moveTo>
                    <a:pt x="39" y="0"/>
                  </a:moveTo>
                  <a:lnTo>
                    <a:pt x="24" y="24"/>
                  </a:lnTo>
                  <a:lnTo>
                    <a:pt x="0" y="31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67" name="Freeform 43">
              <a:extLst>
                <a:ext uri="{FF2B5EF4-FFF2-40B4-BE49-F238E27FC236}">
                  <a16:creationId xmlns:a16="http://schemas.microsoft.com/office/drawing/2014/main" id="{4D550E28-1036-FF48-BC5D-EF424F8B6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3339"/>
              <a:ext cx="331" cy="641"/>
            </a:xfrm>
            <a:custGeom>
              <a:avLst/>
              <a:gdLst>
                <a:gd name="T0" fmla="*/ 0 w 331"/>
                <a:gd name="T1" fmla="*/ 4 h 641"/>
                <a:gd name="T2" fmla="*/ 21 w 331"/>
                <a:gd name="T3" fmla="*/ 2 h 641"/>
                <a:gd name="T4" fmla="*/ 81 w 331"/>
                <a:gd name="T5" fmla="*/ 14 h 641"/>
                <a:gd name="T6" fmla="*/ 177 w 331"/>
                <a:gd name="T7" fmla="*/ 38 h 641"/>
                <a:gd name="T8" fmla="*/ 253 w 331"/>
                <a:gd name="T9" fmla="*/ 83 h 641"/>
                <a:gd name="T10" fmla="*/ 276 w 331"/>
                <a:gd name="T11" fmla="*/ 204 h 641"/>
                <a:gd name="T12" fmla="*/ 306 w 331"/>
                <a:gd name="T13" fmla="*/ 453 h 641"/>
                <a:gd name="T14" fmla="*/ 331 w 331"/>
                <a:gd name="T15" fmla="*/ 641 h 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1" h="641">
                  <a:moveTo>
                    <a:pt x="0" y="4"/>
                  </a:moveTo>
                  <a:cubicBezTo>
                    <a:pt x="2" y="4"/>
                    <a:pt x="8" y="0"/>
                    <a:pt x="21" y="2"/>
                  </a:cubicBezTo>
                  <a:cubicBezTo>
                    <a:pt x="34" y="4"/>
                    <a:pt x="55" y="8"/>
                    <a:pt x="81" y="14"/>
                  </a:cubicBezTo>
                  <a:cubicBezTo>
                    <a:pt x="107" y="20"/>
                    <a:pt x="148" y="26"/>
                    <a:pt x="177" y="38"/>
                  </a:cubicBezTo>
                  <a:cubicBezTo>
                    <a:pt x="206" y="50"/>
                    <a:pt x="237" y="55"/>
                    <a:pt x="253" y="83"/>
                  </a:cubicBezTo>
                  <a:cubicBezTo>
                    <a:pt x="269" y="111"/>
                    <a:pt x="267" y="142"/>
                    <a:pt x="276" y="204"/>
                  </a:cubicBezTo>
                  <a:cubicBezTo>
                    <a:pt x="285" y="266"/>
                    <a:pt x="297" y="380"/>
                    <a:pt x="306" y="453"/>
                  </a:cubicBezTo>
                  <a:cubicBezTo>
                    <a:pt x="315" y="526"/>
                    <a:pt x="326" y="602"/>
                    <a:pt x="331" y="6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70" name="Freeform 46">
              <a:extLst>
                <a:ext uri="{FF2B5EF4-FFF2-40B4-BE49-F238E27FC236}">
                  <a16:creationId xmlns:a16="http://schemas.microsoft.com/office/drawing/2014/main" id="{C566BA90-376B-264C-B3C8-337AB4E5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3495"/>
              <a:ext cx="43" cy="158"/>
            </a:xfrm>
            <a:custGeom>
              <a:avLst/>
              <a:gdLst>
                <a:gd name="T0" fmla="*/ 43 w 43"/>
                <a:gd name="T1" fmla="*/ 0 h 158"/>
                <a:gd name="T2" fmla="*/ 28 w 43"/>
                <a:gd name="T3" fmla="*/ 50 h 158"/>
                <a:gd name="T4" fmla="*/ 0 w 43"/>
                <a:gd name="T5" fmla="*/ 158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lnTo>
                    <a:pt x="28" y="50"/>
                  </a:lnTo>
                  <a:lnTo>
                    <a:pt x="0" y="1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71" name="Freeform 47">
              <a:extLst>
                <a:ext uri="{FF2B5EF4-FFF2-40B4-BE49-F238E27FC236}">
                  <a16:creationId xmlns:a16="http://schemas.microsoft.com/office/drawing/2014/main" id="{B52DAE46-6EA9-2342-9A55-AFEFB30F0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3384"/>
              <a:ext cx="370" cy="572"/>
            </a:xfrm>
            <a:custGeom>
              <a:avLst/>
              <a:gdLst>
                <a:gd name="T0" fmla="*/ 0 w 370"/>
                <a:gd name="T1" fmla="*/ 140 h 572"/>
                <a:gd name="T2" fmla="*/ 18 w 370"/>
                <a:gd name="T3" fmla="*/ 76 h 572"/>
                <a:gd name="T4" fmla="*/ 43 w 370"/>
                <a:gd name="T5" fmla="*/ 26 h 572"/>
                <a:gd name="T6" fmla="*/ 107 w 370"/>
                <a:gd name="T7" fmla="*/ 4 h 572"/>
                <a:gd name="T8" fmla="*/ 179 w 370"/>
                <a:gd name="T9" fmla="*/ 2 h 572"/>
                <a:gd name="T10" fmla="*/ 225 w 370"/>
                <a:gd name="T11" fmla="*/ 6 h 572"/>
                <a:gd name="T12" fmla="*/ 269 w 370"/>
                <a:gd name="T13" fmla="*/ 38 h 572"/>
                <a:gd name="T14" fmla="*/ 291 w 370"/>
                <a:gd name="T15" fmla="*/ 178 h 572"/>
                <a:gd name="T16" fmla="*/ 315 w 370"/>
                <a:gd name="T17" fmla="*/ 330 h 572"/>
                <a:gd name="T18" fmla="*/ 341 w 370"/>
                <a:gd name="T19" fmla="*/ 454 h 572"/>
                <a:gd name="T20" fmla="*/ 370 w 370"/>
                <a:gd name="T21" fmla="*/ 572 h 5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0" h="572">
                  <a:moveTo>
                    <a:pt x="0" y="140"/>
                  </a:moveTo>
                  <a:cubicBezTo>
                    <a:pt x="3" y="129"/>
                    <a:pt x="11" y="95"/>
                    <a:pt x="18" y="76"/>
                  </a:cubicBezTo>
                  <a:cubicBezTo>
                    <a:pt x="25" y="57"/>
                    <a:pt x="28" y="38"/>
                    <a:pt x="43" y="26"/>
                  </a:cubicBezTo>
                  <a:cubicBezTo>
                    <a:pt x="58" y="14"/>
                    <a:pt x="84" y="8"/>
                    <a:pt x="107" y="4"/>
                  </a:cubicBezTo>
                  <a:cubicBezTo>
                    <a:pt x="130" y="0"/>
                    <a:pt x="159" y="2"/>
                    <a:pt x="179" y="2"/>
                  </a:cubicBezTo>
                  <a:cubicBezTo>
                    <a:pt x="199" y="2"/>
                    <a:pt x="210" y="0"/>
                    <a:pt x="225" y="6"/>
                  </a:cubicBezTo>
                  <a:cubicBezTo>
                    <a:pt x="240" y="12"/>
                    <a:pt x="258" y="9"/>
                    <a:pt x="269" y="38"/>
                  </a:cubicBezTo>
                  <a:cubicBezTo>
                    <a:pt x="280" y="67"/>
                    <a:pt x="283" y="129"/>
                    <a:pt x="291" y="178"/>
                  </a:cubicBezTo>
                  <a:cubicBezTo>
                    <a:pt x="299" y="227"/>
                    <a:pt x="307" y="284"/>
                    <a:pt x="315" y="330"/>
                  </a:cubicBezTo>
                  <a:cubicBezTo>
                    <a:pt x="323" y="376"/>
                    <a:pt x="332" y="414"/>
                    <a:pt x="341" y="454"/>
                  </a:cubicBezTo>
                  <a:cubicBezTo>
                    <a:pt x="350" y="494"/>
                    <a:pt x="365" y="552"/>
                    <a:pt x="370" y="5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74" name="Freeform 50">
              <a:extLst>
                <a:ext uri="{FF2B5EF4-FFF2-40B4-BE49-F238E27FC236}">
                  <a16:creationId xmlns:a16="http://schemas.microsoft.com/office/drawing/2014/main" id="{2F5E29E7-82D5-D249-8BA3-A6080A13D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391"/>
              <a:ext cx="328" cy="565"/>
            </a:xfrm>
            <a:custGeom>
              <a:avLst/>
              <a:gdLst>
                <a:gd name="T0" fmla="*/ 0 w 328"/>
                <a:gd name="T1" fmla="*/ 143 h 565"/>
                <a:gd name="T2" fmla="*/ 70 w 328"/>
                <a:gd name="T3" fmla="*/ 59 h 565"/>
                <a:gd name="T4" fmla="*/ 118 w 328"/>
                <a:gd name="T5" fmla="*/ 17 h 565"/>
                <a:gd name="T6" fmla="*/ 158 w 328"/>
                <a:gd name="T7" fmla="*/ 5 h 565"/>
                <a:gd name="T8" fmla="*/ 196 w 328"/>
                <a:gd name="T9" fmla="*/ 7 h 565"/>
                <a:gd name="T10" fmla="*/ 228 w 328"/>
                <a:gd name="T11" fmla="*/ 47 h 565"/>
                <a:gd name="T12" fmla="*/ 252 w 328"/>
                <a:gd name="T13" fmla="*/ 143 h 565"/>
                <a:gd name="T14" fmla="*/ 274 w 328"/>
                <a:gd name="T15" fmla="*/ 265 h 565"/>
                <a:gd name="T16" fmla="*/ 290 w 328"/>
                <a:gd name="T17" fmla="*/ 347 h 565"/>
                <a:gd name="T18" fmla="*/ 328 w 328"/>
                <a:gd name="T19" fmla="*/ 565 h 5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" h="565">
                  <a:moveTo>
                    <a:pt x="0" y="143"/>
                  </a:moveTo>
                  <a:cubicBezTo>
                    <a:pt x="12" y="129"/>
                    <a:pt x="50" y="80"/>
                    <a:pt x="70" y="59"/>
                  </a:cubicBezTo>
                  <a:cubicBezTo>
                    <a:pt x="90" y="38"/>
                    <a:pt x="103" y="26"/>
                    <a:pt x="118" y="17"/>
                  </a:cubicBezTo>
                  <a:cubicBezTo>
                    <a:pt x="133" y="8"/>
                    <a:pt x="145" y="7"/>
                    <a:pt x="158" y="5"/>
                  </a:cubicBezTo>
                  <a:cubicBezTo>
                    <a:pt x="171" y="3"/>
                    <a:pt x="184" y="0"/>
                    <a:pt x="196" y="7"/>
                  </a:cubicBezTo>
                  <a:cubicBezTo>
                    <a:pt x="208" y="14"/>
                    <a:pt x="219" y="24"/>
                    <a:pt x="228" y="47"/>
                  </a:cubicBezTo>
                  <a:cubicBezTo>
                    <a:pt x="237" y="70"/>
                    <a:pt x="244" y="107"/>
                    <a:pt x="252" y="143"/>
                  </a:cubicBezTo>
                  <a:cubicBezTo>
                    <a:pt x="260" y="179"/>
                    <a:pt x="268" y="231"/>
                    <a:pt x="274" y="265"/>
                  </a:cubicBezTo>
                  <a:cubicBezTo>
                    <a:pt x="280" y="299"/>
                    <a:pt x="281" y="297"/>
                    <a:pt x="290" y="347"/>
                  </a:cubicBezTo>
                  <a:cubicBezTo>
                    <a:pt x="299" y="397"/>
                    <a:pt x="322" y="529"/>
                    <a:pt x="328" y="56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76" name="Freeform 52">
              <a:extLst>
                <a:ext uri="{FF2B5EF4-FFF2-40B4-BE49-F238E27FC236}">
                  <a16:creationId xmlns:a16="http://schemas.microsoft.com/office/drawing/2014/main" id="{12EC8718-8A5E-BF47-B670-FF976E23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3658"/>
              <a:ext cx="503" cy="314"/>
            </a:xfrm>
            <a:custGeom>
              <a:avLst/>
              <a:gdLst>
                <a:gd name="T0" fmla="*/ 0 w 503"/>
                <a:gd name="T1" fmla="*/ 314 h 314"/>
                <a:gd name="T2" fmla="*/ 122 w 503"/>
                <a:gd name="T3" fmla="*/ 135 h 314"/>
                <a:gd name="T4" fmla="*/ 266 w 503"/>
                <a:gd name="T5" fmla="*/ 36 h 314"/>
                <a:gd name="T6" fmla="*/ 398 w 503"/>
                <a:gd name="T7" fmla="*/ 9 h 314"/>
                <a:gd name="T8" fmla="*/ 503 w 503"/>
                <a:gd name="T9" fmla="*/ 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" h="314">
                  <a:moveTo>
                    <a:pt x="0" y="314"/>
                  </a:moveTo>
                  <a:cubicBezTo>
                    <a:pt x="20" y="284"/>
                    <a:pt x="78" y="181"/>
                    <a:pt x="122" y="135"/>
                  </a:cubicBezTo>
                  <a:cubicBezTo>
                    <a:pt x="166" y="89"/>
                    <a:pt x="220" y="57"/>
                    <a:pt x="266" y="36"/>
                  </a:cubicBezTo>
                  <a:cubicBezTo>
                    <a:pt x="312" y="15"/>
                    <a:pt x="359" y="15"/>
                    <a:pt x="398" y="9"/>
                  </a:cubicBezTo>
                  <a:cubicBezTo>
                    <a:pt x="437" y="3"/>
                    <a:pt x="481" y="2"/>
                    <a:pt x="503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79" name="Text Box 55">
              <a:extLst>
                <a:ext uri="{FF2B5EF4-FFF2-40B4-BE49-F238E27FC236}">
                  <a16:creationId xmlns:a16="http://schemas.microsoft.com/office/drawing/2014/main" id="{AE9DB63D-42D5-7A41-80EC-B7CBBE6A4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3021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80</a:t>
              </a:r>
            </a:p>
          </p:txBody>
        </p:sp>
        <p:sp>
          <p:nvSpPr>
            <p:cNvPr id="52280" name="Line 56">
              <a:extLst>
                <a:ext uri="{FF2B5EF4-FFF2-40B4-BE49-F238E27FC236}">
                  <a16:creationId xmlns:a16="http://schemas.microsoft.com/office/drawing/2014/main" id="{7BD7B8D8-CDED-114C-8182-BEA8628C4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793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81" name="Line 57">
              <a:extLst>
                <a:ext uri="{FF2B5EF4-FFF2-40B4-BE49-F238E27FC236}">
                  <a16:creationId xmlns:a16="http://schemas.microsoft.com/office/drawing/2014/main" id="{384FE221-C0F5-B84F-8CFE-665628249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929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82" name="Text Box 58">
              <a:extLst>
                <a:ext uri="{FF2B5EF4-FFF2-40B4-BE49-F238E27FC236}">
                  <a16:creationId xmlns:a16="http://schemas.microsoft.com/office/drawing/2014/main" id="{D336AE1C-6C65-3649-B09E-EC128464D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702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-20</a:t>
              </a:r>
            </a:p>
          </p:txBody>
        </p:sp>
        <p:sp>
          <p:nvSpPr>
            <p:cNvPr id="52283" name="Text Box 59">
              <a:extLst>
                <a:ext uri="{FF2B5EF4-FFF2-40B4-BE49-F238E27FC236}">
                  <a16:creationId xmlns:a16="http://schemas.microsoft.com/office/drawing/2014/main" id="{07425CE2-8E45-054D-80DC-89C1257FD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838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s-ES" sz="1200">
                  <a:solidFill>
                    <a:prstClr val="black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-40</a:t>
              </a:r>
            </a:p>
          </p:txBody>
        </p:sp>
        <p:sp>
          <p:nvSpPr>
            <p:cNvPr id="52264" name="Freeform 40">
              <a:extLst>
                <a:ext uri="{FF2B5EF4-FFF2-40B4-BE49-F238E27FC236}">
                  <a16:creationId xmlns:a16="http://schemas.microsoft.com/office/drawing/2014/main" id="{6E7EDCFD-69F7-244D-80A6-25EE5DC67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3657"/>
              <a:ext cx="775" cy="314"/>
            </a:xfrm>
            <a:custGeom>
              <a:avLst/>
              <a:gdLst>
                <a:gd name="T0" fmla="*/ 0 w 775"/>
                <a:gd name="T1" fmla="*/ 314 h 314"/>
                <a:gd name="T2" fmla="*/ 140 w 775"/>
                <a:gd name="T3" fmla="*/ 149 h 314"/>
                <a:gd name="T4" fmla="*/ 360 w 775"/>
                <a:gd name="T5" fmla="*/ 24 h 314"/>
                <a:gd name="T6" fmla="*/ 682 w 775"/>
                <a:gd name="T7" fmla="*/ 6 h 314"/>
                <a:gd name="T8" fmla="*/ 718 w 775"/>
                <a:gd name="T9" fmla="*/ 5 h 314"/>
                <a:gd name="T10" fmla="*/ 775 w 775"/>
                <a:gd name="T11" fmla="*/ 0 h 3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5" h="314">
                  <a:moveTo>
                    <a:pt x="0" y="314"/>
                  </a:moveTo>
                  <a:cubicBezTo>
                    <a:pt x="23" y="287"/>
                    <a:pt x="80" y="197"/>
                    <a:pt x="140" y="149"/>
                  </a:cubicBezTo>
                  <a:cubicBezTo>
                    <a:pt x="200" y="101"/>
                    <a:pt x="270" y="48"/>
                    <a:pt x="360" y="24"/>
                  </a:cubicBezTo>
                  <a:cubicBezTo>
                    <a:pt x="450" y="0"/>
                    <a:pt x="622" y="9"/>
                    <a:pt x="682" y="6"/>
                  </a:cubicBezTo>
                  <a:cubicBezTo>
                    <a:pt x="742" y="3"/>
                    <a:pt x="703" y="6"/>
                    <a:pt x="718" y="5"/>
                  </a:cubicBezTo>
                  <a:cubicBezTo>
                    <a:pt x="733" y="4"/>
                    <a:pt x="763" y="1"/>
                    <a:pt x="77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73" name="Freeform 49">
              <a:extLst>
                <a:ext uri="{FF2B5EF4-FFF2-40B4-BE49-F238E27FC236}">
                  <a16:creationId xmlns:a16="http://schemas.microsoft.com/office/drawing/2014/main" id="{19159A9E-347F-9840-960A-32C2C42DC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3534"/>
              <a:ext cx="84" cy="118"/>
            </a:xfrm>
            <a:custGeom>
              <a:avLst/>
              <a:gdLst>
                <a:gd name="T0" fmla="*/ 84 w 84"/>
                <a:gd name="T1" fmla="*/ 0 h 118"/>
                <a:gd name="T2" fmla="*/ 30 w 84"/>
                <a:gd name="T3" fmla="*/ 75 h 118"/>
                <a:gd name="T4" fmla="*/ 0 w 84"/>
                <a:gd name="T5" fmla="*/ 118 h 1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118">
                  <a:moveTo>
                    <a:pt x="84" y="0"/>
                  </a:moveTo>
                  <a:lnTo>
                    <a:pt x="30" y="75"/>
                  </a:lnTo>
                  <a:lnTo>
                    <a:pt x="0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269" name="Freeform 45">
              <a:extLst>
                <a:ext uri="{FF2B5EF4-FFF2-40B4-BE49-F238E27FC236}">
                  <a16:creationId xmlns:a16="http://schemas.microsoft.com/office/drawing/2014/main" id="{DAF826AF-CE06-E448-A62A-99B800D20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656"/>
              <a:ext cx="392" cy="290"/>
            </a:xfrm>
            <a:custGeom>
              <a:avLst/>
              <a:gdLst>
                <a:gd name="T0" fmla="*/ 0 w 392"/>
                <a:gd name="T1" fmla="*/ 290 h 290"/>
                <a:gd name="T2" fmla="*/ 58 w 392"/>
                <a:gd name="T3" fmla="*/ 188 h 290"/>
                <a:gd name="T4" fmla="*/ 120 w 392"/>
                <a:gd name="T5" fmla="*/ 120 h 290"/>
                <a:gd name="T6" fmla="*/ 208 w 392"/>
                <a:gd name="T7" fmla="*/ 51 h 290"/>
                <a:gd name="T8" fmla="*/ 317 w 392"/>
                <a:gd name="T9" fmla="*/ 8 h 290"/>
                <a:gd name="T10" fmla="*/ 392 w 392"/>
                <a:gd name="T11" fmla="*/ 2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2" h="290">
                  <a:moveTo>
                    <a:pt x="0" y="290"/>
                  </a:moveTo>
                  <a:cubicBezTo>
                    <a:pt x="10" y="273"/>
                    <a:pt x="38" y="216"/>
                    <a:pt x="58" y="188"/>
                  </a:cubicBezTo>
                  <a:cubicBezTo>
                    <a:pt x="78" y="160"/>
                    <a:pt x="95" y="143"/>
                    <a:pt x="120" y="120"/>
                  </a:cubicBezTo>
                  <a:cubicBezTo>
                    <a:pt x="145" y="97"/>
                    <a:pt x="175" y="70"/>
                    <a:pt x="208" y="51"/>
                  </a:cubicBezTo>
                  <a:cubicBezTo>
                    <a:pt x="241" y="32"/>
                    <a:pt x="286" y="16"/>
                    <a:pt x="317" y="8"/>
                  </a:cubicBezTo>
                  <a:cubicBezTo>
                    <a:pt x="348" y="0"/>
                    <a:pt x="377" y="3"/>
                    <a:pt x="392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4868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>
            <a:extLst>
              <a:ext uri="{FF2B5EF4-FFF2-40B4-BE49-F238E27FC236}">
                <a16:creationId xmlns:a16="http://schemas.microsoft.com/office/drawing/2014/main" id="{37ED5D04-B0CC-3844-8EC1-21E569AC6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879" y="-14064"/>
            <a:ext cx="7934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Mecánica ventilatoria </a:t>
            </a:r>
          </a:p>
          <a:p>
            <a:pPr algn="ctr"/>
            <a:r>
              <a:rPr lang="es-ES" altLang="es-ES" dirty="0">
                <a:solidFill>
                  <a:srgbClr val="FF0000"/>
                </a:solidFill>
                <a:latin typeface="+mj-lt"/>
              </a:rPr>
              <a:t>Integración Señal / Respuesta</a:t>
            </a:r>
          </a:p>
        </p:txBody>
      </p:sp>
      <p:sp>
        <p:nvSpPr>
          <p:cNvPr id="28674" name="AutoShape 7">
            <a:extLst>
              <a:ext uri="{FF2B5EF4-FFF2-40B4-BE49-F238E27FC236}">
                <a16:creationId xmlns:a16="http://schemas.microsoft.com/office/drawing/2014/main" id="{8A1F821D-8205-DE4D-89CF-8402E9BFDA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79800" y="2108200"/>
            <a:ext cx="2808288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827 h 21600"/>
              <a:gd name="T20" fmla="*/ 1829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560" y="7200"/>
                </a:lnTo>
                <a:lnTo>
                  <a:pt x="12560" y="14827"/>
                </a:lnTo>
                <a:lnTo>
                  <a:pt x="0" y="14827"/>
                </a:lnTo>
                <a:lnTo>
                  <a:pt x="0" y="21600"/>
                </a:lnTo>
                <a:lnTo>
                  <a:pt x="18297" y="21600"/>
                </a:lnTo>
                <a:lnTo>
                  <a:pt x="18297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75" name="AutoShape 8">
            <a:extLst>
              <a:ext uri="{FF2B5EF4-FFF2-40B4-BE49-F238E27FC236}">
                <a16:creationId xmlns:a16="http://schemas.microsoft.com/office/drawing/2014/main" id="{321D6DE8-EADB-154B-8B41-D11E3C76F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4326"/>
            <a:ext cx="576262" cy="1008063"/>
          </a:xfrm>
          <a:prstGeom prst="downArrow">
            <a:avLst>
              <a:gd name="adj1" fmla="val 50000"/>
              <a:gd name="adj2" fmla="val 4373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AutoShape 10">
            <a:extLst>
              <a:ext uri="{FF2B5EF4-FFF2-40B4-BE49-F238E27FC236}">
                <a16:creationId xmlns:a16="http://schemas.microsoft.com/office/drawing/2014/main" id="{97CA1BF1-4A5D-F540-94D1-DE501C32A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1" y="3200401"/>
            <a:ext cx="360363" cy="2016125"/>
          </a:xfrm>
          <a:prstGeom prst="upArrow">
            <a:avLst>
              <a:gd name="adj1" fmla="val 50000"/>
              <a:gd name="adj2" fmla="val 13986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8677" name="Agrupar 10">
            <a:extLst>
              <a:ext uri="{FF2B5EF4-FFF2-40B4-BE49-F238E27FC236}">
                <a16:creationId xmlns:a16="http://schemas.microsoft.com/office/drawing/2014/main" id="{5C340544-1247-BC41-A51F-60F496D84A68}"/>
              </a:ext>
            </a:extLst>
          </p:cNvPr>
          <p:cNvGrpSpPr>
            <a:grpSpLocks/>
          </p:cNvGrpSpPr>
          <p:nvPr/>
        </p:nvGrpSpPr>
        <p:grpSpPr bwMode="auto">
          <a:xfrm>
            <a:off x="6650038" y="1581151"/>
            <a:ext cx="3117850" cy="1408113"/>
            <a:chOff x="4729480" y="609600"/>
            <a:chExt cx="3342640" cy="1600200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1FA9B7CC-E70F-6C4E-9CE7-5064EB32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436" y="609600"/>
              <a:ext cx="2896728" cy="1600200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8688" name="CuadroTexto 8">
              <a:extLst>
                <a:ext uri="{FF2B5EF4-FFF2-40B4-BE49-F238E27FC236}">
                  <a16:creationId xmlns:a16="http://schemas.microsoft.com/office/drawing/2014/main" id="{6FBC548E-0A51-A047-95CE-C20DE7FA6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9480" y="656924"/>
              <a:ext cx="3342640" cy="150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s-ES_tradnl" altLang="es-ES" sz="1800">
                  <a:solidFill>
                    <a:srgbClr val="FFFFFF"/>
                  </a:solidFill>
                  <a:latin typeface="Arial" panose="020B0604020202020204" pitchFamily="34" charset="0"/>
                </a:rPr>
                <a:t>Aferencias mecánicas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s-ES_tradnl" altLang="es-ES" sz="1800">
                  <a:solidFill>
                    <a:srgbClr val="FFFFFF"/>
                  </a:solidFill>
                  <a:latin typeface="Arial" panose="020B0604020202020204" pitchFamily="34" charset="0"/>
                </a:rPr>
                <a:t>Aferencias químicas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s-ES_tradnl" altLang="es-ES" sz="1800">
                  <a:solidFill>
                    <a:srgbClr val="FFFFFF"/>
                  </a:solidFill>
                  <a:latin typeface="Arial" panose="020B0604020202020204" pitchFamily="34" charset="0"/>
                </a:rPr>
                <a:t>Aferencias reflejas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s-ES_tradnl" altLang="es-ES" sz="1800">
                  <a:solidFill>
                    <a:srgbClr val="FFFFFF"/>
                  </a:solidFill>
                  <a:latin typeface="Arial" panose="020B0604020202020204" pitchFamily="34" charset="0"/>
                </a:rPr>
                <a:t>Conducta 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306E6D48-AE97-CC47-8C36-C019951C8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8459" r="6889" b="7553"/>
          <a:stretch>
            <a:fillRect/>
          </a:stretch>
        </p:blipFill>
        <p:spPr bwMode="auto">
          <a:xfrm>
            <a:off x="5375276" y="3933826"/>
            <a:ext cx="16875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9">
            <a:extLst>
              <a:ext uri="{FF2B5EF4-FFF2-40B4-BE49-F238E27FC236}">
                <a16:creationId xmlns:a16="http://schemas.microsoft.com/office/drawing/2014/main" id="{199B298A-5CC0-FD46-9E93-153BEAD6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419726"/>
            <a:ext cx="5664200" cy="93662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>
                <a:solidFill>
                  <a:srgbClr val="FFFF00"/>
                </a:solidFill>
                <a:latin typeface="Arial" panose="020B0604020202020204" pitchFamily="34" charset="0"/>
              </a:rPr>
              <a:t>P</a:t>
            </a:r>
            <a:r>
              <a:rPr lang="es-ES" altLang="es-ES" baseline="-25000">
                <a:solidFill>
                  <a:srgbClr val="FFFF00"/>
                </a:solidFill>
                <a:latin typeface="Arial" panose="020B0604020202020204" pitchFamily="34" charset="0"/>
              </a:rPr>
              <a:t>mus</a:t>
            </a:r>
            <a:r>
              <a:rPr lang="es-ES" altLang="es-ES">
                <a:solidFill>
                  <a:srgbClr val="FFFF00"/>
                </a:solidFill>
                <a:latin typeface="Arial" panose="020B0604020202020204" pitchFamily="34" charset="0"/>
              </a:rPr>
              <a:t> = (V´ x  Raw) + (V x </a:t>
            </a:r>
            <a:r>
              <a:rPr lang="es-ES" altLang="es-ES" i="1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ES" altLang="es-ES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Flecha curva 3">
            <a:extLst>
              <a:ext uri="{FF2B5EF4-FFF2-40B4-BE49-F238E27FC236}">
                <a16:creationId xmlns:a16="http://schemas.microsoft.com/office/drawing/2014/main" id="{0618268F-40E0-0E4E-B4BD-6E027C32CD6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583113" y="4868863"/>
            <a:ext cx="792162" cy="792162"/>
          </a:xfrm>
          <a:custGeom>
            <a:avLst/>
            <a:gdLst>
              <a:gd name="T0" fmla="*/ 0 w 792162"/>
              <a:gd name="T1" fmla="*/ 792162 h 792162"/>
              <a:gd name="T2" fmla="*/ 0 w 792162"/>
              <a:gd name="T3" fmla="*/ 445591 h 792162"/>
              <a:gd name="T4" fmla="*/ 346571 w 792162"/>
              <a:gd name="T5" fmla="*/ 99020 h 792162"/>
              <a:gd name="T6" fmla="*/ 594122 w 792162"/>
              <a:gd name="T7" fmla="*/ 99020 h 792162"/>
              <a:gd name="T8" fmla="*/ 594122 w 792162"/>
              <a:gd name="T9" fmla="*/ 0 h 792162"/>
              <a:gd name="T10" fmla="*/ 792162 w 792162"/>
              <a:gd name="T11" fmla="*/ 198041 h 792162"/>
              <a:gd name="T12" fmla="*/ 594122 w 792162"/>
              <a:gd name="T13" fmla="*/ 396081 h 792162"/>
              <a:gd name="T14" fmla="*/ 594122 w 792162"/>
              <a:gd name="T15" fmla="*/ 297061 h 792162"/>
              <a:gd name="T16" fmla="*/ 346571 w 792162"/>
              <a:gd name="T17" fmla="*/ 297061 h 792162"/>
              <a:gd name="T18" fmla="*/ 198041 w 792162"/>
              <a:gd name="T19" fmla="*/ 445591 h 792162"/>
              <a:gd name="T20" fmla="*/ 198041 w 792162"/>
              <a:gd name="T21" fmla="*/ 792162 h 792162"/>
              <a:gd name="T22" fmla="*/ 0 w 792162"/>
              <a:gd name="T23" fmla="*/ 792162 h 7921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2162" h="792162">
                <a:moveTo>
                  <a:pt x="0" y="792162"/>
                </a:moveTo>
                <a:lnTo>
                  <a:pt x="0" y="445591"/>
                </a:lnTo>
                <a:cubicBezTo>
                  <a:pt x="0" y="254185"/>
                  <a:pt x="155165" y="99020"/>
                  <a:pt x="346571" y="99020"/>
                </a:cubicBezTo>
                <a:lnTo>
                  <a:pt x="594122" y="99020"/>
                </a:lnTo>
                <a:lnTo>
                  <a:pt x="594122" y="0"/>
                </a:lnTo>
                <a:lnTo>
                  <a:pt x="792162" y="198041"/>
                </a:lnTo>
                <a:lnTo>
                  <a:pt x="594122" y="396081"/>
                </a:lnTo>
                <a:lnTo>
                  <a:pt x="594122" y="297061"/>
                </a:lnTo>
                <a:lnTo>
                  <a:pt x="346571" y="297061"/>
                </a:lnTo>
                <a:cubicBezTo>
                  <a:pt x="264540" y="297061"/>
                  <a:pt x="198041" y="363560"/>
                  <a:pt x="198041" y="445591"/>
                </a:cubicBezTo>
                <a:lnTo>
                  <a:pt x="198041" y="792162"/>
                </a:lnTo>
                <a:lnTo>
                  <a:pt x="0" y="792162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65C02CA4-93D7-A841-AEBE-0CD7154F3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98" y="2852936"/>
            <a:ext cx="1955107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0C1095-9B66-704C-84A8-6056CF825E8A}"/>
              </a:ext>
            </a:extLst>
          </p:cNvPr>
          <p:cNvSpPr/>
          <p:nvPr/>
        </p:nvSpPr>
        <p:spPr>
          <a:xfrm rot="376499">
            <a:off x="5589589" y="4075114"/>
            <a:ext cx="693737" cy="947737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D93681-42F7-C34F-A606-3A90E0A603D6}"/>
              </a:ext>
            </a:extLst>
          </p:cNvPr>
          <p:cNvSpPr>
            <a:spLocks noChangeArrowheads="1"/>
          </p:cNvSpPr>
          <p:nvPr/>
        </p:nvSpPr>
        <p:spPr bwMode="auto">
          <a:xfrm rot="283631">
            <a:off x="5557839" y="4276725"/>
            <a:ext cx="763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32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s-ES" altLang="es-ES" sz="3200" baseline="-25000">
                <a:solidFill>
                  <a:srgbClr val="FF0000"/>
                </a:solidFill>
                <a:latin typeface="Arial" panose="020B0604020202020204" pitchFamily="34" charset="0"/>
              </a:rPr>
              <a:t>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21623-D7FF-0444-91E2-1C26F6251C51}"/>
              </a:ext>
            </a:extLst>
          </p:cNvPr>
          <p:cNvSpPr txBox="1"/>
          <p:nvPr/>
        </p:nvSpPr>
        <p:spPr>
          <a:xfrm rot="21114755">
            <a:off x="3709406" y="3097409"/>
            <a:ext cx="103363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drive</a:t>
            </a:r>
          </a:p>
        </p:txBody>
      </p:sp>
    </p:spTree>
    <p:extLst>
      <p:ext uri="{BB962C8B-B14F-4D97-AF65-F5344CB8AC3E}">
        <p14:creationId xmlns:p14="http://schemas.microsoft.com/office/powerpoint/2010/main" val="290180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3" name="Rectangle 11">
            <a:extLst>
              <a:ext uri="{FF2B5EF4-FFF2-40B4-BE49-F238E27FC236}">
                <a16:creationId xmlns:a16="http://schemas.microsoft.com/office/drawing/2014/main" id="{DFBBD4B2-68A8-DB47-B6F6-E577E21A3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9681" y="6553200"/>
            <a:ext cx="22006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Thille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 AW.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Clin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Pulm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Med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 2007</a:t>
            </a:r>
          </a:p>
        </p:txBody>
      </p:sp>
      <p:sp>
        <p:nvSpPr>
          <p:cNvPr id="79874" name="Rectangle 4">
            <a:extLst>
              <a:ext uri="{FF2B5EF4-FFF2-40B4-BE49-F238E27FC236}">
                <a16:creationId xmlns:a16="http://schemas.microsoft.com/office/drawing/2014/main" id="{07F18342-B9EC-9C4F-AA44-FCC5730F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134938"/>
            <a:ext cx="788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s-ES" sz="3600">
                <a:solidFill>
                  <a:srgbClr val="000066"/>
                </a:solidFill>
                <a:latin typeface="+mj-lt"/>
              </a:rPr>
              <a:t>“</a:t>
            </a:r>
            <a:r>
              <a:rPr lang="es-ES" altLang="ja-JP" sz="3600" dirty="0">
                <a:solidFill>
                  <a:srgbClr val="000066"/>
                </a:solidFill>
                <a:latin typeface="+mj-lt"/>
              </a:rPr>
              <a:t>Doble </a:t>
            </a:r>
            <a:r>
              <a:rPr lang="es-ES" altLang="ja-JP" sz="3600" i="1" dirty="0" err="1">
                <a:solidFill>
                  <a:srgbClr val="000066"/>
                </a:solidFill>
                <a:latin typeface="+mj-lt"/>
              </a:rPr>
              <a:t>Trigger</a:t>
            </a:r>
            <a:r>
              <a:rPr lang="ja-JP" altLang="es-ES" sz="3600">
                <a:solidFill>
                  <a:srgbClr val="000066"/>
                </a:solidFill>
                <a:latin typeface="+mj-lt"/>
              </a:rPr>
              <a:t>”</a:t>
            </a:r>
            <a:endParaRPr lang="es-ES" altLang="es-ES" sz="3600" dirty="0">
              <a:solidFill>
                <a:srgbClr val="000066"/>
              </a:solidFill>
              <a:latin typeface="+mj-lt"/>
            </a:endParaRPr>
          </a:p>
        </p:txBody>
      </p:sp>
      <p:grpSp>
        <p:nvGrpSpPr>
          <p:cNvPr id="79875" name="Group 24">
            <a:extLst>
              <a:ext uri="{FF2B5EF4-FFF2-40B4-BE49-F238E27FC236}">
                <a16:creationId xmlns:a16="http://schemas.microsoft.com/office/drawing/2014/main" id="{83D47DDD-C25F-A14D-ADD8-53A3260F135F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73238"/>
            <a:ext cx="6769100" cy="4716462"/>
            <a:chOff x="703" y="1117"/>
            <a:chExt cx="4264" cy="2971"/>
          </a:xfrm>
        </p:grpSpPr>
        <p:pic>
          <p:nvPicPr>
            <p:cNvPr id="79892" name="Imagen 2">
              <a:extLst>
                <a:ext uri="{FF2B5EF4-FFF2-40B4-BE49-F238E27FC236}">
                  <a16:creationId xmlns:a16="http://schemas.microsoft.com/office/drawing/2014/main" id="{C1E45470-E62E-AD4B-9391-CA4415B3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117"/>
              <a:ext cx="4044" cy="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93" name="CuadroTexto 3">
              <a:extLst>
                <a:ext uri="{FF2B5EF4-FFF2-40B4-BE49-F238E27FC236}">
                  <a16:creationId xmlns:a16="http://schemas.microsoft.com/office/drawing/2014/main" id="{4DE3566B-9239-DC40-AE31-1D98E4486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" y="1514"/>
              <a:ext cx="61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Flujo L/s</a:t>
              </a:r>
            </a:p>
          </p:txBody>
        </p:sp>
        <p:sp>
          <p:nvSpPr>
            <p:cNvPr id="79894" name="CuadroTexto 4">
              <a:extLst>
                <a:ext uri="{FF2B5EF4-FFF2-40B4-BE49-F238E27FC236}">
                  <a16:creationId xmlns:a16="http://schemas.microsoft.com/office/drawing/2014/main" id="{53707380-4981-9944-843A-8BB0F828D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2168"/>
              <a:ext cx="698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Presión </a:t>
              </a:r>
            </a:p>
            <a:p>
              <a:pPr algn="ctr" eaLnBrk="1" hangingPunct="1"/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vía aérea (cmH</a:t>
              </a:r>
              <a:r>
                <a:rPr lang="es-ES_tradnl" altLang="es-ES" sz="1200" baseline="-25000">
                  <a:solidFill>
                    <a:srgbClr val="404040"/>
                  </a:solidFill>
                  <a:latin typeface="Arial" panose="020B0604020202020204" pitchFamily="34" charset="0"/>
                </a:rPr>
                <a:t>2</a:t>
              </a:r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O)</a:t>
              </a:r>
            </a:p>
          </p:txBody>
        </p:sp>
        <p:sp>
          <p:nvSpPr>
            <p:cNvPr id="79895" name="CuadroTexto 5">
              <a:extLst>
                <a:ext uri="{FF2B5EF4-FFF2-40B4-BE49-F238E27FC236}">
                  <a16:creationId xmlns:a16="http://schemas.microsoft.com/office/drawing/2014/main" id="{2C7EE4C5-4D56-464C-830B-C4D8F2D2D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" y="3219"/>
              <a:ext cx="697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Presión </a:t>
              </a:r>
            </a:p>
            <a:p>
              <a:pPr algn="ctr" eaLnBrk="1" hangingPunct="1"/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Esofágica</a:t>
              </a:r>
            </a:p>
            <a:p>
              <a:pPr algn="ctr" eaLnBrk="1" hangingPunct="1"/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(cmH</a:t>
              </a:r>
              <a:r>
                <a:rPr lang="es-ES_tradnl" altLang="es-ES" sz="1200" baseline="-25000">
                  <a:solidFill>
                    <a:srgbClr val="404040"/>
                  </a:solidFill>
                  <a:latin typeface="Arial" panose="020B0604020202020204" pitchFamily="34" charset="0"/>
                </a:rPr>
                <a:t>2</a:t>
              </a:r>
              <a:r>
                <a:rPr lang="es-ES_tradnl" altLang="es-ES" sz="1200">
                  <a:solidFill>
                    <a:srgbClr val="404040"/>
                  </a:solidFill>
                  <a:latin typeface="Arial" panose="020B0604020202020204" pitchFamily="34" charset="0"/>
                </a:rPr>
                <a:t>O)</a:t>
              </a:r>
            </a:p>
          </p:txBody>
        </p:sp>
      </p:grpSp>
      <p:sp>
        <p:nvSpPr>
          <p:cNvPr id="131088" name="Freeform 16">
            <a:extLst>
              <a:ext uri="{FF2B5EF4-FFF2-40B4-BE49-F238E27FC236}">
                <a16:creationId xmlns:a16="http://schemas.microsoft.com/office/drawing/2014/main" id="{7AA454E8-6F84-C94C-9273-816AEEB1AA51}"/>
              </a:ext>
            </a:extLst>
          </p:cNvPr>
          <p:cNvSpPr>
            <a:spLocks/>
          </p:cNvSpPr>
          <p:nvPr/>
        </p:nvSpPr>
        <p:spPr bwMode="auto">
          <a:xfrm>
            <a:off x="4900613" y="4114801"/>
            <a:ext cx="373062" cy="220663"/>
          </a:xfrm>
          <a:custGeom>
            <a:avLst/>
            <a:gdLst>
              <a:gd name="T0" fmla="*/ 195262 w 235"/>
              <a:gd name="T1" fmla="*/ 219075 h 139"/>
              <a:gd name="T2" fmla="*/ 71437 w 235"/>
              <a:gd name="T3" fmla="*/ 161925 h 139"/>
              <a:gd name="T4" fmla="*/ 28575 w 235"/>
              <a:gd name="T5" fmla="*/ 133350 h 139"/>
              <a:gd name="T6" fmla="*/ 0 w 235"/>
              <a:gd name="T7" fmla="*/ 61913 h 139"/>
              <a:gd name="T8" fmla="*/ 80962 w 235"/>
              <a:gd name="T9" fmla="*/ 14288 h 139"/>
              <a:gd name="T10" fmla="*/ 128587 w 235"/>
              <a:gd name="T11" fmla="*/ 0 h 139"/>
              <a:gd name="T12" fmla="*/ 271462 w 235"/>
              <a:gd name="T13" fmla="*/ 23813 h 139"/>
              <a:gd name="T14" fmla="*/ 347662 w 235"/>
              <a:gd name="T15" fmla="*/ 80963 h 139"/>
              <a:gd name="T16" fmla="*/ 338137 w 235"/>
              <a:gd name="T17" fmla="*/ 161925 h 139"/>
              <a:gd name="T18" fmla="*/ 195262 w 235"/>
              <a:gd name="T19" fmla="*/ 219075 h 1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5" h="139">
                <a:moveTo>
                  <a:pt x="123" y="138"/>
                </a:moveTo>
                <a:cubicBezTo>
                  <a:pt x="97" y="120"/>
                  <a:pt x="78" y="106"/>
                  <a:pt x="45" y="102"/>
                </a:cubicBezTo>
                <a:cubicBezTo>
                  <a:pt x="35" y="95"/>
                  <a:pt x="29" y="88"/>
                  <a:pt x="18" y="84"/>
                </a:cubicBezTo>
                <a:cubicBezTo>
                  <a:pt x="6" y="66"/>
                  <a:pt x="7" y="59"/>
                  <a:pt x="0" y="39"/>
                </a:cubicBezTo>
                <a:cubicBezTo>
                  <a:pt x="5" y="8"/>
                  <a:pt x="22" y="13"/>
                  <a:pt x="51" y="9"/>
                </a:cubicBezTo>
                <a:cubicBezTo>
                  <a:pt x="61" y="6"/>
                  <a:pt x="71" y="3"/>
                  <a:pt x="81" y="0"/>
                </a:cubicBezTo>
                <a:cubicBezTo>
                  <a:pt x="139" y="3"/>
                  <a:pt x="131" y="5"/>
                  <a:pt x="171" y="15"/>
                </a:cubicBezTo>
                <a:cubicBezTo>
                  <a:pt x="185" y="29"/>
                  <a:pt x="203" y="40"/>
                  <a:pt x="219" y="51"/>
                </a:cubicBezTo>
                <a:cubicBezTo>
                  <a:pt x="230" y="67"/>
                  <a:pt x="235" y="95"/>
                  <a:pt x="213" y="102"/>
                </a:cubicBezTo>
                <a:cubicBezTo>
                  <a:pt x="201" y="139"/>
                  <a:pt x="155" y="132"/>
                  <a:pt x="123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89" name="Freeform 17">
            <a:extLst>
              <a:ext uri="{FF2B5EF4-FFF2-40B4-BE49-F238E27FC236}">
                <a16:creationId xmlns:a16="http://schemas.microsoft.com/office/drawing/2014/main" id="{FFA8C7E8-B0F7-8D4D-9713-9A79916483E4}"/>
              </a:ext>
            </a:extLst>
          </p:cNvPr>
          <p:cNvSpPr>
            <a:spLocks/>
          </p:cNvSpPr>
          <p:nvPr/>
        </p:nvSpPr>
        <p:spPr bwMode="auto">
          <a:xfrm>
            <a:off x="7175500" y="4076701"/>
            <a:ext cx="433388" cy="220663"/>
          </a:xfrm>
          <a:custGeom>
            <a:avLst/>
            <a:gdLst>
              <a:gd name="T0" fmla="*/ 226837 w 235"/>
              <a:gd name="T1" fmla="*/ 219075 h 139"/>
              <a:gd name="T2" fmla="*/ 82989 w 235"/>
              <a:gd name="T3" fmla="*/ 161925 h 139"/>
              <a:gd name="T4" fmla="*/ 33196 w 235"/>
              <a:gd name="T5" fmla="*/ 133350 h 139"/>
              <a:gd name="T6" fmla="*/ 0 w 235"/>
              <a:gd name="T7" fmla="*/ 61913 h 139"/>
              <a:gd name="T8" fmla="*/ 94054 w 235"/>
              <a:gd name="T9" fmla="*/ 14288 h 139"/>
              <a:gd name="T10" fmla="*/ 149381 w 235"/>
              <a:gd name="T11" fmla="*/ 0 h 139"/>
              <a:gd name="T12" fmla="*/ 315359 w 235"/>
              <a:gd name="T13" fmla="*/ 23813 h 139"/>
              <a:gd name="T14" fmla="*/ 403881 w 235"/>
              <a:gd name="T15" fmla="*/ 80963 h 139"/>
              <a:gd name="T16" fmla="*/ 392816 w 235"/>
              <a:gd name="T17" fmla="*/ 161925 h 139"/>
              <a:gd name="T18" fmla="*/ 226837 w 235"/>
              <a:gd name="T19" fmla="*/ 219075 h 1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5" h="139">
                <a:moveTo>
                  <a:pt x="123" y="138"/>
                </a:moveTo>
                <a:cubicBezTo>
                  <a:pt x="97" y="120"/>
                  <a:pt x="78" y="106"/>
                  <a:pt x="45" y="102"/>
                </a:cubicBezTo>
                <a:cubicBezTo>
                  <a:pt x="35" y="95"/>
                  <a:pt x="29" y="88"/>
                  <a:pt x="18" y="84"/>
                </a:cubicBezTo>
                <a:cubicBezTo>
                  <a:pt x="6" y="66"/>
                  <a:pt x="7" y="59"/>
                  <a:pt x="0" y="39"/>
                </a:cubicBezTo>
                <a:cubicBezTo>
                  <a:pt x="5" y="8"/>
                  <a:pt x="22" y="13"/>
                  <a:pt x="51" y="9"/>
                </a:cubicBezTo>
                <a:cubicBezTo>
                  <a:pt x="61" y="6"/>
                  <a:pt x="71" y="3"/>
                  <a:pt x="81" y="0"/>
                </a:cubicBezTo>
                <a:cubicBezTo>
                  <a:pt x="139" y="3"/>
                  <a:pt x="131" y="5"/>
                  <a:pt x="171" y="15"/>
                </a:cubicBezTo>
                <a:cubicBezTo>
                  <a:pt x="185" y="29"/>
                  <a:pt x="203" y="40"/>
                  <a:pt x="219" y="51"/>
                </a:cubicBezTo>
                <a:cubicBezTo>
                  <a:pt x="230" y="67"/>
                  <a:pt x="235" y="95"/>
                  <a:pt x="213" y="102"/>
                </a:cubicBezTo>
                <a:cubicBezTo>
                  <a:pt x="201" y="139"/>
                  <a:pt x="155" y="132"/>
                  <a:pt x="123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86" name="Freeform 14">
            <a:extLst>
              <a:ext uri="{FF2B5EF4-FFF2-40B4-BE49-F238E27FC236}">
                <a16:creationId xmlns:a16="http://schemas.microsoft.com/office/drawing/2014/main" id="{D1F90E32-E8BD-D349-8593-1FA02B4240ED}"/>
              </a:ext>
            </a:extLst>
          </p:cNvPr>
          <p:cNvSpPr>
            <a:spLocks/>
          </p:cNvSpPr>
          <p:nvPr/>
        </p:nvSpPr>
        <p:spPr bwMode="auto">
          <a:xfrm>
            <a:off x="4900613" y="3867150"/>
            <a:ext cx="341312" cy="433388"/>
          </a:xfrm>
          <a:custGeom>
            <a:avLst/>
            <a:gdLst>
              <a:gd name="T0" fmla="*/ 0 w 215"/>
              <a:gd name="T1" fmla="*/ 347663 h 273"/>
              <a:gd name="T2" fmla="*/ 33337 w 215"/>
              <a:gd name="T3" fmla="*/ 90488 h 273"/>
              <a:gd name="T4" fmla="*/ 47625 w 215"/>
              <a:gd name="T5" fmla="*/ 4763 h 273"/>
              <a:gd name="T6" fmla="*/ 114300 w 215"/>
              <a:gd name="T7" fmla="*/ 17463 h 273"/>
              <a:gd name="T8" fmla="*/ 214312 w 215"/>
              <a:gd name="T9" fmla="*/ 41275 h 273"/>
              <a:gd name="T10" fmla="*/ 319087 w 215"/>
              <a:gd name="T11" fmla="*/ 122238 h 273"/>
              <a:gd name="T12" fmla="*/ 333375 w 215"/>
              <a:gd name="T13" fmla="*/ 128588 h 273"/>
              <a:gd name="T14" fmla="*/ 338137 w 215"/>
              <a:gd name="T15" fmla="*/ 238125 h 273"/>
              <a:gd name="T16" fmla="*/ 328612 w 215"/>
              <a:gd name="T17" fmla="*/ 433388 h 2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5" h="273">
                <a:moveTo>
                  <a:pt x="0" y="219"/>
                </a:moveTo>
                <a:cubicBezTo>
                  <a:pt x="3" y="170"/>
                  <a:pt x="15" y="108"/>
                  <a:pt x="21" y="57"/>
                </a:cubicBezTo>
                <a:cubicBezTo>
                  <a:pt x="22" y="47"/>
                  <a:pt x="21" y="8"/>
                  <a:pt x="30" y="3"/>
                </a:cubicBezTo>
                <a:cubicBezTo>
                  <a:pt x="36" y="0"/>
                  <a:pt x="72" y="11"/>
                  <a:pt x="72" y="11"/>
                </a:cubicBezTo>
                <a:cubicBezTo>
                  <a:pt x="86" y="15"/>
                  <a:pt x="114" y="15"/>
                  <a:pt x="135" y="26"/>
                </a:cubicBezTo>
                <a:cubicBezTo>
                  <a:pt x="142" y="34"/>
                  <a:pt x="189" y="66"/>
                  <a:pt x="201" y="77"/>
                </a:cubicBezTo>
                <a:cubicBezTo>
                  <a:pt x="203" y="83"/>
                  <a:pt x="210" y="81"/>
                  <a:pt x="210" y="81"/>
                </a:cubicBezTo>
                <a:cubicBezTo>
                  <a:pt x="215" y="123"/>
                  <a:pt x="203" y="121"/>
                  <a:pt x="213" y="150"/>
                </a:cubicBezTo>
                <a:cubicBezTo>
                  <a:pt x="214" y="183"/>
                  <a:pt x="207" y="234"/>
                  <a:pt x="207" y="27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90" name="Freeform 18">
            <a:extLst>
              <a:ext uri="{FF2B5EF4-FFF2-40B4-BE49-F238E27FC236}">
                <a16:creationId xmlns:a16="http://schemas.microsoft.com/office/drawing/2014/main" id="{C31DA71C-4D13-D74C-80D9-BCBAF4A40674}"/>
              </a:ext>
            </a:extLst>
          </p:cNvPr>
          <p:cNvSpPr>
            <a:spLocks/>
          </p:cNvSpPr>
          <p:nvPr/>
        </p:nvSpPr>
        <p:spPr bwMode="auto">
          <a:xfrm>
            <a:off x="7215188" y="3857625"/>
            <a:ext cx="334962" cy="438150"/>
          </a:xfrm>
          <a:custGeom>
            <a:avLst/>
            <a:gdLst>
              <a:gd name="T0" fmla="*/ 0 w 211"/>
              <a:gd name="T1" fmla="*/ 352425 h 276"/>
              <a:gd name="T2" fmla="*/ 28575 w 211"/>
              <a:gd name="T3" fmla="*/ 85725 h 276"/>
              <a:gd name="T4" fmla="*/ 38100 w 211"/>
              <a:gd name="T5" fmla="*/ 4763 h 276"/>
              <a:gd name="T6" fmla="*/ 104775 w 211"/>
              <a:gd name="T7" fmla="*/ 26988 h 276"/>
              <a:gd name="T8" fmla="*/ 204787 w 211"/>
              <a:gd name="T9" fmla="*/ 50800 h 276"/>
              <a:gd name="T10" fmla="*/ 309562 w 211"/>
              <a:gd name="T11" fmla="*/ 131763 h 276"/>
              <a:gd name="T12" fmla="*/ 314325 w 211"/>
              <a:gd name="T13" fmla="*/ 128588 h 276"/>
              <a:gd name="T14" fmla="*/ 333375 w 211"/>
              <a:gd name="T15" fmla="*/ 223838 h 276"/>
              <a:gd name="T16" fmla="*/ 333375 w 211"/>
              <a:gd name="T17" fmla="*/ 438150 h 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1" h="276">
                <a:moveTo>
                  <a:pt x="0" y="222"/>
                </a:moveTo>
                <a:cubicBezTo>
                  <a:pt x="3" y="173"/>
                  <a:pt x="12" y="105"/>
                  <a:pt x="18" y="54"/>
                </a:cubicBezTo>
                <a:cubicBezTo>
                  <a:pt x="19" y="44"/>
                  <a:pt x="15" y="8"/>
                  <a:pt x="24" y="3"/>
                </a:cubicBezTo>
                <a:cubicBezTo>
                  <a:pt x="30" y="0"/>
                  <a:pt x="66" y="17"/>
                  <a:pt x="66" y="17"/>
                </a:cubicBezTo>
                <a:cubicBezTo>
                  <a:pt x="80" y="21"/>
                  <a:pt x="108" y="21"/>
                  <a:pt x="129" y="32"/>
                </a:cubicBezTo>
                <a:cubicBezTo>
                  <a:pt x="136" y="40"/>
                  <a:pt x="183" y="72"/>
                  <a:pt x="195" y="83"/>
                </a:cubicBezTo>
                <a:cubicBezTo>
                  <a:pt x="197" y="89"/>
                  <a:pt x="198" y="81"/>
                  <a:pt x="198" y="81"/>
                </a:cubicBezTo>
                <a:cubicBezTo>
                  <a:pt x="203" y="123"/>
                  <a:pt x="200" y="112"/>
                  <a:pt x="210" y="141"/>
                </a:cubicBezTo>
                <a:cubicBezTo>
                  <a:pt x="211" y="174"/>
                  <a:pt x="210" y="237"/>
                  <a:pt x="210" y="27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92" name="Oval 20">
            <a:extLst>
              <a:ext uri="{FF2B5EF4-FFF2-40B4-BE49-F238E27FC236}">
                <a16:creationId xmlns:a16="http://schemas.microsoft.com/office/drawing/2014/main" id="{F69370D0-3F89-FB47-AB0B-7C6056A7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3573464"/>
            <a:ext cx="504825" cy="5032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91" name="Freeform 19">
            <a:extLst>
              <a:ext uri="{FF2B5EF4-FFF2-40B4-BE49-F238E27FC236}">
                <a16:creationId xmlns:a16="http://schemas.microsoft.com/office/drawing/2014/main" id="{D518EC6B-1121-D147-946E-F6C5B3043251}"/>
              </a:ext>
            </a:extLst>
          </p:cNvPr>
          <p:cNvSpPr>
            <a:spLocks/>
          </p:cNvSpPr>
          <p:nvPr/>
        </p:nvSpPr>
        <p:spPr bwMode="auto">
          <a:xfrm>
            <a:off x="5448300" y="3716339"/>
            <a:ext cx="319088" cy="331787"/>
          </a:xfrm>
          <a:custGeom>
            <a:avLst/>
            <a:gdLst>
              <a:gd name="T0" fmla="*/ 0 w 201"/>
              <a:gd name="T1" fmla="*/ 288925 h 209"/>
              <a:gd name="T2" fmla="*/ 47625 w 201"/>
              <a:gd name="T3" fmla="*/ 103187 h 209"/>
              <a:gd name="T4" fmla="*/ 219075 w 201"/>
              <a:gd name="T5" fmla="*/ 12700 h 209"/>
              <a:gd name="T6" fmla="*/ 280988 w 201"/>
              <a:gd name="T7" fmla="*/ 17462 h 209"/>
              <a:gd name="T8" fmla="*/ 290513 w 201"/>
              <a:gd name="T9" fmla="*/ 103187 h 209"/>
              <a:gd name="T10" fmla="*/ 304800 w 201"/>
              <a:gd name="T11" fmla="*/ 212725 h 209"/>
              <a:gd name="T12" fmla="*/ 319088 w 201"/>
              <a:gd name="T13" fmla="*/ 331787 h 2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1" h="209">
                <a:moveTo>
                  <a:pt x="0" y="182"/>
                </a:moveTo>
                <a:cubicBezTo>
                  <a:pt x="3" y="133"/>
                  <a:pt x="24" y="116"/>
                  <a:pt x="30" y="65"/>
                </a:cubicBezTo>
                <a:cubicBezTo>
                  <a:pt x="53" y="36"/>
                  <a:pt x="108" y="5"/>
                  <a:pt x="138" y="8"/>
                </a:cubicBezTo>
                <a:cubicBezTo>
                  <a:pt x="145" y="16"/>
                  <a:pt x="165" y="0"/>
                  <a:pt x="177" y="11"/>
                </a:cubicBezTo>
                <a:cubicBezTo>
                  <a:pt x="179" y="17"/>
                  <a:pt x="183" y="65"/>
                  <a:pt x="183" y="65"/>
                </a:cubicBezTo>
                <a:cubicBezTo>
                  <a:pt x="185" y="85"/>
                  <a:pt x="187" y="102"/>
                  <a:pt x="192" y="134"/>
                </a:cubicBezTo>
                <a:cubicBezTo>
                  <a:pt x="195" y="158"/>
                  <a:pt x="197" y="184"/>
                  <a:pt x="201" y="20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94" name="Oval 22">
            <a:extLst>
              <a:ext uri="{FF2B5EF4-FFF2-40B4-BE49-F238E27FC236}">
                <a16:creationId xmlns:a16="http://schemas.microsoft.com/office/drawing/2014/main" id="{167BE290-6122-1D43-B3FD-6333F78E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429000"/>
            <a:ext cx="504825" cy="431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93" name="Freeform 21">
            <a:extLst>
              <a:ext uri="{FF2B5EF4-FFF2-40B4-BE49-F238E27FC236}">
                <a16:creationId xmlns:a16="http://schemas.microsoft.com/office/drawing/2014/main" id="{8883513B-4788-CC4C-997F-38E5CB581A54}"/>
              </a:ext>
            </a:extLst>
          </p:cNvPr>
          <p:cNvSpPr>
            <a:spLocks/>
          </p:cNvSpPr>
          <p:nvPr/>
        </p:nvSpPr>
        <p:spPr bwMode="auto">
          <a:xfrm>
            <a:off x="7767638" y="3748089"/>
            <a:ext cx="271462" cy="109537"/>
          </a:xfrm>
          <a:custGeom>
            <a:avLst/>
            <a:gdLst>
              <a:gd name="T0" fmla="*/ 0 w 171"/>
              <a:gd name="T1" fmla="*/ 100012 h 69"/>
              <a:gd name="T2" fmla="*/ 209550 w 171"/>
              <a:gd name="T3" fmla="*/ 4762 h 69"/>
              <a:gd name="T4" fmla="*/ 242887 w 171"/>
              <a:gd name="T5" fmla="*/ 52387 h 69"/>
              <a:gd name="T6" fmla="*/ 271462 w 171"/>
              <a:gd name="T7" fmla="*/ 109537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69">
                <a:moveTo>
                  <a:pt x="0" y="63"/>
                </a:moveTo>
                <a:cubicBezTo>
                  <a:pt x="23" y="34"/>
                  <a:pt x="102" y="0"/>
                  <a:pt x="132" y="3"/>
                </a:cubicBezTo>
                <a:cubicBezTo>
                  <a:pt x="139" y="11"/>
                  <a:pt x="141" y="22"/>
                  <a:pt x="153" y="33"/>
                </a:cubicBezTo>
                <a:cubicBezTo>
                  <a:pt x="155" y="39"/>
                  <a:pt x="171" y="69"/>
                  <a:pt x="171" y="6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73B06D-AD3F-B646-A55F-626D5A128032}"/>
              </a:ext>
            </a:extLst>
          </p:cNvPr>
          <p:cNvSpPr/>
          <p:nvPr/>
        </p:nvSpPr>
        <p:spPr>
          <a:xfrm>
            <a:off x="7104064" y="4941888"/>
            <a:ext cx="11525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22F80AF-26A0-9E4C-996A-3B9B72F1DC48}"/>
              </a:ext>
            </a:extLst>
          </p:cNvPr>
          <p:cNvSpPr/>
          <p:nvPr/>
        </p:nvSpPr>
        <p:spPr>
          <a:xfrm>
            <a:off x="7464426" y="5094289"/>
            <a:ext cx="360363" cy="422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D4573B6-8089-3546-9612-2327F0DBE736}"/>
              </a:ext>
            </a:extLst>
          </p:cNvPr>
          <p:cNvSpPr/>
          <p:nvPr/>
        </p:nvSpPr>
        <p:spPr>
          <a:xfrm>
            <a:off x="6096001" y="3429000"/>
            <a:ext cx="13684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8A62A73-FC39-E749-8F8F-5C1B7B92A906}"/>
              </a:ext>
            </a:extLst>
          </p:cNvPr>
          <p:cNvSpPr/>
          <p:nvPr/>
        </p:nvSpPr>
        <p:spPr>
          <a:xfrm>
            <a:off x="7248526" y="3068638"/>
            <a:ext cx="360363" cy="423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D0AB11BC-8EC3-C344-8F71-15B95B070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1" y="2997200"/>
            <a:ext cx="144463" cy="287338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CuadroTexto 11">
            <a:extLst>
              <a:ext uri="{FF2B5EF4-FFF2-40B4-BE49-F238E27FC236}">
                <a16:creationId xmlns:a16="http://schemas.microsoft.com/office/drawing/2014/main" id="{1E94784D-32D8-BD4B-8995-1360F2E7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3284539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400">
                <a:solidFill>
                  <a:srgbClr val="FF0000"/>
                </a:solidFill>
                <a:latin typeface="Arial Narrow" panose="020B0604020202020204" pitchFamily="34" charset="0"/>
              </a:rPr>
              <a:t>Doble-</a:t>
            </a:r>
            <a:r>
              <a:rPr lang="es-ES_tradnl" altLang="es-ES" sz="1400" i="1">
                <a:solidFill>
                  <a:srgbClr val="FF0000"/>
                </a:solidFill>
                <a:latin typeface="Arial Narrow" panose="020B0604020202020204" pitchFamily="34" charset="0"/>
              </a:rPr>
              <a:t>trigger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3288F083-A330-BA49-8808-F0F67AC98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0325" y="5229225"/>
            <a:ext cx="7938" cy="350838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CuadroTexto 12">
            <a:extLst>
              <a:ext uri="{FF2B5EF4-FFF2-40B4-BE49-F238E27FC236}">
                <a16:creationId xmlns:a16="http://schemas.microsoft.com/office/drawing/2014/main" id="{C5E78BD5-13F6-0D4A-937E-D7A09A7A4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868864"/>
            <a:ext cx="1512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200">
                <a:solidFill>
                  <a:srgbClr val="FF0000"/>
                </a:solidFill>
                <a:latin typeface="Arial Narrow" panose="020B0604020202020204" pitchFamily="34" charset="0"/>
              </a:rPr>
              <a:t>Esfuerzos inspiratorio </a:t>
            </a:r>
          </a:p>
        </p:txBody>
      </p:sp>
    </p:spTree>
    <p:extLst>
      <p:ext uri="{BB962C8B-B14F-4D97-AF65-F5344CB8AC3E}">
        <p14:creationId xmlns:p14="http://schemas.microsoft.com/office/powerpoint/2010/main" val="3098853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6">
            <a:extLst>
              <a:ext uri="{FF2B5EF4-FFF2-40B4-BE49-F238E27FC236}">
                <a16:creationId xmlns:a16="http://schemas.microsoft.com/office/drawing/2014/main" id="{F529B0A1-B374-F345-883B-D214258D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060575"/>
            <a:ext cx="7034212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dirty="0">
                <a:solidFill>
                  <a:srgbClr val="00B0F0"/>
                </a:solidFill>
                <a:latin typeface="Arial" panose="020B0604020202020204" pitchFamily="34" charset="0"/>
              </a:rPr>
              <a:t>¿Qué podemos hacer?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F3AECDEC-772A-C642-A3A2-E7C0696BE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924176"/>
            <a:ext cx="7034212" cy="77946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Char char="§"/>
            </a:pPr>
            <a:r>
              <a:rPr lang="es-ES" altLang="es-ES" sz="1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800">
                <a:solidFill>
                  <a:srgbClr val="FFCC00"/>
                </a:solidFill>
                <a:latin typeface="Arial" panose="020B0604020202020204" pitchFamily="34" charset="0"/>
              </a:rPr>
              <a:t>Flujo inspiratorio insuficiente</a:t>
            </a:r>
          </a:p>
          <a:p>
            <a:pPr lvl="1" eaLnBrk="1" hangingPunct="1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s-ES" altLang="es-ES" sz="1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Pico de flujo inspiratorio mínimo  (&gt;</a:t>
            </a:r>
            <a:r>
              <a:rPr lang="es-ES" altLang="es-ES" sz="1400">
                <a:solidFill>
                  <a:srgbClr val="FFFF00"/>
                </a:solidFill>
                <a:latin typeface="Arial" panose="020B0604020202020204" pitchFamily="34" charset="0"/>
              </a:rPr>
              <a:t>60 L/min</a:t>
            </a: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4C029C11-7DBE-F94F-8282-03FF2734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933825"/>
            <a:ext cx="7034212" cy="12255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C28F"/>
              </a:buClr>
              <a:buFont typeface="Wingdings" pitchFamily="2" charset="2"/>
              <a:buChar char="§"/>
            </a:pPr>
            <a:r>
              <a:rPr lang="es-ES" altLang="es-ES" sz="1800">
                <a:solidFill>
                  <a:srgbClr val="FFCC00"/>
                </a:solidFill>
                <a:latin typeface="Arial" panose="020B0604020202020204" pitchFamily="34" charset="0"/>
              </a:rPr>
              <a:t> Doble </a:t>
            </a:r>
            <a:r>
              <a:rPr lang="es-ES" altLang="es-ES" sz="1800" i="1">
                <a:solidFill>
                  <a:srgbClr val="FFCC00"/>
                </a:solidFill>
                <a:latin typeface="Arial" panose="020B0604020202020204" pitchFamily="34" charset="0"/>
              </a:rPr>
              <a:t>trigger</a:t>
            </a:r>
          </a:p>
          <a:p>
            <a:pPr eaLnBrk="1" hangingPunct="1">
              <a:lnSpc>
                <a:spcPct val="40000"/>
              </a:lnSpc>
              <a:buClr>
                <a:srgbClr val="00C28F"/>
              </a:buClr>
            </a:pPr>
            <a:endParaRPr lang="es-ES" altLang="es-ES" sz="1800" i="1">
              <a:solidFill>
                <a:srgbClr val="FFCC00"/>
              </a:solidFill>
              <a:latin typeface="Arial" panose="020B0604020202020204" pitchFamily="34" charset="0"/>
            </a:endParaRPr>
          </a:p>
          <a:p>
            <a:pPr lvl="1" eaLnBrk="1" hangingPunct="1">
              <a:buClr>
                <a:srgbClr val="FFCC00"/>
              </a:buClr>
              <a:buFont typeface="Wingdings" pitchFamily="2" charset="2"/>
              <a:buChar char="§"/>
            </a:pP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 En el respirador: Prolongar tiempo inspiratorio </a:t>
            </a:r>
            <a:r>
              <a:rPr lang="ja-JP" altLang="es-ES" sz="1400">
                <a:solidFill>
                  <a:srgbClr val="FFFFFF"/>
                </a:solidFill>
                <a:latin typeface="Arial" panose="020B0604020202020204" pitchFamily="34" charset="0"/>
              </a:rPr>
              <a:t>“</a:t>
            </a:r>
            <a:r>
              <a:rPr lang="es-ES" altLang="ja-JP" sz="1400">
                <a:solidFill>
                  <a:srgbClr val="FFFFFF"/>
                </a:solidFill>
                <a:latin typeface="Arial" panose="020B0604020202020204" pitchFamily="34" charset="0"/>
              </a:rPr>
              <a:t>mecánico</a:t>
            </a:r>
            <a:r>
              <a:rPr lang="ja-JP" altLang="es-ES" sz="1400">
                <a:solidFill>
                  <a:srgbClr val="FFFFFF"/>
                </a:solidFill>
                <a:latin typeface="Arial" panose="020B0604020202020204" pitchFamily="34" charset="0"/>
              </a:rPr>
              <a:t>”</a:t>
            </a:r>
            <a:r>
              <a:rPr lang="es-ES" altLang="ja-JP" sz="140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s-ES" altLang="ja-JP" sz="1400">
                <a:solidFill>
                  <a:srgbClr val="FFFF00"/>
                </a:solidFill>
                <a:latin typeface="Arial" panose="020B0604020202020204" pitchFamily="34" charset="0"/>
              </a:rPr>
              <a:t>aumentar PS</a:t>
            </a:r>
            <a:r>
              <a:rPr lang="es-ES" altLang="ja-JP" sz="140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16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s-ES" altLang="es-ES" sz="1400">
                <a:solidFill>
                  <a:srgbClr val="FFFFFF"/>
                </a:solidFill>
                <a:latin typeface="Arial" panose="020B0604020202020204" pitchFamily="34" charset="0"/>
              </a:rPr>
              <a:t> En el paciente: </a:t>
            </a:r>
            <a:r>
              <a:rPr lang="es-ES" altLang="es-ES" sz="1400">
                <a:solidFill>
                  <a:srgbClr val="FFFF00"/>
                </a:solidFill>
                <a:latin typeface="Arial" panose="020B0604020202020204" pitchFamily="34" charset="0"/>
              </a:rPr>
              <a:t>Sedación </a:t>
            </a:r>
            <a:r>
              <a:rPr lang="ja-JP" altLang="es-ES" sz="1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s-ES" altLang="ja-JP" sz="1400">
                <a:solidFill>
                  <a:srgbClr val="FFFF00"/>
                </a:solidFill>
                <a:latin typeface="Arial" panose="020B0604020202020204" pitchFamily="34" charset="0"/>
              </a:rPr>
              <a:t>suave</a:t>
            </a:r>
            <a:r>
              <a:rPr lang="ja-JP" altLang="es-ES" sz="1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endParaRPr lang="es-ES_tradnl" altLang="ja-JP" sz="1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160000"/>
              </a:lnSpc>
              <a:buClr>
                <a:srgbClr val="FFCC00"/>
              </a:buClr>
            </a:pPr>
            <a:endParaRPr lang="es-ES" altLang="es-ES" sz="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F22D87B8-9707-F743-A9E3-337D19A6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-27384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Asincronías en fase de presurización</a:t>
            </a:r>
          </a:p>
          <a:p>
            <a:pPr algn="ctr"/>
            <a:r>
              <a:rPr lang="es-ES" altLang="es-E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s-ES" altLang="es-E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" alt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doble </a:t>
            </a:r>
            <a:r>
              <a:rPr lang="es-ES" altLang="es-E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es-ES" altLang="es-E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62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519C7DB7-E35A-2B42-94B3-89D415F1A948}"/>
              </a:ext>
            </a:extLst>
          </p:cNvPr>
          <p:cNvSpPr txBox="1">
            <a:spLocks/>
          </p:cNvSpPr>
          <p:nvPr/>
        </p:nvSpPr>
        <p:spPr bwMode="auto">
          <a:xfrm>
            <a:off x="407368" y="4365625"/>
            <a:ext cx="11305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3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Asincronías ESPIRATORIAS </a:t>
            </a:r>
            <a:r>
              <a:rPr lang="es-ES" altLang="es-ES" sz="3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altLang="es-ES" sz="3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fase de </a:t>
            </a:r>
            <a:r>
              <a:rPr lang="es-ES" altLang="es-ES" sz="3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ciclado</a:t>
            </a:r>
          </a:p>
          <a:p>
            <a:pPr algn="ctr" eaLnBrk="1" hangingPunct="1"/>
            <a:r>
              <a:rPr lang="es-ES" altLang="es-E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(paso de inspiración a espiración)</a:t>
            </a:r>
          </a:p>
        </p:txBody>
      </p:sp>
      <p:grpSp>
        <p:nvGrpSpPr>
          <p:cNvPr id="83970" name="Group 1">
            <a:extLst>
              <a:ext uri="{FF2B5EF4-FFF2-40B4-BE49-F238E27FC236}">
                <a16:creationId xmlns:a16="http://schemas.microsoft.com/office/drawing/2014/main" id="{75219D43-4AB4-EE45-AE1D-E7001DF26C99}"/>
              </a:ext>
            </a:extLst>
          </p:cNvPr>
          <p:cNvGrpSpPr>
            <a:grpSpLocks/>
          </p:cNvGrpSpPr>
          <p:nvPr/>
        </p:nvGrpSpPr>
        <p:grpSpPr bwMode="auto">
          <a:xfrm>
            <a:off x="5879976" y="980728"/>
            <a:ext cx="4487863" cy="3211512"/>
            <a:chOff x="4444532" y="643467"/>
            <a:chExt cx="4487823" cy="3210878"/>
          </a:xfrm>
        </p:grpSpPr>
        <p:grpSp>
          <p:nvGrpSpPr>
            <p:cNvPr id="83971" name="Group 2">
              <a:extLst>
                <a:ext uri="{FF2B5EF4-FFF2-40B4-BE49-F238E27FC236}">
                  <a16:creationId xmlns:a16="http://schemas.microsoft.com/office/drawing/2014/main" id="{4394BA62-CC7E-374E-A66F-1CDDF0C1D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4532" y="643467"/>
              <a:ext cx="4487823" cy="3210878"/>
              <a:chOff x="4444532" y="643467"/>
              <a:chExt cx="4487823" cy="3210878"/>
            </a:xfrm>
          </p:grpSpPr>
          <p:pic>
            <p:nvPicPr>
              <p:cNvPr id="83973" name="Picture 3">
                <a:extLst>
                  <a:ext uri="{FF2B5EF4-FFF2-40B4-BE49-F238E27FC236}">
                    <a16:creationId xmlns:a16="http://schemas.microsoft.com/office/drawing/2014/main" id="{852670AB-01A4-A64A-B7D1-6DB29CE95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4532" y="925594"/>
                <a:ext cx="4487823" cy="292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0D546F-E0BE-C84D-9223-6916326181AC}"/>
                  </a:ext>
                </a:extLst>
              </p:cNvPr>
              <p:cNvSpPr/>
              <p:nvPr/>
            </p:nvSpPr>
            <p:spPr>
              <a:xfrm>
                <a:off x="5495448" y="846627"/>
                <a:ext cx="736593" cy="845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4FC09-0E97-E94A-B1EE-0F91963DCE47}"/>
                  </a:ext>
                </a:extLst>
              </p:cNvPr>
              <p:cNvSpPr/>
              <p:nvPr/>
            </p:nvSpPr>
            <p:spPr>
              <a:xfrm>
                <a:off x="6044718" y="762505"/>
                <a:ext cx="863592" cy="8459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8DF271-A0BD-6B41-A239-5932410CF5B7}"/>
                  </a:ext>
                </a:extLst>
              </p:cNvPr>
              <p:cNvSpPr/>
              <p:nvPr/>
            </p:nvSpPr>
            <p:spPr>
              <a:xfrm>
                <a:off x="6638437" y="643467"/>
                <a:ext cx="874705" cy="845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7B0071-216A-4545-91EB-04CC97A4D8E0}"/>
                  </a:ext>
                </a:extLst>
              </p:cNvPr>
              <p:cNvSpPr/>
              <p:nvPr/>
            </p:nvSpPr>
            <p:spPr>
              <a:xfrm>
                <a:off x="7321056" y="943445"/>
                <a:ext cx="1006466" cy="3650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285093-CFCB-F240-BE2D-E2CA4DDEE7BD}"/>
                </a:ext>
              </a:extLst>
            </p:cNvPr>
            <p:cNvSpPr/>
            <p:nvPr/>
          </p:nvSpPr>
          <p:spPr>
            <a:xfrm>
              <a:off x="6216166" y="3490880"/>
              <a:ext cx="1008054" cy="363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0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>
            <a:extLst>
              <a:ext uri="{FF2B5EF4-FFF2-40B4-BE49-F238E27FC236}">
                <a16:creationId xmlns:a16="http://schemas.microsoft.com/office/drawing/2014/main" id="{D7099D6A-151B-FB42-A2E3-595DAB12E1E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782888" y="2781300"/>
            <a:ext cx="6877050" cy="2808288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s-ES" sz="2800" dirty="0">
                <a:latin typeface="Verdana" charset="0"/>
              </a:rPr>
              <a:t>Ciclado precoz</a:t>
            </a:r>
          </a:p>
          <a:p>
            <a:pPr marL="0" indent="0" eaLnBrk="1" hangingPunct="1">
              <a:buNone/>
              <a:defRPr/>
            </a:pPr>
            <a:endParaRPr lang="es-ES" sz="2800" i="1" dirty="0">
              <a:latin typeface="Verdana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s-ES" sz="2800" dirty="0">
                <a:latin typeface="Verdana" charset="0"/>
              </a:rPr>
              <a:t>Ciclado diferido</a:t>
            </a:r>
          </a:p>
          <a:p>
            <a:pPr eaLnBrk="1" hangingPunct="1">
              <a:lnSpc>
                <a:spcPct val="20000"/>
              </a:lnSpc>
              <a:buFont typeface="Wingdings" charset="0"/>
              <a:buNone/>
              <a:defRPr/>
            </a:pPr>
            <a:endParaRPr lang="es-ES" dirty="0">
              <a:latin typeface="Verdana" charset="0"/>
            </a:endParaRPr>
          </a:p>
          <a:p>
            <a:pPr lvl="1" eaLnBrk="1" hangingPunct="1">
              <a:buClr>
                <a:schemeClr val="hlink"/>
              </a:buClr>
              <a:buFont typeface="Wingdings" charset="0"/>
              <a:buNone/>
              <a:defRPr/>
            </a:pPr>
            <a:r>
              <a:rPr lang="es-ES" dirty="0">
                <a:latin typeface="Verdana" charset="0"/>
              </a:rPr>
              <a:t>  </a:t>
            </a:r>
          </a:p>
          <a:p>
            <a:pPr eaLnBrk="1" hangingPunct="1">
              <a:buClr>
                <a:schemeClr val="hlink"/>
              </a:buClr>
              <a:buFont typeface="Wingdings" charset="0"/>
              <a:buChar char="§"/>
              <a:defRPr/>
            </a:pPr>
            <a:endParaRPr lang="es-ES" dirty="0">
              <a:latin typeface="Verdana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2FEF2A56-321C-6F4A-8126-BD1D555F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0"/>
            <a:ext cx="1036915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Asincronías en fase de ciclado / ESPIRATORIAS</a:t>
            </a:r>
          </a:p>
        </p:txBody>
      </p:sp>
    </p:spTree>
    <p:extLst>
      <p:ext uri="{BB962C8B-B14F-4D97-AF65-F5344CB8AC3E}">
        <p14:creationId xmlns:p14="http://schemas.microsoft.com/office/powerpoint/2010/main" val="423010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>
            <a:extLst>
              <a:ext uri="{FF2B5EF4-FFF2-40B4-BE49-F238E27FC236}">
                <a16:creationId xmlns:a16="http://schemas.microsoft.com/office/drawing/2014/main" id="{037A8734-3E9C-2746-94C7-E262387F5B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58989" y="2235413"/>
            <a:ext cx="4685083" cy="27971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z="18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Ciclado por tiempo</a:t>
            </a:r>
          </a:p>
          <a:p>
            <a:pPr lvl="1" eaLnBrk="1" hangingPunct="1">
              <a:lnSpc>
                <a:spcPct val="150000"/>
              </a:lnSpc>
            </a:pPr>
            <a:r>
              <a:rPr lang="es-ES" altLang="es-ES" sz="14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Tiempo inspiratorio prefijado</a:t>
            </a:r>
          </a:p>
          <a:p>
            <a:pPr lvl="1" eaLnBrk="1" hangingPunct="1">
              <a:lnSpc>
                <a:spcPct val="150000"/>
              </a:lnSpc>
            </a:pPr>
            <a:r>
              <a:rPr lang="es-ES" altLang="es-ES" sz="14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Tiempo de IPAP de 3 </a:t>
            </a:r>
            <a:r>
              <a:rPr lang="es-ES" altLang="es-ES" sz="140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seg</a:t>
            </a:r>
            <a:endParaRPr lang="es-ES" altLang="es-ES" sz="14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  <a:buFont typeface="Verdana" panose="020B0604030504040204" pitchFamily="34" charset="0"/>
              <a:buNone/>
            </a:pPr>
            <a:endParaRPr lang="es-ES" altLang="es-ES" sz="14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18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Ciclado por Flujo</a:t>
            </a:r>
          </a:p>
          <a:p>
            <a:pPr lvl="1" eaLnBrk="1" hangingPunct="1">
              <a:lnSpc>
                <a:spcPct val="150000"/>
              </a:lnSpc>
            </a:pPr>
            <a:r>
              <a:rPr lang="es-ES" altLang="es-ES" sz="14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Caída del flujo (25% pico de flujo)</a:t>
            </a:r>
          </a:p>
          <a:p>
            <a:pPr lvl="1" eaLnBrk="1" hangingPunct="1">
              <a:lnSpc>
                <a:spcPct val="150000"/>
              </a:lnSpc>
              <a:buFont typeface="Verdana" panose="020B0604030504040204" pitchFamily="34" charset="0"/>
              <a:buNone/>
            </a:pPr>
            <a:endParaRPr lang="es-ES" altLang="es-ES" sz="14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6" name="Rectangle 29">
            <a:extLst>
              <a:ext uri="{FF2B5EF4-FFF2-40B4-BE49-F238E27FC236}">
                <a16:creationId xmlns:a16="http://schemas.microsoft.com/office/drawing/2014/main" id="{C23EE121-DEB7-AA41-A6B7-4BF138551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3592" y="188640"/>
            <a:ext cx="7848600" cy="719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s-ES" sz="3600" dirty="0" err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Criterio</a:t>
            </a:r>
            <a:r>
              <a:rPr lang="en-US" altLang="es-ES" sz="3600" dirty="0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</a:t>
            </a:r>
            <a:r>
              <a:rPr lang="en-US" altLang="es-ES" sz="3600" dirty="0" err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Ciclado</a:t>
            </a:r>
            <a:br>
              <a:rPr lang="en-US" altLang="es-ES" sz="4000" dirty="0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S/T</a:t>
            </a:r>
          </a:p>
        </p:txBody>
      </p:sp>
      <p:pic>
        <p:nvPicPr>
          <p:cNvPr id="19" name="Imagen 1">
            <a:extLst>
              <a:ext uri="{FF2B5EF4-FFF2-40B4-BE49-F238E27FC236}">
                <a16:creationId xmlns:a16="http://schemas.microsoft.com/office/drawing/2014/main" id="{7D9AC601-DC3B-9E4D-95FC-029C7BC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938" b="1945"/>
          <a:stretch>
            <a:fillRect/>
          </a:stretch>
        </p:blipFill>
        <p:spPr bwMode="auto">
          <a:xfrm>
            <a:off x="7206457" y="4005064"/>
            <a:ext cx="273843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4">
            <a:extLst>
              <a:ext uri="{FF2B5EF4-FFF2-40B4-BE49-F238E27FC236}">
                <a16:creationId xmlns:a16="http://schemas.microsoft.com/office/drawing/2014/main" id="{A26ACB09-39E3-3F46-AD6F-90D06F097AF8}"/>
              </a:ext>
            </a:extLst>
          </p:cNvPr>
          <p:cNvSpPr/>
          <p:nvPr/>
        </p:nvSpPr>
        <p:spPr bwMode="auto">
          <a:xfrm>
            <a:off x="7752184" y="3740646"/>
            <a:ext cx="1008111" cy="552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C68CF1A-5A67-A14A-8B61-FA2DC8C53455}"/>
              </a:ext>
            </a:extLst>
          </p:cNvPr>
          <p:cNvSpPr/>
          <p:nvPr/>
        </p:nvSpPr>
        <p:spPr>
          <a:xfrm>
            <a:off x="7464152" y="3565078"/>
            <a:ext cx="1830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ja-JP" sz="14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Ciclado por flujo</a:t>
            </a:r>
            <a:endParaRPr lang="es-E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8177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D05A0A4F-F9D7-E547-B4C8-D8F41136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7178" r="19585"/>
          <a:stretch>
            <a:fillRect/>
          </a:stretch>
        </p:blipFill>
        <p:spPr bwMode="auto">
          <a:xfrm>
            <a:off x="7239992" y="4724857"/>
            <a:ext cx="29956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17C9D95-EC1D-AB48-90BB-EC734FA79C5B}"/>
              </a:ext>
            </a:extLst>
          </p:cNvPr>
          <p:cNvGrpSpPr/>
          <p:nvPr/>
        </p:nvGrpSpPr>
        <p:grpSpPr>
          <a:xfrm>
            <a:off x="6428012" y="1700808"/>
            <a:ext cx="5286647" cy="2547938"/>
            <a:chOff x="4782867" y="4210050"/>
            <a:chExt cx="5286647" cy="2547938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5F1EFCDB-1136-9741-B303-3D751AB3A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7" t="8176" r="17139" b="5759"/>
            <a:stretch>
              <a:fillRect/>
            </a:stretch>
          </p:blipFill>
          <p:spPr bwMode="auto">
            <a:xfrm>
              <a:off x="5708650" y="4410075"/>
              <a:ext cx="3208338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3CDD3C59-CE30-3F45-A616-0AB626A4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9" y="4573589"/>
              <a:ext cx="365125" cy="365125"/>
            </a:xfrm>
            <a:prstGeom prst="ellips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5F2C4F3A-5B94-A447-AC12-887B124CA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351" y="6099176"/>
              <a:ext cx="365125" cy="365125"/>
            </a:xfrm>
            <a:prstGeom prst="ellips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14567F4C-6959-B24B-AC42-4E366B503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764" y="6205538"/>
              <a:ext cx="18002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ES" sz="1000">
                  <a:solidFill>
                    <a:srgbClr val="000000"/>
                  </a:solidFill>
                  <a:latin typeface="Arial Narrow" panose="020B0604020202020204" pitchFamily="34" charset="0"/>
                </a:rPr>
                <a:t>Punto de entrecruzamiento de señales </a:t>
              </a:r>
            </a:p>
            <a:p>
              <a:pPr algn="ctr" eaLnBrk="1" hangingPunct="1"/>
              <a:r>
                <a:rPr lang="es-ES" altLang="es-ES" sz="1000">
                  <a:solidFill>
                    <a:srgbClr val="000000"/>
                  </a:solidFill>
                  <a:latin typeface="Arial Narrow" panose="020B0604020202020204" pitchFamily="34" charset="0"/>
                </a:rPr>
                <a:t>para activar a IPAP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A7317DB-C268-2F44-A0DF-F7CCE443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51" y="4210050"/>
              <a:ext cx="2735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ES" sz="1000" dirty="0">
                  <a:solidFill>
                    <a:srgbClr val="000000"/>
                  </a:solidFill>
                  <a:latin typeface="Arial Narrow" panose="020B0604020202020204" pitchFamily="34" charset="0"/>
                </a:rPr>
                <a:t>Punto de entrecruzamiento de señales </a:t>
              </a:r>
            </a:p>
            <a:p>
              <a:pPr algn="ctr" eaLnBrk="1" hangingPunct="1"/>
              <a:r>
                <a:rPr lang="es-ES" altLang="es-ES" sz="1000" dirty="0">
                  <a:solidFill>
                    <a:srgbClr val="000000"/>
                  </a:solidFill>
                  <a:latin typeface="Arial Narrow" panose="020B0604020202020204" pitchFamily="34" charset="0"/>
                </a:rPr>
                <a:t>para ciclar a EPAP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89703A81-6D4B-D444-A85C-5E3F61552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0691" y="4735008"/>
              <a:ext cx="1522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s-ES" sz="1400" b="1" dirty="0" err="1">
                  <a:solidFill>
                    <a:srgbClr val="1F497D"/>
                  </a:solidFill>
                </a:rPr>
                <a:t>Señal</a:t>
              </a:r>
              <a:r>
                <a:rPr lang="en-US" altLang="es-ES" sz="1400" b="1" dirty="0">
                  <a:solidFill>
                    <a:srgbClr val="1F497D"/>
                  </a:solidFill>
                </a:rPr>
                <a:t> de </a:t>
              </a:r>
              <a:r>
                <a:rPr lang="en-US" altLang="es-ES" sz="1400" b="1" dirty="0" err="1">
                  <a:solidFill>
                    <a:srgbClr val="1F497D"/>
                  </a:solidFill>
                </a:rPr>
                <a:t>flujo</a:t>
              </a:r>
              <a:r>
                <a:rPr lang="en-US" altLang="es-ES" sz="1400" b="1" dirty="0">
                  <a:solidFill>
                    <a:srgbClr val="1F497D"/>
                  </a:solidFill>
                </a:rPr>
                <a:t> real</a:t>
              </a: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77B95263-BF4F-444D-8E80-8E1DDAE72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6092" y="5077908"/>
              <a:ext cx="1164101" cy="3077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s-ES" sz="1400" b="1" i="1" dirty="0">
                  <a:solidFill>
                    <a:srgbClr val="00B0F0"/>
                  </a:solidFill>
                </a:rPr>
                <a:t>Shape</a:t>
              </a:r>
              <a:r>
                <a:rPr lang="en-US" altLang="es-ES" sz="1400" b="1" dirty="0">
                  <a:solidFill>
                    <a:srgbClr val="00B0F0"/>
                  </a:solidFill>
                </a:rPr>
                <a:t> Signal </a:t>
              </a:r>
            </a:p>
          </p:txBody>
        </p:sp>
        <p:cxnSp>
          <p:nvCxnSpPr>
            <p:cNvPr id="37" name="Straight Connector 4">
              <a:extLst>
                <a:ext uri="{FF2B5EF4-FFF2-40B4-BE49-F238E27FC236}">
                  <a16:creationId xmlns:a16="http://schemas.microsoft.com/office/drawing/2014/main" id="{F8C32DA3-F973-FA41-8B1D-B04052AA65E3}"/>
                </a:ext>
              </a:extLst>
            </p:cNvPr>
            <p:cNvCxnSpPr/>
            <p:nvPr/>
          </p:nvCxnSpPr>
          <p:spPr>
            <a:xfrm>
              <a:off x="4782867" y="4911220"/>
              <a:ext cx="403225" cy="0"/>
            </a:xfrm>
            <a:prstGeom prst="line">
              <a:avLst/>
            </a:prstGeom>
            <a:ln w="381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7">
              <a:extLst>
                <a:ext uri="{FF2B5EF4-FFF2-40B4-BE49-F238E27FC236}">
                  <a16:creationId xmlns:a16="http://schemas.microsoft.com/office/drawing/2014/main" id="{B029CEA1-4126-6E40-89B1-569B68EAC452}"/>
                </a:ext>
              </a:extLst>
            </p:cNvPr>
            <p:cNvCxnSpPr/>
            <p:nvPr/>
          </p:nvCxnSpPr>
          <p:spPr>
            <a:xfrm>
              <a:off x="4782867" y="5262057"/>
              <a:ext cx="420687" cy="0"/>
            </a:xfrm>
            <a:prstGeom prst="line">
              <a:avLst/>
            </a:prstGeom>
            <a:ln w="38100" cmpd="sng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7D48F734-D914-8A4D-B731-E2EFCD8AA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51" y="4902200"/>
              <a:ext cx="2106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ES" sz="1000" dirty="0">
                  <a:solidFill>
                    <a:srgbClr val="000000"/>
                  </a:solidFill>
                  <a:latin typeface="Arial Narrow" panose="020B0604020202020204" pitchFamily="34" charset="0"/>
                </a:rPr>
                <a:t>Punto de entrecruzamiento de </a:t>
              </a:r>
              <a:r>
                <a:rPr lang="es-ES" altLang="es-ES" sz="1000" i="1" dirty="0">
                  <a:solidFill>
                    <a:srgbClr val="000000"/>
                  </a:solidFill>
                  <a:latin typeface="Arial Narrow" panose="020B0604020202020204" pitchFamily="34" charset="0"/>
                </a:rPr>
                <a:t>SET</a:t>
              </a:r>
            </a:p>
            <a:p>
              <a:pPr algn="ctr" eaLnBrk="1" hangingPunct="1"/>
              <a:r>
                <a:rPr lang="es-ES" altLang="es-ES" sz="1000" dirty="0">
                  <a:solidFill>
                    <a:srgbClr val="000000"/>
                  </a:solidFill>
                  <a:latin typeface="Arial Narrow" panose="020B0604020202020204" pitchFamily="34" charset="0"/>
                </a:rPr>
                <a:t>para ciclar a EPAP</a:t>
              </a:r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40D56509-04EC-374E-9403-70C5BD70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851" y="5024439"/>
              <a:ext cx="212725" cy="219075"/>
            </a:xfrm>
            <a:prstGeom prst="ellipse">
              <a:avLst/>
            </a:prstGeom>
            <a:noFill/>
            <a:ln w="28575">
              <a:solidFill>
                <a:srgbClr val="4A7EBB"/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Rectángulo 4">
            <a:extLst>
              <a:ext uri="{FF2B5EF4-FFF2-40B4-BE49-F238E27FC236}">
                <a16:creationId xmlns:a16="http://schemas.microsoft.com/office/drawing/2014/main" id="{A26ACB09-39E3-3F46-AD6F-90D06F097AF8}"/>
              </a:ext>
            </a:extLst>
          </p:cNvPr>
          <p:cNvSpPr/>
          <p:nvPr/>
        </p:nvSpPr>
        <p:spPr bwMode="auto">
          <a:xfrm>
            <a:off x="7726364" y="1325563"/>
            <a:ext cx="1698625" cy="552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E73D4750-E1F8-984E-AF1C-67609BCE3FF1}"/>
              </a:ext>
            </a:extLst>
          </p:cNvPr>
          <p:cNvSpPr txBox="1">
            <a:spLocks/>
          </p:cNvSpPr>
          <p:nvPr/>
        </p:nvSpPr>
        <p:spPr bwMode="auto">
          <a:xfrm>
            <a:off x="1128825" y="3045281"/>
            <a:ext cx="4718354" cy="18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150000"/>
              </a:lnSpc>
              <a:buFont typeface="Verdana" panose="020B0604030504040204" pitchFamily="34" charset="0"/>
              <a:buNone/>
            </a:pPr>
            <a:endParaRPr lang="es-ES" altLang="es-ES" sz="1400" kern="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1800" b="1" kern="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Ciclado por señal de flujo</a:t>
            </a:r>
          </a:p>
          <a:p>
            <a:pPr lvl="1" eaLnBrk="1" hangingPunct="1">
              <a:lnSpc>
                <a:spcPct val="150000"/>
              </a:lnSpc>
            </a:pPr>
            <a:r>
              <a:rPr lang="es-ES" altLang="es-ES" sz="1400" kern="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Señal de flujo </a:t>
            </a:r>
            <a:r>
              <a:rPr lang="es-ES" altLang="en-US" sz="1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“</a:t>
            </a:r>
            <a:r>
              <a:rPr lang="es-ES" altLang="ja-JP" sz="1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autotrack</a:t>
            </a:r>
            <a:r>
              <a:rPr lang="es-ES" altLang="en-US" sz="1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”</a:t>
            </a:r>
            <a:endParaRPr lang="es-ES" altLang="ja-JP" sz="1400" b="1" kern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</a:pPr>
            <a:r>
              <a:rPr lang="es-ES" altLang="es-ES" sz="1400" i="1" kern="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Spontaneous</a:t>
            </a:r>
            <a:r>
              <a:rPr lang="es-ES" altLang="es-ES" sz="1400" i="1" kern="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1400" i="1" kern="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Expiratory</a:t>
            </a:r>
            <a:r>
              <a:rPr lang="es-ES" altLang="es-ES" sz="1400" i="1" kern="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1400" i="1" kern="0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Threshold</a:t>
            </a:r>
            <a:r>
              <a:rPr lang="es-ES" altLang="es-ES" sz="1400" i="1" kern="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(</a:t>
            </a:r>
            <a:r>
              <a:rPr lang="es-ES" altLang="es-ES" sz="1400" b="1" i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SET</a:t>
            </a:r>
            <a:r>
              <a:rPr lang="es-ES" altLang="es-ES" sz="1400" i="1" kern="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)</a:t>
            </a:r>
            <a:endParaRPr lang="es-ES" altLang="es-ES" sz="1400" kern="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F2E2A11-DBE2-6B42-966C-86180F5A94F9}"/>
              </a:ext>
            </a:extLst>
          </p:cNvPr>
          <p:cNvSpPr/>
          <p:nvPr/>
        </p:nvSpPr>
        <p:spPr>
          <a:xfrm>
            <a:off x="8685224" y="1283755"/>
            <a:ext cx="1156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ja-JP" sz="14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autotrack</a:t>
            </a:r>
            <a:endParaRPr lang="es-ES" sz="1400" dirty="0">
              <a:solidFill>
                <a:srgbClr val="000066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6458EFF-BC00-F347-82CD-5758BD08AEEF}"/>
              </a:ext>
            </a:extLst>
          </p:cNvPr>
          <p:cNvSpPr/>
          <p:nvPr/>
        </p:nvSpPr>
        <p:spPr>
          <a:xfrm>
            <a:off x="9010962" y="4516993"/>
            <a:ext cx="558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ja-JP" sz="1400" b="1" i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SET</a:t>
            </a:r>
            <a:endParaRPr lang="es-ES" sz="1400" i="1" dirty="0">
              <a:solidFill>
                <a:srgbClr val="000066"/>
              </a:solidFill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E38A65C4-B8B2-9647-973B-010F5E1E0763}"/>
              </a:ext>
            </a:extLst>
          </p:cNvPr>
          <p:cNvSpPr txBox="1">
            <a:spLocks/>
          </p:cNvSpPr>
          <p:nvPr/>
        </p:nvSpPr>
        <p:spPr bwMode="auto">
          <a:xfrm>
            <a:off x="2423592" y="188640"/>
            <a:ext cx="78486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s-ES" sz="3600" kern="0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Criterio de Ciclado</a:t>
            </a:r>
            <a:br>
              <a:rPr lang="en-US" altLang="es-ES" sz="4000" kern="0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s-ES" sz="2400" ker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S/T</a:t>
            </a:r>
            <a:endParaRPr lang="en-US" altLang="es-ES" sz="2400" kern="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5187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A441E9D-3201-BE4F-B50D-9E647377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>
            <a:fillRect/>
          </a:stretch>
        </p:blipFill>
        <p:spPr bwMode="auto">
          <a:xfrm>
            <a:off x="8410575" y="4394200"/>
            <a:ext cx="13208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4">
            <a:extLst>
              <a:ext uri="{FF2B5EF4-FFF2-40B4-BE49-F238E27FC236}">
                <a16:creationId xmlns:a16="http://schemas.microsoft.com/office/drawing/2014/main" id="{54AE5AAE-CD8D-9345-856C-E3DB08D54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1773238"/>
            <a:ext cx="7010400" cy="762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No</a:t>
            </a:r>
            <a:r>
              <a:rPr lang="es-ES" altLang="es-ES" sz="220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2200">
                <a:solidFill>
                  <a:srgbClr val="FFFFFF"/>
                </a:solidFill>
                <a:latin typeface="Arial" panose="020B0604020202020204" pitchFamily="34" charset="0"/>
              </a:rPr>
              <a:t>existe </a:t>
            </a: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concordancia</a:t>
            </a:r>
            <a:r>
              <a:rPr lang="es-ES" altLang="es-ES" sz="2200">
                <a:solidFill>
                  <a:srgbClr val="FFFFFF"/>
                </a:solidFill>
                <a:latin typeface="Arial" panose="020B0604020202020204" pitchFamily="34" charset="0"/>
              </a:rPr>
              <a:t> entre los </a:t>
            </a: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tiempos neural</a:t>
            </a:r>
            <a:r>
              <a:rPr lang="es-ES" altLang="es-ES" sz="2200">
                <a:solidFill>
                  <a:srgbClr val="FFFFFF"/>
                </a:solidFill>
                <a:latin typeface="Arial" panose="020B0604020202020204" pitchFamily="34" charset="0"/>
              </a:rPr>
              <a:t> (paciente) y </a:t>
            </a:r>
            <a:r>
              <a:rPr lang="es-ES" altLang="es-ES" sz="2200">
                <a:solidFill>
                  <a:srgbClr val="FFFF00"/>
                </a:solidFill>
                <a:latin typeface="Arial" panose="020B0604020202020204" pitchFamily="34" charset="0"/>
              </a:rPr>
              <a:t>mecánico</a:t>
            </a:r>
            <a:r>
              <a:rPr lang="es-ES" altLang="es-ES" sz="2200">
                <a:solidFill>
                  <a:srgbClr val="FFFFFF"/>
                </a:solidFill>
                <a:latin typeface="Arial" panose="020B0604020202020204" pitchFamily="34" charset="0"/>
              </a:rPr>
              <a:t> (ventilador)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C05907-3E15-784A-A1B8-130302E82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4922838"/>
            <a:ext cx="7581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 b="1">
                <a:solidFill>
                  <a:srgbClr val="000000"/>
                </a:solidFill>
                <a:latin typeface="Arial" panose="020B0604020202020204" pitchFamily="34" charset="0"/>
              </a:rPr>
              <a:t>Tiempo mecánico </a:t>
            </a:r>
            <a:r>
              <a:rPr lang="es-ES" altLang="es-ES" sz="2200" b="1">
                <a:solidFill>
                  <a:srgbClr val="005800"/>
                </a:solidFill>
                <a:latin typeface="Arial" panose="020B0604020202020204" pitchFamily="34" charset="0"/>
              </a:rPr>
              <a:t>&gt;</a:t>
            </a:r>
            <a:r>
              <a:rPr lang="es-ES" altLang="es-ES" sz="2200" b="1">
                <a:solidFill>
                  <a:srgbClr val="000000"/>
                </a:solidFill>
                <a:latin typeface="Arial" panose="020B0604020202020204" pitchFamily="34" charset="0"/>
              </a:rPr>
              <a:t> Tiempo neural</a:t>
            </a:r>
          </a:p>
          <a:p>
            <a:pPr eaLnBrk="1" hangingPunct="1">
              <a:lnSpc>
                <a:spcPct val="0"/>
              </a:lnSpc>
            </a:pPr>
            <a:r>
              <a:rPr lang="es-ES" altLang="es-ES" sz="17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0000"/>
              </a:lnSpc>
            </a:pPr>
            <a:endParaRPr lang="es-ES" altLang="es-ES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53111"/>
                </a:solidFill>
                <a:latin typeface="Arial" panose="020B0604020202020204" pitchFamily="34" charset="0"/>
              </a:rPr>
              <a:t>PS excesiva</a:t>
            </a:r>
            <a:endParaRPr lang="es-ES" altLang="es-ES" sz="1700" i="1">
              <a:solidFill>
                <a:srgbClr val="053111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53111"/>
                </a:solidFill>
                <a:latin typeface="Arial" panose="020B0604020202020204" pitchFamily="34" charset="0"/>
              </a:rPr>
              <a:t>Criterio de ciclado bajo (pe. 10%)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53111"/>
                </a:solidFill>
                <a:latin typeface="Arial" panose="020B0604020202020204" pitchFamily="34" charset="0"/>
              </a:rPr>
              <a:t>AEPOC </a:t>
            </a:r>
            <a:r>
              <a:rPr lang="es-ES" altLang="es-ES" sz="1700">
                <a:solidFill>
                  <a:srgbClr val="7F7F7F"/>
                </a:solidFill>
                <a:latin typeface="Arial" panose="020B0604020202020204" pitchFamily="34" charset="0"/>
              </a:rPr>
              <a:t>(</a:t>
            </a:r>
            <a:r>
              <a:rPr lang="es-ES" altLang="es-ES" sz="1700" i="1">
                <a:solidFill>
                  <a:srgbClr val="7F7F7F"/>
                </a:solidFill>
                <a:latin typeface="Arial" panose="020B0604020202020204" pitchFamily="34" charset="0"/>
              </a:rPr>
              <a:t>constante de tiempo</a:t>
            </a:r>
            <a:r>
              <a:rPr lang="es-ES" altLang="es-ES" sz="1700">
                <a:solidFill>
                  <a:srgbClr val="7F7F7F"/>
                </a:solidFill>
                <a:latin typeface="Arial" panose="020B0604020202020204" pitchFamily="34" charset="0"/>
              </a:rPr>
              <a:t> aumentada)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9E7128-6104-7E46-A3DA-929159B8E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/>
          <a:stretch>
            <a:fillRect/>
          </a:stretch>
        </p:blipFill>
        <p:spPr bwMode="auto">
          <a:xfrm>
            <a:off x="8618538" y="4627564"/>
            <a:ext cx="4953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94207CA0-8E70-F245-BC39-A14109572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2786064"/>
            <a:ext cx="713898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10000"/>
              </a:lnSpc>
              <a:spcAft>
                <a:spcPts val="600"/>
              </a:spcAft>
              <a:buClr>
                <a:srgbClr val="4F81BD"/>
              </a:buClr>
              <a:buSzPct val="65000"/>
            </a:pPr>
            <a:endParaRPr lang="es-ES" altLang="es-ES" sz="17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200" b="1">
                <a:solidFill>
                  <a:srgbClr val="000000"/>
                </a:solidFill>
                <a:latin typeface="Arial" panose="020B0604020202020204" pitchFamily="34" charset="0"/>
              </a:rPr>
              <a:t>Tiempo mecánico &lt; Tiempo neural</a:t>
            </a:r>
          </a:p>
          <a:p>
            <a:pPr>
              <a:lnSpc>
                <a:spcPct val="0"/>
              </a:lnSpc>
              <a:spcBef>
                <a:spcPct val="20000"/>
              </a:spcBef>
              <a:buClr>
                <a:srgbClr val="4F81BD"/>
              </a:buClr>
              <a:buSzPct val="65000"/>
            </a:pPr>
            <a:endParaRPr lang="es-ES" altLang="es-ES" sz="2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53111"/>
                </a:solidFill>
                <a:latin typeface="Arial" panose="020B0604020202020204" pitchFamily="34" charset="0"/>
              </a:rPr>
              <a:t>Bajo nivel de PS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>
                <a:solidFill>
                  <a:srgbClr val="053111"/>
                </a:solidFill>
                <a:latin typeface="Arial" panose="020B0604020202020204" pitchFamily="34" charset="0"/>
              </a:rPr>
              <a:t>Criterio de ciclado alto (pe. 75%)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Courier New" panose="02070309020205020404" pitchFamily="49" charset="0"/>
              <a:buChar char="o"/>
            </a:pPr>
            <a:r>
              <a:rPr lang="es-ES" altLang="es-ES" sz="1700" i="1">
                <a:solidFill>
                  <a:srgbClr val="7F7F7F"/>
                </a:solidFill>
                <a:latin typeface="Arial" panose="020B0604020202020204" pitchFamily="34" charset="0"/>
              </a:rPr>
              <a:t>Constante de tiempo</a:t>
            </a:r>
            <a:r>
              <a:rPr lang="es-ES" altLang="es-ES" sz="1700">
                <a:solidFill>
                  <a:srgbClr val="7F7F7F"/>
                </a:solidFill>
                <a:latin typeface="Arial" panose="020B0604020202020204" pitchFamily="34" charset="0"/>
              </a:rPr>
              <a:t> reducida </a:t>
            </a:r>
            <a:r>
              <a:rPr lang="es-ES" altLang="es-ES" sz="1700">
                <a:solidFill>
                  <a:srgbClr val="053111"/>
                </a:solidFill>
                <a:latin typeface="Arial" panose="020B0604020202020204" pitchFamily="34" charset="0"/>
              </a:rPr>
              <a:t>(edema pulmonar)</a:t>
            </a:r>
          </a:p>
        </p:txBody>
      </p:sp>
      <p:sp>
        <p:nvSpPr>
          <p:cNvPr id="37" name="Rectángulo 9">
            <a:extLst>
              <a:ext uri="{FF2B5EF4-FFF2-40B4-BE49-F238E27FC236}">
                <a16:creationId xmlns:a16="http://schemas.microsoft.com/office/drawing/2014/main" id="{A16BDBFE-F2FF-054B-886A-A2B2BBA20F58}"/>
              </a:ext>
            </a:extLst>
          </p:cNvPr>
          <p:cNvSpPr/>
          <p:nvPr/>
        </p:nvSpPr>
        <p:spPr>
          <a:xfrm>
            <a:off x="3284538" y="4406900"/>
            <a:ext cx="258762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Rectángulo 10">
            <a:extLst>
              <a:ext uri="{FF2B5EF4-FFF2-40B4-BE49-F238E27FC236}">
                <a16:creationId xmlns:a16="http://schemas.microsoft.com/office/drawing/2014/main" id="{2BA2782D-A845-E946-98A3-6F05BD591B50}"/>
              </a:ext>
            </a:extLst>
          </p:cNvPr>
          <p:cNvSpPr/>
          <p:nvPr/>
        </p:nvSpPr>
        <p:spPr>
          <a:xfrm>
            <a:off x="2873375" y="4276726"/>
            <a:ext cx="1476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9" name="Imagen 16">
            <a:extLst>
              <a:ext uri="{FF2B5EF4-FFF2-40B4-BE49-F238E27FC236}">
                <a16:creationId xmlns:a16="http://schemas.microsoft.com/office/drawing/2014/main" id="{9E4A681A-030B-1F48-9696-4F34EC98814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>
            <a:fillRect/>
          </a:stretch>
        </p:blipFill>
        <p:spPr bwMode="auto">
          <a:xfrm>
            <a:off x="8562976" y="2997201"/>
            <a:ext cx="10191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13">
            <a:extLst>
              <a:ext uri="{FF2B5EF4-FFF2-40B4-BE49-F238E27FC236}">
                <a16:creationId xmlns:a16="http://schemas.microsoft.com/office/drawing/2014/main" id="{5ADC3AEB-58B4-B34D-9E23-545D9BA1D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868613"/>
            <a:ext cx="1016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E037F2F7-B2DB-094D-919D-248091045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0"/>
            <a:ext cx="1036915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Asincronías en fase de ciclado / ESPIRATORIAS</a:t>
            </a:r>
          </a:p>
        </p:txBody>
      </p:sp>
    </p:spTree>
    <p:extLst>
      <p:ext uri="{BB962C8B-B14F-4D97-AF65-F5344CB8AC3E}">
        <p14:creationId xmlns:p14="http://schemas.microsoft.com/office/powerpoint/2010/main" val="202452099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1" name="Agrupar 3">
            <a:extLst>
              <a:ext uri="{FF2B5EF4-FFF2-40B4-BE49-F238E27FC236}">
                <a16:creationId xmlns:a16="http://schemas.microsoft.com/office/drawing/2014/main" id="{9698931B-F2F3-E342-9082-7D2EF5A6C54D}"/>
              </a:ext>
            </a:extLst>
          </p:cNvPr>
          <p:cNvGrpSpPr>
            <a:grpSpLocks/>
          </p:cNvGrpSpPr>
          <p:nvPr/>
        </p:nvGrpSpPr>
        <p:grpSpPr bwMode="auto">
          <a:xfrm>
            <a:off x="1631504" y="1933081"/>
            <a:ext cx="5905500" cy="4105275"/>
            <a:chOff x="2483768" y="1790701"/>
            <a:chExt cx="5328592" cy="3438499"/>
          </a:xfrm>
        </p:grpSpPr>
        <p:pic>
          <p:nvPicPr>
            <p:cNvPr id="102437" name="Imagen 1">
              <a:extLst>
                <a:ext uri="{FF2B5EF4-FFF2-40B4-BE49-F238E27FC236}">
                  <a16:creationId xmlns:a16="http://schemas.microsoft.com/office/drawing/2014/main" id="{56BA5391-7B82-6149-AD23-BE0709329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90701"/>
              <a:ext cx="5328592" cy="189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8" name="Imagen 2">
              <a:extLst>
                <a:ext uri="{FF2B5EF4-FFF2-40B4-BE49-F238E27FC236}">
                  <a16:creationId xmlns:a16="http://schemas.microsoft.com/office/drawing/2014/main" id="{AA266744-FF7E-4D42-AF4C-29CE20327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693071"/>
              <a:ext cx="5328592" cy="153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7FBB0A42-6E6C-7447-96E3-BD3B139D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949" y="6569662"/>
            <a:ext cx="489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Georgopoulos D. Intensive Care Med</a:t>
            </a:r>
            <a:r>
              <a:rPr lang="es-ES" altLang="es-ES" sz="140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2006</a:t>
            </a:r>
          </a:p>
        </p:txBody>
      </p:sp>
      <p:sp>
        <p:nvSpPr>
          <p:cNvPr id="102403" name="Rectangle 4">
            <a:extLst>
              <a:ext uri="{FF2B5EF4-FFF2-40B4-BE49-F238E27FC236}">
                <a16:creationId xmlns:a16="http://schemas.microsoft.com/office/drawing/2014/main" id="{734CC757-F63F-DB4A-BE80-5D642472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-99392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Asincronías en fase de ciclado</a:t>
            </a:r>
            <a:br>
              <a:rPr lang="es-ES" altLang="es-ES" sz="3800" dirty="0">
                <a:solidFill>
                  <a:srgbClr val="000066"/>
                </a:solidFill>
                <a:latin typeface="+mj-lt"/>
              </a:rPr>
            </a:br>
            <a:r>
              <a:rPr lang="es-ES" altLang="es-ES" dirty="0">
                <a:solidFill>
                  <a:srgbClr val="FF0000"/>
                </a:solidFill>
                <a:latin typeface="+mj-lt"/>
              </a:rPr>
              <a:t>Ti mecánico &lt; Ti neural</a:t>
            </a:r>
          </a:p>
        </p:txBody>
      </p:sp>
      <p:sp>
        <p:nvSpPr>
          <p:cNvPr id="13" name="Flecha abajo 12">
            <a:extLst>
              <a:ext uri="{FF2B5EF4-FFF2-40B4-BE49-F238E27FC236}">
                <a16:creationId xmlns:a16="http://schemas.microsoft.com/office/drawing/2014/main" id="{35508C99-37A5-3F44-BD83-EF954610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742" y="2226769"/>
            <a:ext cx="142875" cy="211137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95B3D7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BB2164C8-B685-E742-B1E5-3BEDE6BF1BEA}"/>
              </a:ext>
            </a:extLst>
          </p:cNvPr>
          <p:cNvSpPr>
            <a:spLocks/>
          </p:cNvSpPr>
          <p:nvPr/>
        </p:nvSpPr>
        <p:spPr bwMode="auto">
          <a:xfrm>
            <a:off x="3423791" y="1980705"/>
            <a:ext cx="14288" cy="3944938"/>
          </a:xfrm>
          <a:custGeom>
            <a:avLst/>
            <a:gdLst>
              <a:gd name="T0" fmla="*/ 14132 w 23757"/>
              <a:gd name="T1" fmla="*/ 0 h 10186"/>
              <a:gd name="T2" fmla="*/ 156 w 23757"/>
              <a:gd name="T3" fmla="*/ 3944938 h 10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757" h="10186">
                <a:moveTo>
                  <a:pt x="23498" y="0"/>
                </a:moveTo>
                <a:cubicBezTo>
                  <a:pt x="26831" y="3333"/>
                  <a:pt x="-3074" y="6853"/>
                  <a:pt x="259" y="1018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2406" name="Imagen 18">
            <a:extLst>
              <a:ext uri="{FF2B5EF4-FFF2-40B4-BE49-F238E27FC236}">
                <a16:creationId xmlns:a16="http://schemas.microsoft.com/office/drawing/2014/main" id="{71DD8903-2A26-5A4C-9874-F1C34E890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9" y="2222006"/>
            <a:ext cx="298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Imagen 19">
            <a:extLst>
              <a:ext uri="{FF2B5EF4-FFF2-40B4-BE49-F238E27FC236}">
                <a16:creationId xmlns:a16="http://schemas.microsoft.com/office/drawing/2014/main" id="{2A7803E3-B822-EC4D-A76D-E458BA171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4" y="4525469"/>
            <a:ext cx="279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Imagen 20">
            <a:extLst>
              <a:ext uri="{FF2B5EF4-FFF2-40B4-BE49-F238E27FC236}">
                <a16:creationId xmlns:a16="http://schemas.microsoft.com/office/drawing/2014/main" id="{1EC83176-87B1-354C-B768-502BEEE72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6" y="4525468"/>
            <a:ext cx="15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Imagen 21">
            <a:extLst>
              <a:ext uri="{FF2B5EF4-FFF2-40B4-BE49-F238E27FC236}">
                <a16:creationId xmlns:a16="http://schemas.microsoft.com/office/drawing/2014/main" id="{C43C028F-66D6-5140-8444-BDD670FDC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6" y="5360493"/>
            <a:ext cx="15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Imagen 22">
            <a:extLst>
              <a:ext uri="{FF2B5EF4-FFF2-40B4-BE49-F238E27FC236}">
                <a16:creationId xmlns:a16="http://schemas.microsoft.com/office/drawing/2014/main" id="{F1E81EEF-338C-5B4B-84CE-B17DB27A1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6" y="3199905"/>
            <a:ext cx="15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1" name="Imagen 23">
            <a:extLst>
              <a:ext uri="{FF2B5EF4-FFF2-40B4-BE49-F238E27FC236}">
                <a16:creationId xmlns:a16="http://schemas.microsoft.com/office/drawing/2014/main" id="{A009C469-3E4F-1F48-B045-7B2EDFBEB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05" y="2222005"/>
            <a:ext cx="185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2" name="Text Box 29">
            <a:extLst>
              <a:ext uri="{FF2B5EF4-FFF2-40B4-BE49-F238E27FC236}">
                <a16:creationId xmlns:a16="http://schemas.microsoft.com/office/drawing/2014/main" id="{0AF4CDC9-3862-0741-B1D3-535EA39D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230" y="6017719"/>
            <a:ext cx="7461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>
                <a:solidFill>
                  <a:srgbClr val="FF0000"/>
                </a:solidFill>
                <a:latin typeface="Arial" panose="020B0604020202020204" pitchFamily="34" charset="0"/>
              </a:rPr>
              <a:t>Ti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>
                <a:solidFill>
                  <a:srgbClr val="FF0000"/>
                </a:solidFill>
                <a:latin typeface="Arial" panose="020B0604020202020204" pitchFamily="34" charset="0"/>
              </a:rPr>
              <a:t>Neural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5DDCA39-59C1-004A-9EA0-C1410113E335}"/>
              </a:ext>
            </a:extLst>
          </p:cNvPr>
          <p:cNvSpPr/>
          <p:nvPr/>
        </p:nvSpPr>
        <p:spPr>
          <a:xfrm>
            <a:off x="3674617" y="2222006"/>
            <a:ext cx="117475" cy="14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4B68CD0-1CA8-B148-9D13-096A7ADDF433}"/>
              </a:ext>
            </a:extLst>
          </p:cNvPr>
          <p:cNvSpPr/>
          <p:nvPr/>
        </p:nvSpPr>
        <p:spPr>
          <a:xfrm>
            <a:off x="2711004" y="2222006"/>
            <a:ext cx="119062" cy="14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AA9CDE6-578C-8B4A-8DF2-18552C280D85}"/>
              </a:ext>
            </a:extLst>
          </p:cNvPr>
          <p:cNvSpPr/>
          <p:nvPr/>
        </p:nvSpPr>
        <p:spPr>
          <a:xfrm>
            <a:off x="4682680" y="2222006"/>
            <a:ext cx="117475" cy="14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999C7B8-02C9-B24D-A73C-B796149D6BD8}"/>
              </a:ext>
            </a:extLst>
          </p:cNvPr>
          <p:cNvSpPr/>
          <p:nvPr/>
        </p:nvSpPr>
        <p:spPr>
          <a:xfrm>
            <a:off x="5879655" y="2222006"/>
            <a:ext cx="117475" cy="14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D8A2047-6F53-4C46-9934-9059F1E78CAA}"/>
              </a:ext>
            </a:extLst>
          </p:cNvPr>
          <p:cNvSpPr/>
          <p:nvPr/>
        </p:nvSpPr>
        <p:spPr>
          <a:xfrm>
            <a:off x="2639567" y="3661868"/>
            <a:ext cx="117475" cy="144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3E7208E-42B4-1A4D-BA07-773D3F0EFE3A}"/>
              </a:ext>
            </a:extLst>
          </p:cNvPr>
          <p:cNvSpPr/>
          <p:nvPr/>
        </p:nvSpPr>
        <p:spPr>
          <a:xfrm>
            <a:off x="3647630" y="3661868"/>
            <a:ext cx="117475" cy="144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12101A7-579D-834E-85A0-80F772D803C2}"/>
              </a:ext>
            </a:extLst>
          </p:cNvPr>
          <p:cNvSpPr/>
          <p:nvPr/>
        </p:nvSpPr>
        <p:spPr>
          <a:xfrm>
            <a:off x="4655692" y="3661868"/>
            <a:ext cx="117475" cy="144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298F339-BABD-9F4D-9FC7-BF149C54B143}"/>
              </a:ext>
            </a:extLst>
          </p:cNvPr>
          <p:cNvSpPr/>
          <p:nvPr/>
        </p:nvSpPr>
        <p:spPr>
          <a:xfrm>
            <a:off x="5808217" y="3661868"/>
            <a:ext cx="117475" cy="144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36E4D9F-45D8-B449-9579-A2C22F08B811}"/>
              </a:ext>
            </a:extLst>
          </p:cNvPr>
          <p:cNvSpPr/>
          <p:nvPr/>
        </p:nvSpPr>
        <p:spPr>
          <a:xfrm>
            <a:off x="2711005" y="3733306"/>
            <a:ext cx="46037" cy="1174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E988D34-1015-2B4B-A1CF-F5ADAA58D988}"/>
              </a:ext>
            </a:extLst>
          </p:cNvPr>
          <p:cNvSpPr/>
          <p:nvPr/>
        </p:nvSpPr>
        <p:spPr>
          <a:xfrm flipH="1">
            <a:off x="5879655" y="3588843"/>
            <a:ext cx="46037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09501042-E386-CE49-A1AC-2AA5FA1B4BB5}"/>
              </a:ext>
            </a:extLst>
          </p:cNvPr>
          <p:cNvSpPr/>
          <p:nvPr/>
        </p:nvSpPr>
        <p:spPr>
          <a:xfrm flipH="1">
            <a:off x="4655692" y="3588843"/>
            <a:ext cx="73025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Flecha arriba 5">
            <a:extLst>
              <a:ext uri="{FF2B5EF4-FFF2-40B4-BE49-F238E27FC236}">
                <a16:creationId xmlns:a16="http://schemas.microsoft.com/office/drawing/2014/main" id="{AFF5FCFF-4C6C-5641-85FB-FF8DB5F4B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691" y="3595194"/>
            <a:ext cx="215900" cy="2111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65500" dist="38100" dir="5400000" rotWithShape="0">
              <a:srgbClr val="40404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Flecha abajo 37">
            <a:extLst>
              <a:ext uri="{FF2B5EF4-FFF2-40B4-BE49-F238E27FC236}">
                <a16:creationId xmlns:a16="http://schemas.microsoft.com/office/drawing/2014/main" id="{8BE76EF2-9345-E64D-9C03-3C8D3576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717" y="2222005"/>
            <a:ext cx="142875" cy="2095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95B3D7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9A61881E-06B1-2F4C-8077-BE98DAF6B8FA}"/>
              </a:ext>
            </a:extLst>
          </p:cNvPr>
          <p:cNvSpPr/>
          <p:nvPr/>
        </p:nvSpPr>
        <p:spPr>
          <a:xfrm flipH="1">
            <a:off x="6960741" y="3588843"/>
            <a:ext cx="71438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Flecha arriba 10">
            <a:extLst>
              <a:ext uri="{FF2B5EF4-FFF2-40B4-BE49-F238E27FC236}">
                <a16:creationId xmlns:a16="http://schemas.microsoft.com/office/drawing/2014/main" id="{C02F401D-E44A-8141-81CC-E7ADCB95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054" y="3661869"/>
            <a:ext cx="215900" cy="2111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65500" dist="38100" dir="5400000" rotWithShape="0">
              <a:srgbClr val="40404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AFB3D845-8CD7-F148-9584-2305FC350C2C}"/>
              </a:ext>
            </a:extLst>
          </p:cNvPr>
          <p:cNvSpPr>
            <a:spLocks/>
          </p:cNvSpPr>
          <p:nvPr/>
        </p:nvSpPr>
        <p:spPr bwMode="auto">
          <a:xfrm>
            <a:off x="3785741" y="1983880"/>
            <a:ext cx="1588" cy="3951288"/>
          </a:xfrm>
          <a:custGeom>
            <a:avLst/>
            <a:gdLst>
              <a:gd name="T0" fmla="*/ 695 w 2266"/>
              <a:gd name="T1" fmla="*/ 0 h 9739"/>
              <a:gd name="T2" fmla="*/ 894 w 2266"/>
              <a:gd name="T3" fmla="*/ 3951288 h 97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66" h="9739">
                <a:moveTo>
                  <a:pt x="992" y="0"/>
                </a:moveTo>
                <a:cubicBezTo>
                  <a:pt x="5295" y="3181"/>
                  <a:pt x="-3028" y="6558"/>
                  <a:pt x="1276" y="973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16703AA9-BD18-BC44-8AE0-B322594E59BB}"/>
              </a:ext>
            </a:extLst>
          </p:cNvPr>
          <p:cNvSpPr>
            <a:spLocks/>
          </p:cNvSpPr>
          <p:nvPr/>
        </p:nvSpPr>
        <p:spPr bwMode="auto">
          <a:xfrm>
            <a:off x="3419030" y="1963243"/>
            <a:ext cx="26987" cy="3962400"/>
          </a:xfrm>
          <a:custGeom>
            <a:avLst/>
            <a:gdLst>
              <a:gd name="T0" fmla="*/ 26987 w 19371"/>
              <a:gd name="T1" fmla="*/ 0 h 9843"/>
              <a:gd name="T2" fmla="*/ 0 w 19371"/>
              <a:gd name="T3" fmla="*/ 3962400 h 98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71" h="9843">
                <a:moveTo>
                  <a:pt x="19371" y="0"/>
                </a:moveTo>
                <a:lnTo>
                  <a:pt x="0" y="984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BC80BDC0-CDC0-EB47-9443-2EE56FC93709}"/>
              </a:ext>
            </a:extLst>
          </p:cNvPr>
          <p:cNvSpPr>
            <a:spLocks/>
          </p:cNvSpPr>
          <p:nvPr/>
        </p:nvSpPr>
        <p:spPr bwMode="auto">
          <a:xfrm flipH="1">
            <a:off x="5954266" y="2510930"/>
            <a:ext cx="7938" cy="3062288"/>
          </a:xfrm>
          <a:custGeom>
            <a:avLst/>
            <a:gdLst>
              <a:gd name="T0" fmla="*/ 0 w 7930"/>
              <a:gd name="T1" fmla="*/ 0 h 10000"/>
              <a:gd name="T2" fmla="*/ 7938 w 7930"/>
              <a:gd name="T3" fmla="*/ 3062288 h 10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30" h="10000">
                <a:moveTo>
                  <a:pt x="0" y="0"/>
                </a:moveTo>
                <a:cubicBezTo>
                  <a:pt x="7667" y="3653"/>
                  <a:pt x="258" y="6333"/>
                  <a:pt x="7930" y="10000"/>
                </a:cubicBezTo>
              </a:path>
            </a:pathLst>
          </a:custGeom>
          <a:noFill/>
          <a:ln w="19050" cap="flat" cmpd="sng">
            <a:solidFill>
              <a:srgbClr val="A6A6A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CBE7EBC4-04B1-684D-937B-1E39E6A5F979}"/>
              </a:ext>
            </a:extLst>
          </p:cNvPr>
          <p:cNvSpPr>
            <a:spLocks/>
          </p:cNvSpPr>
          <p:nvPr/>
        </p:nvSpPr>
        <p:spPr bwMode="auto">
          <a:xfrm flipH="1">
            <a:off x="7008366" y="2533155"/>
            <a:ext cx="7938" cy="3062288"/>
          </a:xfrm>
          <a:custGeom>
            <a:avLst/>
            <a:gdLst>
              <a:gd name="T0" fmla="*/ 0 w 7930"/>
              <a:gd name="T1" fmla="*/ 0 h 10000"/>
              <a:gd name="T2" fmla="*/ 7938 w 7930"/>
              <a:gd name="T3" fmla="*/ 3062288 h 10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30" h="10000">
                <a:moveTo>
                  <a:pt x="0" y="0"/>
                </a:moveTo>
                <a:cubicBezTo>
                  <a:pt x="7667" y="3653"/>
                  <a:pt x="258" y="6333"/>
                  <a:pt x="7930" y="10000"/>
                </a:cubicBezTo>
              </a:path>
            </a:pathLst>
          </a:custGeom>
          <a:noFill/>
          <a:ln w="19050" cap="flat" cmpd="sng">
            <a:solidFill>
              <a:srgbClr val="A6A6A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D5F9BA22-418F-334F-A253-651249C13F0C}"/>
              </a:ext>
            </a:extLst>
          </p:cNvPr>
          <p:cNvSpPr>
            <a:spLocks/>
          </p:cNvSpPr>
          <p:nvPr/>
        </p:nvSpPr>
        <p:spPr bwMode="auto">
          <a:xfrm flipH="1">
            <a:off x="4782691" y="2525218"/>
            <a:ext cx="7938" cy="3060700"/>
          </a:xfrm>
          <a:custGeom>
            <a:avLst/>
            <a:gdLst>
              <a:gd name="T0" fmla="*/ 0 w 7930"/>
              <a:gd name="T1" fmla="*/ 0 h 10000"/>
              <a:gd name="T2" fmla="*/ 7938 w 7930"/>
              <a:gd name="T3" fmla="*/ 3060700 h 10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30" h="10000">
                <a:moveTo>
                  <a:pt x="0" y="0"/>
                </a:moveTo>
                <a:cubicBezTo>
                  <a:pt x="7667" y="3653"/>
                  <a:pt x="258" y="6333"/>
                  <a:pt x="7930" y="10000"/>
                </a:cubicBezTo>
              </a:path>
            </a:pathLst>
          </a:custGeom>
          <a:noFill/>
          <a:ln w="19050" cap="flat" cmpd="sng">
            <a:solidFill>
              <a:srgbClr val="A6A6A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458A4634-F480-A945-B45B-D50080D509F8}"/>
              </a:ext>
            </a:extLst>
          </p:cNvPr>
          <p:cNvSpPr>
            <a:spLocks/>
          </p:cNvSpPr>
          <p:nvPr/>
        </p:nvSpPr>
        <p:spPr bwMode="auto">
          <a:xfrm flipH="1">
            <a:off x="2793555" y="2553794"/>
            <a:ext cx="7937" cy="3062287"/>
          </a:xfrm>
          <a:custGeom>
            <a:avLst/>
            <a:gdLst>
              <a:gd name="T0" fmla="*/ 0 w 7930"/>
              <a:gd name="T1" fmla="*/ 0 h 10000"/>
              <a:gd name="T2" fmla="*/ 7937 w 7930"/>
              <a:gd name="T3" fmla="*/ 3062287 h 10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30" h="10000">
                <a:moveTo>
                  <a:pt x="0" y="0"/>
                </a:moveTo>
                <a:cubicBezTo>
                  <a:pt x="7667" y="3653"/>
                  <a:pt x="258" y="6333"/>
                  <a:pt x="7930" y="10000"/>
                </a:cubicBezTo>
              </a:path>
            </a:pathLst>
          </a:custGeom>
          <a:noFill/>
          <a:ln w="19050" cap="flat" cmpd="sng">
            <a:solidFill>
              <a:srgbClr val="A6A6A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9" name="Rectángulo 18">
            <a:extLst>
              <a:ext uri="{FF2B5EF4-FFF2-40B4-BE49-F238E27FC236}">
                <a16:creationId xmlns:a16="http://schemas.microsoft.com/office/drawing/2014/main" id="{424E13B2-2F94-A24C-860F-7CF20C22D430}"/>
              </a:ext>
            </a:extLst>
          </p:cNvPr>
          <p:cNvSpPr/>
          <p:nvPr/>
        </p:nvSpPr>
        <p:spPr>
          <a:xfrm>
            <a:off x="3419029" y="1971180"/>
            <a:ext cx="373062" cy="3919538"/>
          </a:xfrm>
          <a:prstGeom prst="rect">
            <a:avLst/>
          </a:prstGeom>
          <a:gradFill flip="none" rotWithShape="1">
            <a:gsLst>
              <a:gs pos="24000">
                <a:srgbClr val="FF543C">
                  <a:alpha val="43000"/>
                </a:srgbClr>
              </a:gs>
              <a:gs pos="71000">
                <a:srgbClr val="FFFF00">
                  <a:alpha val="43000"/>
                </a:srgbClr>
              </a:gs>
            </a:gsLst>
            <a:lin ang="16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1125C642-3B27-7C45-AF92-32E0279C8FA5}"/>
              </a:ext>
            </a:extLst>
          </p:cNvPr>
          <p:cNvSpPr>
            <a:spLocks/>
          </p:cNvSpPr>
          <p:nvPr/>
        </p:nvSpPr>
        <p:spPr bwMode="auto">
          <a:xfrm flipH="1">
            <a:off x="3674617" y="1974356"/>
            <a:ext cx="3175" cy="3656013"/>
          </a:xfrm>
          <a:custGeom>
            <a:avLst/>
            <a:gdLst>
              <a:gd name="T0" fmla="*/ 0 w 5599"/>
              <a:gd name="T1" fmla="*/ 0 h 11940"/>
              <a:gd name="T2" fmla="*/ 3175 w 5599"/>
              <a:gd name="T3" fmla="*/ 3656013 h 119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99" h="11940">
                <a:moveTo>
                  <a:pt x="0" y="0"/>
                </a:moveTo>
                <a:cubicBezTo>
                  <a:pt x="9668" y="3653"/>
                  <a:pt x="-4076" y="8273"/>
                  <a:pt x="5599" y="11940"/>
                </a:cubicBezTo>
              </a:path>
            </a:pathLst>
          </a:custGeom>
          <a:noFill/>
          <a:ln w="19050" cap="flat" cmpd="sng">
            <a:solidFill>
              <a:srgbClr val="A6A6A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A218B9E0-5490-9547-83A1-89F93835EA7C}"/>
              </a:ext>
            </a:extLst>
          </p:cNvPr>
          <p:cNvSpPr/>
          <p:nvPr/>
        </p:nvSpPr>
        <p:spPr>
          <a:xfrm rot="20982972">
            <a:off x="7062452" y="3344279"/>
            <a:ext cx="512326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Asincronía por </a:t>
            </a:r>
          </a:p>
          <a:p>
            <a:pPr algn="ctr">
              <a:defRPr/>
            </a:pPr>
            <a:r>
              <a:rPr lang="es-ES_tradnl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Ciclado precoz </a:t>
            </a:r>
          </a:p>
        </p:txBody>
      </p:sp>
    </p:spTree>
    <p:extLst>
      <p:ext uri="{BB962C8B-B14F-4D97-AF65-F5344CB8AC3E}">
        <p14:creationId xmlns:p14="http://schemas.microsoft.com/office/powerpoint/2010/main" val="2385420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1AEBA877-58C4-4A4B-8429-70E5F0F7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254" y="6540754"/>
            <a:ext cx="2255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Nilsestuen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 JO.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Resp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Care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 2005</a:t>
            </a:r>
          </a:p>
        </p:txBody>
      </p:sp>
      <p:sp>
        <p:nvSpPr>
          <p:cNvPr id="104450" name="CuadroTexto 3">
            <a:extLst>
              <a:ext uri="{FF2B5EF4-FFF2-40B4-BE49-F238E27FC236}">
                <a16:creationId xmlns:a16="http://schemas.microsoft.com/office/drawing/2014/main" id="{E9C93B0B-EC9E-A14D-8EC4-8D7ABEAD5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11" y="4622144"/>
            <a:ext cx="976313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200">
                <a:solidFill>
                  <a:srgbClr val="404040"/>
                </a:solidFill>
                <a:latin typeface="Arial" panose="020B0604020202020204" pitchFamily="34" charset="0"/>
              </a:rPr>
              <a:t>Flujo L/min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1368599F-F6FC-9C4B-9886-F784AF3B8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11" y="2499656"/>
            <a:ext cx="110807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200">
                <a:solidFill>
                  <a:srgbClr val="595959"/>
                </a:solidFill>
                <a:latin typeface="Arial" panose="020B0604020202020204" pitchFamily="34" charset="0"/>
              </a:rPr>
              <a:t>Presión </a:t>
            </a:r>
          </a:p>
          <a:p>
            <a:pPr algn="ctr" eaLnBrk="1" hangingPunct="1"/>
            <a:r>
              <a:rPr lang="es-ES_tradnl" altLang="es-ES" sz="1200">
                <a:solidFill>
                  <a:srgbClr val="595959"/>
                </a:solidFill>
                <a:latin typeface="Arial" panose="020B0604020202020204" pitchFamily="34" charset="0"/>
              </a:rPr>
              <a:t>vía aérea (cmH</a:t>
            </a:r>
            <a:r>
              <a:rPr lang="es-ES_tradnl" altLang="es-ES" sz="1200" baseline="-25000">
                <a:solidFill>
                  <a:srgbClr val="595959"/>
                </a:solidFill>
                <a:latin typeface="Arial" panose="020B0604020202020204" pitchFamily="34" charset="0"/>
              </a:rPr>
              <a:t>2</a:t>
            </a:r>
            <a:r>
              <a:rPr lang="es-ES_tradnl" altLang="es-ES" sz="1200">
                <a:solidFill>
                  <a:srgbClr val="595959"/>
                </a:solidFill>
                <a:latin typeface="Arial" panose="020B0604020202020204" pitchFamily="34" charset="0"/>
              </a:rPr>
              <a:t>O)</a:t>
            </a:r>
          </a:p>
        </p:txBody>
      </p:sp>
      <p:grpSp>
        <p:nvGrpSpPr>
          <p:cNvPr id="104452" name="Agrupar 3">
            <a:extLst>
              <a:ext uri="{FF2B5EF4-FFF2-40B4-BE49-F238E27FC236}">
                <a16:creationId xmlns:a16="http://schemas.microsoft.com/office/drawing/2014/main" id="{0DB1DA2F-8DD7-1340-9559-64677984CC38}"/>
              </a:ext>
            </a:extLst>
          </p:cNvPr>
          <p:cNvGrpSpPr>
            <a:grpSpLocks/>
          </p:cNvGrpSpPr>
          <p:nvPr/>
        </p:nvGrpSpPr>
        <p:grpSpPr bwMode="auto">
          <a:xfrm>
            <a:off x="1127448" y="2029756"/>
            <a:ext cx="6343650" cy="1490663"/>
            <a:chOff x="1955800" y="1917778"/>
            <a:chExt cx="6402388" cy="1619172"/>
          </a:xfrm>
        </p:grpSpPr>
        <p:pic>
          <p:nvPicPr>
            <p:cNvPr id="104467" name="Imagen 2">
              <a:extLst>
                <a:ext uri="{FF2B5EF4-FFF2-40B4-BE49-F238E27FC236}">
                  <a16:creationId xmlns:a16="http://schemas.microsoft.com/office/drawing/2014/main" id="{8F17F032-D489-2647-95AC-6B61EFB67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10162" b="47368"/>
            <a:stretch>
              <a:fillRect/>
            </a:stretch>
          </p:blipFill>
          <p:spPr bwMode="auto">
            <a:xfrm>
              <a:off x="1955800" y="1917778"/>
              <a:ext cx="6402388" cy="161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4FAD6710-4E43-284D-8C35-E3B79345C830}"/>
                </a:ext>
              </a:extLst>
            </p:cNvPr>
            <p:cNvSpPr/>
            <p:nvPr/>
          </p:nvSpPr>
          <p:spPr>
            <a:xfrm>
              <a:off x="4190867" y="1917778"/>
              <a:ext cx="1414742" cy="14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04453" name="Agrupar 2">
            <a:extLst>
              <a:ext uri="{FF2B5EF4-FFF2-40B4-BE49-F238E27FC236}">
                <a16:creationId xmlns:a16="http://schemas.microsoft.com/office/drawing/2014/main" id="{117712E8-9A71-C144-BEFD-EA29B06E7601}"/>
              </a:ext>
            </a:extLst>
          </p:cNvPr>
          <p:cNvGrpSpPr>
            <a:grpSpLocks/>
          </p:cNvGrpSpPr>
          <p:nvPr/>
        </p:nvGrpSpPr>
        <p:grpSpPr bwMode="auto">
          <a:xfrm>
            <a:off x="1068710" y="4282418"/>
            <a:ext cx="6402388" cy="1498600"/>
            <a:chOff x="1896533" y="4169922"/>
            <a:chExt cx="6461655" cy="1627628"/>
          </a:xfrm>
        </p:grpSpPr>
        <p:pic>
          <p:nvPicPr>
            <p:cNvPr id="104465" name="Imagen 3">
              <a:extLst>
                <a:ext uri="{FF2B5EF4-FFF2-40B4-BE49-F238E27FC236}">
                  <a16:creationId xmlns:a16="http://schemas.microsoft.com/office/drawing/2014/main" id="{7EDD3ADA-E81D-A64E-840B-E210ECCC7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" t="57433"/>
            <a:stretch>
              <a:fillRect/>
            </a:stretch>
          </p:blipFill>
          <p:spPr bwMode="auto">
            <a:xfrm>
              <a:off x="1896533" y="4174067"/>
              <a:ext cx="6461655" cy="162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54BA667-8F5F-B640-8D9E-0B33E1F3508E}"/>
                </a:ext>
              </a:extLst>
            </p:cNvPr>
            <p:cNvSpPr/>
            <p:nvPr/>
          </p:nvSpPr>
          <p:spPr>
            <a:xfrm>
              <a:off x="4190877" y="4169922"/>
              <a:ext cx="1414739" cy="14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FE436E7-0339-A94A-87B7-8D29A528AE6F}"/>
              </a:ext>
            </a:extLst>
          </p:cNvPr>
          <p:cNvSpPr/>
          <p:nvPr/>
        </p:nvSpPr>
        <p:spPr>
          <a:xfrm rot="2503904">
            <a:off x="1592585" y="2188506"/>
            <a:ext cx="401638" cy="315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DAAA83-6B5D-C04A-A800-1A63B1F0B410}"/>
              </a:ext>
            </a:extLst>
          </p:cNvPr>
          <p:cNvSpPr/>
          <p:nvPr/>
        </p:nvSpPr>
        <p:spPr>
          <a:xfrm rot="2503904">
            <a:off x="4681860" y="2234543"/>
            <a:ext cx="401638" cy="315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38FB900-F1E7-4F4D-8B06-BF4D539A7858}"/>
              </a:ext>
            </a:extLst>
          </p:cNvPr>
          <p:cNvSpPr/>
          <p:nvPr/>
        </p:nvSpPr>
        <p:spPr>
          <a:xfrm rot="2503904">
            <a:off x="6164585" y="2259943"/>
            <a:ext cx="401638" cy="315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60C3BE13-EA61-4D42-94BB-C1DA5B973BDE}"/>
              </a:ext>
            </a:extLst>
          </p:cNvPr>
          <p:cNvSpPr>
            <a:spLocks noChangeArrowheads="1"/>
          </p:cNvSpPr>
          <p:nvPr/>
        </p:nvSpPr>
        <p:spPr bwMode="auto">
          <a:xfrm rot="2538625">
            <a:off x="1649736" y="2131355"/>
            <a:ext cx="352425" cy="27305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id="{08F01F7B-93B0-9B4E-923F-21A066E0780A}"/>
              </a:ext>
            </a:extLst>
          </p:cNvPr>
          <p:cNvSpPr>
            <a:spLocks noChangeArrowheads="1"/>
          </p:cNvSpPr>
          <p:nvPr/>
        </p:nvSpPr>
        <p:spPr bwMode="auto">
          <a:xfrm rot="2538625">
            <a:off x="4740599" y="2177393"/>
            <a:ext cx="350837" cy="27305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id="{F87A4741-5A20-8342-9262-D76F98D1D35E}"/>
              </a:ext>
            </a:extLst>
          </p:cNvPr>
          <p:cNvSpPr>
            <a:spLocks noChangeArrowheads="1"/>
          </p:cNvSpPr>
          <p:nvPr/>
        </p:nvSpPr>
        <p:spPr bwMode="auto">
          <a:xfrm rot="2538625">
            <a:off x="6304286" y="2177393"/>
            <a:ext cx="352425" cy="27305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Flecha derecha 16">
            <a:extLst>
              <a:ext uri="{FF2B5EF4-FFF2-40B4-BE49-F238E27FC236}">
                <a16:creationId xmlns:a16="http://schemas.microsoft.com/office/drawing/2014/main" id="{5684983D-E7BD-684E-BEB1-07501415689D}"/>
              </a:ext>
            </a:extLst>
          </p:cNvPr>
          <p:cNvSpPr>
            <a:spLocks noChangeArrowheads="1"/>
          </p:cNvSpPr>
          <p:nvPr/>
        </p:nvSpPr>
        <p:spPr bwMode="auto">
          <a:xfrm rot="7303694">
            <a:off x="1964854" y="4765812"/>
            <a:ext cx="204788" cy="180975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Flecha derecha 17">
            <a:extLst>
              <a:ext uri="{FF2B5EF4-FFF2-40B4-BE49-F238E27FC236}">
                <a16:creationId xmlns:a16="http://schemas.microsoft.com/office/drawing/2014/main" id="{4BC26A45-CD5F-6043-AEBE-FC179FE0D3E4}"/>
              </a:ext>
            </a:extLst>
          </p:cNvPr>
          <p:cNvSpPr>
            <a:spLocks noChangeArrowheads="1"/>
          </p:cNvSpPr>
          <p:nvPr/>
        </p:nvSpPr>
        <p:spPr bwMode="auto">
          <a:xfrm rot="7303694">
            <a:off x="5120804" y="4746762"/>
            <a:ext cx="204788" cy="180975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Flecha derecha 18">
            <a:extLst>
              <a:ext uri="{FF2B5EF4-FFF2-40B4-BE49-F238E27FC236}">
                <a16:creationId xmlns:a16="http://schemas.microsoft.com/office/drawing/2014/main" id="{AF24B878-7761-6E4B-AAFA-990724797A3B}"/>
              </a:ext>
            </a:extLst>
          </p:cNvPr>
          <p:cNvSpPr>
            <a:spLocks noChangeArrowheads="1"/>
          </p:cNvSpPr>
          <p:nvPr/>
        </p:nvSpPr>
        <p:spPr bwMode="auto">
          <a:xfrm rot="7303694">
            <a:off x="6620992" y="4746762"/>
            <a:ext cx="204788" cy="180975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4A6D43A-CED5-6144-8981-D92FB044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-99392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Asincronías en fase de ciclado</a:t>
            </a:r>
            <a:br>
              <a:rPr lang="es-ES" altLang="es-ES" sz="3800" dirty="0">
                <a:solidFill>
                  <a:srgbClr val="000066"/>
                </a:solidFill>
                <a:latin typeface="+mj-lt"/>
              </a:rPr>
            </a:br>
            <a:r>
              <a:rPr lang="es-ES" altLang="es-ES" dirty="0">
                <a:solidFill>
                  <a:srgbClr val="FF0000"/>
                </a:solidFill>
                <a:latin typeface="+mj-lt"/>
              </a:rPr>
              <a:t>Ti mecánico &gt; Ti neural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C2D94354-1BFA-854B-978D-4FA2324C11BD}"/>
              </a:ext>
            </a:extLst>
          </p:cNvPr>
          <p:cNvSpPr/>
          <p:nvPr/>
        </p:nvSpPr>
        <p:spPr>
          <a:xfrm rot="20982972">
            <a:off x="7083067" y="3251415"/>
            <a:ext cx="512326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Asincronía por </a:t>
            </a:r>
          </a:p>
          <a:p>
            <a:pPr algn="ctr">
              <a:defRPr/>
            </a:pPr>
            <a:r>
              <a:rPr lang="es-ES_tradnl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Ciclado diferido</a:t>
            </a:r>
          </a:p>
        </p:txBody>
      </p:sp>
    </p:spTree>
    <p:extLst>
      <p:ext uri="{BB962C8B-B14F-4D97-AF65-F5344CB8AC3E}">
        <p14:creationId xmlns:p14="http://schemas.microsoft.com/office/powerpoint/2010/main" val="1977562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4">
            <a:extLst>
              <a:ext uri="{FF2B5EF4-FFF2-40B4-BE49-F238E27FC236}">
                <a16:creationId xmlns:a16="http://schemas.microsoft.com/office/drawing/2014/main" id="{F7A0D1F6-2702-234C-AC29-3705BCE3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934" y="-99392"/>
            <a:ext cx="7816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 paciente-ventilador</a:t>
            </a:r>
          </a:p>
          <a:p>
            <a:pPr algn="ctr"/>
            <a:r>
              <a:rPr lang="es-ES" alt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06498" name="Text Box 6">
            <a:extLst>
              <a:ext uri="{FF2B5EF4-FFF2-40B4-BE49-F238E27FC236}">
                <a16:creationId xmlns:a16="http://schemas.microsoft.com/office/drawing/2014/main" id="{B981792C-135F-124A-9C0C-816100CE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619" y="156845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b="1">
                <a:solidFill>
                  <a:srgbClr val="003366"/>
                </a:solidFill>
                <a:latin typeface="Arial" panose="020B0604020202020204" pitchFamily="34" charset="0"/>
              </a:rPr>
              <a:t>Desadaptación</a:t>
            </a:r>
          </a:p>
        </p:txBody>
      </p:sp>
      <p:sp>
        <p:nvSpPr>
          <p:cNvPr id="106499" name="Text Box 7">
            <a:extLst>
              <a:ext uri="{FF2B5EF4-FFF2-40B4-BE49-F238E27FC236}">
                <a16:creationId xmlns:a16="http://schemas.microsoft.com/office/drawing/2014/main" id="{CC05FC7D-EACE-0244-8BB5-FC6E1A7C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57" y="2543175"/>
            <a:ext cx="2552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 b="1">
                <a:solidFill>
                  <a:srgbClr val="008000"/>
                </a:solidFill>
                <a:latin typeface="Garamond" panose="02020404030301010803" pitchFamily="18" charset="0"/>
              </a:rPr>
              <a:t>Fallo Presurización</a:t>
            </a:r>
            <a:br>
              <a:rPr lang="es-ES" altLang="es-ES" sz="2200" b="1">
                <a:solidFill>
                  <a:srgbClr val="008000"/>
                </a:solidFill>
                <a:latin typeface="Garamond" panose="02020404030301010803" pitchFamily="18" charset="0"/>
              </a:rPr>
            </a:br>
            <a:r>
              <a:rPr lang="es-ES" altLang="es-ES" sz="2000" b="1">
                <a:solidFill>
                  <a:srgbClr val="008000"/>
                </a:solidFill>
                <a:latin typeface="Garamond" panose="02020404030301010803" pitchFamily="18" charset="0"/>
              </a:rPr>
              <a:t>(flujo insuficiente)</a:t>
            </a:r>
          </a:p>
        </p:txBody>
      </p:sp>
      <p:sp>
        <p:nvSpPr>
          <p:cNvPr id="106500" name="Text Box 8">
            <a:extLst>
              <a:ext uri="{FF2B5EF4-FFF2-40B4-BE49-F238E27FC236}">
                <a16:creationId xmlns:a16="http://schemas.microsoft.com/office/drawing/2014/main" id="{9B3B2E70-9AAB-E047-A3A0-BFB4689A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319" y="2647950"/>
            <a:ext cx="2052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 b="1">
                <a:solidFill>
                  <a:srgbClr val="008000"/>
                </a:solidFill>
                <a:latin typeface="Garamond" panose="02020404030301010803" pitchFamily="18" charset="0"/>
              </a:rPr>
              <a:t>Fallo Ciclado</a:t>
            </a:r>
          </a:p>
        </p:txBody>
      </p:sp>
      <p:sp>
        <p:nvSpPr>
          <p:cNvPr id="106501" name="Text Box 9">
            <a:extLst>
              <a:ext uri="{FF2B5EF4-FFF2-40B4-BE49-F238E27FC236}">
                <a16:creationId xmlns:a16="http://schemas.microsoft.com/office/drawing/2014/main" id="{BBB92AF7-3143-2F4D-8ECF-587348E6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595" y="2647950"/>
            <a:ext cx="2016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 b="1">
                <a:solidFill>
                  <a:srgbClr val="008000"/>
                </a:solidFill>
                <a:latin typeface="Garamond" panose="02020404030301010803" pitchFamily="18" charset="0"/>
              </a:rPr>
              <a:t>Fallo </a:t>
            </a:r>
            <a:r>
              <a:rPr lang="es-ES" altLang="es-ES" sz="2200" b="1" i="1">
                <a:solidFill>
                  <a:srgbClr val="008000"/>
                </a:solidFill>
                <a:latin typeface="Garamond" panose="02020404030301010803" pitchFamily="18" charset="0"/>
              </a:rPr>
              <a:t>Trigger</a:t>
            </a:r>
          </a:p>
        </p:txBody>
      </p:sp>
      <p:sp>
        <p:nvSpPr>
          <p:cNvPr id="81929" name="Text Box 10">
            <a:extLst>
              <a:ext uri="{FF2B5EF4-FFF2-40B4-BE49-F238E27FC236}">
                <a16:creationId xmlns:a16="http://schemas.microsoft.com/office/drawing/2014/main" id="{99237C94-0648-1947-936D-80D4552F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007" y="3584576"/>
            <a:ext cx="2087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800">
                <a:solidFill>
                  <a:srgbClr val="000066"/>
                </a:solidFill>
                <a:latin typeface="Arial Narrow" panose="020B0604020202020204" pitchFamily="34" charset="0"/>
              </a:rPr>
              <a:t>Taquipnea</a:t>
            </a:r>
          </a:p>
          <a:p>
            <a:pPr algn="ctr" eaLnBrk="1" hangingPunct="1"/>
            <a:r>
              <a:rPr lang="es-ES" altLang="es-ES" sz="1800">
                <a:solidFill>
                  <a:srgbClr val="000066"/>
                </a:solidFill>
                <a:latin typeface="Arial Narrow" panose="020B0604020202020204" pitchFamily="34" charset="0"/>
              </a:rPr>
              <a:t>Contracción ECM</a:t>
            </a:r>
          </a:p>
          <a:p>
            <a:pPr algn="ctr" eaLnBrk="1" hangingPunct="1"/>
            <a:r>
              <a:rPr lang="es-ES" altLang="es-ES" sz="1800">
                <a:solidFill>
                  <a:srgbClr val="000066"/>
                </a:solidFill>
                <a:latin typeface="Arial Narrow" panose="020B0604020202020204" pitchFamily="34" charset="0"/>
              </a:rPr>
              <a:t>Signos faciales</a:t>
            </a:r>
          </a:p>
          <a:p>
            <a:pPr algn="ctr" eaLnBrk="1" hangingPunct="1"/>
            <a:r>
              <a:rPr lang="es-ES" altLang="es-ES" sz="1800">
                <a:solidFill>
                  <a:srgbClr val="000066"/>
                </a:solidFill>
                <a:latin typeface="Arial Narrow" panose="020B0604020202020204" pitchFamily="34" charset="0"/>
              </a:rPr>
              <a:t>Paradoja abdominal</a:t>
            </a:r>
          </a:p>
        </p:txBody>
      </p:sp>
      <p:sp>
        <p:nvSpPr>
          <p:cNvPr id="81930" name="Text Box 11">
            <a:extLst>
              <a:ext uri="{FF2B5EF4-FFF2-40B4-BE49-F238E27FC236}">
                <a16:creationId xmlns:a16="http://schemas.microsoft.com/office/drawing/2014/main" id="{4513FB5A-E03C-C74D-B8BF-360B24139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595" y="3748088"/>
            <a:ext cx="227171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ES" sz="1800">
                <a:solidFill>
                  <a:srgbClr val="000066"/>
                </a:solidFill>
                <a:latin typeface="Arial Narrow" panose="020B0604020202020204" pitchFamily="34" charset="0"/>
              </a:rPr>
              <a:t>1. Espiración activa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ES" sz="1800">
                <a:solidFill>
                  <a:srgbClr val="000066"/>
                </a:solidFill>
                <a:latin typeface="Arial Narrow" panose="020B0604020202020204" pitchFamily="34" charset="0"/>
              </a:rPr>
              <a:t>2. Esfuerzo inspiratorio prolongado</a:t>
            </a:r>
          </a:p>
        </p:txBody>
      </p:sp>
      <p:sp>
        <p:nvSpPr>
          <p:cNvPr id="81931" name="Text Box 12">
            <a:extLst>
              <a:ext uri="{FF2B5EF4-FFF2-40B4-BE49-F238E27FC236}">
                <a16:creationId xmlns:a16="http://schemas.microsoft.com/office/drawing/2014/main" id="{FE0105C4-CC6D-A243-99F2-65A83245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95" y="3800476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800" dirty="0">
                <a:solidFill>
                  <a:srgbClr val="000066"/>
                </a:solidFill>
                <a:latin typeface="Arial Narrow" panose="020B0604020202020204" pitchFamily="34" charset="0"/>
              </a:rPr>
              <a:t>Inspiraciones fallidas</a:t>
            </a:r>
          </a:p>
        </p:txBody>
      </p:sp>
      <p:sp>
        <p:nvSpPr>
          <p:cNvPr id="81932" name="Text Box 13">
            <a:extLst>
              <a:ext uri="{FF2B5EF4-FFF2-40B4-BE49-F238E27FC236}">
                <a16:creationId xmlns:a16="http://schemas.microsoft.com/office/drawing/2014/main" id="{25733B59-DE6B-2F48-85F5-A1E618D02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645" y="5457825"/>
            <a:ext cx="2449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s-ES" altLang="es-ES" sz="1800" b="1" dirty="0">
                <a:solidFill>
                  <a:srgbClr val="003366"/>
                </a:solidFill>
                <a:latin typeface="Arial" panose="020B0604020202020204" pitchFamily="34" charset="0"/>
              </a:rPr>
              <a:t> IPAP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ES" sz="1800" b="1" dirty="0">
                <a:solidFill>
                  <a:srgbClr val="003366"/>
                </a:solidFill>
                <a:latin typeface="Arial" panose="020B0604020202020204" pitchFamily="34" charset="0"/>
              </a:rPr>
              <a:t>▲</a:t>
            </a:r>
            <a:r>
              <a:rPr lang="es-ES" altLang="es-ES" sz="1800" b="1" i="1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800" b="1" i="1" dirty="0" err="1">
                <a:solidFill>
                  <a:srgbClr val="003366"/>
                </a:solidFill>
                <a:latin typeface="Arial" panose="020B0604020202020204" pitchFamily="34" charset="0"/>
              </a:rPr>
              <a:t>Rise</a:t>
            </a:r>
            <a:r>
              <a:rPr lang="es-ES" altLang="es-ES" sz="1800" b="1" i="1" dirty="0">
                <a:solidFill>
                  <a:srgbClr val="003366"/>
                </a:solidFill>
                <a:latin typeface="Arial" panose="020B0604020202020204" pitchFamily="34" charset="0"/>
              </a:rPr>
              <a:t> Time</a:t>
            </a:r>
          </a:p>
        </p:txBody>
      </p:sp>
      <p:sp>
        <p:nvSpPr>
          <p:cNvPr id="81933" name="Text Box 14">
            <a:extLst>
              <a:ext uri="{FF2B5EF4-FFF2-40B4-BE49-F238E27FC236}">
                <a16:creationId xmlns:a16="http://schemas.microsoft.com/office/drawing/2014/main" id="{AA587EB5-89D3-5241-B88C-A16A4364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444" y="5457826"/>
            <a:ext cx="2324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▼ </a:t>
            </a: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</a:rPr>
              <a:t>IPAP / TI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</a:rPr>
              <a:t>2º </a:t>
            </a: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</a:rPr>
              <a:t>IPAP / TI</a:t>
            </a:r>
          </a:p>
        </p:txBody>
      </p:sp>
      <p:sp>
        <p:nvSpPr>
          <p:cNvPr id="81934" name="Text Box 15">
            <a:extLst>
              <a:ext uri="{FF2B5EF4-FFF2-40B4-BE49-F238E27FC236}">
                <a16:creationId xmlns:a16="http://schemas.microsoft.com/office/drawing/2014/main" id="{66AA280E-E141-2949-A06A-D713FD8C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920" y="5457826"/>
            <a:ext cx="27352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</a:rPr>
              <a:t> EPAP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s-ES" altLang="es-ES" sz="1800" b="1">
                <a:solidFill>
                  <a:srgbClr val="003366"/>
                </a:solidFill>
                <a:latin typeface="Arial" panose="020B0604020202020204" pitchFamily="34" charset="0"/>
              </a:rPr>
              <a:t> Sensibilidad trigger</a:t>
            </a:r>
          </a:p>
        </p:txBody>
      </p:sp>
      <p:sp>
        <p:nvSpPr>
          <p:cNvPr id="106508" name="Line 16">
            <a:extLst>
              <a:ext uri="{FF2B5EF4-FFF2-40B4-BE49-F238E27FC236}">
                <a16:creationId xmlns:a16="http://schemas.microsoft.com/office/drawing/2014/main" id="{837CB68B-1E25-1C49-8615-5353B1E75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507" y="2071689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509" name="Line 17">
            <a:extLst>
              <a:ext uri="{FF2B5EF4-FFF2-40B4-BE49-F238E27FC236}">
                <a16:creationId xmlns:a16="http://schemas.microsoft.com/office/drawing/2014/main" id="{DC2E2F10-2A5D-8646-9891-6EFABA241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4119" y="2071689"/>
            <a:ext cx="2592388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510" name="Line 18">
            <a:extLst>
              <a:ext uri="{FF2B5EF4-FFF2-40B4-BE49-F238E27FC236}">
                <a16:creationId xmlns:a16="http://schemas.microsoft.com/office/drawing/2014/main" id="{4A463766-E067-074B-B790-1E5C93323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507" y="2071689"/>
            <a:ext cx="252095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38" name="Line 19">
            <a:extLst>
              <a:ext uri="{FF2B5EF4-FFF2-40B4-BE49-F238E27FC236}">
                <a16:creationId xmlns:a16="http://schemas.microsoft.com/office/drawing/2014/main" id="{C876E284-5581-BB45-B5D7-BEBD6DC73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9657" y="3081339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39" name="Line 20">
            <a:extLst>
              <a:ext uri="{FF2B5EF4-FFF2-40B4-BE49-F238E27FC236}">
                <a16:creationId xmlns:a16="http://schemas.microsoft.com/office/drawing/2014/main" id="{029F9DDC-EF33-1B48-9F2C-9CF428D7B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507" y="3281363"/>
            <a:ext cx="0" cy="303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40" name="Line 21">
            <a:extLst>
              <a:ext uri="{FF2B5EF4-FFF2-40B4-BE49-F238E27FC236}">
                <a16:creationId xmlns:a16="http://schemas.microsoft.com/office/drawing/2014/main" id="{B923FF3E-7C74-2447-B5C4-7F029C92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8894" y="3152776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41" name="Line 22">
            <a:extLst>
              <a:ext uri="{FF2B5EF4-FFF2-40B4-BE49-F238E27FC236}">
                <a16:creationId xmlns:a16="http://schemas.microsoft.com/office/drawing/2014/main" id="{F5084BB6-0B92-464E-BB40-8E29E457F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9657" y="4376738"/>
            <a:ext cx="0" cy="1009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42" name="Line 23">
            <a:extLst>
              <a:ext uri="{FF2B5EF4-FFF2-40B4-BE49-F238E27FC236}">
                <a16:creationId xmlns:a16="http://schemas.microsoft.com/office/drawing/2014/main" id="{A3FD5150-942B-BC4F-A180-0D0C03A6E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507" y="4808539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43" name="Line 24">
            <a:extLst>
              <a:ext uri="{FF2B5EF4-FFF2-40B4-BE49-F238E27FC236}">
                <a16:creationId xmlns:a16="http://schemas.microsoft.com/office/drawing/2014/main" id="{65C74D39-A539-4C42-9C92-02BB746AB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8894" y="4808539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517" name="Rectangle 25">
            <a:extLst>
              <a:ext uri="{FF2B5EF4-FFF2-40B4-BE49-F238E27FC236}">
                <a16:creationId xmlns:a16="http://schemas.microsoft.com/office/drawing/2014/main" id="{6FE7B1DB-84ED-5B44-9E81-1612EFF2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577" y="6497638"/>
            <a:ext cx="2735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ES" alt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M. Herrera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70148BA8-39C0-D24E-83BC-FC10CFB9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3753510"/>
            <a:ext cx="2159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1800" b="1" dirty="0">
                <a:solidFill>
                  <a:srgbClr val="FF0000"/>
                </a:solidFill>
                <a:latin typeface="+mj-lt"/>
              </a:rPr>
              <a:t>Consecuencias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74A89F4E-2D64-C542-BBA3-EEDF68EF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705656"/>
            <a:ext cx="2159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1800" b="1" dirty="0">
                <a:solidFill>
                  <a:srgbClr val="FF0000"/>
                </a:solidFill>
                <a:latin typeface="+mj-lt"/>
              </a:rPr>
              <a:t>Causa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60296FE8-A3C5-E347-9781-625BD285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457587"/>
            <a:ext cx="2159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1800" b="1" dirty="0">
                <a:solidFill>
                  <a:srgbClr val="FF0000"/>
                </a:solidFill>
                <a:latin typeface="+mj-lt"/>
              </a:rPr>
              <a:t>Solución</a:t>
            </a:r>
          </a:p>
        </p:txBody>
      </p:sp>
    </p:spTree>
    <p:extLst>
      <p:ext uri="{BB962C8B-B14F-4D97-AF65-F5344CB8AC3E}">
        <p14:creationId xmlns:p14="http://schemas.microsoft.com/office/powerpoint/2010/main" val="17861446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628588B9-766D-0641-B8A7-74993197B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6" t="5797" r="17924" b="3662"/>
          <a:stretch/>
        </p:blipFill>
        <p:spPr>
          <a:xfrm rot="20295185">
            <a:off x="5264047" y="1930318"/>
            <a:ext cx="2206680" cy="400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C9EB4252-BA1D-7E4E-B193-011787F15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98596"/>
            <a:ext cx="7156450" cy="8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Interacción Paciente-Ventilador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3EC3187-97B4-6045-AFDE-FA19D59F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1779589"/>
            <a:ext cx="6553200" cy="574675"/>
          </a:xfrm>
          <a:prstGeom prst="roundRect">
            <a:avLst>
              <a:gd name="adj" fmla="val 16667"/>
            </a:avLst>
          </a:prstGeom>
          <a:solidFill>
            <a:srgbClr val="003366">
              <a:alpha val="33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800">
                <a:solidFill>
                  <a:srgbClr val="FFFF00"/>
                </a:solidFill>
                <a:latin typeface="Arial" panose="020B0604020202020204" pitchFamily="34" charset="0"/>
              </a:rPr>
              <a:t>Esfuerzo</a:t>
            </a:r>
            <a:r>
              <a:rPr lang="es-ES" altLang="es-ES" sz="1800">
                <a:solidFill>
                  <a:srgbClr val="EAEAEA"/>
                </a:solidFill>
                <a:latin typeface="Arial" panose="020B0604020202020204" pitchFamily="34" charset="0"/>
              </a:rPr>
              <a:t> del paciente / </a:t>
            </a:r>
            <a:r>
              <a:rPr lang="ja-JP" altLang="es-ES" sz="1800">
                <a:solidFill>
                  <a:srgbClr val="EAEAEA"/>
                </a:solidFill>
                <a:latin typeface="Arial" panose="020B0604020202020204" pitchFamily="34" charset="0"/>
              </a:rPr>
              <a:t>“</a:t>
            </a:r>
            <a:r>
              <a:rPr lang="es-ES" altLang="ja-JP" sz="1800">
                <a:solidFill>
                  <a:srgbClr val="FFFF00"/>
                </a:solidFill>
                <a:latin typeface="Arial" panose="020B0604020202020204" pitchFamily="34" charset="0"/>
              </a:rPr>
              <a:t>disparo</a:t>
            </a:r>
            <a:r>
              <a:rPr lang="ja-JP" altLang="es-ES" sz="1800">
                <a:solidFill>
                  <a:srgbClr val="EAEAEA"/>
                </a:solidFill>
                <a:latin typeface="Arial" panose="020B0604020202020204" pitchFamily="34" charset="0"/>
              </a:rPr>
              <a:t>”</a:t>
            </a:r>
            <a:r>
              <a:rPr lang="es-ES" altLang="ja-JP" sz="1800">
                <a:solidFill>
                  <a:srgbClr val="EAEAEA"/>
                </a:solidFill>
                <a:latin typeface="Arial" panose="020B0604020202020204" pitchFamily="34" charset="0"/>
              </a:rPr>
              <a:t> del ventilador </a:t>
            </a:r>
            <a:endParaRPr lang="es-ES" altLang="es-E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AutoShape 5">
            <a:extLst>
              <a:ext uri="{FF2B5EF4-FFF2-40B4-BE49-F238E27FC236}">
                <a16:creationId xmlns:a16="http://schemas.microsoft.com/office/drawing/2014/main" id="{34A084F3-CBB1-1644-BC11-4BD663BB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895601"/>
            <a:ext cx="6553200" cy="574675"/>
          </a:xfrm>
          <a:prstGeom prst="roundRect">
            <a:avLst>
              <a:gd name="adj" fmla="val 16667"/>
            </a:avLst>
          </a:prstGeom>
          <a:solidFill>
            <a:srgbClr val="003366">
              <a:alpha val="33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800">
                <a:solidFill>
                  <a:srgbClr val="FFFF00"/>
                </a:solidFill>
                <a:latin typeface="Arial" panose="020B0604020202020204" pitchFamily="34" charset="0"/>
              </a:rPr>
              <a:t>Demanda</a:t>
            </a:r>
            <a:r>
              <a:rPr lang="es-ES" altLang="es-ES" sz="1800">
                <a:solidFill>
                  <a:srgbClr val="EAEAEA"/>
                </a:solidFill>
                <a:latin typeface="Arial" panose="020B0604020202020204" pitchFamily="34" charset="0"/>
              </a:rPr>
              <a:t> de flujo / </a:t>
            </a:r>
            <a:r>
              <a:rPr lang="es-ES" altLang="es-ES" sz="1800">
                <a:solidFill>
                  <a:srgbClr val="FFFF00"/>
                </a:solidFill>
                <a:latin typeface="Arial" panose="020B0604020202020204" pitchFamily="34" charset="0"/>
              </a:rPr>
              <a:t>Asistencia</a:t>
            </a:r>
            <a:r>
              <a:rPr lang="es-ES" altLang="es-ES" sz="1800">
                <a:solidFill>
                  <a:srgbClr val="EAEAEA"/>
                </a:solidFill>
                <a:latin typeface="Arial" panose="020B0604020202020204" pitchFamily="34" charset="0"/>
              </a:rPr>
              <a:t> con flujo adecuado </a:t>
            </a:r>
          </a:p>
        </p:txBody>
      </p:sp>
      <p:sp>
        <p:nvSpPr>
          <p:cNvPr id="32772" name="AutoShape 6">
            <a:extLst>
              <a:ext uri="{FF2B5EF4-FFF2-40B4-BE49-F238E27FC236}">
                <a16:creationId xmlns:a16="http://schemas.microsoft.com/office/drawing/2014/main" id="{B049249E-7FF6-4B48-81C7-5B6C74025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011614"/>
            <a:ext cx="6551613" cy="574675"/>
          </a:xfrm>
          <a:prstGeom prst="roundRect">
            <a:avLst>
              <a:gd name="adj" fmla="val 16667"/>
            </a:avLst>
          </a:prstGeom>
          <a:solidFill>
            <a:srgbClr val="003366">
              <a:alpha val="33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800">
                <a:solidFill>
                  <a:srgbClr val="FFD34F"/>
                </a:solidFill>
                <a:latin typeface="Arial" panose="020B0604020202020204" pitchFamily="34" charset="0"/>
              </a:rPr>
              <a:t>Tiempos </a:t>
            </a:r>
            <a:r>
              <a:rPr lang="es-ES" altLang="en-US" sz="1800">
                <a:solidFill>
                  <a:srgbClr val="FFD34F"/>
                </a:solidFill>
                <a:latin typeface="Arial" panose="020B0604020202020204" pitchFamily="34" charset="0"/>
              </a:rPr>
              <a:t>“</a:t>
            </a:r>
            <a:r>
              <a:rPr lang="es-ES" altLang="es-ES" sz="1800">
                <a:solidFill>
                  <a:srgbClr val="FFD34F"/>
                </a:solidFill>
                <a:latin typeface="Arial" panose="020B0604020202020204" pitchFamily="34" charset="0"/>
              </a:rPr>
              <a:t>neurales</a:t>
            </a:r>
            <a:r>
              <a:rPr lang="es-ES" altLang="en-US" sz="1800">
                <a:solidFill>
                  <a:srgbClr val="FFD34F"/>
                </a:solidFill>
                <a:latin typeface="Arial" panose="020B0604020202020204" pitchFamily="34" charset="0"/>
              </a:rPr>
              <a:t>”</a:t>
            </a:r>
            <a:r>
              <a:rPr lang="es-ES" altLang="es-ES" sz="1800">
                <a:solidFill>
                  <a:srgbClr val="FFD34F"/>
                </a:solidFill>
                <a:latin typeface="Arial" panose="020B0604020202020204" pitchFamily="34" charset="0"/>
              </a:rPr>
              <a:t> / tiempos </a:t>
            </a:r>
            <a:r>
              <a:rPr lang="es-ES" altLang="en-US" sz="1800">
                <a:solidFill>
                  <a:srgbClr val="FFD34F"/>
                </a:solidFill>
                <a:latin typeface="Arial" panose="020B0604020202020204" pitchFamily="34" charset="0"/>
              </a:rPr>
              <a:t>“</a:t>
            </a:r>
            <a:r>
              <a:rPr lang="es-ES" altLang="es-ES" sz="1800">
                <a:solidFill>
                  <a:srgbClr val="FFD34F"/>
                </a:solidFill>
                <a:latin typeface="Arial" panose="020B0604020202020204" pitchFamily="34" charset="0"/>
              </a:rPr>
              <a:t>mecánicos</a:t>
            </a:r>
            <a:r>
              <a:rPr lang="es-ES" altLang="en-US" sz="1800">
                <a:solidFill>
                  <a:srgbClr val="FFD34F"/>
                </a:solidFill>
                <a:latin typeface="Arial" panose="020B0604020202020204" pitchFamily="34" charset="0"/>
              </a:rPr>
              <a:t>”</a:t>
            </a:r>
            <a:r>
              <a:rPr lang="es-ES" altLang="es-ES" sz="1800">
                <a:solidFill>
                  <a:srgbClr val="FFD34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FB45B668-CBE2-9C4A-A8D6-DEC61A9D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724401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EC8606A1-5997-D140-8967-B9DE32A84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5556250"/>
            <a:ext cx="6192838" cy="863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2800">
                <a:solidFill>
                  <a:srgbClr val="005800"/>
                </a:solidFill>
                <a:latin typeface="Garamond" panose="02020404030301010803" pitchFamily="18" charset="0"/>
              </a:rPr>
              <a:t>SINCRONÍA </a:t>
            </a:r>
            <a:r>
              <a:rPr lang="es-ES" altLang="es-ES" sz="2800" i="1">
                <a:solidFill>
                  <a:srgbClr val="005800"/>
                </a:solidFill>
                <a:latin typeface="Garamond" panose="02020404030301010803" pitchFamily="18" charset="0"/>
              </a:rPr>
              <a:t>vs</a:t>
            </a:r>
            <a:r>
              <a:rPr lang="es-ES" altLang="es-ES" sz="2800">
                <a:solidFill>
                  <a:srgbClr val="005800"/>
                </a:solidFill>
                <a:latin typeface="Garamond" panose="02020404030301010803" pitchFamily="18" charset="0"/>
              </a:rPr>
              <a:t> ASINCRONÍA</a:t>
            </a:r>
          </a:p>
        </p:txBody>
      </p:sp>
    </p:spTree>
    <p:extLst>
      <p:ext uri="{BB962C8B-B14F-4D97-AF65-F5344CB8AC3E}">
        <p14:creationId xmlns:p14="http://schemas.microsoft.com/office/powerpoint/2010/main" val="193791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2052638" y="-950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600" dirty="0">
                <a:solidFill>
                  <a:srgbClr val="000066"/>
                </a:solidFill>
              </a:rPr>
              <a:t>Gracias por la atención prestada</a:t>
            </a:r>
            <a:endParaRPr lang="es-ES" altLang="es-ES" sz="3600" b="1" dirty="0">
              <a:solidFill>
                <a:srgbClr val="000066"/>
              </a:solidFill>
            </a:endParaRPr>
          </a:p>
        </p:txBody>
      </p:sp>
      <p:pic>
        <p:nvPicPr>
          <p:cNvPr id="6" name="Picture 5" descr="Logotipo gtvm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133600"/>
            <a:ext cx="20002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8175" y="4941888"/>
            <a:ext cx="294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26426B"/>
                </a:solidFill>
              </a:rPr>
              <a:t>Grupo de Trabajo de VMNI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rgbClr val="080808"/>
                </a:solidFill>
              </a:rPr>
              <a:t>www.gtvmni.es</a:t>
            </a:r>
            <a:endParaRPr lang="es-ES" altLang="es-ES" sz="1200" dirty="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>
                <a:solidFill>
                  <a:srgbClr val="26426B"/>
                </a:solidFill>
              </a:rPr>
              <a:t>© de los autores,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E49A7-A737-294F-89CB-395262631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DCE3">
                <a:tint val="45000"/>
                <a:satMod val="400000"/>
              </a:srgbClr>
            </a:duotone>
          </a:blip>
          <a:srcRect b="44105"/>
          <a:stretch/>
        </p:blipFill>
        <p:spPr>
          <a:xfrm>
            <a:off x="3794644" y="1881838"/>
            <a:ext cx="5333740" cy="244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7CAC62-0324-B84E-B461-88A01E9557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53450"/>
          <a:stretch/>
        </p:blipFill>
        <p:spPr>
          <a:xfrm>
            <a:off x="3794644" y="4421549"/>
            <a:ext cx="5333740" cy="2038657"/>
          </a:xfrm>
          <a:prstGeom prst="rect">
            <a:avLst/>
          </a:prstGeom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9FBBFBAA-553A-8945-B450-B49AE54C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289" y="1916"/>
            <a:ext cx="7156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Interacción Paciente-Ventilador</a:t>
            </a:r>
          </a:p>
          <a:p>
            <a:pPr algn="ctr"/>
            <a:r>
              <a:rPr lang="es-ES" altLang="es-ES" dirty="0">
                <a:solidFill>
                  <a:srgbClr val="FF0000"/>
                </a:solidFill>
                <a:latin typeface="+mj-lt"/>
              </a:rPr>
              <a:t>Factores que afectan a Sincronía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616D18B-40E4-5240-B267-970FB82B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6579737"/>
            <a:ext cx="489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López S. </a:t>
            </a:r>
            <a:r>
              <a:rPr lang="es-ES" altLang="es-E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Revista de Patología Respiratoria. 2012 </a:t>
            </a:r>
          </a:p>
        </p:txBody>
      </p:sp>
    </p:spTree>
    <p:extLst>
      <p:ext uri="{BB962C8B-B14F-4D97-AF65-F5344CB8AC3E}">
        <p14:creationId xmlns:p14="http://schemas.microsoft.com/office/powerpoint/2010/main" val="402872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DAC0DA4-B185-264D-BB42-1B52104C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4" y="-27384"/>
            <a:ext cx="7156450" cy="9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Asincronía Paciente-Ventilador</a:t>
            </a:r>
          </a:p>
          <a:p>
            <a:pPr algn="ctr"/>
            <a:r>
              <a:rPr lang="es-ES" alt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adversos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65AE405-62E9-2E46-BE68-E87D6AEBF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6580186"/>
            <a:ext cx="489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López S. </a:t>
            </a:r>
            <a:r>
              <a:rPr lang="es-ES" altLang="es-E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Revista de Patología Respiratoria. 2012 </a:t>
            </a:r>
          </a:p>
        </p:txBody>
      </p:sp>
      <p:pic>
        <p:nvPicPr>
          <p:cNvPr id="36867" name="Picture 6">
            <a:extLst>
              <a:ext uri="{FF2B5EF4-FFF2-40B4-BE49-F238E27FC236}">
                <a16:creationId xmlns:a16="http://schemas.microsoft.com/office/drawing/2014/main" id="{B0FF6697-9E24-1C44-983D-17DA0A3C3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 r="9964" b="1891"/>
          <a:stretch>
            <a:fillRect/>
          </a:stretch>
        </p:blipFill>
        <p:spPr bwMode="auto">
          <a:xfrm>
            <a:off x="4176714" y="2863850"/>
            <a:ext cx="48021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C1207D53-4FD5-894F-A713-06E9ACFAE502}"/>
              </a:ext>
            </a:extLst>
          </p:cNvPr>
          <p:cNvSpPr>
            <a:spLocks/>
          </p:cNvSpPr>
          <p:nvPr/>
        </p:nvSpPr>
        <p:spPr bwMode="auto">
          <a:xfrm>
            <a:off x="9034463" y="2889250"/>
            <a:ext cx="131762" cy="1485900"/>
          </a:xfrm>
          <a:prstGeom prst="rightBrace">
            <a:avLst>
              <a:gd name="adj1" fmla="val 65888"/>
              <a:gd name="adj2" fmla="val 50681"/>
            </a:avLst>
          </a:prstGeom>
          <a:noFill/>
          <a:ln w="25400">
            <a:solidFill>
              <a:srgbClr val="1F497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1580B4F-D28F-1547-91E5-C0C4387C32A9}"/>
              </a:ext>
            </a:extLst>
          </p:cNvPr>
          <p:cNvSpPr>
            <a:spLocks/>
          </p:cNvSpPr>
          <p:nvPr/>
        </p:nvSpPr>
        <p:spPr bwMode="auto">
          <a:xfrm rot="10800000">
            <a:off x="4029075" y="4400550"/>
            <a:ext cx="109538" cy="700088"/>
          </a:xfrm>
          <a:prstGeom prst="rightBrace">
            <a:avLst>
              <a:gd name="adj1" fmla="val 65866"/>
              <a:gd name="adj2" fmla="val 50681"/>
            </a:avLst>
          </a:prstGeom>
          <a:noFill/>
          <a:ln w="25400">
            <a:solidFill>
              <a:srgbClr val="1F497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51D67-806C-B346-B1FD-8BC4E91B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6" y="4578350"/>
            <a:ext cx="166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INEFICIENCIA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3CCD5-C53F-164C-8007-70D48E5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464" y="3473450"/>
            <a:ext cx="1639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INEFICACIA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9289B-89AF-644E-A0CD-73D3D0506BAA}"/>
              </a:ext>
            </a:extLst>
          </p:cNvPr>
          <p:cNvSpPr/>
          <p:nvPr/>
        </p:nvSpPr>
        <p:spPr>
          <a:xfrm>
            <a:off x="4176714" y="2863850"/>
            <a:ext cx="4789487" cy="1690688"/>
          </a:xfrm>
          <a:prstGeom prst="rect">
            <a:avLst/>
          </a:prstGeom>
          <a:gradFill flip="none" rotWithShape="1">
            <a:gsLst>
              <a:gs pos="49000">
                <a:srgbClr val="FF6600">
                  <a:alpha val="22000"/>
                </a:srgbClr>
              </a:gs>
              <a:gs pos="66000">
                <a:srgbClr val="CCFFCC">
                  <a:alpha val="22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BBE54B-F701-9C41-B6E1-90655D7E1F10}"/>
              </a:ext>
            </a:extLst>
          </p:cNvPr>
          <p:cNvSpPr/>
          <p:nvPr/>
        </p:nvSpPr>
        <p:spPr>
          <a:xfrm>
            <a:off x="4176714" y="4292600"/>
            <a:ext cx="4789487" cy="863600"/>
          </a:xfrm>
          <a:prstGeom prst="rect">
            <a:avLst/>
          </a:prstGeom>
          <a:gradFill flip="none" rotWithShape="1">
            <a:gsLst>
              <a:gs pos="88000">
                <a:srgbClr val="FFFF00">
                  <a:alpha val="22000"/>
                </a:srgbClr>
              </a:gs>
              <a:gs pos="99000">
                <a:srgbClr val="FFFFFF">
                  <a:alpha val="22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4" name="Picture 2">
            <a:extLst>
              <a:ext uri="{FF2B5EF4-FFF2-40B4-BE49-F238E27FC236}">
                <a16:creationId xmlns:a16="http://schemas.microsoft.com/office/drawing/2014/main" id="{360B4CF9-7FE0-0441-BBC9-CDE645892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23141" r="2788" b="24164"/>
          <a:stretch>
            <a:fillRect/>
          </a:stretch>
        </p:blipFill>
        <p:spPr bwMode="auto">
          <a:xfrm>
            <a:off x="2830514" y="1555751"/>
            <a:ext cx="23256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7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4F32E7F-B5C7-1747-8C14-D0C1F163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6" y="-14064"/>
            <a:ext cx="7877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Tipos de asincronía</a:t>
            </a:r>
          </a:p>
          <a:p>
            <a:pPr algn="ctr"/>
            <a:r>
              <a:rPr lang="es-ES" altLang="es-ES" dirty="0">
                <a:solidFill>
                  <a:srgbClr val="FF0000"/>
                </a:solidFill>
                <a:latin typeface="+mj-lt"/>
              </a:rPr>
              <a:t>Curva de Presión</a:t>
            </a:r>
          </a:p>
        </p:txBody>
      </p:sp>
      <p:grpSp>
        <p:nvGrpSpPr>
          <p:cNvPr id="38914" name="Group 11">
            <a:extLst>
              <a:ext uri="{FF2B5EF4-FFF2-40B4-BE49-F238E27FC236}">
                <a16:creationId xmlns:a16="http://schemas.microsoft.com/office/drawing/2014/main" id="{761CFD9A-1739-0D4E-8828-C7EED9EB0705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1989139"/>
            <a:ext cx="6119812" cy="4237037"/>
            <a:chOff x="1066" y="1207"/>
            <a:chExt cx="3855" cy="2669"/>
          </a:xfrm>
        </p:grpSpPr>
        <p:pic>
          <p:nvPicPr>
            <p:cNvPr id="38923" name="Picture 5">
              <a:extLst>
                <a:ext uri="{FF2B5EF4-FFF2-40B4-BE49-F238E27FC236}">
                  <a16:creationId xmlns:a16="http://schemas.microsoft.com/office/drawing/2014/main" id="{678DFA71-4819-8846-9081-008808350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207"/>
              <a:ext cx="3810" cy="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3" name="Text Box 5">
              <a:extLst>
                <a:ext uri="{FF2B5EF4-FFF2-40B4-BE49-F238E27FC236}">
                  <a16:creationId xmlns:a16="http://schemas.microsoft.com/office/drawing/2014/main" id="{3C4FC686-8773-D943-845E-BC33B3EB6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521"/>
              <a:ext cx="771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1600" b="1" dirty="0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Trigger</a:t>
              </a:r>
            </a:p>
          </p:txBody>
        </p:sp>
        <p:sp>
          <p:nvSpPr>
            <p:cNvPr id="83974" name="Text Box 6">
              <a:extLst>
                <a:ext uri="{FF2B5EF4-FFF2-40B4-BE49-F238E27FC236}">
                  <a16:creationId xmlns:a16="http://schemas.microsoft.com/office/drawing/2014/main" id="{7116389F-BB32-DF4A-BCF2-E23B51387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253"/>
              <a:ext cx="953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600" b="1">
                  <a:solidFill>
                    <a:srgbClr val="FF0000"/>
                  </a:solidFill>
                  <a:latin typeface="Comic Sans MS" panose="030F0902030302020204" pitchFamily="66" charset="0"/>
                </a:rPr>
                <a:t>Presurización</a:t>
              </a:r>
            </a:p>
          </p:txBody>
        </p:sp>
        <p:sp>
          <p:nvSpPr>
            <p:cNvPr id="83975" name="Text Box 7">
              <a:extLst>
                <a:ext uri="{FF2B5EF4-FFF2-40B4-BE49-F238E27FC236}">
                  <a16:creationId xmlns:a16="http://schemas.microsoft.com/office/drawing/2014/main" id="{29FE083B-5AC7-6842-96E8-6A7C5767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344"/>
              <a:ext cx="907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600" b="1" dirty="0">
                  <a:solidFill>
                    <a:srgbClr val="3F3FBF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Nivel de PS</a:t>
              </a:r>
            </a:p>
          </p:txBody>
        </p:sp>
        <p:sp>
          <p:nvSpPr>
            <p:cNvPr id="83976" name="Text Box 8">
              <a:extLst>
                <a:ext uri="{FF2B5EF4-FFF2-40B4-BE49-F238E27FC236}">
                  <a16:creationId xmlns:a16="http://schemas.microsoft.com/office/drawing/2014/main" id="{BAF4FC69-771F-6743-92EA-646760CC7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771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1600" b="1" dirty="0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Ciclado</a:t>
              </a:r>
            </a:p>
          </p:txBody>
        </p:sp>
        <p:sp>
          <p:nvSpPr>
            <p:cNvPr id="83977" name="Text Box 9">
              <a:extLst>
                <a:ext uri="{FF2B5EF4-FFF2-40B4-BE49-F238E27FC236}">
                  <a16:creationId xmlns:a16="http://schemas.microsoft.com/office/drawing/2014/main" id="{874A7A44-DD27-EA40-B8DE-067BC158D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434"/>
              <a:ext cx="771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600" b="1">
                  <a:solidFill>
                    <a:srgbClr val="000000"/>
                  </a:solidFill>
                  <a:latin typeface="Comic Sans MS" panose="030F0902030302020204" pitchFamily="66" charset="0"/>
                </a:rPr>
                <a:t>Presión vía aérea proximal</a:t>
              </a:r>
            </a:p>
          </p:txBody>
        </p:sp>
        <p:sp>
          <p:nvSpPr>
            <p:cNvPr id="83978" name="Text Box 10">
              <a:extLst>
                <a:ext uri="{FF2B5EF4-FFF2-40B4-BE49-F238E27FC236}">
                  <a16:creationId xmlns:a16="http://schemas.microsoft.com/office/drawing/2014/main" id="{AEEC6431-AC7D-8749-AE4C-555931BA4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385"/>
              <a:ext cx="771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600" b="1">
                  <a:solidFill>
                    <a:prstClr val="black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Tiempo</a:t>
              </a:r>
            </a:p>
          </p:txBody>
        </p:sp>
      </p:grpSp>
      <p:sp>
        <p:nvSpPr>
          <p:cNvPr id="6" name="Text Box 6">
            <a:extLst>
              <a:ext uri="{FF2B5EF4-FFF2-40B4-BE49-F238E27FC236}">
                <a16:creationId xmlns:a16="http://schemas.microsoft.com/office/drawing/2014/main" id="{353C1248-B4D1-BB44-AEC1-B5DB7C7E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6553200"/>
            <a:ext cx="489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s-ES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Jolliet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P. </a:t>
            </a:r>
            <a:r>
              <a:rPr lang="es-ES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Critical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Care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2006</a:t>
            </a:r>
            <a:endParaRPr lang="es-ES" sz="14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63D803-771C-BC4D-AE2B-AEFB1407C7B4}"/>
              </a:ext>
            </a:extLst>
          </p:cNvPr>
          <p:cNvSpPr>
            <a:spLocks noChangeArrowheads="1"/>
          </p:cNvSpPr>
          <p:nvPr/>
        </p:nvSpPr>
        <p:spPr bwMode="auto">
          <a:xfrm rot="575972">
            <a:off x="5205414" y="2984501"/>
            <a:ext cx="473075" cy="2214563"/>
          </a:xfrm>
          <a:prstGeom prst="ellipse">
            <a:avLst/>
          </a:prstGeom>
          <a:solidFill>
            <a:srgbClr val="CCFFCC">
              <a:alpha val="2588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B707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22A972-8404-7B4C-A9C7-23B4B8C9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1" y="5243513"/>
            <a:ext cx="665163" cy="552450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3BE345-C1C3-0140-9466-F2EA89E5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2844801"/>
            <a:ext cx="520700" cy="517525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B7557F-BF88-5A45-974F-F26A6ED9EFC0}"/>
              </a:ext>
            </a:extLst>
          </p:cNvPr>
          <p:cNvSpPr/>
          <p:nvPr/>
        </p:nvSpPr>
        <p:spPr>
          <a:xfrm>
            <a:off x="5784850" y="3057525"/>
            <a:ext cx="598488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6BBA6-4895-764B-9544-9A7D2E82A7DC}"/>
              </a:ext>
            </a:extLst>
          </p:cNvPr>
          <p:cNvSpPr/>
          <p:nvPr/>
        </p:nvSpPr>
        <p:spPr>
          <a:xfrm>
            <a:off x="5784850" y="2901950"/>
            <a:ext cx="598488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1AC3C8-8C48-EC48-AA35-C7C7253EF6F4}"/>
              </a:ext>
            </a:extLst>
          </p:cNvPr>
          <p:cNvCxnSpPr/>
          <p:nvPr/>
        </p:nvCxnSpPr>
        <p:spPr>
          <a:xfrm flipH="1">
            <a:off x="6194425" y="2543175"/>
            <a:ext cx="527050" cy="4064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1373BCA-F43C-C541-BDA1-AE2282062C4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61845" y="2659857"/>
            <a:ext cx="314325" cy="798513"/>
          </a:xfrm>
          <a:prstGeom prst="ellipse">
            <a:avLst/>
          </a:prstGeom>
          <a:solidFill>
            <a:srgbClr val="CCFFCC">
              <a:alpha val="2588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B707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72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2FCEA46F-7A20-BA46-A500-D1C1CA1891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3592" y="4562127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z="3000" dirty="0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Asincronías en fase de </a:t>
            </a:r>
            <a:r>
              <a:rPr lang="es-ES" altLang="es-ES" sz="3000" i="1" dirty="0" err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trigger</a:t>
            </a:r>
            <a:br>
              <a:rPr lang="es-ES" altLang="es-ES" sz="3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s-ES" altLang="es-ES" sz="2400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(paso de espiración a inspiración)</a:t>
            </a:r>
            <a:endParaRPr lang="es-ES" altLang="es-ES" sz="24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5058" name="Group 3">
            <a:extLst>
              <a:ext uri="{FF2B5EF4-FFF2-40B4-BE49-F238E27FC236}">
                <a16:creationId xmlns:a16="http://schemas.microsoft.com/office/drawing/2014/main" id="{4CD4A5D9-BF13-1F42-8201-7131BD29F64C}"/>
              </a:ext>
            </a:extLst>
          </p:cNvPr>
          <p:cNvGrpSpPr>
            <a:grpSpLocks/>
          </p:cNvGrpSpPr>
          <p:nvPr/>
        </p:nvGrpSpPr>
        <p:grpSpPr bwMode="auto">
          <a:xfrm>
            <a:off x="5879976" y="980728"/>
            <a:ext cx="4487863" cy="3211512"/>
            <a:chOff x="4444532" y="643467"/>
            <a:chExt cx="4487823" cy="3210878"/>
          </a:xfrm>
        </p:grpSpPr>
        <p:pic>
          <p:nvPicPr>
            <p:cNvPr id="45059" name="Picture 1">
              <a:extLst>
                <a:ext uri="{FF2B5EF4-FFF2-40B4-BE49-F238E27FC236}">
                  <a16:creationId xmlns:a16="http://schemas.microsoft.com/office/drawing/2014/main" id="{BEEE3613-C5D1-6C4F-8181-075400C1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532" y="925594"/>
              <a:ext cx="4487823" cy="292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32953D-63B4-0F47-A633-D3D563BEBE62}"/>
                </a:ext>
              </a:extLst>
            </p:cNvPr>
            <p:cNvSpPr/>
            <p:nvPr/>
          </p:nvSpPr>
          <p:spPr>
            <a:xfrm>
              <a:off x="5495448" y="846627"/>
              <a:ext cx="736593" cy="84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7128F1-5848-BE45-8AA1-60FC78ABF545}"/>
                </a:ext>
              </a:extLst>
            </p:cNvPr>
            <p:cNvSpPr/>
            <p:nvPr/>
          </p:nvSpPr>
          <p:spPr>
            <a:xfrm>
              <a:off x="6044718" y="762505"/>
              <a:ext cx="863592" cy="845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1E87E7-FD8F-2E48-BDB0-2506F99FA782}"/>
                </a:ext>
              </a:extLst>
            </p:cNvPr>
            <p:cNvSpPr/>
            <p:nvPr/>
          </p:nvSpPr>
          <p:spPr>
            <a:xfrm>
              <a:off x="6638437" y="643467"/>
              <a:ext cx="1422387" cy="84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C03728-EB9D-9C4B-A7A8-E34BA104279B}"/>
                </a:ext>
              </a:extLst>
            </p:cNvPr>
            <p:cNvSpPr/>
            <p:nvPr/>
          </p:nvSpPr>
          <p:spPr>
            <a:xfrm>
              <a:off x="7349631" y="1125972"/>
              <a:ext cx="1006466" cy="84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27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FCAB7CB8-C491-CE4C-A906-6134B6C5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-27384"/>
            <a:ext cx="850582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+mj-lt"/>
              </a:rPr>
              <a:t>Asincronía de </a:t>
            </a:r>
            <a:r>
              <a:rPr lang="es-ES" altLang="es-ES" sz="3600" i="1" dirty="0" err="1">
                <a:solidFill>
                  <a:srgbClr val="000066"/>
                </a:solidFill>
                <a:latin typeface="+mj-lt"/>
              </a:rPr>
              <a:t>trigger</a:t>
            </a:r>
            <a:endParaRPr lang="es-ES" altLang="es-ES" sz="3600" i="1" dirty="0">
              <a:solidFill>
                <a:srgbClr val="000066"/>
              </a:solidFill>
              <a:latin typeface="+mj-lt"/>
            </a:endParaRPr>
          </a:p>
          <a:p>
            <a:pPr algn="ctr"/>
            <a:r>
              <a:rPr lang="es-ES" altLang="es-ES" dirty="0">
                <a:solidFill>
                  <a:srgbClr val="FF0000"/>
                </a:solidFill>
                <a:latin typeface="+mj-lt"/>
              </a:rPr>
              <a:t>Esfuerzo - </a:t>
            </a:r>
            <a:r>
              <a:rPr lang="es-ES" altLang="en-US" dirty="0">
                <a:solidFill>
                  <a:srgbClr val="FF0000"/>
                </a:solidFill>
                <a:latin typeface="+mj-lt"/>
              </a:rPr>
              <a:t>“</a:t>
            </a:r>
            <a:r>
              <a:rPr lang="es-ES" altLang="es-ES" dirty="0">
                <a:solidFill>
                  <a:srgbClr val="FF0000"/>
                </a:solidFill>
                <a:latin typeface="+mj-lt"/>
              </a:rPr>
              <a:t>disparo</a:t>
            </a:r>
            <a:r>
              <a:rPr lang="es-ES" altLang="en-US" dirty="0">
                <a:solidFill>
                  <a:srgbClr val="FF0000"/>
                </a:solidFill>
                <a:latin typeface="+mj-lt"/>
              </a:rPr>
              <a:t>”</a:t>
            </a:r>
            <a:endParaRPr lang="es-ES" altLang="es-E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018C1D9D-34E5-2349-A406-FAF88AF6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674939"/>
            <a:ext cx="7391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800">
                <a:solidFill>
                  <a:srgbClr val="000000"/>
                </a:solidFill>
                <a:latin typeface="Arial" panose="020B0604020202020204" pitchFamily="34" charset="0"/>
              </a:rPr>
              <a:t>Auto-</a:t>
            </a:r>
            <a:r>
              <a:rPr lang="es-ES" altLang="es-ES" sz="2800" i="1">
                <a:solidFill>
                  <a:srgbClr val="000000"/>
                </a:solidFill>
                <a:latin typeface="Arial" panose="020B0604020202020204" pitchFamily="34" charset="0"/>
              </a:rPr>
              <a:t>trigger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65000"/>
            </a:pPr>
            <a:endParaRPr lang="es-ES" altLang="es-E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800">
                <a:solidFill>
                  <a:srgbClr val="000000"/>
                </a:solidFill>
                <a:latin typeface="Arial" panose="020B0604020202020204" pitchFamily="34" charset="0"/>
              </a:rPr>
              <a:t>Esfuerzos ineficaces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65000"/>
            </a:pPr>
            <a:endParaRPr lang="es-ES" altLang="es-E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s-ES" altLang="es-ES" sz="2800">
                <a:solidFill>
                  <a:srgbClr val="000000"/>
                </a:solidFill>
                <a:latin typeface="Arial" panose="020B0604020202020204" pitchFamily="34" charset="0"/>
              </a:rPr>
              <a:t>Retraso de </a:t>
            </a:r>
            <a:r>
              <a:rPr lang="es-ES" altLang="es-ES" sz="2800" i="1">
                <a:solidFill>
                  <a:srgbClr val="000000"/>
                </a:solidFill>
                <a:latin typeface="Arial" panose="020B0604020202020204" pitchFamily="34" charset="0"/>
              </a:rPr>
              <a:t>trigger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65000"/>
            </a:pPr>
            <a:endParaRPr lang="es-ES" altLang="es-ES" sz="28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s-ES" altLang="es-E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8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Agrupar 1">
            <a:extLst>
              <a:ext uri="{FF2B5EF4-FFF2-40B4-BE49-F238E27FC236}">
                <a16:creationId xmlns:a16="http://schemas.microsoft.com/office/drawing/2014/main" id="{1C83ED87-16CF-B740-A322-2744487F6DB8}"/>
              </a:ext>
            </a:extLst>
          </p:cNvPr>
          <p:cNvGrpSpPr>
            <a:grpSpLocks/>
          </p:cNvGrpSpPr>
          <p:nvPr/>
        </p:nvGrpSpPr>
        <p:grpSpPr bwMode="auto">
          <a:xfrm>
            <a:off x="3962401" y="1239839"/>
            <a:ext cx="4695825" cy="5284787"/>
            <a:chOff x="2108200" y="1573213"/>
            <a:chExt cx="4695825" cy="5284787"/>
          </a:xfrm>
        </p:grpSpPr>
        <p:pic>
          <p:nvPicPr>
            <p:cNvPr id="49167" name="Picture 5">
              <a:extLst>
                <a:ext uri="{FF2B5EF4-FFF2-40B4-BE49-F238E27FC236}">
                  <a16:creationId xmlns:a16="http://schemas.microsoft.com/office/drawing/2014/main" id="{B9832A8F-6448-4243-A9F8-F5F9C9B8A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1614488"/>
              <a:ext cx="4319587" cy="524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8" name="Text Box 93">
              <a:extLst>
                <a:ext uri="{FF2B5EF4-FFF2-40B4-BE49-F238E27FC236}">
                  <a16:creationId xmlns:a16="http://schemas.microsoft.com/office/drawing/2014/main" id="{F16E726C-D0B7-7C46-AA21-1ADE27B6B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52563" y="2228850"/>
              <a:ext cx="15859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200" b="1">
                  <a:solidFill>
                    <a:srgbClr val="333333"/>
                  </a:solidFill>
                  <a:latin typeface="Arial" panose="020B0604020202020204" pitchFamily="34" charset="0"/>
                </a:rPr>
                <a:t>P</a:t>
              </a:r>
              <a:r>
                <a:rPr lang="es-ES" altLang="es-ES" sz="1200" b="1" baseline="-25000">
                  <a:solidFill>
                    <a:srgbClr val="333333"/>
                  </a:solidFill>
                  <a:latin typeface="Arial" panose="020B0604020202020204" pitchFamily="34" charset="0"/>
                </a:rPr>
                <a:t>aw</a:t>
              </a:r>
              <a:r>
                <a:rPr lang="es-ES" altLang="es-ES" sz="1200" b="1">
                  <a:solidFill>
                    <a:srgbClr val="333333"/>
                  </a:solidFill>
                  <a:latin typeface="Arial" panose="020B0604020202020204" pitchFamily="34" charset="0"/>
                </a:rPr>
                <a:t> (cmH</a:t>
              </a:r>
              <a:r>
                <a:rPr lang="es-ES" altLang="es-ES" sz="1200" b="1" baseline="-25000">
                  <a:solidFill>
                    <a:srgbClr val="333333"/>
                  </a:solidFill>
                  <a:latin typeface="Arial" panose="020B0604020202020204" pitchFamily="34" charset="0"/>
                </a:rPr>
                <a:t>2</a:t>
              </a:r>
              <a:r>
                <a:rPr lang="es-ES" altLang="es-ES" sz="1200" b="1">
                  <a:solidFill>
                    <a:srgbClr val="333333"/>
                  </a:solidFill>
                  <a:latin typeface="Arial" panose="020B0604020202020204" pitchFamily="34" charset="0"/>
                </a:rPr>
                <a:t>O)</a:t>
              </a:r>
            </a:p>
          </p:txBody>
        </p:sp>
        <p:sp>
          <p:nvSpPr>
            <p:cNvPr id="49169" name="Text Box 94">
              <a:extLst>
                <a:ext uri="{FF2B5EF4-FFF2-40B4-BE49-F238E27FC236}">
                  <a16:creationId xmlns:a16="http://schemas.microsoft.com/office/drawing/2014/main" id="{482DD022-7D52-DE43-A274-C44B80E92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68437" y="4084638"/>
              <a:ext cx="15859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200" b="1">
                  <a:solidFill>
                    <a:srgbClr val="333333"/>
                  </a:solidFill>
                  <a:latin typeface="Arial" panose="020B0604020202020204" pitchFamily="34" charset="0"/>
                </a:rPr>
                <a:t>Flujo (L/s)</a:t>
              </a:r>
            </a:p>
          </p:txBody>
        </p:sp>
        <p:sp>
          <p:nvSpPr>
            <p:cNvPr id="49170" name="Text Box 95">
              <a:extLst>
                <a:ext uri="{FF2B5EF4-FFF2-40B4-BE49-F238E27FC236}">
                  <a16:creationId xmlns:a16="http://schemas.microsoft.com/office/drawing/2014/main" id="{B535F2C5-BD54-A048-95C6-90A8780C7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68438" y="5740400"/>
              <a:ext cx="15859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S" sz="1200" b="1">
                  <a:solidFill>
                    <a:srgbClr val="333333"/>
                  </a:solidFill>
                  <a:latin typeface="Arial" panose="020B0604020202020204" pitchFamily="34" charset="0"/>
                </a:rPr>
                <a:t>P</a:t>
              </a:r>
              <a:r>
                <a:rPr lang="es-ES" altLang="es-ES" sz="1200" b="1" baseline="-25000">
                  <a:solidFill>
                    <a:srgbClr val="333333"/>
                  </a:solidFill>
                  <a:latin typeface="Arial" panose="020B0604020202020204" pitchFamily="34" charset="0"/>
                </a:rPr>
                <a:t>es</a:t>
              </a:r>
              <a:r>
                <a:rPr lang="es-ES" altLang="es-ES" sz="1200" b="1">
                  <a:solidFill>
                    <a:srgbClr val="333333"/>
                  </a:solidFill>
                  <a:latin typeface="Arial" panose="020B0604020202020204" pitchFamily="34" charset="0"/>
                </a:rPr>
                <a:t> (cmH</a:t>
              </a:r>
              <a:r>
                <a:rPr lang="es-ES" altLang="es-ES" sz="1200" b="1" baseline="-25000">
                  <a:solidFill>
                    <a:srgbClr val="333333"/>
                  </a:solidFill>
                  <a:latin typeface="Arial" panose="020B0604020202020204" pitchFamily="34" charset="0"/>
                </a:rPr>
                <a:t>2</a:t>
              </a:r>
              <a:r>
                <a:rPr lang="es-ES" altLang="es-ES" sz="1200" b="1">
                  <a:solidFill>
                    <a:srgbClr val="333333"/>
                  </a:solidFill>
                  <a:latin typeface="Arial" panose="020B0604020202020204" pitchFamily="34" charset="0"/>
                </a:rPr>
                <a:t>O)</a:t>
              </a:r>
            </a:p>
          </p:txBody>
        </p:sp>
      </p:grpSp>
      <p:sp>
        <p:nvSpPr>
          <p:cNvPr id="40963" name="Line 98">
            <a:extLst>
              <a:ext uri="{FF2B5EF4-FFF2-40B4-BE49-F238E27FC236}">
                <a16:creationId xmlns:a16="http://schemas.microsoft.com/office/drawing/2014/main" id="{B0E0B225-5FB8-3E44-B37A-45A3573F9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524000"/>
            <a:ext cx="28733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BED646F-E8C5-454A-B291-1C8B0597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6580584"/>
            <a:ext cx="489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Georgopoulos D.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Intensive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Care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Med</a:t>
            </a:r>
            <a:r>
              <a:rPr lang="es-ES" sz="1400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2006</a:t>
            </a:r>
            <a:endParaRPr lang="es-ES" sz="14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B3ED8A16-1C38-2A4A-8B2C-05079B60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94" y="29371"/>
            <a:ext cx="8505825" cy="8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r>
              <a:rPr lang="es-ES" altLang="es-ES" sz="36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endParaRPr lang="es-ES" altLang="es-ES" sz="36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AutoShape 97">
            <a:extLst>
              <a:ext uri="{FF2B5EF4-FFF2-40B4-BE49-F238E27FC236}">
                <a16:creationId xmlns:a16="http://schemas.microsoft.com/office/drawing/2014/main" id="{F611A157-5B45-2348-8E63-BA71257C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005263"/>
            <a:ext cx="144462" cy="1444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7" name="AutoShape 97">
            <a:extLst>
              <a:ext uri="{FF2B5EF4-FFF2-40B4-BE49-F238E27FC236}">
                <a16:creationId xmlns:a16="http://schemas.microsoft.com/office/drawing/2014/main" id="{ACBDF216-BA5E-AA4E-9C88-360E70DD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4005263"/>
            <a:ext cx="142875" cy="144462"/>
          </a:xfrm>
          <a:prstGeom prst="upArrow">
            <a:avLst>
              <a:gd name="adj1" fmla="val 50000"/>
              <a:gd name="adj2" fmla="val 25278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159C4DF-9575-6A47-AB4E-959A7B9C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2205039"/>
            <a:ext cx="144463" cy="28733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0327EB2-5DF3-2D4C-B7AE-A80B718E0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2205039"/>
            <a:ext cx="144463" cy="28733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AC06D2D-10C5-BB42-A13E-00846B01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5516564"/>
            <a:ext cx="288925" cy="72072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46FA5A9-741C-D843-A698-073CE0E2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5516564"/>
            <a:ext cx="288925" cy="72072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36CB94-B208-2C41-ABA0-6039FC28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5732463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4" name="Line 98">
            <a:extLst>
              <a:ext uri="{FF2B5EF4-FFF2-40B4-BE49-F238E27FC236}">
                <a16:creationId xmlns:a16="http://schemas.microsoft.com/office/drawing/2014/main" id="{4158D829-3FC5-844D-9E11-C966063C1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9" y="3141663"/>
            <a:ext cx="287337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" name="AutoShape 97">
            <a:extLst>
              <a:ext uri="{FF2B5EF4-FFF2-40B4-BE49-F238E27FC236}">
                <a16:creationId xmlns:a16="http://schemas.microsoft.com/office/drawing/2014/main" id="{6E2F028F-A331-084A-A488-96F4F6586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6" y="5762626"/>
            <a:ext cx="144463" cy="14446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66" name="TextBox 1">
            <a:extLst>
              <a:ext uri="{FF2B5EF4-FFF2-40B4-BE49-F238E27FC236}">
                <a16:creationId xmlns:a16="http://schemas.microsoft.com/office/drawing/2014/main" id="{1374C880-A1E3-AE4E-8A3C-F16819F5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524626"/>
            <a:ext cx="252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1400">
                <a:solidFill>
                  <a:srgbClr val="376092"/>
                </a:solidFill>
              </a:rPr>
              <a:t>P</a:t>
            </a:r>
            <a:r>
              <a:rPr lang="es-ES" altLang="es-ES" sz="1400" baseline="-25000">
                <a:solidFill>
                  <a:srgbClr val="376092"/>
                </a:solidFill>
              </a:rPr>
              <a:t>es</a:t>
            </a:r>
            <a:r>
              <a:rPr lang="es-ES" altLang="es-ES" sz="1400">
                <a:solidFill>
                  <a:srgbClr val="376092"/>
                </a:solidFill>
              </a:rPr>
              <a:t> = contracción diafragmática</a:t>
            </a:r>
          </a:p>
        </p:txBody>
      </p:sp>
    </p:spTree>
    <p:extLst>
      <p:ext uri="{BB962C8B-B14F-4D97-AF65-F5344CB8AC3E}">
        <p14:creationId xmlns:p14="http://schemas.microsoft.com/office/powerpoint/2010/main" val="1755917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1960</Words>
  <Application>Microsoft Macintosh PowerPoint</Application>
  <PresentationFormat>Panorámica</PresentationFormat>
  <Paragraphs>341</Paragraphs>
  <Slides>30</Slides>
  <Notes>30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Comic Sans MS</vt:lpstr>
      <vt:lpstr>Courier New</vt:lpstr>
      <vt:lpstr>Garamond</vt:lpstr>
      <vt:lpstr>Helvetica</vt:lpstr>
      <vt:lpstr>Verdana</vt:lpstr>
      <vt:lpstr>Wingdings</vt:lpstr>
      <vt:lpstr>Wingdings 2</vt:lpstr>
      <vt:lpstr>Diseño predeterminado</vt:lpstr>
      <vt:lpstr>Imagen de mapa de bits</vt:lpstr>
      <vt:lpstr>Interacción paciente-ventilador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Asincronías en fase de trigger (paso de espiración a inspiración)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 de Ciclado S/T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la atención prestada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jaminaya</dc:creator>
  <cp:lastModifiedBy>Gonzalo Sempere</cp:lastModifiedBy>
  <cp:revision>157</cp:revision>
  <dcterms:created xsi:type="dcterms:W3CDTF">2015-04-17T15:59:50Z</dcterms:created>
  <dcterms:modified xsi:type="dcterms:W3CDTF">2019-04-16T18:03:48Z</dcterms:modified>
</cp:coreProperties>
</file>