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64" r:id="rId3"/>
    <p:sldId id="396" r:id="rId4"/>
    <p:sldId id="394" r:id="rId5"/>
    <p:sldId id="392" r:id="rId6"/>
    <p:sldId id="373" r:id="rId7"/>
    <p:sldId id="393" r:id="rId8"/>
    <p:sldId id="335" r:id="rId9"/>
    <p:sldId id="325" r:id="rId10"/>
    <p:sldId id="374" r:id="rId11"/>
    <p:sldId id="345" r:id="rId12"/>
    <p:sldId id="348" r:id="rId13"/>
    <p:sldId id="346" r:id="rId14"/>
    <p:sldId id="349" r:id="rId15"/>
    <p:sldId id="352" r:id="rId16"/>
    <p:sldId id="353" r:id="rId17"/>
    <p:sldId id="354" r:id="rId18"/>
    <p:sldId id="356" r:id="rId19"/>
    <p:sldId id="357" r:id="rId20"/>
    <p:sldId id="334" r:id="rId21"/>
    <p:sldId id="319" r:id="rId22"/>
    <p:sldId id="343" r:id="rId23"/>
    <p:sldId id="344" r:id="rId24"/>
    <p:sldId id="322" r:id="rId25"/>
    <p:sldId id="323" r:id="rId26"/>
    <p:sldId id="324" r:id="rId27"/>
    <p:sldId id="395" r:id="rId28"/>
    <p:sldId id="288" r:id="rId29"/>
    <p:sldId id="397" r:id="rId30"/>
    <p:sldId id="259" r:id="rId31"/>
  </p:sldIdLst>
  <p:sldSz cx="12192000" cy="6858000"/>
  <p:notesSz cx="7099300" cy="10234613"/>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modifyVerifier cryptProviderType="rsaAES" cryptAlgorithmClass="hash" cryptAlgorithmType="typeAny" cryptAlgorithmSid="14" spinCount="100000" saltData="zQBc4a+AHGkJjIWRb8nTqg==" hashData="91g8CaBh6Pp9zKo68rdTxhrcvXbnQIAcoLXSjnfQuqdJ/Yn2ok8AAZ+0tTcvlGxvlmLFDYIVT0yF62W8/pRQn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08E40"/>
    <a:srgbClr val="00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59587" autoAdjust="0"/>
  </p:normalViewPr>
  <p:slideViewPr>
    <p:cSldViewPr>
      <p:cViewPr varScale="1">
        <p:scale>
          <a:sx n="70" d="100"/>
          <a:sy n="70" d="100"/>
        </p:scale>
        <p:origin x="1616" y="19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é Antonio Minaya García" userId="40335dd5b95a5acb" providerId="LiveId" clId="{CDE21B2B-00A0-449C-B4A5-249176C40376}"/>
    <pc:docChg chg="modSld">
      <pc:chgData name="José Antonio Minaya García" userId="40335dd5b95a5acb" providerId="LiveId" clId="{CDE21B2B-00A0-449C-B4A5-249176C40376}" dt="2023-05-14T09:43:30.629" v="32" actId="20577"/>
      <pc:docMkLst>
        <pc:docMk/>
      </pc:docMkLst>
      <pc:sldChg chg="modSp mod">
        <pc:chgData name="José Antonio Minaya García" userId="40335dd5b95a5acb" providerId="LiveId" clId="{CDE21B2B-00A0-449C-B4A5-249176C40376}" dt="2023-05-14T09:43:30.629" v="32" actId="20577"/>
        <pc:sldMkLst>
          <pc:docMk/>
          <pc:sldMk cId="2754921657" sldId="256"/>
        </pc:sldMkLst>
        <pc:spChg chg="mod">
          <ac:chgData name="José Antonio Minaya García" userId="40335dd5b95a5acb" providerId="LiveId" clId="{CDE21B2B-00A0-449C-B4A5-249176C40376}" dt="2023-05-14T09:43:30.629" v="32" actId="20577"/>
          <ac:spMkLst>
            <pc:docMk/>
            <pc:sldMk cId="2754921657" sldId="256"/>
            <ac:spMk id="14341" creationId="{00000000-0000-0000-0000-000000000000}"/>
          </ac:spMkLst>
        </pc:spChg>
      </pc:sldChg>
      <pc:sldChg chg="modNotesTx">
        <pc:chgData name="José Antonio Minaya García" userId="40335dd5b95a5acb" providerId="LiveId" clId="{CDE21B2B-00A0-449C-B4A5-249176C40376}" dt="2023-05-14T09:41:46.644" v="5" actId="20577"/>
        <pc:sldMkLst>
          <pc:docMk/>
          <pc:sldMk cId="0" sldId="322"/>
        </pc:sldMkLst>
      </pc:sldChg>
      <pc:sldChg chg="modNotesTx">
        <pc:chgData name="José Antonio Minaya García" userId="40335dd5b95a5acb" providerId="LiveId" clId="{CDE21B2B-00A0-449C-B4A5-249176C40376}" dt="2023-05-14T09:42:11.013" v="10" actId="20577"/>
        <pc:sldMkLst>
          <pc:docMk/>
          <pc:sldMk cId="0" sldId="324"/>
        </pc:sldMkLst>
      </pc:sldChg>
      <pc:sldChg chg="modNotesTx">
        <pc:chgData name="José Antonio Minaya García" userId="40335dd5b95a5acb" providerId="LiveId" clId="{CDE21B2B-00A0-449C-B4A5-249176C40376}" dt="2023-05-14T09:40:38.682" v="1" actId="20577"/>
        <pc:sldMkLst>
          <pc:docMk/>
          <pc:sldMk cId="2867985661" sldId="3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eaLnBrk="1" hangingPunct="1">
              <a:defRPr sz="1200"/>
            </a:lvl1pPr>
          </a:lstStyle>
          <a:p>
            <a:pPr>
              <a:defRPr/>
            </a:pPr>
            <a:endParaRPr lang="es-ES"/>
          </a:p>
        </p:txBody>
      </p:sp>
      <p:sp>
        <p:nvSpPr>
          <p:cNvPr id="3" name="2 Marcador de fecha"/>
          <p:cNvSpPr>
            <a:spLocks noGrp="1"/>
          </p:cNvSpPr>
          <p:nvPr>
            <p:ph type="dt" idx="1"/>
          </p:nvPr>
        </p:nvSpPr>
        <p:spPr>
          <a:xfrm>
            <a:off x="4021138" y="0"/>
            <a:ext cx="3076575" cy="511175"/>
          </a:xfrm>
          <a:prstGeom prst="rect">
            <a:avLst/>
          </a:prstGeom>
        </p:spPr>
        <p:txBody>
          <a:bodyPr vert="horz" lIns="91440" tIns="45720" rIns="91440" bIns="45720" rtlCol="0"/>
          <a:lstStyle>
            <a:lvl1pPr algn="r" eaLnBrk="1" hangingPunct="1">
              <a:defRPr sz="1200" smtClean="0"/>
            </a:lvl1pPr>
          </a:lstStyle>
          <a:p>
            <a:pPr>
              <a:defRPr/>
            </a:pPr>
            <a:fld id="{D3E5848C-59EF-4C8F-84A9-7D37A3C354B5}" type="datetimeFigureOut">
              <a:rPr lang="es-ES"/>
              <a:pPr>
                <a:defRPr/>
              </a:pPr>
              <a:t>16/5/23</a:t>
            </a:fld>
            <a:endParaRPr lang="es-ES"/>
          </a:p>
        </p:txBody>
      </p:sp>
      <p:sp>
        <p:nvSpPr>
          <p:cNvPr id="4" name="3 Marcador de imagen de diapositiva"/>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eaLnBrk="1" hangingPunct="1">
              <a:defRPr sz="1200"/>
            </a:lvl1pPr>
          </a:lstStyle>
          <a:p>
            <a:pPr>
              <a:defRPr/>
            </a:pPr>
            <a:endParaRPr lang="es-ES"/>
          </a:p>
        </p:txBody>
      </p:sp>
      <p:sp>
        <p:nvSpPr>
          <p:cNvPr id="7" name="6 Marcador de número de diapositiva"/>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eaLnBrk="1" hangingPunct="1">
              <a:defRPr sz="1200" smtClean="0"/>
            </a:lvl1pPr>
          </a:lstStyle>
          <a:p>
            <a:pPr>
              <a:defRPr/>
            </a:pPr>
            <a:fld id="{F7E3CC82-B0CE-4EE6-B3B1-1AB44661E74B}" type="slidenum">
              <a:rPr lang="es-ES"/>
              <a:pPr>
                <a:defRPr/>
              </a:pPr>
              <a:t>‹Nº›</a:t>
            </a:fld>
            <a:endParaRPr lang="es-ES"/>
          </a:p>
        </p:txBody>
      </p:sp>
    </p:spTree>
    <p:extLst>
      <p:ext uri="{BB962C8B-B14F-4D97-AF65-F5344CB8AC3E}">
        <p14:creationId xmlns:p14="http://schemas.microsoft.com/office/powerpoint/2010/main" val="34089287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F7E3CC82-B0CE-4EE6-B3B1-1AB44661E74B}" type="slidenum">
              <a:rPr lang="es-ES" smtClean="0"/>
              <a:pPr>
                <a:defRPr/>
              </a:pPr>
              <a:t>1</a:t>
            </a:fld>
            <a:endParaRPr lang="es-ES"/>
          </a:p>
        </p:txBody>
      </p:sp>
    </p:spTree>
    <p:extLst>
      <p:ext uri="{BB962C8B-B14F-4D97-AF65-F5344CB8AC3E}">
        <p14:creationId xmlns:p14="http://schemas.microsoft.com/office/powerpoint/2010/main" val="93300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4098B48-FC02-1948-8778-0A9A66077F99}" type="slidenum">
              <a:rPr lang="es-ES" altLang="es-ES_tradnl" sz="1200"/>
              <a:pPr eaLnBrk="1" hangingPunct="1"/>
              <a:t>11</a:t>
            </a:fld>
            <a:endParaRPr lang="es-ES" altLang="es-ES_tradnl" sz="1200"/>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rtlCol="0"/>
          <a:lstStyle/>
          <a:p>
            <a:pPr marL="0" indent="0">
              <a:buNone/>
            </a:pPr>
            <a:endParaRPr lang="es-ES" sz="1000" b="0" i="1" dirty="0">
              <a:cs typeface="+mn-cs"/>
            </a:endParaRPr>
          </a:p>
        </p:txBody>
      </p:sp>
    </p:spTree>
    <p:extLst>
      <p:ext uri="{BB962C8B-B14F-4D97-AF65-F5344CB8AC3E}">
        <p14:creationId xmlns:p14="http://schemas.microsoft.com/office/powerpoint/2010/main" val="138041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4098B48-FC02-1948-8778-0A9A66077F99}" type="slidenum">
              <a:rPr lang="es-ES" altLang="es-ES_tradnl" sz="1200"/>
              <a:pPr eaLnBrk="1" hangingPunct="1"/>
              <a:t>12</a:t>
            </a:fld>
            <a:endParaRPr lang="es-ES" altLang="es-ES_tradnl" sz="1200"/>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rtlCol="0"/>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s-ES" b="0" i="1" dirty="0">
              <a:cs typeface="+mn-cs"/>
            </a:endParaRPr>
          </a:p>
        </p:txBody>
      </p:sp>
    </p:spTree>
    <p:extLst>
      <p:ext uri="{BB962C8B-B14F-4D97-AF65-F5344CB8AC3E}">
        <p14:creationId xmlns:p14="http://schemas.microsoft.com/office/powerpoint/2010/main" val="1473843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4098B48-FC02-1948-8778-0A9A66077F99}" type="slidenum">
              <a:rPr lang="es-ES" altLang="es-ES_tradnl" sz="1200"/>
              <a:pPr eaLnBrk="1" hangingPunct="1"/>
              <a:t>13</a:t>
            </a:fld>
            <a:endParaRPr lang="es-ES" altLang="es-ES_tradnl" sz="1200"/>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rtlCol="0"/>
          <a:lstStyle/>
          <a:p>
            <a:pPr marL="0" indent="0">
              <a:buNone/>
            </a:pPr>
            <a:r>
              <a:rPr lang="es-ES_tradnl" sz="1000" dirty="0"/>
              <a:t>Existen dos modos de administrar BIPAP al paciente:</a:t>
            </a:r>
          </a:p>
          <a:p>
            <a:pPr marL="800100" lvl="1" indent="-342900">
              <a:buFont typeface="Arial" panose="020B0604020202020204" pitchFamily="34" charset="0"/>
              <a:buChar char="•"/>
            </a:pPr>
            <a:r>
              <a:rPr lang="es-ES_tradnl" sz="1000" dirty="0"/>
              <a:t>Modo PC-BIPAP</a:t>
            </a:r>
          </a:p>
          <a:p>
            <a:pPr marL="800100" lvl="1" indent="-342900">
              <a:buFont typeface="Arial" panose="020B0604020202020204" pitchFamily="34" charset="0"/>
              <a:buChar char="•"/>
            </a:pPr>
            <a:r>
              <a:rPr lang="es-ES_tradnl" sz="1000" dirty="0"/>
              <a:t>Modo </a:t>
            </a:r>
            <a:r>
              <a:rPr lang="es-ES_tradnl" sz="1000" dirty="0" err="1"/>
              <a:t>SpnCPAP</a:t>
            </a:r>
            <a:endParaRPr lang="es-ES" sz="1000" b="0" i="1" dirty="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s-ES" b="0" i="1" dirty="0">
              <a:cs typeface="+mn-cs"/>
            </a:endParaRPr>
          </a:p>
        </p:txBody>
      </p:sp>
    </p:spTree>
    <p:extLst>
      <p:ext uri="{BB962C8B-B14F-4D97-AF65-F5344CB8AC3E}">
        <p14:creationId xmlns:p14="http://schemas.microsoft.com/office/powerpoint/2010/main" val="160172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4098B48-FC02-1948-8778-0A9A66077F99}" type="slidenum">
              <a:rPr lang="es-ES" altLang="es-ES_tradnl" sz="1200"/>
              <a:pPr eaLnBrk="1" hangingPunct="1"/>
              <a:t>14</a:t>
            </a:fld>
            <a:endParaRPr lang="es-ES" altLang="es-ES_tradnl" sz="1200"/>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rtlCol="0"/>
          <a:lstStyle/>
          <a:p>
            <a:pPr marL="171450" indent="-171450">
              <a:buFont typeface="Arial" charset="0"/>
              <a:buChar char="•"/>
            </a:pPr>
            <a:r>
              <a:rPr lang="es-ES_tradnl" sz="1200" b="1" kern="1200" dirty="0">
                <a:solidFill>
                  <a:schemeClr val="tx1"/>
                </a:solidFill>
                <a:effectLst/>
                <a:latin typeface="+mn-lt"/>
                <a:ea typeface="+mn-ea"/>
                <a:cs typeface="+mn-cs"/>
              </a:rPr>
              <a:t>Subir IPAP de 2 en 2 </a:t>
            </a:r>
            <a:r>
              <a:rPr lang="es-ES_tradnl" sz="1200" b="1" kern="1200" dirty="0" err="1">
                <a:solidFill>
                  <a:schemeClr val="tx1"/>
                </a:solidFill>
                <a:effectLst/>
                <a:latin typeface="+mn-lt"/>
                <a:ea typeface="+mn-ea"/>
                <a:cs typeface="+mn-cs"/>
              </a:rPr>
              <a:t>cmH</a:t>
            </a:r>
            <a:r>
              <a:rPr lang="es-ES" sz="1200" b="1" baseline="-25000" dirty="0">
                <a:solidFill>
                  <a:schemeClr val="tx1"/>
                </a:solidFill>
              </a:rPr>
              <a:t>2</a:t>
            </a:r>
            <a:r>
              <a:rPr lang="es-ES_tradnl" sz="1200" b="1" kern="1200" dirty="0">
                <a:solidFill>
                  <a:schemeClr val="tx1"/>
                </a:solidFill>
                <a:effectLst/>
                <a:latin typeface="+mn-lt"/>
                <a:ea typeface="+mn-ea"/>
                <a:cs typeface="+mn-cs"/>
              </a:rPr>
              <a:t>O cada 15-20 min. </a:t>
            </a:r>
            <a:r>
              <a:rPr lang="es-ES_tradnl" sz="1200" kern="1200" dirty="0">
                <a:solidFill>
                  <a:schemeClr val="tx1"/>
                </a:solidFill>
                <a:effectLst/>
                <a:latin typeface="+mn-lt"/>
                <a:ea typeface="+mn-ea"/>
                <a:cs typeface="+mn-cs"/>
              </a:rPr>
              <a:t>Valores medios de 12-16 </a:t>
            </a:r>
            <a:r>
              <a:rPr lang="es-ES_tradnl" sz="1200" kern="1200" dirty="0" err="1">
                <a:solidFill>
                  <a:schemeClr val="tx1"/>
                </a:solidFill>
                <a:effectLst/>
                <a:latin typeface="+mn-lt"/>
                <a:ea typeface="+mn-ea"/>
                <a:cs typeface="+mn-cs"/>
              </a:rPr>
              <a:t>cm</a:t>
            </a:r>
            <a:r>
              <a:rPr lang="es-ES_tradnl" sz="1200" b="0" kern="1200" dirty="0" err="1">
                <a:solidFill>
                  <a:schemeClr val="tx1"/>
                </a:solidFill>
                <a:effectLst/>
                <a:latin typeface="+mn-lt"/>
                <a:ea typeface="+mn-ea"/>
                <a:cs typeface="+mn-cs"/>
              </a:rPr>
              <a:t>H</a:t>
            </a:r>
            <a:r>
              <a:rPr lang="es-ES" sz="1200" b="0" baseline="-25000" dirty="0">
                <a:solidFill>
                  <a:schemeClr val="tx1"/>
                </a:solidFill>
              </a:rPr>
              <a:t>2</a:t>
            </a:r>
            <a:r>
              <a:rPr lang="es-ES_tradnl" sz="1200" b="0" kern="1200" dirty="0">
                <a:solidFill>
                  <a:schemeClr val="tx1"/>
                </a:solidFill>
                <a:effectLst/>
                <a:latin typeface="+mn-lt"/>
                <a:ea typeface="+mn-ea"/>
                <a:cs typeface="+mn-cs"/>
              </a:rPr>
              <a:t>O, </a:t>
            </a:r>
            <a:r>
              <a:rPr lang="es-ES_tradnl" sz="1200" kern="1200" dirty="0">
                <a:solidFill>
                  <a:schemeClr val="tx1"/>
                </a:solidFill>
                <a:effectLst/>
                <a:latin typeface="+mn-lt"/>
                <a:ea typeface="+mn-ea"/>
                <a:cs typeface="+mn-cs"/>
              </a:rPr>
              <a:t>sin pasar de una IPAP de 20 </a:t>
            </a:r>
            <a:r>
              <a:rPr lang="es-ES_tradnl" sz="1200" kern="1200" dirty="0" err="1">
                <a:solidFill>
                  <a:schemeClr val="tx1"/>
                </a:solidFill>
                <a:effectLst/>
                <a:latin typeface="+mn-lt"/>
                <a:ea typeface="+mn-ea"/>
                <a:cs typeface="+mn-cs"/>
              </a:rPr>
              <a:t>cm</a:t>
            </a:r>
            <a:r>
              <a:rPr lang="es-ES_tradnl" sz="1200" b="0" kern="1200" dirty="0" err="1">
                <a:solidFill>
                  <a:schemeClr val="tx1"/>
                </a:solidFill>
                <a:effectLst/>
                <a:latin typeface="+mn-lt"/>
                <a:ea typeface="+mn-ea"/>
                <a:cs typeface="+mn-cs"/>
              </a:rPr>
              <a:t>H</a:t>
            </a:r>
            <a:r>
              <a:rPr lang="es-ES" sz="1200" b="0" baseline="-25000" dirty="0">
                <a:solidFill>
                  <a:schemeClr val="tx1"/>
                </a:solidFill>
              </a:rPr>
              <a:t>2</a:t>
            </a:r>
            <a:r>
              <a:rPr lang="es-ES_tradnl" sz="1200" b="0" kern="1200" dirty="0">
                <a:solidFill>
                  <a:schemeClr val="tx1"/>
                </a:solidFill>
                <a:effectLst/>
                <a:latin typeface="+mn-lt"/>
                <a:ea typeface="+mn-ea"/>
                <a:cs typeface="+mn-cs"/>
              </a:rPr>
              <a:t>O </a:t>
            </a:r>
            <a:endParaRPr lang="es-ES_tradnl" b="0" dirty="0">
              <a:effectLst/>
            </a:endParaRPr>
          </a:p>
          <a:p>
            <a:pPr marL="171450" marR="0" indent="-171450" algn="l" defTabSz="914400" rtl="0" eaLnBrk="1" fontAlgn="base" latinLnBrk="0" hangingPunct="1">
              <a:lnSpc>
                <a:spcPct val="100000"/>
              </a:lnSpc>
              <a:spcBef>
                <a:spcPct val="30000"/>
              </a:spcBef>
              <a:spcAft>
                <a:spcPct val="0"/>
              </a:spcAft>
              <a:buClrTx/>
              <a:buSzTx/>
              <a:buFont typeface="Arial" charset="0"/>
              <a:buChar char="•"/>
              <a:tabLst/>
              <a:defRPr/>
            </a:pPr>
            <a:r>
              <a:rPr lang="es-ES_tradnl" sz="1200" b="1" kern="1200" dirty="0">
                <a:solidFill>
                  <a:schemeClr val="tx1"/>
                </a:solidFill>
                <a:effectLst/>
                <a:latin typeface="+mn-lt"/>
                <a:ea typeface="+mn-ea"/>
                <a:cs typeface="+mn-cs"/>
              </a:rPr>
              <a:t>Regular la EPAP de 2 en 2 cm H</a:t>
            </a:r>
            <a:r>
              <a:rPr lang="es-ES" sz="1200" b="1" baseline="-25000" dirty="0">
                <a:solidFill>
                  <a:schemeClr val="tx1"/>
                </a:solidFill>
              </a:rPr>
              <a:t>2</a:t>
            </a:r>
            <a:r>
              <a:rPr lang="es-ES_tradnl" sz="1200" b="1" kern="1200" dirty="0">
                <a:solidFill>
                  <a:schemeClr val="tx1"/>
                </a:solidFill>
                <a:effectLst/>
                <a:latin typeface="+mn-lt"/>
                <a:ea typeface="+mn-ea"/>
                <a:cs typeface="+mn-cs"/>
              </a:rPr>
              <a:t>O: </a:t>
            </a:r>
            <a:r>
              <a:rPr lang="es-ES_tradnl" sz="1200" kern="1200" dirty="0">
                <a:solidFill>
                  <a:schemeClr val="tx1"/>
                </a:solidFill>
                <a:effectLst/>
                <a:latin typeface="+mn-lt"/>
                <a:ea typeface="+mn-ea"/>
                <a:cs typeface="+mn-cs"/>
              </a:rPr>
              <a:t>para evitar inspiraciones fallidas, sin pasar de una EPAP de 8-10 </a:t>
            </a:r>
            <a:r>
              <a:rPr lang="es-ES_tradnl" sz="1200" kern="1200" dirty="0" err="1">
                <a:solidFill>
                  <a:schemeClr val="tx1"/>
                </a:solidFill>
                <a:effectLst/>
                <a:latin typeface="+mn-lt"/>
                <a:ea typeface="+mn-ea"/>
                <a:cs typeface="+mn-cs"/>
              </a:rPr>
              <a:t>cmH</a:t>
            </a:r>
            <a:r>
              <a:rPr lang="es-ES" sz="1200" baseline="-25000" dirty="0">
                <a:solidFill>
                  <a:schemeClr val="tx1"/>
                </a:solidFill>
              </a:rPr>
              <a:t>2</a:t>
            </a:r>
            <a:r>
              <a:rPr lang="es-ES_tradnl" sz="1200" kern="1200" dirty="0">
                <a:solidFill>
                  <a:schemeClr val="tx1"/>
                </a:solidFill>
                <a:effectLst/>
                <a:latin typeface="+mn-lt"/>
                <a:ea typeface="+mn-ea"/>
                <a:cs typeface="+mn-cs"/>
              </a:rPr>
              <a:t>O, lo cual </a:t>
            </a:r>
            <a:r>
              <a:rPr lang="es-ES_tradnl" sz="1200" kern="1200" dirty="0" err="1">
                <a:solidFill>
                  <a:schemeClr val="tx1"/>
                </a:solidFill>
                <a:effectLst/>
                <a:latin typeface="+mn-lt"/>
                <a:ea typeface="+mn-ea"/>
                <a:cs typeface="+mn-cs"/>
              </a:rPr>
              <a:t>indicaría</a:t>
            </a:r>
            <a:r>
              <a:rPr lang="es-ES_tradnl" sz="1200" kern="1200" dirty="0">
                <a:solidFill>
                  <a:schemeClr val="tx1"/>
                </a:solidFill>
                <a:effectLst/>
                <a:latin typeface="+mn-lt"/>
                <a:ea typeface="+mn-ea"/>
                <a:cs typeface="+mn-cs"/>
              </a:rPr>
              <a:t> que la PEEP o </a:t>
            </a:r>
            <a:r>
              <a:rPr lang="es-ES_tradnl" sz="1200" kern="1200" dirty="0" err="1">
                <a:solidFill>
                  <a:schemeClr val="tx1"/>
                </a:solidFill>
                <a:effectLst/>
                <a:latin typeface="+mn-lt"/>
                <a:ea typeface="+mn-ea"/>
                <a:cs typeface="+mn-cs"/>
              </a:rPr>
              <a:t>autoPEEP</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están</a:t>
            </a:r>
            <a:r>
              <a:rPr lang="es-ES_tradnl" sz="1200" kern="1200" dirty="0">
                <a:solidFill>
                  <a:schemeClr val="tx1"/>
                </a:solidFill>
                <a:effectLst/>
                <a:latin typeface="+mn-lt"/>
                <a:ea typeface="+mn-ea"/>
                <a:cs typeface="+mn-cs"/>
              </a:rPr>
              <a:t> compensadas. Es poco probable que se necesiten EPAP &gt; 8-10 </a:t>
            </a:r>
            <a:r>
              <a:rPr lang="es-ES_tradnl" sz="1200" kern="1200" dirty="0" err="1">
                <a:solidFill>
                  <a:schemeClr val="tx1"/>
                </a:solidFill>
                <a:effectLst/>
                <a:latin typeface="+mn-lt"/>
                <a:ea typeface="+mn-ea"/>
                <a:cs typeface="+mn-cs"/>
              </a:rPr>
              <a:t>cmH</a:t>
            </a:r>
            <a:r>
              <a:rPr lang="es-ES" sz="1200" baseline="-25000" dirty="0">
                <a:solidFill>
                  <a:schemeClr val="tx1"/>
                </a:solidFill>
              </a:rPr>
              <a:t>2</a:t>
            </a:r>
            <a:r>
              <a:rPr lang="es-ES_tradnl" sz="1200" kern="1200" dirty="0">
                <a:solidFill>
                  <a:schemeClr val="tx1"/>
                </a:solidFill>
                <a:effectLst/>
                <a:latin typeface="+mn-lt"/>
                <a:ea typeface="+mn-ea"/>
                <a:cs typeface="+mn-cs"/>
              </a:rPr>
              <a:t>O</a:t>
            </a:r>
            <a:endParaRPr lang="es-ES_tradnl" dirty="0">
              <a:solidFill>
                <a:schemeClr val="tx1"/>
              </a:solidFill>
              <a:effectLst/>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s-ES" b="0" i="1" dirty="0">
              <a:cs typeface="+mn-cs"/>
            </a:endParaRPr>
          </a:p>
        </p:txBody>
      </p:sp>
    </p:spTree>
    <p:extLst>
      <p:ext uri="{BB962C8B-B14F-4D97-AF65-F5344CB8AC3E}">
        <p14:creationId xmlns:p14="http://schemas.microsoft.com/office/powerpoint/2010/main" val="1944542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4098B48-FC02-1948-8778-0A9A66077F99}" type="slidenum">
              <a:rPr lang="es-ES" altLang="es-ES_tradnl" sz="1200"/>
              <a:pPr eaLnBrk="1" hangingPunct="1"/>
              <a:t>15</a:t>
            </a:fld>
            <a:endParaRPr lang="es-ES" altLang="es-ES_tradnl" sz="1200"/>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rtlCol="0"/>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s-ES" b="0" i="1" dirty="0">
              <a:cs typeface="+mn-cs"/>
            </a:endParaRPr>
          </a:p>
        </p:txBody>
      </p:sp>
    </p:spTree>
    <p:extLst>
      <p:ext uri="{BB962C8B-B14F-4D97-AF65-F5344CB8AC3E}">
        <p14:creationId xmlns:p14="http://schemas.microsoft.com/office/powerpoint/2010/main" val="2015611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4098B48-FC02-1948-8778-0A9A66077F99}" type="slidenum">
              <a:rPr lang="es-ES" altLang="es-ES_tradnl" sz="1200"/>
              <a:pPr eaLnBrk="1" hangingPunct="1"/>
              <a:t>16</a:t>
            </a:fld>
            <a:endParaRPr lang="es-ES" altLang="es-ES_tradnl" sz="1200"/>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rtlCol="0"/>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s-ES" b="0" i="1" dirty="0">
              <a:cs typeface="+mn-cs"/>
            </a:endParaRPr>
          </a:p>
        </p:txBody>
      </p:sp>
    </p:spTree>
    <p:extLst>
      <p:ext uri="{BB962C8B-B14F-4D97-AF65-F5344CB8AC3E}">
        <p14:creationId xmlns:p14="http://schemas.microsoft.com/office/powerpoint/2010/main" val="1707792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4098B48-FC02-1948-8778-0A9A66077F99}" type="slidenum">
              <a:rPr lang="es-ES" altLang="es-ES_tradnl" sz="1200"/>
              <a:pPr eaLnBrk="1" hangingPunct="1"/>
              <a:t>17</a:t>
            </a:fld>
            <a:endParaRPr lang="es-ES" altLang="es-ES_tradnl" sz="1200"/>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rtlCol="0"/>
          <a:lstStyle/>
          <a:p>
            <a:r>
              <a:rPr lang="es-ES_tradnl" sz="1200" b="0" kern="1200" dirty="0">
                <a:solidFill>
                  <a:schemeClr val="tx1"/>
                </a:solidFill>
                <a:effectLst/>
                <a:latin typeface="+mn-lt"/>
                <a:ea typeface="+mn-ea"/>
                <a:cs typeface="+mn-cs"/>
              </a:rPr>
              <a:t>Se deben conseguir las máximas presiones posibles pero es preferible presiones más bajas y obtener una tolerancia adecuada del paciente con ausencia de fugas. </a:t>
            </a:r>
            <a:endParaRPr lang="es-ES_tradnl" b="0" dirty="0"/>
          </a:p>
        </p:txBody>
      </p:sp>
    </p:spTree>
    <p:extLst>
      <p:ext uri="{BB962C8B-B14F-4D97-AF65-F5344CB8AC3E}">
        <p14:creationId xmlns:p14="http://schemas.microsoft.com/office/powerpoint/2010/main" val="1543364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4098B48-FC02-1948-8778-0A9A66077F99}" type="slidenum">
              <a:rPr lang="es-ES" altLang="es-ES_tradnl" sz="1200"/>
              <a:pPr eaLnBrk="1" hangingPunct="1"/>
              <a:t>18</a:t>
            </a:fld>
            <a:endParaRPr lang="es-ES" altLang="es-ES_tradnl" sz="1200"/>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rtlCol="0"/>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s-ES" b="0" i="1" dirty="0">
              <a:cs typeface="+mn-cs"/>
            </a:endParaRPr>
          </a:p>
        </p:txBody>
      </p:sp>
    </p:spTree>
    <p:extLst>
      <p:ext uri="{BB962C8B-B14F-4D97-AF65-F5344CB8AC3E}">
        <p14:creationId xmlns:p14="http://schemas.microsoft.com/office/powerpoint/2010/main" val="195431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4098B48-FC02-1948-8778-0A9A66077F99}" type="slidenum">
              <a:rPr lang="es-ES" altLang="es-ES_tradnl" sz="1200"/>
              <a:pPr eaLnBrk="1" hangingPunct="1"/>
              <a:t>19</a:t>
            </a:fld>
            <a:endParaRPr lang="es-ES" altLang="es-ES_tradnl" sz="1200"/>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rtlCol="0"/>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s-ES" b="0" i="1" dirty="0">
              <a:cs typeface="+mn-cs"/>
            </a:endParaRPr>
          </a:p>
        </p:txBody>
      </p:sp>
    </p:spTree>
    <p:extLst>
      <p:ext uri="{BB962C8B-B14F-4D97-AF65-F5344CB8AC3E}">
        <p14:creationId xmlns:p14="http://schemas.microsoft.com/office/powerpoint/2010/main" val="446883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DE24828-0F3A-AA4B-BD82-B05E9F90B0CA}" type="slidenum">
              <a:rPr lang="es-ES" altLang="es-ES_tradnl" sz="1200"/>
              <a:pPr eaLnBrk="1" hangingPunct="1"/>
              <a:t>20</a:t>
            </a:fld>
            <a:endParaRPr lang="es-ES" altLang="es-ES_tradnl" sz="1200"/>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8307" name="Rectangle 3"/>
          <p:cNvSpPr>
            <a:spLocks noGrp="1" noChangeArrowheads="1"/>
          </p:cNvSpPr>
          <p:nvPr>
            <p:ph type="body" idx="1"/>
          </p:nvPr>
        </p:nvSpPr>
        <p:spPr/>
        <p:txBody>
          <a:bodyPr/>
          <a:lstStyle/>
          <a:p>
            <a:pPr eaLnBrk="1" hangingPunct="1"/>
            <a:r>
              <a:rPr lang="es-ES_tradnl" altLang="es-ES_tradnl" u="sng" dirty="0">
                <a:ea typeface="ＭＳ Ｐゴシック" charset="-128"/>
              </a:rPr>
              <a:t>Objeto:</a:t>
            </a:r>
            <a:endParaRPr lang="es-ES" altLang="es-ES_tradnl" u="sng" dirty="0">
              <a:ea typeface="ＭＳ Ｐゴシック" charset="-128"/>
            </a:endParaRPr>
          </a:p>
          <a:p>
            <a:pPr eaLnBrk="1" hangingPunct="1"/>
            <a:r>
              <a:rPr lang="es-ES_tradnl" altLang="es-ES_tradnl" dirty="0">
                <a:ea typeface="ＭＳ Ｐゴシック" charset="-128"/>
              </a:rPr>
              <a:t>Si se realiza una correcta selección de los pacientes con IRA </a:t>
            </a:r>
            <a:r>
              <a:rPr lang="es-ES_tradnl" altLang="es-ES_tradnl" dirty="0" err="1">
                <a:ea typeface="ＭＳ Ｐゴシック" charset="-128"/>
              </a:rPr>
              <a:t>hipoxémica</a:t>
            </a:r>
            <a:r>
              <a:rPr lang="es-ES_tradnl" altLang="es-ES_tradnl" dirty="0">
                <a:ea typeface="ＭＳ Ｐゴシック" charset="-128"/>
              </a:rPr>
              <a:t> (criterios de inclusión), en los que no exista contraindicación de uso de la CPAP (criterios de exclusión), conseguiremos:</a:t>
            </a:r>
          </a:p>
          <a:p>
            <a:pPr lvl="1" eaLnBrk="1" hangingPunct="1">
              <a:buFontTx/>
              <a:buChar char="•"/>
            </a:pPr>
            <a:r>
              <a:rPr lang="es-ES_tradnl" altLang="es-ES_tradnl" dirty="0">
                <a:ea typeface="ＭＳ Ｐゴシック" charset="-128"/>
              </a:rPr>
              <a:t>Un mayor beneficio para el paciente, al aplicarse con más precocidad una terapia útil, disminución de la morbimortalidad. </a:t>
            </a:r>
          </a:p>
          <a:p>
            <a:pPr lvl="1" eaLnBrk="1" hangingPunct="1">
              <a:buFontTx/>
              <a:buChar char="•"/>
            </a:pPr>
            <a:r>
              <a:rPr lang="es-ES_tradnl" altLang="es-ES_tradnl" dirty="0">
                <a:ea typeface="ＭＳ Ｐゴシック" charset="-128"/>
              </a:rPr>
              <a:t>Una disminución de pacientes intubados con </a:t>
            </a:r>
            <a:r>
              <a:rPr lang="es-ES_tradnl" altLang="es-ES_tradnl" i="1" dirty="0">
                <a:ea typeface="ＭＳ Ｐゴシック" charset="-128"/>
              </a:rPr>
              <a:t>Ventilación Mecánica</a:t>
            </a:r>
            <a:r>
              <a:rPr lang="es-ES_tradnl" altLang="es-ES_tradnl" dirty="0">
                <a:ea typeface="ＭＳ Ｐゴシック" charset="-128"/>
              </a:rPr>
              <a:t> (VM) en los Servicios de Urgencias hospitalarios.</a:t>
            </a:r>
          </a:p>
          <a:p>
            <a:pPr lvl="1" eaLnBrk="1" hangingPunct="1">
              <a:buFontTx/>
              <a:buChar char="•"/>
            </a:pPr>
            <a:r>
              <a:rPr lang="es-ES_tradnl" altLang="es-ES_tradnl" dirty="0">
                <a:ea typeface="ＭＳ Ｐゴシック" charset="-128"/>
              </a:rPr>
              <a:t>Una disminución de pacientes potencialmente subsidiarios de prolongada estancia hospitalaria intubados con VM en las Unidades de Cuidados Intensivos (UCI).</a:t>
            </a:r>
          </a:p>
          <a:p>
            <a:pPr eaLnBrk="1" hangingPunct="1"/>
            <a:endParaRPr lang="es-ES" altLang="es-ES_tradnl" dirty="0">
              <a:solidFill>
                <a:schemeClr val="tx2"/>
              </a:solidFill>
              <a:ea typeface="ＭＳ Ｐゴシック" charset="-128"/>
            </a:endParaRPr>
          </a:p>
        </p:txBody>
      </p:sp>
    </p:spTree>
    <p:extLst>
      <p:ext uri="{BB962C8B-B14F-4D97-AF65-F5344CB8AC3E}">
        <p14:creationId xmlns:p14="http://schemas.microsoft.com/office/powerpoint/2010/main" val="1051122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800" b="0" i="0" u="none" strike="noStrike" baseline="0" dirty="0">
                <a:latin typeface="Optima-Medium"/>
              </a:rPr>
              <a:t>Realizar una correcta selección de los</a:t>
            </a:r>
          </a:p>
          <a:p>
            <a:pPr algn="l"/>
            <a:r>
              <a:rPr lang="es-ES" sz="1800" b="0" i="0" u="none" strike="noStrike" baseline="0" dirty="0">
                <a:latin typeface="Optima-Medium"/>
              </a:rPr>
              <a:t>pacientes con </a:t>
            </a:r>
            <a:r>
              <a:rPr lang="es-ES" sz="1800" b="0" i="1" u="none" strike="noStrike" baseline="0" dirty="0">
                <a:latin typeface="Optima-MediumItalic"/>
              </a:rPr>
              <a:t>insuficiencia respiratoria</a:t>
            </a:r>
          </a:p>
          <a:p>
            <a:pPr algn="l"/>
            <a:r>
              <a:rPr lang="es-ES" sz="1800" b="0" i="1" u="none" strike="noStrike" baseline="0" dirty="0">
                <a:latin typeface="Optima-MediumItalic"/>
              </a:rPr>
              <a:t>aguda </a:t>
            </a:r>
            <a:r>
              <a:rPr lang="es-ES" sz="1800" b="0" i="0" u="none" strike="noStrike" baseline="0" dirty="0">
                <a:latin typeface="Optima-Medium"/>
              </a:rPr>
              <a:t>(IRA) hipoxémica, en los que no</a:t>
            </a:r>
          </a:p>
          <a:p>
            <a:pPr algn="l"/>
            <a:r>
              <a:rPr lang="es-ES" sz="1800" b="0" i="0" u="none" strike="noStrike" baseline="0" dirty="0">
                <a:latin typeface="Optima-Medium"/>
              </a:rPr>
              <a:t>exista contraindicación de uso de la</a:t>
            </a:r>
          </a:p>
          <a:p>
            <a:pPr algn="l"/>
            <a:r>
              <a:rPr lang="es-ES" sz="1800" b="0" i="1" u="none" strike="noStrike" baseline="0" dirty="0">
                <a:latin typeface="Optima-MediumItalic"/>
              </a:rPr>
              <a:t>ventilación mecánica no invasiva</a:t>
            </a:r>
          </a:p>
          <a:p>
            <a:pPr algn="l"/>
            <a:r>
              <a:rPr lang="es-ES" sz="1800" b="0" i="0" u="none" strike="noStrike" baseline="0" dirty="0">
                <a:latin typeface="Optima-Medium"/>
              </a:rPr>
              <a:t>(VMNI).</a:t>
            </a:r>
          </a:p>
          <a:p>
            <a:pPr algn="l"/>
            <a:r>
              <a:rPr lang="es-ES" sz="1800" b="0" i="0" u="none" strike="noStrike" baseline="0" dirty="0">
                <a:latin typeface="Optima-Medium"/>
              </a:rPr>
              <a:t>• Implicar a los Servicios de Urgencias de</a:t>
            </a:r>
          </a:p>
          <a:p>
            <a:pPr algn="l"/>
            <a:r>
              <a:rPr lang="es-ES" sz="1800" b="0" i="0" u="none" strike="noStrike" baseline="0" dirty="0">
                <a:latin typeface="Optima-Medium"/>
              </a:rPr>
              <a:t>Atención Primaria y a los Equipos Asistenciales</a:t>
            </a:r>
          </a:p>
          <a:p>
            <a:pPr algn="l"/>
            <a:r>
              <a:rPr lang="es-ES" sz="1800" b="0" i="0" u="none" strike="noStrike" baseline="0" dirty="0">
                <a:latin typeface="Optima-Medium"/>
              </a:rPr>
              <a:t>de Transporte Sanitario.</a:t>
            </a:r>
          </a:p>
          <a:p>
            <a:pPr algn="l"/>
            <a:r>
              <a:rPr lang="es-ES" sz="1800" b="0" i="0" u="none" strike="noStrike" baseline="0" dirty="0">
                <a:latin typeface="Optima-Medium"/>
              </a:rPr>
              <a:t>• No prolongar más de lo necesario el</a:t>
            </a:r>
          </a:p>
          <a:p>
            <a:pPr algn="l"/>
            <a:r>
              <a:rPr lang="es-ES" sz="1800" b="0" i="0" u="none" strike="noStrike" baseline="0" dirty="0">
                <a:latin typeface="Optima-Medium"/>
              </a:rPr>
              <a:t>tiempo de asistencia en el ámbito extrahospitalario</a:t>
            </a:r>
          </a:p>
          <a:p>
            <a:pPr algn="l"/>
            <a:r>
              <a:rPr lang="es-ES" sz="1800" b="0" i="0" u="none" strike="noStrike" baseline="0" dirty="0" err="1">
                <a:latin typeface="Optima-Medium"/>
              </a:rPr>
              <a:t>hasta</a:t>
            </a:r>
            <a:r>
              <a:rPr lang="es-ES" sz="1800" b="0" i="1" u="none" strike="noStrike" baseline="0" dirty="0" err="1">
                <a:latin typeface="Optima-MediumItalic"/>
              </a:rPr>
              <a:t>«conseguir</a:t>
            </a:r>
            <a:r>
              <a:rPr lang="es-ES" sz="1800" b="0" i="1" u="none" strike="noStrike" baseline="0" dirty="0">
                <a:latin typeface="Optima-MediumItalic"/>
              </a:rPr>
              <a:t> la estabilización</a:t>
            </a:r>
          </a:p>
          <a:p>
            <a:pPr algn="l"/>
            <a:r>
              <a:rPr lang="es-ES" sz="1800" b="0" i="1" u="none" strike="noStrike" baseline="0" dirty="0">
                <a:latin typeface="Optima-MediumItalic"/>
              </a:rPr>
              <a:t>del paciente».</a:t>
            </a:r>
          </a:p>
          <a:p>
            <a:pPr algn="l"/>
            <a:r>
              <a:rPr lang="es-ES" sz="1800" b="0" i="0" u="none" strike="noStrike" baseline="0" dirty="0">
                <a:latin typeface="Optima-Medium"/>
              </a:rPr>
              <a:t>• Garantizar la continuidad de la VMNI durante</a:t>
            </a:r>
          </a:p>
          <a:p>
            <a:pPr algn="l"/>
            <a:r>
              <a:rPr lang="es-ES" sz="1800" b="0" i="0" u="none" strike="noStrike" baseline="0" dirty="0">
                <a:latin typeface="Optima-Medium"/>
              </a:rPr>
              <a:t>el traslado y la transferencia del paciente</a:t>
            </a:r>
          </a:p>
          <a:p>
            <a:pPr algn="l"/>
            <a:r>
              <a:rPr lang="es-ES" sz="1800" b="0" i="0" u="none" strike="noStrike" baseline="0" dirty="0">
                <a:latin typeface="Optima-Medium"/>
              </a:rPr>
              <a:t>respetando la cadena asistencial.</a:t>
            </a:r>
          </a:p>
          <a:p>
            <a:pPr algn="l"/>
            <a:r>
              <a:rPr lang="es-ES" sz="1800" b="0" i="0" u="none" strike="noStrike" baseline="0" dirty="0">
                <a:latin typeface="Optima-Medium"/>
              </a:rPr>
              <a:t>• Evitar la </a:t>
            </a:r>
            <a:r>
              <a:rPr lang="es-ES" sz="1800" b="0" i="1" u="none" strike="noStrike" baseline="0" dirty="0">
                <a:latin typeface="Optima-MediumItalic"/>
              </a:rPr>
              <a:t>intubación oro-traqueal </a:t>
            </a:r>
            <a:r>
              <a:rPr lang="es-ES" sz="1800" b="0" i="0" u="none" strike="noStrike" baseline="0" dirty="0">
                <a:latin typeface="Optima-Medium"/>
              </a:rPr>
              <a:t>(IOT)</a:t>
            </a:r>
          </a:p>
          <a:p>
            <a:pPr algn="l"/>
            <a:r>
              <a:rPr lang="es-ES" sz="1800" b="0" i="0" u="none" strike="noStrike" baseline="0" dirty="0">
                <a:latin typeface="Optima-Medium"/>
              </a:rPr>
              <a:t>en esos primeros momentos, consiguiendo</a:t>
            </a:r>
          </a:p>
          <a:p>
            <a:pPr algn="l"/>
            <a:r>
              <a:rPr lang="es-ES" sz="1800" b="0" i="0" u="none" strike="noStrike" baseline="0" dirty="0">
                <a:latin typeface="Optima-Medium"/>
              </a:rPr>
              <a:t>una buena adaptación sin esperar</a:t>
            </a:r>
          </a:p>
          <a:p>
            <a:pPr algn="l"/>
            <a:r>
              <a:rPr lang="es-ES" sz="1800" b="0" i="0" u="none" strike="noStrike" baseline="0" dirty="0">
                <a:latin typeface="Optima-Medium"/>
              </a:rPr>
              <a:t>una rápida mejoría clínico-gasométrica.</a:t>
            </a:r>
            <a:endParaRPr lang="es-ES" dirty="0"/>
          </a:p>
        </p:txBody>
      </p:sp>
      <p:sp>
        <p:nvSpPr>
          <p:cNvPr id="4" name="Marcador de número de diapositiva 3"/>
          <p:cNvSpPr>
            <a:spLocks noGrp="1"/>
          </p:cNvSpPr>
          <p:nvPr>
            <p:ph type="sldNum" sz="quarter" idx="5"/>
          </p:nvPr>
        </p:nvSpPr>
        <p:spPr/>
        <p:txBody>
          <a:bodyPr/>
          <a:lstStyle/>
          <a:p>
            <a:pPr>
              <a:defRPr/>
            </a:pPr>
            <a:fld id="{F7E3CC82-B0CE-4EE6-B3B1-1AB44661E74B}" type="slidenum">
              <a:rPr lang="es-ES" smtClean="0"/>
              <a:pPr>
                <a:defRPr/>
              </a:pPr>
              <a:t>3</a:t>
            </a:fld>
            <a:endParaRPr lang="es-ES"/>
          </a:p>
        </p:txBody>
      </p:sp>
    </p:spTree>
    <p:extLst>
      <p:ext uri="{BB962C8B-B14F-4D97-AF65-F5344CB8AC3E}">
        <p14:creationId xmlns:p14="http://schemas.microsoft.com/office/powerpoint/2010/main" val="1964772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2850E98-C837-D342-92BC-F8DA3E8661A5}" type="slidenum">
              <a:rPr lang="es-ES" altLang="es-ES_tradnl" sz="1200"/>
              <a:pPr eaLnBrk="1" hangingPunct="1"/>
              <a:t>21</a:t>
            </a:fld>
            <a:endParaRPr lang="es-ES" altLang="es-ES_tradnl" sz="1200"/>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4451" name="Rectangle 3"/>
          <p:cNvSpPr>
            <a:spLocks noGrp="1" noChangeArrowheads="1"/>
          </p:cNvSpPr>
          <p:nvPr>
            <p:ph type="body" idx="1"/>
          </p:nvPr>
        </p:nvSpPr>
        <p:spPr/>
        <p:txBody>
          <a:bodyPr rtlCol="0"/>
          <a:lstStyle/>
          <a:p>
            <a:pPr eaLnBrk="1" hangingPunct="1">
              <a:defRPr/>
            </a:pPr>
            <a:endParaRPr lang="es-ES">
              <a:cs typeface="+mn-cs"/>
            </a:endParaRPr>
          </a:p>
        </p:txBody>
      </p:sp>
    </p:spTree>
    <p:extLst>
      <p:ext uri="{BB962C8B-B14F-4D97-AF65-F5344CB8AC3E}">
        <p14:creationId xmlns:p14="http://schemas.microsoft.com/office/powerpoint/2010/main" val="1403092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939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_tradnl" altLang="es-ES_tradnl">
              <a:ea typeface="ＭＳ Ｐゴシック" charset="-128"/>
            </a:endParaRPr>
          </a:p>
        </p:txBody>
      </p:sp>
    </p:spTree>
    <p:extLst>
      <p:ext uri="{BB962C8B-B14F-4D97-AF65-F5344CB8AC3E}">
        <p14:creationId xmlns:p14="http://schemas.microsoft.com/office/powerpoint/2010/main" val="260072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144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a:r>
              <a:rPr lang="es-ES" sz="1800" b="0" i="0" u="none" strike="noStrike" baseline="0" dirty="0">
                <a:solidFill>
                  <a:srgbClr val="231F20"/>
                </a:solidFill>
                <a:latin typeface="StoneSans"/>
              </a:rPr>
              <a:t>No existe un claro consenso sobre las contraindicaciones </a:t>
            </a:r>
            <a:r>
              <a:rPr lang="es-ES" sz="1800" b="0" i="0" u="none" strike="noStrike" baseline="0" dirty="0">
                <a:solidFill>
                  <a:srgbClr val="231F20"/>
                </a:solidFill>
                <a:effectLst/>
                <a:latin typeface="StoneSans"/>
              </a:rPr>
              <a:t>absolutas</a:t>
            </a:r>
            <a:r>
              <a:rPr lang="es-ES" sz="1800" b="0" i="0" u="none" strike="noStrike" baseline="0" dirty="0">
                <a:solidFill>
                  <a:srgbClr val="231F20"/>
                </a:solidFill>
                <a:latin typeface="StoneSans"/>
              </a:rPr>
              <a:t> y relativas para el uso de la VNI. Algunas son aceptadas como tales al ser descritas como criterios de exclusión en muchos estudios.</a:t>
            </a:r>
            <a:endParaRPr lang="es-ES_tradnl" altLang="es-ES_tradnl" dirty="0">
              <a:ea typeface="ＭＳ Ｐゴシック" charset="-128"/>
            </a:endParaRPr>
          </a:p>
        </p:txBody>
      </p:sp>
    </p:spTree>
    <p:extLst>
      <p:ext uri="{BB962C8B-B14F-4D97-AF65-F5344CB8AC3E}">
        <p14:creationId xmlns:p14="http://schemas.microsoft.com/office/powerpoint/2010/main" val="913874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7847E0C-1099-3042-A8A1-F3CD4FDFBDF7}" type="slidenum">
              <a:rPr lang="es-ES" altLang="es-ES_tradnl" sz="1200"/>
              <a:pPr eaLnBrk="1" hangingPunct="1"/>
              <a:t>24</a:t>
            </a:fld>
            <a:endParaRPr lang="es-ES" altLang="es-ES_tradnl" sz="1200"/>
          </a:p>
        </p:txBody>
      </p:sp>
      <p:sp>
        <p:nvSpPr>
          <p:cNvPr id="6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0595" name="Rectangle 3"/>
          <p:cNvSpPr>
            <a:spLocks noGrp="1" noChangeArrowheads="1"/>
          </p:cNvSpPr>
          <p:nvPr>
            <p:ph type="body" idx="1"/>
          </p:nvPr>
        </p:nvSpPr>
        <p:spPr/>
        <p:txBody>
          <a:bodyPr rtlCol="0"/>
          <a:lstStyle/>
          <a:p>
            <a:pPr algn="l"/>
            <a:r>
              <a:rPr lang="es-ES" sz="1800" b="0" i="0" u="none" strike="noStrike" baseline="0" dirty="0">
                <a:solidFill>
                  <a:srgbClr val="231F20"/>
                </a:solidFill>
                <a:latin typeface="StoneSans"/>
              </a:rPr>
              <a:t>Si la presión arterial sistólica en el ámbito prehospitalario (factor independiente de riesgo de morbimortalidad en la ICA) se encuentra entre 90-110 </a:t>
            </a:r>
            <a:r>
              <a:rPr lang="es-ES" sz="1800" b="0" i="0" u="none" strike="noStrike" baseline="0" dirty="0" err="1">
                <a:solidFill>
                  <a:srgbClr val="231F20"/>
                </a:solidFill>
                <a:latin typeface="StoneSans"/>
              </a:rPr>
              <a:t>mmHg</a:t>
            </a:r>
            <a:r>
              <a:rPr lang="es-ES" sz="1800" b="0" i="0" u="none" strike="noStrike" baseline="0" dirty="0">
                <a:solidFill>
                  <a:srgbClr val="231F20"/>
                </a:solidFill>
                <a:latin typeface="StoneSans"/>
              </a:rPr>
              <a:t>, será necesario el uso de fármacos </a:t>
            </a:r>
            <a:r>
              <a:rPr lang="es-ES" sz="1800" b="0" i="0" u="none" strike="noStrike" baseline="0" dirty="0" err="1">
                <a:solidFill>
                  <a:srgbClr val="231F20"/>
                </a:solidFill>
                <a:latin typeface="StoneSans"/>
              </a:rPr>
              <a:t>inotropos</a:t>
            </a:r>
            <a:r>
              <a:rPr lang="es-ES" sz="1800" b="0" i="0" u="none" strike="noStrike" baseline="0" dirty="0">
                <a:solidFill>
                  <a:srgbClr val="231F20"/>
                </a:solidFill>
                <a:latin typeface="StoneSans"/>
              </a:rPr>
              <a:t> para conseguir valores mayores e iniciar la VMNI.</a:t>
            </a:r>
          </a:p>
          <a:p>
            <a:pPr algn="l"/>
            <a:endParaRPr lang="es-ES" sz="1800" b="0" i="0" u="none" strike="noStrike" baseline="0" dirty="0">
              <a:solidFill>
                <a:srgbClr val="231F20"/>
              </a:solidFill>
              <a:latin typeface="StoneSans"/>
              <a:cs typeface="+mn-cs"/>
            </a:endParaRPr>
          </a:p>
          <a:p>
            <a:pPr algn="l"/>
            <a:r>
              <a:rPr lang="es-ES" sz="1800" b="0" i="0" u="none" strike="noStrike" baseline="0" dirty="0">
                <a:solidFill>
                  <a:srgbClr val="231F20"/>
                </a:solidFill>
                <a:latin typeface="StoneSans"/>
                <a:cs typeface="+mn-cs"/>
              </a:rPr>
              <a:t>CPAP: </a:t>
            </a:r>
            <a:r>
              <a:rPr lang="es-ES" sz="1800" b="0" i="0" u="none" strike="noStrike" baseline="0" dirty="0">
                <a:solidFill>
                  <a:srgbClr val="231F20"/>
                </a:solidFill>
                <a:latin typeface="StoneSans"/>
              </a:rPr>
              <a:t>Seleccionar niveles mínimos de presión (5 cmH2O en manómetro), y tras 2-5 minutos de adaptación aumentar de 2 en 2 cmH2O la presión hasta alcanzar el valor que consiga mejorar la frecuencia respiratoria, disminuir el trabajo respiratorio y mantener una SpO2 &gt; 90%. Los valores oscilarán entre 7-12 cm H2O (la presión más frecuentemente usada es 10 cm H2O), que puede alcanzar valores superiores si fuese necesario (los valores superiores a 20 cm H2O suponen un riesgo de intolerancia a la técnica), con una FIO2 lo más alta posible (a ser posible de 1.0).</a:t>
            </a:r>
          </a:p>
          <a:p>
            <a:pPr algn="l"/>
            <a:endParaRPr lang="es-ES" sz="1800" b="0" i="0" u="none" strike="noStrike" baseline="0" dirty="0">
              <a:solidFill>
                <a:srgbClr val="231F20"/>
              </a:solidFill>
              <a:latin typeface="StoneSans"/>
            </a:endParaRPr>
          </a:p>
          <a:p>
            <a:pPr algn="l"/>
            <a:r>
              <a:rPr lang="es-ES" sz="1800" b="0" i="0" u="none" strike="noStrike" baseline="0" dirty="0">
                <a:solidFill>
                  <a:srgbClr val="231F20"/>
                </a:solidFill>
                <a:latin typeface="StoneSans"/>
              </a:rPr>
              <a:t>Controlar la presión así como el grado de fuga (con el manómetro si usamos dispositivos no mecánicos tipo CPAP de </a:t>
            </a:r>
            <a:r>
              <a:rPr lang="es-ES" sz="1800" b="0" i="0" u="none" strike="noStrike" baseline="0" dirty="0" err="1">
                <a:solidFill>
                  <a:srgbClr val="231F20"/>
                </a:solidFill>
                <a:latin typeface="StoneSans"/>
              </a:rPr>
              <a:t>Boussignac</a:t>
            </a:r>
            <a:r>
              <a:rPr lang="es-ES" sz="1800" b="0" i="0" u="none" strike="noStrike" baseline="0" dirty="0">
                <a:solidFill>
                  <a:srgbClr val="231F20"/>
                </a:solidFill>
                <a:latin typeface="StoneSans"/>
              </a:rPr>
              <a:t>, la oscilación de la aguja no debe superar 1 cm H2O).</a:t>
            </a:r>
          </a:p>
          <a:p>
            <a:pPr algn="l"/>
            <a:endParaRPr lang="es-ES" dirty="0">
              <a:cs typeface="+mn-cs"/>
            </a:endParaRPr>
          </a:p>
        </p:txBody>
      </p:sp>
    </p:spTree>
    <p:extLst>
      <p:ext uri="{BB962C8B-B14F-4D97-AF65-F5344CB8AC3E}">
        <p14:creationId xmlns:p14="http://schemas.microsoft.com/office/powerpoint/2010/main" val="680064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B677F05-C4E4-7546-A1AA-4399971A4B5C}" type="slidenum">
              <a:rPr lang="es-ES" altLang="es-ES_tradnl" sz="1200"/>
              <a:pPr eaLnBrk="1" hangingPunct="1"/>
              <a:t>25</a:t>
            </a:fld>
            <a:endParaRPr lang="es-ES" altLang="es-ES_tradnl" sz="1200"/>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rtlCol="0"/>
          <a:lstStyle/>
          <a:p>
            <a:pPr eaLnBrk="1" hangingPunct="1">
              <a:defRPr/>
            </a:pPr>
            <a:endParaRPr lang="es-ES" dirty="0">
              <a:cs typeface="+mn-cs"/>
            </a:endParaRPr>
          </a:p>
        </p:txBody>
      </p:sp>
    </p:spTree>
    <p:extLst>
      <p:ext uri="{BB962C8B-B14F-4D97-AF65-F5344CB8AC3E}">
        <p14:creationId xmlns:p14="http://schemas.microsoft.com/office/powerpoint/2010/main" val="938065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8A4BF67-B696-C643-BF2B-339E41E1CAAB}" type="slidenum">
              <a:rPr lang="es-ES" altLang="es-ES_tradnl" sz="1200"/>
              <a:pPr eaLnBrk="1" hangingPunct="1"/>
              <a:t>26</a:t>
            </a:fld>
            <a:endParaRPr lang="es-ES" altLang="es-ES_tradnl" sz="1200"/>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4691" name="Rectangle 3"/>
          <p:cNvSpPr>
            <a:spLocks noGrp="1" noChangeArrowheads="1"/>
          </p:cNvSpPr>
          <p:nvPr>
            <p:ph type="body" idx="1"/>
          </p:nvPr>
        </p:nvSpPr>
        <p:spPr/>
        <p:txBody>
          <a:bodyPr rtlCol="0"/>
          <a:lstStyle/>
          <a:p>
            <a:pPr algn="l"/>
            <a:r>
              <a:rPr lang="es-ES" sz="1800" b="0" i="0" u="none" strike="noStrike" baseline="0" dirty="0">
                <a:solidFill>
                  <a:srgbClr val="231F20"/>
                </a:solidFill>
                <a:latin typeface="StoneSans"/>
              </a:rPr>
              <a:t>¿Cuándo retirar la CPAP?</a:t>
            </a:r>
          </a:p>
          <a:p>
            <a:pPr algn="l"/>
            <a:r>
              <a:rPr lang="es-ES" sz="1800" b="0" i="1" u="none" strike="noStrike" baseline="0" dirty="0">
                <a:solidFill>
                  <a:srgbClr val="231F20"/>
                </a:solidFill>
                <a:effectLst>
                  <a:outerShdw blurRad="38100" dist="38100" dir="2700000" algn="tl">
                    <a:srgbClr val="000000">
                      <a:alpha val="43137"/>
                    </a:srgbClr>
                  </a:outerShdw>
                </a:effectLst>
                <a:latin typeface="StoneSans"/>
              </a:rPr>
              <a:t>La retirada suele ser progresiva. En nuestra experiencia</a:t>
            </a:r>
          </a:p>
          <a:p>
            <a:pPr algn="l"/>
            <a:r>
              <a:rPr lang="es-ES" sz="1800" b="0" i="1" u="none" strike="noStrike" baseline="0" dirty="0">
                <a:solidFill>
                  <a:srgbClr val="231F20"/>
                </a:solidFill>
                <a:effectLst>
                  <a:outerShdw blurRad="38100" dist="38100" dir="2700000" algn="tl">
                    <a:srgbClr val="000000">
                      <a:alpha val="43137"/>
                    </a:srgbClr>
                  </a:outerShdw>
                </a:effectLst>
                <a:latin typeface="StoneSans"/>
              </a:rPr>
              <a:t>el tiempo medio de oxigenación con CPAP en urgencias es de 3 horas.</a:t>
            </a:r>
          </a:p>
          <a:p>
            <a:pPr algn="l"/>
            <a:endParaRPr lang="es-ES" sz="1800" b="0" i="0" u="none" strike="noStrike" baseline="0" dirty="0">
              <a:solidFill>
                <a:srgbClr val="231F20"/>
              </a:solidFill>
              <a:latin typeface="StoneSans"/>
            </a:endParaRPr>
          </a:p>
          <a:p>
            <a:pPr algn="l"/>
            <a:r>
              <a:rPr lang="es-ES" sz="1800" b="0" i="0" u="none" strike="noStrike" baseline="0" dirty="0">
                <a:solidFill>
                  <a:srgbClr val="231F20"/>
                </a:solidFill>
                <a:latin typeface="StoneSans"/>
              </a:rPr>
              <a:t>En general, puede retirarse cuando se cumplan las siguientes condiciones:</a:t>
            </a:r>
          </a:p>
          <a:p>
            <a:pPr algn="l"/>
            <a:r>
              <a:rPr lang="es-ES" sz="1800" b="0" i="0" u="none" strike="noStrike" baseline="0" dirty="0">
                <a:solidFill>
                  <a:srgbClr val="231F20"/>
                </a:solidFill>
                <a:latin typeface="StoneSans"/>
              </a:rPr>
              <a:t>– Mejoría de la disnea, sin uso de musculatura</a:t>
            </a:r>
          </a:p>
          <a:p>
            <a:pPr algn="l"/>
            <a:r>
              <a:rPr lang="es-ES" sz="1800" b="0" i="0" u="none" strike="noStrike" baseline="0" dirty="0">
                <a:solidFill>
                  <a:srgbClr val="231F20"/>
                </a:solidFill>
                <a:latin typeface="StoneSans"/>
              </a:rPr>
              <a:t>accesoria.</a:t>
            </a:r>
          </a:p>
          <a:p>
            <a:pPr algn="l"/>
            <a:r>
              <a:rPr lang="es-ES" sz="1800" b="0" i="0" u="none" strike="noStrike" baseline="0" dirty="0">
                <a:solidFill>
                  <a:srgbClr val="231F20"/>
                </a:solidFill>
                <a:latin typeface="StoneSans"/>
              </a:rPr>
              <a:t>– Frecuencia cardiaca &lt; 100 </a:t>
            </a:r>
            <a:r>
              <a:rPr lang="es-ES" sz="1800" b="0" i="0" u="none" strike="noStrike" baseline="0" dirty="0" err="1">
                <a:solidFill>
                  <a:srgbClr val="231F20"/>
                </a:solidFill>
                <a:latin typeface="StoneSans"/>
              </a:rPr>
              <a:t>lpm</a:t>
            </a:r>
            <a:r>
              <a:rPr lang="es-ES" sz="1800" b="0" i="0" u="none" strike="noStrike" baseline="0" dirty="0">
                <a:solidFill>
                  <a:srgbClr val="231F20"/>
                </a:solidFill>
                <a:latin typeface="StoneSans"/>
              </a:rPr>
              <a:t>.</a:t>
            </a:r>
          </a:p>
          <a:p>
            <a:pPr algn="l"/>
            <a:r>
              <a:rPr lang="es-ES" sz="1800" b="0" i="0" u="none" strike="noStrike" baseline="0" dirty="0">
                <a:solidFill>
                  <a:srgbClr val="231F20"/>
                </a:solidFill>
                <a:latin typeface="StoneSans"/>
              </a:rPr>
              <a:t>– Frecuencia respiratoria &lt; 30 rpm.</a:t>
            </a:r>
          </a:p>
          <a:p>
            <a:pPr algn="l"/>
            <a:r>
              <a:rPr lang="es-ES" sz="1800" b="0" i="0" u="none" strike="noStrike" baseline="0" dirty="0">
                <a:solidFill>
                  <a:srgbClr val="231F20"/>
                </a:solidFill>
                <a:latin typeface="StoneSans"/>
              </a:rPr>
              <a:t>– Cuando con una FiO2 de 50% (mascarilla tipo Venturi) y con respiración espontánea (sin CPAP), se consiga una SaO2 &gt; 90%, en un enfermo confortable, con mejoría de los parámetros </a:t>
            </a:r>
            <a:r>
              <a:rPr lang="pt-BR" sz="1800" b="0" i="0" u="none" strike="noStrike" baseline="0" dirty="0">
                <a:solidFill>
                  <a:srgbClr val="231F20"/>
                </a:solidFill>
                <a:latin typeface="StoneSans"/>
              </a:rPr>
              <a:t>gasométricos (PaO2 &gt; 70 mmHg o cociente </a:t>
            </a:r>
            <a:r>
              <a:rPr lang="es-ES" sz="1800" b="0" i="0" u="none" strike="noStrike" baseline="0" dirty="0">
                <a:solidFill>
                  <a:srgbClr val="231F20"/>
                </a:solidFill>
                <a:latin typeface="StoneSans"/>
              </a:rPr>
              <a:t>PaO2/FIO2 &gt; 200 </a:t>
            </a:r>
            <a:r>
              <a:rPr lang="es-ES" sz="1800" b="0" i="0" u="none" strike="noStrike" baseline="0" dirty="0" err="1">
                <a:solidFill>
                  <a:srgbClr val="231F20"/>
                </a:solidFill>
                <a:latin typeface="StoneSans"/>
              </a:rPr>
              <a:t>mmHg</a:t>
            </a:r>
            <a:r>
              <a:rPr lang="es-ES" sz="1800" b="0" i="0" u="none" strike="noStrike" baseline="0" dirty="0">
                <a:solidFill>
                  <a:srgbClr val="231F20"/>
                </a:solidFill>
                <a:latin typeface="StoneSans"/>
              </a:rPr>
              <a:t>).</a:t>
            </a:r>
            <a:endParaRPr lang="es-ES" dirty="0">
              <a:cs typeface="+mn-cs"/>
            </a:endParaRPr>
          </a:p>
        </p:txBody>
      </p:sp>
    </p:spTree>
    <p:extLst>
      <p:ext uri="{BB962C8B-B14F-4D97-AF65-F5344CB8AC3E}">
        <p14:creationId xmlns:p14="http://schemas.microsoft.com/office/powerpoint/2010/main" val="1387590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1084766-ED8B-7448-B15F-FACDB1A49F0C}" type="slidenum">
              <a:rPr lang="es-ES" altLang="es-ES_tradnl" sz="1200"/>
              <a:pPr eaLnBrk="1" hangingPunct="1"/>
              <a:t>27</a:t>
            </a:fld>
            <a:endParaRPr lang="es-ES" altLang="es-ES_tradnl" sz="1200"/>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rtlCol="0"/>
          <a:lstStyle/>
          <a:p>
            <a:pPr eaLnBrk="1" hangingPunct="1"/>
            <a:r>
              <a:rPr lang="es-ES" sz="1200" b="0" i="0" u="none" strike="noStrike" baseline="0" dirty="0">
                <a:latin typeface="Optima-Medium"/>
              </a:rPr>
              <a:t>Según las últimas recomendaciones de consenso (sugerencias de práctica clínica) de las Sociedades Científicas Españolas  (SEPAR, SMICYUC, SEMES, SECIP, </a:t>
            </a:r>
            <a:r>
              <a:rPr lang="es-ES" sz="1200" b="0" i="0" u="none" strike="noStrike" baseline="0" dirty="0" err="1">
                <a:latin typeface="Optima-Medium"/>
              </a:rPr>
              <a:t>SENeo</a:t>
            </a:r>
            <a:r>
              <a:rPr lang="es-ES" sz="1200" b="0" i="0" u="none" strike="noStrike" baseline="0" dirty="0">
                <a:latin typeface="Optima-Medium"/>
              </a:rPr>
              <a:t>, SEDAR, SENP) de indicación de </a:t>
            </a:r>
            <a:r>
              <a:rPr lang="es-ES" sz="1200" b="1" i="0" u="none" strike="noStrike" baseline="0" dirty="0">
                <a:latin typeface="Optima-Medium"/>
              </a:rPr>
              <a:t>VMNI/pediátrica </a:t>
            </a:r>
            <a:r>
              <a:rPr lang="es-ES" sz="1200" b="0" i="0" u="none" strike="noStrike" baseline="0" dirty="0">
                <a:latin typeface="Optima-Medium"/>
              </a:rPr>
              <a:t>para la IRA Global (</a:t>
            </a:r>
            <a:r>
              <a:rPr lang="es-ES" sz="1200" b="0" i="0" u="none" strike="noStrike" baseline="0" dirty="0" err="1">
                <a:latin typeface="Optima-Medium"/>
              </a:rPr>
              <a:t>hipoxemica</a:t>
            </a:r>
            <a:r>
              <a:rPr lang="es-ES" sz="1200" b="0" i="0" u="none" strike="noStrike" baseline="0" dirty="0">
                <a:latin typeface="Optima-Medium"/>
              </a:rPr>
              <a:t> + </a:t>
            </a:r>
            <a:r>
              <a:rPr lang="es-ES" sz="1200" b="0" i="0" u="none" strike="noStrike" baseline="0" dirty="0" err="1">
                <a:latin typeface="Optima-Medium"/>
              </a:rPr>
              <a:t>hipercápnica</a:t>
            </a:r>
            <a:r>
              <a:rPr lang="es-ES" sz="1200" b="0" i="0" u="none" strike="noStrike" baseline="0" dirty="0">
                <a:latin typeface="Optima-Medium"/>
              </a:rPr>
              <a:t>) verde 84% sin contraindicaciones. </a:t>
            </a:r>
            <a:r>
              <a:rPr lang="es-ES" sz="1200" b="1" i="0" u="none" strike="noStrike" baseline="0" dirty="0">
                <a:latin typeface="Optima-Medium"/>
              </a:rPr>
              <a:t>VMNI/neonatal: </a:t>
            </a:r>
            <a:r>
              <a:rPr lang="es-ES" sz="1200" b="0" i="0" u="none" strike="noStrike" baseline="0" dirty="0">
                <a:latin typeface="Optima-Medium"/>
              </a:rPr>
              <a:t>Prematuros &lt; 30 </a:t>
            </a:r>
            <a:r>
              <a:rPr lang="es-ES" altLang="es-ES_tradnl" sz="1200" dirty="0">
                <a:solidFill>
                  <a:schemeClr val="accent6">
                    <a:lumMod val="75000"/>
                  </a:schemeClr>
                </a:solidFill>
              </a:rPr>
              <a:t>s. de EG con distrés respiratorio recomendación 100% preventiva (</a:t>
            </a:r>
            <a:r>
              <a:rPr lang="es-ES" altLang="es-ES_tradnl" sz="1200" dirty="0">
                <a:solidFill>
                  <a:srgbClr val="002060"/>
                </a:solidFill>
                <a:highlight>
                  <a:srgbClr val="00FF00"/>
                </a:highlight>
              </a:rPr>
              <a:t>verde</a:t>
            </a:r>
            <a:r>
              <a:rPr lang="es-ES" altLang="es-ES_tradnl" sz="1200" dirty="0">
                <a:solidFill>
                  <a:schemeClr val="accent6">
                    <a:lumMod val="75000"/>
                  </a:schemeClr>
                </a:solidFill>
              </a:rPr>
              <a:t>).</a:t>
            </a:r>
            <a:r>
              <a:rPr lang="es-ES" altLang="es-ES_tradnl" sz="2000" b="1" dirty="0">
                <a:solidFill>
                  <a:schemeClr val="accent6">
                    <a:lumMod val="75000"/>
                  </a:schemeClr>
                </a:solidFill>
              </a:rPr>
              <a:t> RN: </a:t>
            </a:r>
            <a:r>
              <a:rPr lang="es-ES" altLang="es-ES_tradnl" sz="2000" dirty="0">
                <a:solidFill>
                  <a:schemeClr val="accent6">
                    <a:lumMod val="75000"/>
                  </a:schemeClr>
                </a:solidFill>
              </a:rPr>
              <a:t>&lt;32 s. de EG y/o peso &lt; 1500 g. recomendación 100% estabilización (</a:t>
            </a:r>
            <a:r>
              <a:rPr lang="es-ES" altLang="es-ES_tradnl" sz="2000" dirty="0">
                <a:solidFill>
                  <a:srgbClr val="002060"/>
                </a:solidFill>
                <a:highlight>
                  <a:srgbClr val="00FF00"/>
                </a:highlight>
              </a:rPr>
              <a:t>verde</a:t>
            </a:r>
            <a:r>
              <a:rPr lang="es-ES" altLang="es-ES_tradnl" sz="2000" dirty="0">
                <a:solidFill>
                  <a:schemeClr val="accent6">
                    <a:lumMod val="75000"/>
                  </a:schemeClr>
                </a:solidFill>
              </a:rPr>
              <a:t>). </a:t>
            </a:r>
            <a:r>
              <a:rPr lang="es-ES" altLang="es-ES_tradnl" sz="2000" b="1" dirty="0">
                <a:solidFill>
                  <a:schemeClr val="accent6">
                    <a:lumMod val="75000"/>
                  </a:schemeClr>
                </a:solidFill>
              </a:rPr>
              <a:t>Neonatos:</a:t>
            </a:r>
          </a:p>
          <a:p>
            <a:pPr marL="800100" lvl="1" indent="-342900" eaLnBrk="1" hangingPunct="1">
              <a:buFont typeface="Arial" panose="020B0604020202020204" pitchFamily="34" charset="0"/>
              <a:buChar char="•"/>
            </a:pPr>
            <a:r>
              <a:rPr lang="es-ES" altLang="es-ES_tradnl" sz="2000" dirty="0">
                <a:solidFill>
                  <a:schemeClr val="accent6">
                    <a:lumMod val="75000"/>
                  </a:schemeClr>
                </a:solidFill>
                <a:effectLst>
                  <a:outerShdw blurRad="38100" dist="38100" dir="2700000" algn="tl">
                    <a:srgbClr val="000000">
                      <a:alpha val="43137"/>
                    </a:srgbClr>
                  </a:outerShdw>
                </a:effectLst>
              </a:rPr>
              <a:t>TAFCN</a:t>
            </a:r>
            <a:r>
              <a:rPr lang="es-ES" altLang="es-ES_tradnl" sz="2000" dirty="0">
                <a:solidFill>
                  <a:schemeClr val="accent6">
                    <a:lumMod val="75000"/>
                  </a:schemeClr>
                </a:solidFill>
              </a:rPr>
              <a:t> con IRA leve-moderada recomendación 100% (</a:t>
            </a:r>
            <a:r>
              <a:rPr lang="es-ES" altLang="es-ES_tradnl" sz="2000" dirty="0">
                <a:solidFill>
                  <a:srgbClr val="002060"/>
                </a:solidFill>
                <a:highlight>
                  <a:srgbClr val="FFFF00"/>
                </a:highlight>
              </a:rPr>
              <a:t>amarillo</a:t>
            </a:r>
            <a:r>
              <a:rPr lang="es-ES" altLang="es-ES_tradnl" sz="2000" dirty="0">
                <a:solidFill>
                  <a:schemeClr val="accent6">
                    <a:lumMod val="75000"/>
                  </a:schemeClr>
                </a:solidFill>
              </a:rPr>
              <a:t>)</a:t>
            </a:r>
          </a:p>
          <a:p>
            <a:pPr marL="800100" lvl="1" indent="-342900" eaLnBrk="1" hangingPunct="1">
              <a:buFont typeface="Arial" panose="020B0604020202020204" pitchFamily="34" charset="0"/>
              <a:buChar char="•"/>
            </a:pPr>
            <a:r>
              <a:rPr lang="es-ES" altLang="es-ES_tradnl" sz="2000" dirty="0">
                <a:solidFill>
                  <a:schemeClr val="accent6">
                    <a:lumMod val="75000"/>
                  </a:schemeClr>
                </a:solidFill>
                <a:effectLst>
                  <a:outerShdw blurRad="38100" dist="38100" dir="2700000" algn="tl">
                    <a:srgbClr val="000000">
                      <a:alpha val="43137"/>
                    </a:srgbClr>
                  </a:outerShdw>
                </a:effectLst>
              </a:rPr>
              <a:t>TAFCN</a:t>
            </a:r>
            <a:r>
              <a:rPr lang="es-ES" altLang="es-ES_tradnl" sz="2000" dirty="0">
                <a:solidFill>
                  <a:schemeClr val="accent6">
                    <a:lumMod val="75000"/>
                  </a:schemeClr>
                </a:solidFill>
              </a:rPr>
              <a:t> en el destete </a:t>
            </a:r>
            <a:r>
              <a:rPr lang="es-ES" altLang="es-ES_tradnl" sz="2000" dirty="0" err="1">
                <a:solidFill>
                  <a:schemeClr val="accent6">
                    <a:lumMod val="75000"/>
                  </a:schemeClr>
                </a:solidFill>
              </a:rPr>
              <a:t>CPAPn</a:t>
            </a:r>
            <a:r>
              <a:rPr lang="es-ES" altLang="es-ES_tradnl" sz="2000" dirty="0">
                <a:solidFill>
                  <a:schemeClr val="accent6">
                    <a:lumMod val="75000"/>
                  </a:schemeClr>
                </a:solidFill>
              </a:rPr>
              <a:t> recomendación 100% (</a:t>
            </a:r>
            <a:r>
              <a:rPr lang="es-ES" altLang="es-ES_tradnl" sz="2000" dirty="0">
                <a:solidFill>
                  <a:schemeClr val="accent6">
                    <a:lumMod val="75000"/>
                  </a:schemeClr>
                </a:solidFill>
                <a:highlight>
                  <a:srgbClr val="00FF00"/>
                </a:highlight>
              </a:rPr>
              <a:t>verde</a:t>
            </a:r>
            <a:r>
              <a:rPr lang="es-ES" altLang="es-ES_tradnl" sz="2000" dirty="0">
                <a:solidFill>
                  <a:schemeClr val="accent6">
                    <a:lumMod val="75000"/>
                  </a:schemeClr>
                </a:solidFill>
              </a:rPr>
              <a:t>)</a:t>
            </a:r>
            <a:endParaRPr lang="es-ES" altLang="es-ES_tradnl" sz="20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altLang="es-ES_tradnl" sz="1200" dirty="0">
              <a:solidFill>
                <a:schemeClr val="accent6">
                  <a:lumMod val="75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s-ES_tradnl" sz="1200" dirty="0">
                <a:solidFill>
                  <a:schemeClr val="accent6">
                    <a:lumMod val="75000"/>
                  </a:schemeClr>
                </a:solidFill>
              </a:rPr>
              <a:t>Verde: indica una recomendación de consenso </a:t>
            </a:r>
            <a:r>
              <a:rPr lang="es-ES" altLang="es-ES_tradnl" sz="1200" i="1" dirty="0">
                <a:solidFill>
                  <a:schemeClr val="accent6">
                    <a:lumMod val="75000"/>
                  </a:schemeClr>
                </a:solidFill>
                <a:effectLst>
                  <a:outerShdw blurRad="38100" dist="38100" dir="2700000" algn="tl">
                    <a:srgbClr val="000000">
                      <a:alpha val="43137"/>
                    </a:srgbClr>
                  </a:outerShdw>
                </a:effectLst>
              </a:rPr>
              <a:t>“debería hacerse”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s-ES_tradnl" sz="1200" dirty="0">
                <a:solidFill>
                  <a:schemeClr val="accent6">
                    <a:lumMod val="75000"/>
                  </a:schemeClr>
                </a:solidFill>
              </a:rPr>
              <a:t>Amarillo: indica acuerdo general y/o evidencia científica a favor </a:t>
            </a:r>
            <a:r>
              <a:rPr lang="es-ES" altLang="es-ES_tradnl" sz="1200" i="1" dirty="0">
                <a:solidFill>
                  <a:schemeClr val="accent6">
                    <a:lumMod val="75000"/>
                  </a:schemeClr>
                </a:solidFill>
                <a:effectLst>
                  <a:outerShdw blurRad="38100" dist="38100" dir="2700000" algn="tl">
                    <a:srgbClr val="000000">
                      <a:alpha val="43137"/>
                    </a:srgbClr>
                  </a:outerShdw>
                </a:effectLst>
              </a:rPr>
              <a:t>“puede hacerse”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s-ES_tradnl" sz="1200" dirty="0">
                <a:solidFill>
                  <a:schemeClr val="accent6">
                    <a:lumMod val="75000"/>
                  </a:schemeClr>
                </a:solidFill>
              </a:rPr>
              <a:t>Rojo: no deben ser promovidas </a:t>
            </a:r>
            <a:r>
              <a:rPr lang="es-ES" altLang="es-ES_tradnl" sz="1200" i="1" dirty="0">
                <a:solidFill>
                  <a:schemeClr val="accent6">
                    <a:lumMod val="75000"/>
                  </a:schemeClr>
                </a:solidFill>
                <a:effectLst>
                  <a:outerShdw blurRad="38100" dist="38100" dir="2700000" algn="tl">
                    <a:srgbClr val="000000">
                      <a:alpha val="43137"/>
                    </a:srgbClr>
                  </a:outerShdw>
                </a:effectLst>
              </a:rPr>
              <a:t>“ no hacer”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b="0" dirty="0">
              <a:cs typeface="+mn-cs"/>
            </a:endParaRPr>
          </a:p>
        </p:txBody>
      </p:sp>
    </p:spTree>
    <p:extLst>
      <p:ext uri="{BB962C8B-B14F-4D97-AF65-F5344CB8AC3E}">
        <p14:creationId xmlns:p14="http://schemas.microsoft.com/office/powerpoint/2010/main" val="3218775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1084766-ED8B-7448-B15F-FACDB1A49F0C}" type="slidenum">
              <a:rPr lang="es-ES" altLang="es-ES_tradnl" sz="1200"/>
              <a:pPr eaLnBrk="1" hangingPunct="1"/>
              <a:t>28</a:t>
            </a:fld>
            <a:endParaRPr lang="es-ES" altLang="es-ES_tradnl" sz="1200"/>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rtlCol="0"/>
          <a:lstStyle/>
          <a:p>
            <a:pPr algn="l"/>
            <a:endParaRPr lang="es-ES" sz="1800" b="0" i="0" u="none" strike="noStrike" baseline="0" dirty="0">
              <a:solidFill>
                <a:srgbClr val="231F20"/>
              </a:solidFill>
              <a:latin typeface="StoneSans"/>
            </a:endParaRPr>
          </a:p>
        </p:txBody>
      </p:sp>
    </p:spTree>
    <p:extLst>
      <p:ext uri="{BB962C8B-B14F-4D97-AF65-F5344CB8AC3E}">
        <p14:creationId xmlns:p14="http://schemas.microsoft.com/office/powerpoint/2010/main" val="147718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1084766-ED8B-7448-B15F-FACDB1A49F0C}" type="slidenum">
              <a:rPr lang="es-ES" altLang="es-ES_tradnl" sz="1200"/>
              <a:pPr eaLnBrk="1" hangingPunct="1"/>
              <a:t>29</a:t>
            </a:fld>
            <a:endParaRPr lang="es-ES" altLang="es-ES_tradnl" sz="1200"/>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p:txBody>
          <a:bodyPr rtlCol="0"/>
          <a:lstStyle/>
          <a:p>
            <a:pPr algn="l"/>
            <a:endParaRPr lang="es-ES" dirty="0">
              <a:cs typeface="+mn-cs"/>
            </a:endParaRPr>
          </a:p>
        </p:txBody>
      </p:sp>
    </p:spTree>
    <p:extLst>
      <p:ext uri="{BB962C8B-B14F-4D97-AF65-F5344CB8AC3E}">
        <p14:creationId xmlns:p14="http://schemas.microsoft.com/office/powerpoint/2010/main" val="86491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200" b="0" i="0" u="none" strike="noStrike" baseline="0" dirty="0">
                <a:latin typeface="Optima-Medium"/>
              </a:rPr>
              <a:t>Según las últimas recomendaciones del consenso multidisciplinar (SEPAR, SMICYUC, SEMES, SECIP, </a:t>
            </a:r>
            <a:r>
              <a:rPr lang="es-ES" sz="1200" b="0" i="0" u="none" strike="noStrike" baseline="0" dirty="0" err="1">
                <a:latin typeface="Optima-Medium"/>
              </a:rPr>
              <a:t>SENeo</a:t>
            </a:r>
            <a:r>
              <a:rPr lang="es-ES" sz="1200" b="0" i="0" u="none" strike="noStrike" baseline="0" dirty="0">
                <a:latin typeface="Optima-Medium"/>
              </a:rPr>
              <a:t>, SEDAR, SENP) de indicación de VMNI/adultos en la prehospitalaria para el </a:t>
            </a:r>
            <a:r>
              <a:rPr lang="es-ES" sz="1200" b="0" i="0" u="none" strike="noStrike" baseline="0" dirty="0" err="1">
                <a:latin typeface="Optima-Medium"/>
              </a:rPr>
              <a:t>EAPc</a:t>
            </a:r>
            <a:r>
              <a:rPr lang="es-ES" sz="1200" b="0" i="0" u="none" strike="noStrike" baseline="0" dirty="0">
                <a:latin typeface="Optima-Medium"/>
              </a:rPr>
              <a:t> es del 73% y en la AEPOC es del 53%. </a:t>
            </a:r>
          </a:p>
          <a:p>
            <a:pPr algn="just"/>
            <a:endParaRPr lang="es-ES" sz="1200" b="0" i="0" u="none" strike="noStrike" baseline="0" dirty="0">
              <a:latin typeface="Optima-Medium"/>
            </a:endParaRPr>
          </a:p>
          <a:p>
            <a:pPr algn="just"/>
            <a:r>
              <a:rPr lang="es-ES" sz="1200" b="0" i="0" u="none" strike="noStrike" baseline="0" dirty="0">
                <a:latin typeface="Optima-Medium"/>
              </a:rPr>
              <a:t>Si no se obtiene respuesta con la VMNI recomendación del 100% de forma precoz IOT + VMI</a:t>
            </a:r>
          </a:p>
          <a:p>
            <a:endParaRPr lang="es-ES" dirty="0"/>
          </a:p>
        </p:txBody>
      </p:sp>
      <p:sp>
        <p:nvSpPr>
          <p:cNvPr id="4" name="Marcador de número de diapositiva 3"/>
          <p:cNvSpPr>
            <a:spLocks noGrp="1"/>
          </p:cNvSpPr>
          <p:nvPr>
            <p:ph type="sldNum" sz="quarter" idx="5"/>
          </p:nvPr>
        </p:nvSpPr>
        <p:spPr/>
        <p:txBody>
          <a:bodyPr/>
          <a:lstStyle/>
          <a:p>
            <a:pPr>
              <a:defRPr/>
            </a:pPr>
            <a:fld id="{F7E3CC82-B0CE-4EE6-B3B1-1AB44661E74B}" type="slidenum">
              <a:rPr lang="es-ES" smtClean="0"/>
              <a:pPr>
                <a:defRPr/>
              </a:pPr>
              <a:t>4</a:t>
            </a:fld>
            <a:endParaRPr lang="es-ES"/>
          </a:p>
        </p:txBody>
      </p:sp>
    </p:spTree>
    <p:extLst>
      <p:ext uri="{BB962C8B-B14F-4D97-AF65-F5344CB8AC3E}">
        <p14:creationId xmlns:p14="http://schemas.microsoft.com/office/powerpoint/2010/main" val="323747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F7E3CC82-B0CE-4EE6-B3B1-1AB44661E74B}" type="slidenum">
              <a:rPr lang="es-ES" smtClean="0"/>
              <a:pPr>
                <a:defRPr/>
              </a:pPr>
              <a:t>5</a:t>
            </a:fld>
            <a:endParaRPr lang="es-ES"/>
          </a:p>
        </p:txBody>
      </p:sp>
    </p:spTree>
    <p:extLst>
      <p:ext uri="{BB962C8B-B14F-4D97-AF65-F5344CB8AC3E}">
        <p14:creationId xmlns:p14="http://schemas.microsoft.com/office/powerpoint/2010/main" val="2197735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200" b="0" i="0" u="none" strike="noStrike" baseline="0" dirty="0">
                <a:latin typeface="Optima-Medium"/>
              </a:rPr>
              <a:t>La evidencia actualmente disponible y recomendación según modelo </a:t>
            </a:r>
            <a:r>
              <a:rPr lang="es-ES" sz="1200" b="1" i="0" u="none" strike="noStrike" baseline="0" dirty="0">
                <a:latin typeface="Optima-Medium"/>
              </a:rPr>
              <a:t>GRADE 1 </a:t>
            </a:r>
            <a:r>
              <a:rPr lang="es-ES" sz="1200" b="0" i="0" u="none" strike="noStrike" baseline="0" dirty="0">
                <a:latin typeface="Optima-Medium"/>
              </a:rPr>
              <a:t>apoya firmemente el uso de la VMNI en pacientes con exacerbación de la EPOC y en el paciente con edema agudo de pulmón cardiogénico (Nivel de evidencia A y Recomendación 1 para la </a:t>
            </a:r>
            <a:r>
              <a:rPr lang="es-ES" sz="1200" b="0" i="0" u="none" strike="noStrike" baseline="0" dirty="0">
                <a:effectLst>
                  <a:outerShdw blurRad="38100" dist="38100" dir="2700000" algn="tl">
                    <a:srgbClr val="000000">
                      <a:alpha val="43137"/>
                    </a:srgbClr>
                  </a:outerShdw>
                </a:effectLst>
                <a:latin typeface="Optima-Medium"/>
              </a:rPr>
              <a:t>AEPOC</a:t>
            </a:r>
            <a:r>
              <a:rPr lang="es-ES" sz="1200" b="0" i="0" u="none" strike="noStrike" baseline="0" dirty="0">
                <a:latin typeface="Optima-Medium"/>
              </a:rPr>
              <a:t> y el </a:t>
            </a:r>
            <a:r>
              <a:rPr lang="es-ES" sz="1200" b="0" i="0" u="none" strike="noStrike" baseline="0" dirty="0" err="1">
                <a:effectLst>
                  <a:outerShdw blurRad="38100" dist="38100" dir="2700000" algn="tl">
                    <a:srgbClr val="000000">
                      <a:alpha val="43137"/>
                    </a:srgbClr>
                  </a:outerShdw>
                </a:effectLst>
                <a:latin typeface="Optima-Medium"/>
              </a:rPr>
              <a:t>EAPc</a:t>
            </a:r>
            <a:r>
              <a:rPr lang="es-ES" sz="1200" b="0" i="0" u="none" strike="noStrike" baseline="0" dirty="0">
                <a:latin typeface="Optima-Medium"/>
              </a:rPr>
              <a:t>). Sin embargo existen otras indicaciones donde la VNI tiene un importante papel (</a:t>
            </a:r>
            <a:r>
              <a:rPr lang="es-ES" sz="1200" b="0" i="0" u="none" strike="noStrike" baseline="0" dirty="0" err="1">
                <a:latin typeface="Optima-Medium"/>
              </a:rPr>
              <a:t>postextubación</a:t>
            </a:r>
            <a:r>
              <a:rPr lang="es-ES" sz="1200" b="0" i="0" u="none" strike="noStrike" baseline="0" dirty="0">
                <a:latin typeface="Optima-Medium"/>
              </a:rPr>
              <a:t>, pacientes inmunodeprimidos, </a:t>
            </a:r>
            <a:r>
              <a:rPr lang="es-ES" sz="1200" b="0" i="0" u="none" strike="noStrike" baseline="0" dirty="0" err="1">
                <a:latin typeface="Optima-Medium"/>
              </a:rPr>
              <a:t>postoperados</a:t>
            </a:r>
            <a:r>
              <a:rPr lang="es-ES" sz="1200" b="0" i="0" u="none" strike="noStrike" baseline="0" dirty="0">
                <a:latin typeface="Optima-Medium"/>
              </a:rPr>
              <a:t>, ONI). Al mismo tiempo su uso se está extendiendo a todas aquellas circunstancias donde, las condiciones del paciente reclaman un apoyo ventilatorio (neumonía, asma, trauma torácico, postquirúrgicos, broncoscopias etc.) si bien faltan ensayos clínicos que posicionen la VNI, de forma segura, en tales circunstancias.</a:t>
            </a:r>
          </a:p>
          <a:p>
            <a:pPr algn="just"/>
            <a:endParaRPr lang="es-ES" sz="1200" b="0" i="0" u="none" strike="noStrike" baseline="0" dirty="0">
              <a:latin typeface="Optima-Medium"/>
              <a:cs typeface="+mn-cs"/>
            </a:endParaRPr>
          </a:p>
          <a:p>
            <a:pPr algn="just"/>
            <a:endParaRPr lang="es-ES" sz="1200" b="0" i="0" u="none" strike="noStrike" baseline="0" dirty="0">
              <a:latin typeface="Optima-Medium"/>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F7E3CC82-B0CE-4EE6-B3B1-1AB44661E74B}" type="slidenum">
              <a:rPr lang="es-ES" smtClean="0"/>
              <a:pPr>
                <a:defRPr/>
              </a:pPr>
              <a:t>6</a:t>
            </a:fld>
            <a:endParaRPr lang="es-ES"/>
          </a:p>
        </p:txBody>
      </p:sp>
    </p:spTree>
    <p:extLst>
      <p:ext uri="{BB962C8B-B14F-4D97-AF65-F5344CB8AC3E}">
        <p14:creationId xmlns:p14="http://schemas.microsoft.com/office/powerpoint/2010/main" val="793677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AE80C44-CED2-7143-A6DD-36247AB5CD70}" type="slidenum">
              <a:rPr lang="es-ES" altLang="es-ES_tradnl" sz="1200"/>
              <a:pPr eaLnBrk="1" hangingPunct="1"/>
              <a:t>7</a:t>
            </a:fld>
            <a:endParaRPr lang="es-ES" altLang="es-ES_tradnl" sz="1200"/>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03" name="Rectangle 3"/>
          <p:cNvSpPr>
            <a:spLocks noGrp="1" noChangeArrowheads="1"/>
          </p:cNvSpPr>
          <p:nvPr>
            <p:ph type="body" idx="1"/>
          </p:nvPr>
        </p:nvSpPr>
        <p:spPr/>
        <p:txBody>
          <a:bodyPr rtlCol="0"/>
          <a:lstStyle/>
          <a:p>
            <a:pPr algn="just"/>
            <a:r>
              <a:rPr lang="es-ES" sz="1800" b="0" i="0" u="none" strike="noStrike" baseline="0" dirty="0">
                <a:latin typeface="Optima-Medium"/>
              </a:rPr>
              <a:t>La evidencia actualmente disponible y recomendación según modelo GRADE 1 apoya firmemente el uso de la VNI en pacientes con exacerbación de EPOC y en el paciente con edema agudo de pulmón cardiogénico (Nivel de evidencia A y Recomendación 1 para la EPOC y el </a:t>
            </a:r>
            <a:r>
              <a:rPr lang="es-ES" sz="1800" b="0" i="0" u="none" strike="noStrike" baseline="0" dirty="0" err="1">
                <a:latin typeface="Optima-Medium"/>
              </a:rPr>
              <a:t>EAPc</a:t>
            </a:r>
            <a:r>
              <a:rPr lang="es-ES" sz="1800" b="0" i="0" u="none" strike="noStrike" baseline="0" dirty="0">
                <a:latin typeface="Optima-Medium"/>
              </a:rPr>
              <a:t>). Sin embargo existen otras indicaciones donde la VNI tiene un importante papel (postextubación, pacientes inmunodeprimidos, postoperados). Al mismo tiempo su uso se está extendiendo a todas aquellas circunstancias donde, las condiciones del paciente reclaman un apoyo ventilatorio (neumonía, asma, trauma torácico, postquirúrgicos, broncoscopias etc.) si bien faltan ensayos clínicos que posicionen la VNI, de forma segura, en tales circunstancias.</a:t>
            </a:r>
          </a:p>
          <a:p>
            <a:pPr algn="just"/>
            <a:endParaRPr lang="es-ES" sz="1800" b="0" i="0" u="none" strike="noStrike" baseline="0" dirty="0">
              <a:latin typeface="Optima-Medium"/>
            </a:endParaRPr>
          </a:p>
          <a:p>
            <a:pPr algn="just"/>
            <a:r>
              <a:rPr lang="es-ES" sz="1800" b="0" i="0" u="none" strike="noStrike" baseline="0" dirty="0">
                <a:latin typeface="Optima-Medium"/>
              </a:rPr>
              <a:t>Según las últimas recomendaciones de consenso (sugerencias de práctica clínica) de las Sociedades Científicas Españolas  (SEPAR, SMICYUC, SEMES, SECIP, </a:t>
            </a:r>
            <a:r>
              <a:rPr lang="es-ES" sz="1800" b="0" i="0" u="none" strike="noStrike" baseline="0" dirty="0" err="1">
                <a:latin typeface="Optima-Medium"/>
              </a:rPr>
              <a:t>SENeo</a:t>
            </a:r>
            <a:r>
              <a:rPr lang="es-ES" sz="1800" b="0" i="0" u="none" strike="noStrike" baseline="0" dirty="0">
                <a:latin typeface="Optima-Medium"/>
              </a:rPr>
              <a:t>, SEDAR, SENP) de indicación de </a:t>
            </a:r>
            <a:r>
              <a:rPr lang="es-ES" sz="1800" b="1" i="0" u="none" strike="noStrike" baseline="0" dirty="0">
                <a:latin typeface="Optima-Medium"/>
              </a:rPr>
              <a:t>VMNI/adultos </a:t>
            </a:r>
            <a:r>
              <a:rPr lang="es-ES" sz="1800" b="0" i="0" u="none" strike="noStrike" baseline="0" dirty="0">
                <a:latin typeface="Optima-Medium"/>
              </a:rPr>
              <a:t>en la </a:t>
            </a:r>
            <a:r>
              <a:rPr lang="es-ES" sz="1800" b="1" i="0" u="none" strike="noStrike" baseline="0" dirty="0">
                <a:latin typeface="Optima-Medium"/>
              </a:rPr>
              <a:t>prehospitalaria</a:t>
            </a:r>
            <a:r>
              <a:rPr lang="es-ES" sz="1800" b="0" i="0" u="none" strike="noStrike" baseline="0" dirty="0">
                <a:latin typeface="Optima-Medium"/>
              </a:rPr>
              <a:t> para el </a:t>
            </a:r>
            <a:r>
              <a:rPr lang="es-ES" sz="1800" b="0" i="0" u="none" strike="noStrike" baseline="0" dirty="0" err="1">
                <a:latin typeface="Optima-Medium"/>
              </a:rPr>
              <a:t>EAPc</a:t>
            </a:r>
            <a:r>
              <a:rPr lang="es-ES" sz="1800" b="0" i="0" u="none" strike="noStrike" baseline="0" dirty="0">
                <a:latin typeface="Optima-Medium"/>
              </a:rPr>
              <a:t> es del 73% y en la AEPOC es del 53%. </a:t>
            </a:r>
          </a:p>
          <a:p>
            <a:pPr algn="just"/>
            <a:endParaRPr lang="es-ES" sz="1800" b="0" i="0" u="none" strike="noStrike" baseline="0" dirty="0">
              <a:latin typeface="Optima-Medium"/>
            </a:endParaRPr>
          </a:p>
          <a:p>
            <a:pPr algn="just"/>
            <a:r>
              <a:rPr lang="es-ES" sz="1800" b="0" i="0" u="none" strike="noStrike" baseline="0" dirty="0">
                <a:latin typeface="Optima-Medium"/>
              </a:rPr>
              <a:t>Si no se obtiene respuesta con la VMNI recomendación del 100% de forma precoz IOT + VMI</a:t>
            </a:r>
          </a:p>
          <a:p>
            <a:pPr algn="just"/>
            <a:endParaRPr lang="es-ES" sz="1800" b="0" i="0" u="none" strike="noStrike" baseline="0" dirty="0">
              <a:latin typeface="Optima-Medium"/>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s-ES_tradnl" sz="1800" b="1" dirty="0">
                <a:solidFill>
                  <a:schemeClr val="accent6">
                    <a:lumMod val="75000"/>
                  </a:schemeClr>
                </a:solidFill>
              </a:rPr>
              <a:t>Verde: </a:t>
            </a:r>
            <a:r>
              <a:rPr lang="es-ES" altLang="es-ES_tradnl" sz="1800" dirty="0">
                <a:solidFill>
                  <a:schemeClr val="accent6">
                    <a:lumMod val="75000"/>
                  </a:schemeClr>
                </a:solidFill>
              </a:rPr>
              <a:t>indica una recomendación de consenso </a:t>
            </a:r>
            <a:r>
              <a:rPr lang="es-ES" altLang="es-ES_tradnl" sz="1800" b="1" dirty="0">
                <a:solidFill>
                  <a:schemeClr val="accent6">
                    <a:lumMod val="75000"/>
                  </a:schemeClr>
                </a:solidFill>
                <a:highlight>
                  <a:srgbClr val="00FF00"/>
                </a:highlight>
              </a:rPr>
              <a:t>“debería hacerse”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s-ES_tradnl" sz="1800" b="1" dirty="0">
                <a:solidFill>
                  <a:schemeClr val="accent6">
                    <a:lumMod val="75000"/>
                  </a:schemeClr>
                </a:solidFill>
              </a:rPr>
              <a:t>Amarillo: </a:t>
            </a:r>
            <a:r>
              <a:rPr lang="es-ES" altLang="es-ES_tradnl" sz="1800" dirty="0">
                <a:solidFill>
                  <a:schemeClr val="accent6">
                    <a:lumMod val="75000"/>
                  </a:schemeClr>
                </a:solidFill>
              </a:rPr>
              <a:t>indica acuerdo general y/o evidencia científica a favor </a:t>
            </a:r>
            <a:r>
              <a:rPr lang="es-ES" altLang="es-ES_tradnl" sz="1800" b="1" dirty="0">
                <a:solidFill>
                  <a:schemeClr val="accent6">
                    <a:lumMod val="75000"/>
                  </a:schemeClr>
                </a:solidFill>
              </a:rPr>
              <a:t>“puede hacerse”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s-ES" altLang="es-ES_tradnl" sz="1800" b="1" dirty="0">
                <a:solidFill>
                  <a:schemeClr val="accent6">
                    <a:lumMod val="75000"/>
                  </a:schemeClr>
                </a:solidFill>
              </a:rPr>
              <a:t>Rojo: </a:t>
            </a:r>
            <a:r>
              <a:rPr lang="es-ES" altLang="es-ES_tradnl" sz="1800" dirty="0">
                <a:solidFill>
                  <a:schemeClr val="accent6">
                    <a:lumMod val="75000"/>
                  </a:schemeClr>
                </a:solidFill>
              </a:rPr>
              <a:t>no deben ser promovidas </a:t>
            </a:r>
            <a:r>
              <a:rPr lang="es-ES" altLang="es-ES_tradnl" sz="1800" b="1" dirty="0">
                <a:solidFill>
                  <a:schemeClr val="accent6">
                    <a:lumMod val="75000"/>
                  </a:schemeClr>
                </a:solidFill>
              </a:rPr>
              <a:t>“ no hacer”</a:t>
            </a:r>
          </a:p>
          <a:p>
            <a:pPr algn="just"/>
            <a:endParaRPr lang="es-ES" sz="1800" b="0" i="0" u="none" strike="noStrike" baseline="0" dirty="0">
              <a:latin typeface="Optima-Medium"/>
            </a:endParaRPr>
          </a:p>
          <a:p>
            <a:pPr algn="just"/>
            <a:endParaRPr lang="es-ES" sz="1800" b="0" i="0" u="none" strike="noStrike" baseline="0" dirty="0">
              <a:latin typeface="Optima-Medium"/>
              <a:cs typeface="+mn-cs"/>
            </a:endParaRPr>
          </a:p>
          <a:p>
            <a:pPr algn="just"/>
            <a:endParaRPr lang="es-ES" sz="1800" b="0" i="0" u="none" strike="noStrike" baseline="0" dirty="0">
              <a:latin typeface="Optima-Medium"/>
              <a:cs typeface="+mn-cs"/>
            </a:endParaRPr>
          </a:p>
          <a:p>
            <a:pPr algn="just"/>
            <a:endParaRPr lang="es-ES" dirty="0">
              <a:cs typeface="+mn-cs"/>
            </a:endParaRPr>
          </a:p>
        </p:txBody>
      </p:sp>
    </p:spTree>
    <p:extLst>
      <p:ext uri="{BB962C8B-B14F-4D97-AF65-F5344CB8AC3E}">
        <p14:creationId xmlns:p14="http://schemas.microsoft.com/office/powerpoint/2010/main" val="83769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F731F55-92A9-7F42-B04D-13C9FF10239B}" type="slidenum">
              <a:rPr lang="es-ES" altLang="es-ES_tradnl" sz="1200"/>
              <a:pPr eaLnBrk="1" hangingPunct="1"/>
              <a:t>8</a:t>
            </a:fld>
            <a:endParaRPr lang="es-ES" altLang="es-ES_tradnl" sz="1200"/>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0355" name="Rectangle 3"/>
          <p:cNvSpPr>
            <a:spLocks noGrp="1" noChangeArrowheads="1"/>
          </p:cNvSpPr>
          <p:nvPr>
            <p:ph type="body" idx="1"/>
          </p:nvPr>
        </p:nvSpPr>
        <p:spPr/>
        <p:txBody>
          <a:bodyPr rtlCol="0"/>
          <a:lstStyle/>
          <a:p>
            <a:pPr eaLnBrk="1" hangingPunct="1">
              <a:defRPr/>
            </a:pPr>
            <a:r>
              <a:rPr lang="es-ES" dirty="0">
                <a:cs typeface="+mn-cs"/>
              </a:rPr>
              <a:t>Centro de Salud de La Aldea de San Nicolás a una 1 h. 6 min. hoy en día</a:t>
            </a:r>
          </a:p>
          <a:p>
            <a:pPr eaLnBrk="1" hangingPunct="1">
              <a:defRPr/>
            </a:pPr>
            <a:endParaRPr lang="es-ES" b="1" u="sng" dirty="0">
              <a:cs typeface="+mn-cs"/>
            </a:endParaRPr>
          </a:p>
          <a:p>
            <a:pPr eaLnBrk="1" hangingPunct="1">
              <a:defRPr/>
            </a:pPr>
            <a:r>
              <a:rPr lang="es-ES" b="1" u="sng" dirty="0">
                <a:cs typeface="+mn-cs"/>
              </a:rPr>
              <a:t>RECOMENDACIONES VMNI/ADULTOS</a:t>
            </a:r>
          </a:p>
          <a:p>
            <a:pPr eaLnBrk="1" hangingPunct="1">
              <a:defRPr/>
            </a:pPr>
            <a:r>
              <a:rPr lang="es-ES" dirty="0">
                <a:cs typeface="+mn-cs"/>
              </a:rPr>
              <a:t>Monitorización (FR, FC, SPO2) durante VMNI recomendación 93%</a:t>
            </a:r>
          </a:p>
          <a:p>
            <a:pPr eaLnBrk="1" hangingPunct="1">
              <a:defRPr/>
            </a:pPr>
            <a:r>
              <a:rPr lang="es-ES" dirty="0">
                <a:cs typeface="+mn-cs"/>
              </a:rPr>
              <a:t>Valorar eficacia VMNI en la 1 h. siendo 4-6 h. un buen indicador de éxito/fracaso de la técnica</a:t>
            </a:r>
          </a:p>
          <a:p>
            <a:pPr eaLnBrk="1" hangingPunct="1">
              <a:defRPr/>
            </a:pPr>
            <a:r>
              <a:rPr lang="es-ES" dirty="0">
                <a:cs typeface="+mn-cs"/>
              </a:rPr>
              <a:t>Si no se obtiene respuesta a la VMNI se deberá realizar de forma precoz IOT y VMI</a:t>
            </a:r>
          </a:p>
        </p:txBody>
      </p:sp>
    </p:spTree>
    <p:extLst>
      <p:ext uri="{BB962C8B-B14F-4D97-AF65-F5344CB8AC3E}">
        <p14:creationId xmlns:p14="http://schemas.microsoft.com/office/powerpoint/2010/main" val="4206771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4098B48-FC02-1948-8778-0A9A66077F99}" type="slidenum">
              <a:rPr lang="es-ES" altLang="es-ES_tradnl" sz="1200"/>
              <a:pPr eaLnBrk="1" hangingPunct="1"/>
              <a:t>9</a:t>
            </a:fld>
            <a:endParaRPr lang="es-ES" altLang="es-ES_tradnl" sz="1200"/>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6739" name="Rectangle 3"/>
          <p:cNvSpPr>
            <a:spLocks noGrp="1" noChangeArrowheads="1"/>
          </p:cNvSpPr>
          <p:nvPr>
            <p:ph type="body" idx="1"/>
          </p:nvPr>
        </p:nvSpPr>
        <p:spPr/>
        <p:txBody>
          <a:bodyPr rtlCol="0"/>
          <a:lstStyle/>
          <a:p>
            <a:pPr eaLnBrk="1" hangingPunct="1">
              <a:defRPr/>
            </a:pPr>
            <a:r>
              <a:rPr lang="es-ES" dirty="0">
                <a:cs typeface="+mn-cs"/>
              </a:rPr>
              <a:t>CECOES: Centro Coordinador de Emergencias</a:t>
            </a:r>
          </a:p>
          <a:p>
            <a:pPr eaLnBrk="1" hangingPunct="1">
              <a:defRPr/>
            </a:pPr>
            <a:endParaRPr lang="es-ES" dirty="0">
              <a:cs typeface="+mn-cs"/>
            </a:endParaRPr>
          </a:p>
          <a:p>
            <a:pPr eaLnBrk="1" hangingPunct="1">
              <a:defRPr/>
            </a:pPr>
            <a:r>
              <a:rPr lang="es-ES" b="1" dirty="0">
                <a:cs typeface="+mn-cs"/>
              </a:rPr>
              <a:t>Transporte primario: </a:t>
            </a:r>
            <a:r>
              <a:rPr lang="es-ES" dirty="0">
                <a:cs typeface="+mn-cs"/>
              </a:rPr>
              <a:t>pacientes que se trasladan desde el propio domicilio, enfermedad en lugar público, centro de salud (consultorio local o punto de atención continuada).</a:t>
            </a:r>
          </a:p>
          <a:p>
            <a:pPr eaLnBrk="1" hangingPunct="1">
              <a:defRPr/>
            </a:pPr>
            <a:r>
              <a:rPr lang="es-ES" b="1" dirty="0">
                <a:cs typeface="+mn-cs"/>
              </a:rPr>
              <a:t>Transporte secundario o interhospitalario: </a:t>
            </a:r>
            <a:r>
              <a:rPr lang="es-ES" dirty="0">
                <a:cs typeface="+mn-cs"/>
              </a:rPr>
              <a:t>pacientes que se trasladan de un hospital a otro de mayor (nivel III) o menor nivel asistencial (nivel II).</a:t>
            </a:r>
          </a:p>
          <a:p>
            <a:pPr eaLnBrk="1" hangingPunct="1">
              <a:defRPr/>
            </a:pPr>
            <a:endParaRPr lang="es-ES" b="1" i="1" dirty="0">
              <a:cs typeface="+mn-cs"/>
            </a:endParaRPr>
          </a:p>
          <a:p>
            <a:pPr eaLnBrk="1" hangingPunct="1">
              <a:defRPr/>
            </a:pPr>
            <a:r>
              <a:rPr lang="es-ES" b="1" i="1" dirty="0">
                <a:cs typeface="+mn-cs"/>
              </a:rPr>
              <a:t>Transporte intrahospitalario: </a:t>
            </a:r>
            <a:r>
              <a:rPr lang="es-ES" dirty="0">
                <a:cs typeface="+mn-cs"/>
              </a:rPr>
              <a:t>pacientes que se trasladan dentro de la misma institución de un servicio a otro (estos servicios no están a cargo del personal prehospitalario del sistema de emergencias).</a:t>
            </a:r>
          </a:p>
        </p:txBody>
      </p:sp>
    </p:spTree>
    <p:extLst>
      <p:ext uri="{BB962C8B-B14F-4D97-AF65-F5344CB8AC3E}">
        <p14:creationId xmlns:p14="http://schemas.microsoft.com/office/powerpoint/2010/main" val="2761273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DE24828-0F3A-AA4B-BD82-B05E9F90B0CA}" type="slidenum">
              <a:rPr lang="es-ES" altLang="es-ES_tradnl" sz="1200"/>
              <a:pPr eaLnBrk="1" hangingPunct="1"/>
              <a:t>10</a:t>
            </a:fld>
            <a:endParaRPr lang="es-ES" altLang="es-ES_tradnl" sz="1200"/>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8307" name="Rectangle 3"/>
          <p:cNvSpPr>
            <a:spLocks noGrp="1" noChangeArrowheads="1"/>
          </p:cNvSpPr>
          <p:nvPr>
            <p:ph type="body" idx="1"/>
          </p:nvPr>
        </p:nvSpPr>
        <p:spPr/>
        <p:txBody>
          <a:bodyPr/>
          <a:lstStyle/>
          <a:p>
            <a:pPr eaLnBrk="1" hangingPunct="1"/>
            <a:r>
              <a:rPr lang="es-ES_tradnl" altLang="es-ES_tradnl" u="sng" dirty="0">
                <a:ea typeface="ＭＳ Ｐゴシック" charset="-128"/>
              </a:rPr>
              <a:t>Objeto:</a:t>
            </a:r>
            <a:endParaRPr lang="es-ES" altLang="es-ES_tradnl" u="sng" dirty="0">
              <a:ea typeface="ＭＳ Ｐゴシック" charset="-128"/>
            </a:endParaRPr>
          </a:p>
          <a:p>
            <a:pPr algn="l"/>
            <a:r>
              <a:rPr lang="es-ES" sz="1800" b="0" i="0" u="none" strike="noStrike" baseline="0" dirty="0">
                <a:latin typeface="Optima-Medium"/>
              </a:rPr>
              <a:t>La VNI con presión positiva debe ser una intervención de primera línea en el manejo del fallo respiratorio secundario a exacerbación de la EPOC y debería ser utilizada de forma precoz en el curso de dicha descompensación, antes de que el paciente llegue a una situación de fatiga muscular que aconseje la intubación traqueal.</a:t>
            </a:r>
            <a:endParaRPr lang="es-ES" altLang="es-ES_tradnl" dirty="0">
              <a:solidFill>
                <a:schemeClr val="tx2"/>
              </a:solidFill>
              <a:ea typeface="ＭＳ Ｐゴシック" charset="-128"/>
            </a:endParaRPr>
          </a:p>
        </p:txBody>
      </p:sp>
    </p:spTree>
    <p:extLst>
      <p:ext uri="{BB962C8B-B14F-4D97-AF65-F5344CB8AC3E}">
        <p14:creationId xmlns:p14="http://schemas.microsoft.com/office/powerpoint/2010/main" val="4103637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45C7EFC-EEE9-49D7-A7EB-F24B2B546A5A}" type="slidenum">
              <a:rPr lang="es-ES" altLang="es-ES"/>
              <a:pPr>
                <a:defRPr/>
              </a:pPr>
              <a:t>‹Nº›</a:t>
            </a:fld>
            <a:endParaRPr lang="es-ES" altLang="es-ES"/>
          </a:p>
        </p:txBody>
      </p:sp>
    </p:spTree>
    <p:extLst>
      <p:ext uri="{BB962C8B-B14F-4D97-AF65-F5344CB8AC3E}">
        <p14:creationId xmlns:p14="http://schemas.microsoft.com/office/powerpoint/2010/main" val="287055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016BB9C-9BB1-4052-BE07-179A1BCDFFF5}" type="slidenum">
              <a:rPr lang="es-ES" altLang="es-ES"/>
              <a:pPr>
                <a:defRPr/>
              </a:pPr>
              <a:t>‹Nº›</a:t>
            </a:fld>
            <a:endParaRPr lang="es-ES" altLang="es-ES"/>
          </a:p>
        </p:txBody>
      </p:sp>
    </p:spTree>
    <p:extLst>
      <p:ext uri="{BB962C8B-B14F-4D97-AF65-F5344CB8AC3E}">
        <p14:creationId xmlns:p14="http://schemas.microsoft.com/office/powerpoint/2010/main" val="2282995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C3C7B2C-980E-4715-A408-B6F7E805A427}" type="slidenum">
              <a:rPr lang="es-ES" altLang="es-ES"/>
              <a:pPr>
                <a:defRPr/>
              </a:pPr>
              <a:t>‹Nº›</a:t>
            </a:fld>
            <a:endParaRPr lang="es-ES" altLang="es-ES"/>
          </a:p>
        </p:txBody>
      </p:sp>
    </p:spTree>
    <p:extLst>
      <p:ext uri="{BB962C8B-B14F-4D97-AF65-F5344CB8AC3E}">
        <p14:creationId xmlns:p14="http://schemas.microsoft.com/office/powerpoint/2010/main" val="1885227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es-ES"/>
              <a:t>Clic para editar título</a:t>
            </a:r>
          </a:p>
        </p:txBody>
      </p:sp>
      <p:sp>
        <p:nvSpPr>
          <p:cNvPr id="3" name="Marcador de texto 2"/>
          <p:cNvSpPr>
            <a:spLocks noGrp="1"/>
          </p:cNvSpPr>
          <p:nvPr>
            <p:ph type="body" sz="half" idx="1"/>
          </p:nvPr>
        </p:nvSpPr>
        <p:spPr>
          <a:xfrm>
            <a:off x="609600" y="1600201"/>
            <a:ext cx="5384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600201"/>
            <a:ext cx="5384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04707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4CF7443-542D-4C5E-8E1B-9B5F42E907AD}" type="slidenum">
              <a:rPr lang="es-ES" altLang="es-ES"/>
              <a:pPr>
                <a:defRPr/>
              </a:pPr>
              <a:t>‹Nº›</a:t>
            </a:fld>
            <a:endParaRPr lang="es-ES" altLang="es-ES"/>
          </a:p>
        </p:txBody>
      </p:sp>
    </p:spTree>
    <p:extLst>
      <p:ext uri="{BB962C8B-B14F-4D97-AF65-F5344CB8AC3E}">
        <p14:creationId xmlns:p14="http://schemas.microsoft.com/office/powerpoint/2010/main" val="97275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A57ECC6-D77A-4AB9-9FEC-9F2B9E9D013B}" type="slidenum">
              <a:rPr lang="es-ES" altLang="es-ES"/>
              <a:pPr>
                <a:defRPr/>
              </a:pPr>
              <a:t>‹Nº›</a:t>
            </a:fld>
            <a:endParaRPr lang="es-ES" altLang="es-ES"/>
          </a:p>
        </p:txBody>
      </p:sp>
    </p:spTree>
    <p:extLst>
      <p:ext uri="{BB962C8B-B14F-4D97-AF65-F5344CB8AC3E}">
        <p14:creationId xmlns:p14="http://schemas.microsoft.com/office/powerpoint/2010/main" val="284630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0F865AD-3D4E-4EC8-99B0-D5AA69FFF981}" type="slidenum">
              <a:rPr lang="es-ES" altLang="es-ES"/>
              <a:pPr>
                <a:defRPr/>
              </a:pPr>
              <a:t>‹Nº›</a:t>
            </a:fld>
            <a:endParaRPr lang="es-ES" altLang="es-ES"/>
          </a:p>
        </p:txBody>
      </p:sp>
    </p:spTree>
    <p:extLst>
      <p:ext uri="{BB962C8B-B14F-4D97-AF65-F5344CB8AC3E}">
        <p14:creationId xmlns:p14="http://schemas.microsoft.com/office/powerpoint/2010/main" val="771926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4F964E4B-7B32-49A1-BC15-6ABCF39080F2}" type="slidenum">
              <a:rPr lang="es-ES" altLang="es-ES"/>
              <a:pPr>
                <a:defRPr/>
              </a:pPr>
              <a:t>‹Nº›</a:t>
            </a:fld>
            <a:endParaRPr lang="es-ES" altLang="es-ES"/>
          </a:p>
        </p:txBody>
      </p:sp>
    </p:spTree>
    <p:extLst>
      <p:ext uri="{BB962C8B-B14F-4D97-AF65-F5344CB8AC3E}">
        <p14:creationId xmlns:p14="http://schemas.microsoft.com/office/powerpoint/2010/main" val="3309992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4652BA43-90AA-422B-B179-924829B3AF39}" type="slidenum">
              <a:rPr lang="es-ES" altLang="es-ES"/>
              <a:pPr>
                <a:defRPr/>
              </a:pPr>
              <a:t>‹Nº›</a:t>
            </a:fld>
            <a:endParaRPr lang="es-ES" altLang="es-ES"/>
          </a:p>
        </p:txBody>
      </p:sp>
    </p:spTree>
    <p:extLst>
      <p:ext uri="{BB962C8B-B14F-4D97-AF65-F5344CB8AC3E}">
        <p14:creationId xmlns:p14="http://schemas.microsoft.com/office/powerpoint/2010/main" val="2449400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4D4F4A85-E0E4-44D0-AF04-51E1055F2098}" type="slidenum">
              <a:rPr lang="es-ES" altLang="es-ES"/>
              <a:pPr>
                <a:defRPr/>
              </a:pPr>
              <a:t>‹Nº›</a:t>
            </a:fld>
            <a:endParaRPr lang="es-ES" altLang="es-ES"/>
          </a:p>
        </p:txBody>
      </p:sp>
    </p:spTree>
    <p:extLst>
      <p:ext uri="{BB962C8B-B14F-4D97-AF65-F5344CB8AC3E}">
        <p14:creationId xmlns:p14="http://schemas.microsoft.com/office/powerpoint/2010/main" val="731400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233E79C-DAD3-497B-85BC-A1B6C697BFD3}" type="slidenum">
              <a:rPr lang="es-ES" altLang="es-ES"/>
              <a:pPr>
                <a:defRPr/>
              </a:pPr>
              <a:t>‹Nº›</a:t>
            </a:fld>
            <a:endParaRPr lang="es-ES" altLang="es-ES"/>
          </a:p>
        </p:txBody>
      </p:sp>
    </p:spTree>
    <p:extLst>
      <p:ext uri="{BB962C8B-B14F-4D97-AF65-F5344CB8AC3E}">
        <p14:creationId xmlns:p14="http://schemas.microsoft.com/office/powerpoint/2010/main" val="3409724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A7D6A58-F6D1-4EA5-9BEC-0E6C3FA0A85D}" type="slidenum">
              <a:rPr lang="es-ES" altLang="es-ES"/>
              <a:pPr>
                <a:defRPr/>
              </a:pPr>
              <a:t>‹Nº›</a:t>
            </a:fld>
            <a:endParaRPr lang="es-ES" altLang="es-ES"/>
          </a:p>
        </p:txBody>
      </p:sp>
    </p:spTree>
    <p:extLst>
      <p:ext uri="{BB962C8B-B14F-4D97-AF65-F5344CB8AC3E}">
        <p14:creationId xmlns:p14="http://schemas.microsoft.com/office/powerpoint/2010/main" val="817839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mn-cs"/>
              </a:defRPr>
            </a:lvl1pPr>
          </a:lstStyle>
          <a:p>
            <a:pPr>
              <a:defRPr/>
            </a:pPr>
            <a:endParaRPr lang="es-E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mn-cs"/>
              </a:defRPr>
            </a:lvl1pPr>
          </a:lstStyle>
          <a:p>
            <a:pPr>
              <a:defRPr/>
            </a:pPr>
            <a:endParaRPr lang="es-E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D8126F-8FC7-460C-96A8-5BB8DD56599A}"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hyperlink" Target="mailto:jaminaya59@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5.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Line 11"/>
          <p:cNvSpPr>
            <a:spLocks noChangeShapeType="1"/>
          </p:cNvSpPr>
          <p:nvPr/>
        </p:nvSpPr>
        <p:spPr bwMode="auto">
          <a:xfrm>
            <a:off x="1524000" y="2492375"/>
            <a:ext cx="9144000" cy="0"/>
          </a:xfrm>
          <a:prstGeom prst="line">
            <a:avLst/>
          </a:prstGeom>
          <a:noFill/>
          <a:ln w="317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s-ES">
              <a:ea typeface="ＭＳ Ｐゴシック" charset="0"/>
            </a:endParaRPr>
          </a:p>
        </p:txBody>
      </p:sp>
      <p:sp>
        <p:nvSpPr>
          <p:cNvPr id="2060" name="Rectangle 12"/>
          <p:cNvSpPr>
            <a:spLocks noGrp="1" noChangeArrowheads="1"/>
          </p:cNvSpPr>
          <p:nvPr>
            <p:ph type="ctrTitle"/>
          </p:nvPr>
        </p:nvSpPr>
        <p:spPr>
          <a:xfrm>
            <a:off x="2209800" y="2708276"/>
            <a:ext cx="7772400" cy="2233613"/>
          </a:xfrm>
        </p:spPr>
        <p:txBody>
          <a:bodyPr/>
          <a:lstStyle/>
          <a:p>
            <a:pPr eaLnBrk="1" hangingPunct="1"/>
            <a:br>
              <a:rPr lang="es-ES" altLang="es-ES_tradnl" dirty="0">
                <a:solidFill>
                  <a:srgbClr val="000066"/>
                </a:solidFill>
              </a:rPr>
            </a:br>
            <a:r>
              <a:rPr lang="es-ES" altLang="es-ES_tradnl" sz="4000" dirty="0">
                <a:solidFill>
                  <a:schemeClr val="accent6">
                    <a:lumMod val="75000"/>
                  </a:schemeClr>
                </a:solidFill>
              </a:rPr>
              <a:t>Organización extrahospitalaria de la VMNI: cadena asistencial</a:t>
            </a:r>
            <a:br>
              <a:rPr lang="es-ES" altLang="es-ES_tradnl" sz="4000" dirty="0">
                <a:solidFill>
                  <a:srgbClr val="000066"/>
                </a:solidFill>
              </a:rPr>
            </a:br>
            <a:br>
              <a:rPr lang="es-ES" altLang="es-ES_tradnl" sz="4000" dirty="0">
                <a:solidFill>
                  <a:srgbClr val="000066"/>
                </a:solidFill>
              </a:rPr>
            </a:br>
            <a:endParaRPr lang="es-ES" altLang="es-ES_tradnl" sz="4000" dirty="0">
              <a:solidFill>
                <a:srgbClr val="000066"/>
              </a:solidFill>
            </a:endParaRPr>
          </a:p>
        </p:txBody>
      </p:sp>
      <p:pic>
        <p:nvPicPr>
          <p:cNvPr id="14340"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196850"/>
            <a:ext cx="53276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CuadroTexto 2"/>
          <p:cNvSpPr txBox="1">
            <a:spLocks noChangeArrowheads="1"/>
          </p:cNvSpPr>
          <p:nvPr/>
        </p:nvSpPr>
        <p:spPr bwMode="auto">
          <a:xfrm>
            <a:off x="3994431" y="5581650"/>
            <a:ext cx="434125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s-ES" altLang="es-ES_tradnl" sz="1400" b="1" dirty="0">
                <a:solidFill>
                  <a:srgbClr val="000000"/>
                </a:solidFill>
                <a:latin typeface="Century Gothic" charset="0"/>
              </a:rPr>
              <a:t>José Antonio Minaya García</a:t>
            </a:r>
          </a:p>
          <a:p>
            <a:pPr algn="ctr"/>
            <a:r>
              <a:rPr lang="es-ES" altLang="es-ES_tradnl" sz="1400" dirty="0">
                <a:solidFill>
                  <a:srgbClr val="000000"/>
                </a:solidFill>
                <a:latin typeface="Century Gothic" charset="0"/>
              </a:rPr>
              <a:t>Servicio de Urgencias Canario (SUC) Las Palmas</a:t>
            </a:r>
          </a:p>
          <a:p>
            <a:pPr algn="ctr"/>
            <a:r>
              <a:rPr lang="es-ES" altLang="es-ES_tradnl" sz="1200" dirty="0">
                <a:solidFill>
                  <a:srgbClr val="000000"/>
                </a:solidFill>
                <a:latin typeface="Century Gothic" charset="0"/>
                <a:hlinkClick r:id="rId4"/>
              </a:rPr>
              <a:t>jaminaya59@gmail.com</a:t>
            </a:r>
            <a:endParaRPr lang="es-ES" altLang="es-ES_tradnl" sz="1200" dirty="0">
              <a:solidFill>
                <a:srgbClr val="000000"/>
              </a:solidFill>
              <a:latin typeface="Century Gothic" charset="0"/>
            </a:endParaRPr>
          </a:p>
          <a:p>
            <a:pPr algn="ctr"/>
            <a:endParaRPr lang="es-ES" altLang="es-ES_tradnl" sz="1200" dirty="0">
              <a:solidFill>
                <a:srgbClr val="000000"/>
              </a:solidFill>
              <a:latin typeface="Century Gothic" charset="0"/>
            </a:endParaRPr>
          </a:p>
        </p:txBody>
      </p:sp>
      <p:pic>
        <p:nvPicPr>
          <p:cNvPr id="3" name="Imagen 2">
            <a:extLst>
              <a:ext uri="{FF2B5EF4-FFF2-40B4-BE49-F238E27FC236}">
                <a16:creationId xmlns:a16="http://schemas.microsoft.com/office/drawing/2014/main" id="{811CB831-2B39-D60B-25B1-8A49C2E34EB3}"/>
              </a:ext>
            </a:extLst>
          </p:cNvPr>
          <p:cNvPicPr>
            <a:picLocks noChangeAspect="1"/>
          </p:cNvPicPr>
          <p:nvPr/>
        </p:nvPicPr>
        <p:blipFill>
          <a:blip r:embed="rId5"/>
          <a:stretch>
            <a:fillRect/>
          </a:stretch>
        </p:blipFill>
        <p:spPr>
          <a:xfrm>
            <a:off x="1919537" y="548679"/>
            <a:ext cx="1145183" cy="1303934"/>
          </a:xfrm>
          <a:prstGeom prst="rect">
            <a:avLst/>
          </a:prstGeom>
        </p:spPr>
      </p:pic>
    </p:spTree>
    <p:extLst>
      <p:ext uri="{BB962C8B-B14F-4D97-AF65-F5344CB8AC3E}">
        <p14:creationId xmlns:p14="http://schemas.microsoft.com/office/powerpoint/2010/main" val="2754921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ChangeArrowheads="1"/>
          </p:cNvSpPr>
          <p:nvPr/>
        </p:nvSpPr>
        <p:spPr bwMode="auto">
          <a:xfrm>
            <a:off x="2711624" y="1700808"/>
            <a:ext cx="3960812" cy="353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42900" indent="-342900" eaLnBrk="1" hangingPunct="1">
              <a:buFont typeface="+mj-lt"/>
              <a:buAutoNum type="arabicPeriod"/>
            </a:pPr>
            <a:r>
              <a:rPr lang="es-ES" altLang="es-ES_tradnl" sz="1600" b="1" dirty="0">
                <a:solidFill>
                  <a:schemeClr val="accent6">
                    <a:lumMod val="75000"/>
                  </a:schemeClr>
                </a:solidFill>
              </a:rPr>
              <a:t>Seleccionar adecuadamente al paciente:</a:t>
            </a:r>
          </a:p>
          <a:p>
            <a:pPr eaLnBrk="1" hangingPunct="1"/>
            <a:endParaRPr lang="es-ES" altLang="es-ES_tradnl" sz="1600" i="1" dirty="0">
              <a:solidFill>
                <a:schemeClr val="accent6">
                  <a:lumMod val="75000"/>
                </a:schemeClr>
              </a:solidFill>
            </a:endParaRPr>
          </a:p>
          <a:p>
            <a:pPr lvl="1" eaLnBrk="1" hangingPunct="1">
              <a:buFont typeface="Wingdings" charset="2"/>
              <a:buChar char="ü"/>
            </a:pPr>
            <a:r>
              <a:rPr lang="es-ES" altLang="es-ES_tradnl" sz="1600" dirty="0">
                <a:solidFill>
                  <a:schemeClr val="accent6">
                    <a:lumMod val="75000"/>
                  </a:schemeClr>
                </a:solidFill>
              </a:rPr>
              <a:t>Disnea severa con signos de fatiga muscular o aumento del trabajo respiratorio</a:t>
            </a:r>
          </a:p>
          <a:p>
            <a:pPr lvl="1" eaLnBrk="1" hangingPunct="1">
              <a:buFont typeface="Wingdings" charset="2"/>
              <a:buChar char="ü"/>
            </a:pPr>
            <a:r>
              <a:rPr lang="es-ES" altLang="es-ES_tradnl" sz="1600" dirty="0">
                <a:solidFill>
                  <a:schemeClr val="accent6">
                    <a:lumMod val="75000"/>
                  </a:schemeClr>
                </a:solidFill>
              </a:rPr>
              <a:t>Acidosis respiratoria severa a moderada: </a:t>
            </a:r>
          </a:p>
          <a:p>
            <a:pPr marL="1200150" lvl="2" indent="-285750" eaLnBrk="1" hangingPunct="1">
              <a:buFont typeface="Arial" panose="020B0604020202020204" pitchFamily="34" charset="0"/>
              <a:buChar char="•"/>
            </a:pPr>
            <a:r>
              <a:rPr lang="es-ES" altLang="es-ES_tradnl" sz="1600" dirty="0">
                <a:solidFill>
                  <a:schemeClr val="accent6">
                    <a:lumMod val="75000"/>
                  </a:schemeClr>
                </a:solidFill>
              </a:rPr>
              <a:t>pH </a:t>
            </a:r>
            <a:r>
              <a:rPr lang="es-ES" altLang="es-ES_tradnl" sz="1600" u="sng" dirty="0">
                <a:solidFill>
                  <a:schemeClr val="accent6">
                    <a:lumMod val="75000"/>
                  </a:schemeClr>
                </a:solidFill>
              </a:rPr>
              <a:t>&lt;</a:t>
            </a:r>
            <a:r>
              <a:rPr lang="es-ES" altLang="es-ES_tradnl" sz="1600" dirty="0">
                <a:solidFill>
                  <a:schemeClr val="accent6">
                    <a:lumMod val="75000"/>
                  </a:schemeClr>
                </a:solidFill>
              </a:rPr>
              <a:t> 7,35</a:t>
            </a:r>
          </a:p>
          <a:p>
            <a:pPr marL="1200150" lvl="2" indent="-285750" eaLnBrk="1" hangingPunct="1">
              <a:buFont typeface="Arial" panose="020B0604020202020204" pitchFamily="34" charset="0"/>
              <a:buChar char="•"/>
            </a:pPr>
            <a:r>
              <a:rPr lang="es-ES" altLang="es-ES_tradnl" sz="1600" dirty="0">
                <a:solidFill>
                  <a:schemeClr val="accent6">
                    <a:lumMod val="75000"/>
                  </a:schemeClr>
                </a:solidFill>
              </a:rPr>
              <a:t>pCO2 &gt; 45 </a:t>
            </a:r>
            <a:r>
              <a:rPr lang="es-ES" altLang="es-ES_tradnl" sz="1600" dirty="0" err="1">
                <a:solidFill>
                  <a:schemeClr val="accent6">
                    <a:lumMod val="75000"/>
                  </a:schemeClr>
                </a:solidFill>
              </a:rPr>
              <a:t>mmHg</a:t>
            </a:r>
            <a:endParaRPr lang="es-ES" altLang="es-ES_tradnl" sz="1600" dirty="0">
              <a:solidFill>
                <a:schemeClr val="accent6">
                  <a:lumMod val="75000"/>
                </a:schemeClr>
              </a:solidFill>
            </a:endParaRPr>
          </a:p>
          <a:p>
            <a:pPr marL="1200150" lvl="2" indent="-285750" eaLnBrk="1" hangingPunct="1">
              <a:buFont typeface="Arial" panose="020B0604020202020204" pitchFamily="34" charset="0"/>
              <a:buChar char="•"/>
            </a:pPr>
            <a:endParaRPr lang="es-ES" altLang="es-ES_tradnl" sz="1600" i="1" dirty="0">
              <a:solidFill>
                <a:schemeClr val="accent6">
                  <a:lumMod val="75000"/>
                </a:schemeClr>
              </a:solidFill>
            </a:endParaRPr>
          </a:p>
          <a:p>
            <a:pPr marL="342900" indent="-342900" eaLnBrk="1" hangingPunct="1">
              <a:buAutoNum type="arabicPeriod" startAt="2"/>
            </a:pPr>
            <a:r>
              <a:rPr lang="es-ES" altLang="es-ES_tradnl" sz="1600" b="1" dirty="0">
                <a:solidFill>
                  <a:schemeClr val="accent6">
                    <a:lumMod val="75000"/>
                  </a:schemeClr>
                </a:solidFill>
              </a:rPr>
              <a:t>Revisar contraindicaciones</a:t>
            </a:r>
          </a:p>
          <a:p>
            <a:pPr marL="342900" indent="-342900" eaLnBrk="1" hangingPunct="1">
              <a:buAutoNum type="arabicPeriod" startAt="2"/>
            </a:pPr>
            <a:r>
              <a:rPr lang="es-ES" altLang="es-ES_tradnl" sz="1600" b="1" dirty="0">
                <a:solidFill>
                  <a:schemeClr val="accent6">
                    <a:lumMod val="75000"/>
                  </a:schemeClr>
                </a:solidFill>
              </a:rPr>
              <a:t>Reconocer los signos de fracaso precoz</a:t>
            </a:r>
          </a:p>
        </p:txBody>
      </p:sp>
      <p:pic>
        <p:nvPicPr>
          <p:cNvPr id="3" name="Imagen 1" descr="CODIGO CPAP CON EL OXYLOG 2000 PLUS copia.jpg">
            <a:extLst>
              <a:ext uri="{FF2B5EF4-FFF2-40B4-BE49-F238E27FC236}">
                <a16:creationId xmlns:a16="http://schemas.microsoft.com/office/drawing/2014/main" id="{EF429254-9E47-79E8-48C5-801F36A36C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2261" y="2255837"/>
            <a:ext cx="3141663"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9">
            <a:extLst>
              <a:ext uri="{FF2B5EF4-FFF2-40B4-BE49-F238E27FC236}">
                <a16:creationId xmlns:a16="http://schemas.microsoft.com/office/drawing/2014/main" id="{3021A4FC-2240-2C90-405F-F8CED4FDC5EC}"/>
              </a:ext>
            </a:extLst>
          </p:cNvPr>
          <p:cNvSpPr txBox="1">
            <a:spLocks noChangeArrowheads="1"/>
          </p:cNvSpPr>
          <p:nvPr/>
        </p:nvSpPr>
        <p:spPr bwMode="auto">
          <a:xfrm>
            <a:off x="7404298" y="4869160"/>
            <a:ext cx="2724150" cy="739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400" dirty="0">
                <a:solidFill>
                  <a:srgbClr val="000000"/>
                </a:solidFill>
                <a:effectLst>
                  <a:outerShdw blurRad="38100" dist="38100" dir="2700000" algn="tl">
                    <a:srgbClr val="C0C0C0"/>
                  </a:outerShdw>
                </a:effectLst>
              </a:rPr>
              <a:t>BIPAP </a:t>
            </a:r>
            <a:r>
              <a:rPr lang="es-ES" altLang="es-ES_tradnl" sz="1400" dirty="0" err="1">
                <a:solidFill>
                  <a:srgbClr val="000000"/>
                </a:solidFill>
                <a:effectLst>
                  <a:outerShdw blurRad="38100" dist="38100" dir="2700000" algn="tl">
                    <a:srgbClr val="C0C0C0"/>
                  </a:outerShdw>
                </a:effectLst>
              </a:rPr>
              <a:t>Oxylog</a:t>
            </a:r>
            <a:r>
              <a:rPr lang="es-ES" altLang="es-ES_tradnl" sz="1400" dirty="0">
                <a:solidFill>
                  <a:srgbClr val="000000"/>
                </a:solidFill>
                <a:effectLst>
                  <a:outerShdw blurRad="38100" dist="38100" dir="2700000" algn="tl">
                    <a:srgbClr val="C0C0C0"/>
                  </a:outerShdw>
                </a:effectLst>
              </a:rPr>
              <a:t> 3000 plus</a:t>
            </a:r>
          </a:p>
          <a:p>
            <a:pPr algn="ctr" eaLnBrk="1" hangingPunct="1"/>
            <a:r>
              <a:rPr lang="es-ES" altLang="es-ES_tradnl" sz="1400" dirty="0">
                <a:solidFill>
                  <a:srgbClr val="000000"/>
                </a:solidFill>
                <a:effectLst>
                  <a:outerShdw blurRad="38100" dist="38100" dir="2700000" algn="tl">
                    <a:srgbClr val="C0C0C0"/>
                  </a:outerShdw>
                </a:effectLst>
              </a:rPr>
              <a:t>ámbito extrahospitalario</a:t>
            </a:r>
          </a:p>
          <a:p>
            <a:pPr algn="ctr" eaLnBrk="1" hangingPunct="1"/>
            <a:endParaRPr lang="es-ES" altLang="es-ES_tradnl" sz="1400" dirty="0"/>
          </a:p>
        </p:txBody>
      </p:sp>
      <p:sp>
        <p:nvSpPr>
          <p:cNvPr id="5" name="Text Box 4">
            <a:extLst>
              <a:ext uri="{FF2B5EF4-FFF2-40B4-BE49-F238E27FC236}">
                <a16:creationId xmlns:a16="http://schemas.microsoft.com/office/drawing/2014/main" id="{5E0C5BB2-2515-D716-69FB-E54817DD5228}"/>
              </a:ext>
            </a:extLst>
          </p:cNvPr>
          <p:cNvSpPr txBox="1">
            <a:spLocks noChangeArrowheads="1"/>
          </p:cNvSpPr>
          <p:nvPr/>
        </p:nvSpPr>
        <p:spPr bwMode="auto">
          <a:xfrm>
            <a:off x="5663952" y="5723964"/>
            <a:ext cx="496855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s-ES" dirty="0" err="1">
                <a:solidFill>
                  <a:srgbClr val="0F8659"/>
                </a:solidFill>
                <a:latin typeface="Optima-Medium"/>
              </a:rPr>
              <a:t>Brochard</a:t>
            </a:r>
            <a:r>
              <a:rPr lang="es-ES" dirty="0">
                <a:solidFill>
                  <a:srgbClr val="0F8659"/>
                </a:solidFill>
                <a:latin typeface="Optima-Medium"/>
              </a:rPr>
              <a:t> L, Mancebo J, et al. </a:t>
            </a:r>
            <a:r>
              <a:rPr lang="en-US" dirty="0">
                <a:solidFill>
                  <a:srgbClr val="0F8659"/>
                </a:solidFill>
                <a:latin typeface="Optima-Medium"/>
              </a:rPr>
              <a:t>N </a:t>
            </a:r>
            <a:r>
              <a:rPr lang="en-US" dirty="0" err="1">
                <a:solidFill>
                  <a:srgbClr val="0F8659"/>
                </a:solidFill>
                <a:latin typeface="Optima-Medium"/>
              </a:rPr>
              <a:t>Engl</a:t>
            </a:r>
            <a:r>
              <a:rPr lang="en-US" dirty="0">
                <a:solidFill>
                  <a:srgbClr val="0F8659"/>
                </a:solidFill>
                <a:latin typeface="Optima-Medium"/>
              </a:rPr>
              <a:t> J Med. 1995.</a:t>
            </a:r>
            <a:endParaRPr lang="es-ES" sz="1400" dirty="0">
              <a:solidFill>
                <a:srgbClr val="0F8659"/>
              </a:solidFill>
              <a:ea typeface="ＭＳ Ｐゴシック" charset="0"/>
              <a:cs typeface="ＭＳ Ｐゴシック" charset="0"/>
            </a:endParaRPr>
          </a:p>
        </p:txBody>
      </p:sp>
      <p:sp>
        <p:nvSpPr>
          <p:cNvPr id="8" name="Título 1">
            <a:extLst>
              <a:ext uri="{FF2B5EF4-FFF2-40B4-BE49-F238E27FC236}">
                <a16:creationId xmlns:a16="http://schemas.microsoft.com/office/drawing/2014/main" id="{856C9AFA-0616-4277-6AA7-F193BA230AAD}"/>
              </a:ext>
            </a:extLst>
          </p:cNvPr>
          <p:cNvSpPr>
            <a:spLocks noGrp="1"/>
          </p:cNvSpPr>
          <p:nvPr>
            <p:ph type="title"/>
          </p:nvPr>
        </p:nvSpPr>
        <p:spPr>
          <a:xfrm>
            <a:off x="2114550" y="-99392"/>
            <a:ext cx="8229600" cy="1192793"/>
          </a:xfrm>
        </p:spPr>
        <p:txBody>
          <a:bodyPr/>
          <a:lstStyle/>
          <a:p>
            <a:pPr>
              <a:defRPr/>
            </a:pPr>
            <a:r>
              <a:rPr lang="es-ES_tradnl" sz="4000" b="1" dirty="0">
                <a:solidFill>
                  <a:schemeClr val="accent6">
                    <a:lumMod val="75000"/>
                  </a:schemeClr>
                </a:solidFill>
                <a:effectLst>
                  <a:outerShdw blurRad="38100" dist="38100" dir="2700000" algn="tl">
                    <a:srgbClr val="000000">
                      <a:alpha val="43137"/>
                    </a:srgbClr>
                  </a:outerShdw>
                </a:effectLst>
              </a:rPr>
              <a:t>I. IRA </a:t>
            </a:r>
            <a:r>
              <a:rPr lang="es-ES_tradnl" sz="4000" b="1" dirty="0" err="1">
                <a:solidFill>
                  <a:schemeClr val="accent6">
                    <a:lumMod val="75000"/>
                  </a:schemeClr>
                </a:solidFill>
                <a:effectLst>
                  <a:outerShdw blurRad="38100" dist="38100" dir="2700000" algn="tl">
                    <a:srgbClr val="000000">
                      <a:alpha val="43137"/>
                    </a:srgbClr>
                  </a:outerShdw>
                </a:effectLst>
              </a:rPr>
              <a:t>hipercapnica</a:t>
            </a:r>
            <a:endParaRPr lang="es-ES" sz="4000" b="1"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60393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207568" y="260648"/>
            <a:ext cx="8046894" cy="485980"/>
          </a:xfrm>
        </p:spPr>
        <p:txBody>
          <a:bodyPr anchor="t"/>
          <a:lstStyle/>
          <a:p>
            <a:pPr eaLnBrk="1" hangingPunct="1"/>
            <a:r>
              <a:rPr lang="es-ES" altLang="es-ES_tradnl" sz="2800" b="1" dirty="0">
                <a:solidFill>
                  <a:srgbClr val="161645"/>
                </a:solidFill>
              </a:rPr>
              <a:t>Procedimiento y manejo de</a:t>
            </a:r>
            <a:r>
              <a:rPr lang="es-ES" altLang="es-ES_tradnl" sz="2800" b="1" dirty="0">
                <a:solidFill>
                  <a:srgbClr val="002060"/>
                </a:solidFill>
              </a:rPr>
              <a:t> BIPAP</a:t>
            </a:r>
          </a:p>
        </p:txBody>
      </p:sp>
      <p:sp>
        <p:nvSpPr>
          <p:cNvPr id="2" name="Marcador de contenido 1"/>
          <p:cNvSpPr>
            <a:spLocks noGrp="1"/>
          </p:cNvSpPr>
          <p:nvPr>
            <p:ph sz="half" idx="2"/>
          </p:nvPr>
        </p:nvSpPr>
        <p:spPr>
          <a:xfrm>
            <a:off x="1775520" y="1700808"/>
            <a:ext cx="5904656" cy="3060339"/>
          </a:xfrm>
        </p:spPr>
        <p:txBody>
          <a:bodyPr/>
          <a:lstStyle/>
          <a:p>
            <a:pPr marL="457200" indent="-457200">
              <a:buFont typeface="+mj-lt"/>
              <a:buAutoNum type="arabicPeriod"/>
            </a:pPr>
            <a:r>
              <a:rPr lang="es-ES_tradnl" sz="2100" dirty="0">
                <a:solidFill>
                  <a:schemeClr val="accent6">
                    <a:lumMod val="75000"/>
                  </a:schemeClr>
                </a:solidFill>
              </a:rPr>
              <a:t>Secuencia de Manejo</a:t>
            </a:r>
          </a:p>
          <a:p>
            <a:pPr marL="400050" lvl="1" indent="0">
              <a:buNone/>
            </a:pPr>
            <a:r>
              <a:rPr lang="es-ES_tradnl" sz="2000" dirty="0">
                <a:solidFill>
                  <a:schemeClr val="accent6">
                    <a:lumMod val="75000"/>
                  </a:schemeClr>
                </a:solidFill>
              </a:rPr>
              <a:t>1.2 Programación de inicio</a:t>
            </a:r>
            <a:endParaRPr lang="es-ES_tradnl" sz="2100" dirty="0">
              <a:solidFill>
                <a:schemeClr val="accent6">
                  <a:lumMod val="75000"/>
                </a:schemeClr>
              </a:solidFill>
            </a:endParaRPr>
          </a:p>
          <a:p>
            <a:pPr marL="457200" indent="-457200">
              <a:buFont typeface="+mj-lt"/>
              <a:buAutoNum type="arabicPeriod"/>
            </a:pPr>
            <a:r>
              <a:rPr lang="es-ES_tradnl" sz="2100" dirty="0">
                <a:solidFill>
                  <a:schemeClr val="accent6">
                    <a:lumMod val="75000"/>
                  </a:schemeClr>
                </a:solidFill>
              </a:rPr>
              <a:t>Ajustes inmediatos</a:t>
            </a:r>
          </a:p>
          <a:p>
            <a:pPr marL="457200" indent="-457200">
              <a:buFont typeface="+mj-lt"/>
              <a:buAutoNum type="arabicPeriod"/>
            </a:pPr>
            <a:r>
              <a:rPr lang="es-ES_tradnl" sz="2100" dirty="0">
                <a:solidFill>
                  <a:schemeClr val="accent6">
                    <a:lumMod val="75000"/>
                  </a:schemeClr>
                </a:solidFill>
              </a:rPr>
              <a:t>Parámetros BIPAP</a:t>
            </a:r>
          </a:p>
          <a:p>
            <a:pPr marL="457200" indent="-457200">
              <a:buFont typeface="+mj-lt"/>
              <a:buAutoNum type="arabicPeriod"/>
            </a:pPr>
            <a:r>
              <a:rPr lang="es-ES_tradnl" sz="2100" dirty="0">
                <a:solidFill>
                  <a:schemeClr val="accent6">
                    <a:lumMod val="75000"/>
                  </a:schemeClr>
                </a:solidFill>
              </a:rPr>
              <a:t>Algoritmo de actuación</a:t>
            </a:r>
          </a:p>
          <a:p>
            <a:pPr marL="457200" indent="-457200">
              <a:buFont typeface="+mj-lt"/>
              <a:buAutoNum type="arabicPeriod"/>
            </a:pPr>
            <a:r>
              <a:rPr lang="es-ES_tradnl" sz="2100" dirty="0">
                <a:solidFill>
                  <a:schemeClr val="accent6">
                    <a:lumMod val="75000"/>
                  </a:schemeClr>
                </a:solidFill>
              </a:rPr>
              <a:t>Problemas y soluciones al aplicar BIPAP</a:t>
            </a:r>
          </a:p>
          <a:p>
            <a:pPr marL="457200" indent="-457200">
              <a:buFont typeface="+mj-lt"/>
              <a:buAutoNum type="arabicPeriod"/>
            </a:pPr>
            <a:r>
              <a:rPr lang="es-ES" altLang="es-ES_tradnl" sz="2100" kern="0" dirty="0">
                <a:solidFill>
                  <a:schemeClr val="accent6">
                    <a:lumMod val="75000"/>
                  </a:schemeClr>
                </a:solidFill>
              </a:rPr>
              <a:t>Problemas clínicos en VMNI desadaptación</a:t>
            </a:r>
            <a:endParaRPr lang="es-ES_tradnl" sz="2100" dirty="0">
              <a:solidFill>
                <a:schemeClr val="accent6">
                  <a:lumMod val="75000"/>
                </a:schemeClr>
              </a:solidFill>
            </a:endParaRPr>
          </a:p>
          <a:p>
            <a:pPr marL="457200" indent="-457200">
              <a:buFont typeface="+mj-lt"/>
              <a:buAutoNum type="arabicPeriod"/>
            </a:pPr>
            <a:endParaRPr lang="es-ES_tradnl" sz="2100" dirty="0"/>
          </a:p>
          <a:p>
            <a:pPr marL="0" indent="0">
              <a:buNone/>
            </a:pPr>
            <a:endParaRPr lang="es-ES_tradnl" sz="2100" dirty="0"/>
          </a:p>
          <a:p>
            <a:pPr marL="457200" indent="-457200">
              <a:buFont typeface="+mj-lt"/>
              <a:buAutoNum type="arabicPeriod"/>
            </a:pPr>
            <a:endParaRPr lang="es-ES_tradnl" sz="2100" dirty="0"/>
          </a:p>
          <a:p>
            <a:pPr marL="457200" indent="-457200">
              <a:buFont typeface="+mj-lt"/>
              <a:buAutoNum type="arabicPeriod"/>
            </a:pPr>
            <a:endParaRPr lang="es-ES_tradnl" sz="2100" dirty="0"/>
          </a:p>
          <a:p>
            <a:pPr marL="457200" indent="-457200">
              <a:buFont typeface="+mj-lt"/>
              <a:buAutoNum type="arabicPeriod"/>
            </a:pPr>
            <a:endParaRPr lang="es-ES_tradnl" sz="2100" dirty="0"/>
          </a:p>
        </p:txBody>
      </p:sp>
      <p:sp>
        <p:nvSpPr>
          <p:cNvPr id="6" name="Text Box 6"/>
          <p:cNvSpPr txBox="1">
            <a:spLocks noChangeArrowheads="1"/>
          </p:cNvSpPr>
          <p:nvPr/>
        </p:nvSpPr>
        <p:spPr bwMode="auto">
          <a:xfrm>
            <a:off x="3863752" y="5805264"/>
            <a:ext cx="749442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s-ES" altLang="es-ES_tradnl" sz="1800" dirty="0">
                <a:solidFill>
                  <a:srgbClr val="0A8E6A"/>
                </a:solidFill>
              </a:rPr>
              <a:t>Ventilación Mecánica no Invasiva. Emergencias </a:t>
            </a:r>
            <a:r>
              <a:rPr lang="es-ES" altLang="es-ES_tradnl" sz="1800" dirty="0" err="1">
                <a:solidFill>
                  <a:srgbClr val="0A8E6A"/>
                </a:solidFill>
              </a:rPr>
              <a:t>Sacyl</a:t>
            </a:r>
            <a:r>
              <a:rPr lang="es-ES" altLang="es-ES_tradnl" sz="1800" dirty="0">
                <a:solidFill>
                  <a:srgbClr val="0A8E6A"/>
                </a:solidFill>
              </a:rPr>
              <a:t> 2019;1:231-242</a:t>
            </a:r>
          </a:p>
        </p:txBody>
      </p:sp>
      <p:pic>
        <p:nvPicPr>
          <p:cNvPr id="3" name="Imagen 2">
            <a:extLst>
              <a:ext uri="{FF2B5EF4-FFF2-40B4-BE49-F238E27FC236}">
                <a16:creationId xmlns:a16="http://schemas.microsoft.com/office/drawing/2014/main" id="{AD95070B-7EED-817B-B348-BF51D843420E}"/>
              </a:ext>
            </a:extLst>
          </p:cNvPr>
          <p:cNvPicPr>
            <a:picLocks noChangeAspect="1"/>
          </p:cNvPicPr>
          <p:nvPr/>
        </p:nvPicPr>
        <p:blipFill>
          <a:blip r:embed="rId3"/>
          <a:stretch>
            <a:fillRect/>
          </a:stretch>
        </p:blipFill>
        <p:spPr>
          <a:xfrm>
            <a:off x="8040216" y="1340768"/>
            <a:ext cx="2592288" cy="3456384"/>
          </a:xfrm>
          <a:prstGeom prst="rect">
            <a:avLst/>
          </a:prstGeom>
          <a:effectLst>
            <a:outerShdw blurRad="50800" dist="38100" dir="2700000" algn="tl" rotWithShape="0">
              <a:prstClr val="black">
                <a:alpha val="40000"/>
              </a:prstClr>
            </a:outerShdw>
          </a:effectLst>
        </p:spPr>
      </p:pic>
      <p:sp>
        <p:nvSpPr>
          <p:cNvPr id="4" name="Text Box 9">
            <a:extLst>
              <a:ext uri="{FF2B5EF4-FFF2-40B4-BE49-F238E27FC236}">
                <a16:creationId xmlns:a16="http://schemas.microsoft.com/office/drawing/2014/main" id="{0662C914-FE71-4E31-7269-86B6A0790E54}"/>
              </a:ext>
            </a:extLst>
          </p:cNvPr>
          <p:cNvSpPr txBox="1">
            <a:spLocks noChangeArrowheads="1"/>
          </p:cNvSpPr>
          <p:nvPr/>
        </p:nvSpPr>
        <p:spPr bwMode="auto">
          <a:xfrm>
            <a:off x="7980362" y="4993481"/>
            <a:ext cx="2724150" cy="739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400" dirty="0">
                <a:solidFill>
                  <a:srgbClr val="000000"/>
                </a:solidFill>
                <a:effectLst>
                  <a:outerShdw blurRad="38100" dist="38100" dir="2700000" algn="tl">
                    <a:srgbClr val="C0C0C0"/>
                  </a:outerShdw>
                </a:effectLst>
              </a:rPr>
              <a:t>Paciente con AEPOC</a:t>
            </a:r>
          </a:p>
          <a:p>
            <a:pPr algn="ctr" eaLnBrk="1" hangingPunct="1"/>
            <a:r>
              <a:rPr lang="es-ES" altLang="es-ES_tradnl" sz="1400" dirty="0">
                <a:solidFill>
                  <a:srgbClr val="000000"/>
                </a:solidFill>
                <a:effectLst>
                  <a:outerShdw blurRad="38100" dist="38100" dir="2700000" algn="tl">
                    <a:srgbClr val="C0C0C0"/>
                  </a:outerShdw>
                </a:effectLst>
              </a:rPr>
              <a:t>ámbito hospitalario</a:t>
            </a:r>
          </a:p>
          <a:p>
            <a:pPr algn="ctr" eaLnBrk="1" hangingPunct="1"/>
            <a:endParaRPr lang="es-ES" altLang="es-ES_tradnl" sz="1400" dirty="0"/>
          </a:p>
        </p:txBody>
      </p:sp>
    </p:spTree>
    <p:extLst>
      <p:ext uri="{BB962C8B-B14F-4D97-AF65-F5344CB8AC3E}">
        <p14:creationId xmlns:p14="http://schemas.microsoft.com/office/powerpoint/2010/main" val="12536646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sz="half" idx="2"/>
          </p:nvPr>
        </p:nvSpPr>
        <p:spPr>
          <a:xfrm>
            <a:off x="1127448" y="1484784"/>
            <a:ext cx="5184576" cy="3898528"/>
          </a:xfrm>
          <a:solidFill>
            <a:schemeClr val="accent6">
              <a:lumMod val="20000"/>
              <a:lumOff val="80000"/>
            </a:schemeClr>
          </a:solidFill>
          <a:ln>
            <a:solidFill>
              <a:schemeClr val="tx1">
                <a:lumMod val="65000"/>
                <a:lumOff val="35000"/>
              </a:schemeClr>
            </a:solidFill>
          </a:ln>
        </p:spPr>
        <p:txBody>
          <a:bodyPr/>
          <a:lstStyle/>
          <a:p>
            <a:pPr lvl="1"/>
            <a:r>
              <a:rPr lang="es-ES_tradnl" sz="2100" dirty="0"/>
              <a:t>Informar al paciente en que consiste la t</a:t>
            </a:r>
            <a:r>
              <a:rPr lang="es-ES" sz="2100" dirty="0" err="1"/>
              <a:t>écnica</a:t>
            </a:r>
            <a:r>
              <a:rPr lang="es-ES" sz="2100" dirty="0"/>
              <a:t> </a:t>
            </a:r>
          </a:p>
          <a:p>
            <a:pPr lvl="1"/>
            <a:r>
              <a:rPr lang="es-ES" sz="2100" dirty="0"/>
              <a:t>Colocar al paciente en posición </a:t>
            </a:r>
            <a:r>
              <a:rPr lang="es-ES" sz="2100" dirty="0" err="1"/>
              <a:t>Fowler</a:t>
            </a:r>
            <a:r>
              <a:rPr lang="es-ES" sz="2100" dirty="0"/>
              <a:t> a 45º</a:t>
            </a:r>
          </a:p>
          <a:p>
            <a:pPr lvl="1"/>
            <a:r>
              <a:rPr lang="es-ES" sz="2100" dirty="0"/>
              <a:t>Monitorizar </a:t>
            </a:r>
            <a:r>
              <a:rPr lang="es-ES" sz="2100" dirty="0">
                <a:effectLst>
                  <a:outerShdw blurRad="38100" dist="38100" dir="2700000" algn="tl">
                    <a:srgbClr val="000000">
                      <a:alpha val="43137"/>
                    </a:srgbClr>
                  </a:outerShdw>
                </a:effectLst>
              </a:rPr>
              <a:t>FC, FR, SpO</a:t>
            </a:r>
            <a:r>
              <a:rPr lang="es-ES" sz="2100" baseline="-25000" dirty="0">
                <a:effectLst>
                  <a:outerShdw blurRad="38100" dist="38100" dir="2700000" algn="tl">
                    <a:srgbClr val="000000">
                      <a:alpha val="43137"/>
                    </a:srgbClr>
                  </a:outerShdw>
                </a:effectLst>
              </a:rPr>
              <a:t>2</a:t>
            </a:r>
            <a:r>
              <a:rPr lang="es-ES" sz="2100" dirty="0">
                <a:effectLst>
                  <a:outerShdw blurRad="38100" dist="38100" dir="2700000" algn="tl">
                    <a:srgbClr val="000000">
                      <a:alpha val="43137"/>
                    </a:srgbClr>
                  </a:outerShdw>
                </a:effectLst>
              </a:rPr>
              <a:t> y EtCO</a:t>
            </a:r>
            <a:r>
              <a:rPr lang="es-ES" sz="2100" baseline="-25000" dirty="0">
                <a:effectLst>
                  <a:outerShdw blurRad="38100" dist="38100" dir="2700000" algn="tl">
                    <a:srgbClr val="000000">
                      <a:alpha val="43137"/>
                    </a:srgbClr>
                  </a:outerShdw>
                </a:effectLst>
              </a:rPr>
              <a:t>2</a:t>
            </a:r>
          </a:p>
          <a:p>
            <a:pPr lvl="1"/>
            <a:r>
              <a:rPr lang="es-ES" sz="2100" dirty="0"/>
              <a:t>Seleccionar interfase y conectarla a la tubuladura</a:t>
            </a:r>
          </a:p>
          <a:p>
            <a:pPr lvl="1"/>
            <a:r>
              <a:rPr lang="es-ES" sz="2100" dirty="0"/>
              <a:t>Encender el ventilador (</a:t>
            </a:r>
            <a:r>
              <a:rPr lang="es-ES" sz="2100" dirty="0">
                <a:effectLst>
                  <a:outerShdw blurRad="38100" dist="38100" dir="2700000" algn="tl">
                    <a:srgbClr val="000000">
                      <a:alpha val="43137"/>
                    </a:srgbClr>
                  </a:outerShdw>
                </a:effectLst>
              </a:rPr>
              <a:t>modo PC-BIPAP o </a:t>
            </a:r>
            <a:r>
              <a:rPr lang="es-ES" sz="2100" dirty="0" err="1">
                <a:effectLst>
                  <a:outerShdw blurRad="38100" dist="38100" dir="2700000" algn="tl">
                    <a:srgbClr val="000000">
                      <a:alpha val="43137"/>
                    </a:srgbClr>
                  </a:outerShdw>
                </a:effectLst>
              </a:rPr>
              <a:t>SnpCPAP</a:t>
            </a:r>
            <a:r>
              <a:rPr lang="es-ES" sz="2100" dirty="0"/>
              <a:t>), silenciar alarmas y </a:t>
            </a:r>
            <a:r>
              <a:rPr lang="es-ES" sz="2100" i="1" dirty="0">
                <a:effectLst>
                  <a:outerShdw blurRad="38100" dist="38100" dir="2700000" algn="tl">
                    <a:srgbClr val="000000">
                      <a:alpha val="43137"/>
                    </a:srgbClr>
                  </a:outerShdw>
                </a:effectLst>
              </a:rPr>
              <a:t>establecer programa básico de inicio</a:t>
            </a:r>
            <a:endParaRPr lang="es-ES_tradnl" sz="2100" i="1" dirty="0">
              <a:effectLst>
                <a:outerShdw blurRad="38100" dist="38100" dir="2700000" algn="tl">
                  <a:srgbClr val="000000">
                    <a:alpha val="43137"/>
                  </a:srgbClr>
                </a:outerShdw>
              </a:effectLst>
            </a:endParaRPr>
          </a:p>
        </p:txBody>
      </p:sp>
      <p:sp>
        <p:nvSpPr>
          <p:cNvPr id="5" name="Marcador de contenido 1">
            <a:extLst>
              <a:ext uri="{FF2B5EF4-FFF2-40B4-BE49-F238E27FC236}">
                <a16:creationId xmlns:a16="http://schemas.microsoft.com/office/drawing/2014/main" id="{8AE8CCDE-C352-EF73-E072-22ED7968CF3F}"/>
              </a:ext>
            </a:extLst>
          </p:cNvPr>
          <p:cNvSpPr txBox="1">
            <a:spLocks/>
          </p:cNvSpPr>
          <p:nvPr/>
        </p:nvSpPr>
        <p:spPr bwMode="auto">
          <a:xfrm>
            <a:off x="6312024" y="1484784"/>
            <a:ext cx="5328592" cy="3898528"/>
          </a:xfrm>
          <a:prstGeom prst="rect">
            <a:avLst/>
          </a:prstGeom>
          <a:solidFill>
            <a:schemeClr val="accent6">
              <a:lumMod val="20000"/>
              <a:lumOff val="80000"/>
            </a:schemeClr>
          </a:solidFill>
          <a:ln>
            <a:solidFill>
              <a:schemeClr val="tx1">
                <a:lumMod val="65000"/>
                <a:lumOff val="35000"/>
              </a:schemeClr>
            </a:solid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1800">
                <a:solidFill>
                  <a:schemeClr val="tx1"/>
                </a:solidFill>
                <a:latin typeface="+mn-lt"/>
                <a:ea typeface="+mn-ea"/>
              </a:defRPr>
            </a:lvl4pPr>
            <a:lvl5pPr marL="2057400" indent="-228600" algn="l" rtl="0" eaLnBrk="0" fontAlgn="base" hangingPunct="0">
              <a:spcBef>
                <a:spcPct val="20000"/>
              </a:spcBef>
              <a:spcAft>
                <a:spcPct val="0"/>
              </a:spcAft>
              <a:buChar char="»"/>
              <a:defRPr sz="1800">
                <a:solidFill>
                  <a:schemeClr val="tx1"/>
                </a:solidFill>
                <a:latin typeface="+mn-lt"/>
                <a:ea typeface="+mn-ea"/>
              </a:defRPr>
            </a:lvl5pPr>
            <a:lvl6pPr marL="2514600" indent="-228600" algn="l" rtl="0" fontAlgn="base">
              <a:spcBef>
                <a:spcPct val="20000"/>
              </a:spcBef>
              <a:spcAft>
                <a:spcPct val="0"/>
              </a:spcAft>
              <a:buChar char="»"/>
              <a:defRPr sz="1800">
                <a:solidFill>
                  <a:schemeClr val="tx1"/>
                </a:solidFill>
                <a:latin typeface="+mn-lt"/>
                <a:ea typeface="+mn-ea"/>
              </a:defRPr>
            </a:lvl6pPr>
            <a:lvl7pPr marL="2971800" indent="-228600" algn="l" rtl="0" fontAlgn="base">
              <a:spcBef>
                <a:spcPct val="20000"/>
              </a:spcBef>
              <a:spcAft>
                <a:spcPct val="0"/>
              </a:spcAft>
              <a:buChar char="»"/>
              <a:defRPr sz="1800">
                <a:solidFill>
                  <a:schemeClr val="tx1"/>
                </a:solidFill>
                <a:latin typeface="+mn-lt"/>
                <a:ea typeface="+mn-ea"/>
              </a:defRPr>
            </a:lvl7pPr>
            <a:lvl8pPr marL="3429000" indent="-228600" algn="l" rtl="0" fontAlgn="base">
              <a:spcBef>
                <a:spcPct val="20000"/>
              </a:spcBef>
              <a:spcAft>
                <a:spcPct val="0"/>
              </a:spcAft>
              <a:buChar char="»"/>
              <a:defRPr sz="1800">
                <a:solidFill>
                  <a:schemeClr val="tx1"/>
                </a:solidFill>
                <a:latin typeface="+mn-lt"/>
                <a:ea typeface="+mn-ea"/>
              </a:defRPr>
            </a:lvl8pPr>
            <a:lvl9pPr marL="3886200" indent="-228600" algn="l" rtl="0" fontAlgn="base">
              <a:spcBef>
                <a:spcPct val="20000"/>
              </a:spcBef>
              <a:spcAft>
                <a:spcPct val="0"/>
              </a:spcAft>
              <a:buChar char="»"/>
              <a:defRPr sz="1800">
                <a:solidFill>
                  <a:schemeClr val="tx1"/>
                </a:solidFill>
                <a:latin typeface="+mn-lt"/>
                <a:ea typeface="+mn-ea"/>
              </a:defRPr>
            </a:lvl9pPr>
          </a:lstStyle>
          <a:p>
            <a:pPr lvl="1"/>
            <a:r>
              <a:rPr lang="es-ES_tradnl" sz="2100" kern="0" dirty="0"/>
              <a:t>Aplicar la mascarilla sobre la cara del paciente</a:t>
            </a:r>
          </a:p>
          <a:p>
            <a:pPr lvl="1"/>
            <a:r>
              <a:rPr lang="es-ES_tradnl" sz="2100" kern="0" dirty="0"/>
              <a:t>Proteger el puente nasal con un almohadillado</a:t>
            </a:r>
          </a:p>
          <a:p>
            <a:pPr lvl="1"/>
            <a:r>
              <a:rPr lang="es-ES_tradnl" sz="2100" kern="0" dirty="0"/>
              <a:t>Fijar la mascarilla al </a:t>
            </a:r>
            <a:r>
              <a:rPr lang="es-ES_tradnl" sz="2100" kern="0" dirty="0" err="1"/>
              <a:t>arn</a:t>
            </a:r>
            <a:r>
              <a:rPr lang="es-ES" sz="2100" kern="0" dirty="0" err="1"/>
              <a:t>és</a:t>
            </a:r>
            <a:r>
              <a:rPr lang="es-ES" sz="2100" kern="0" dirty="0"/>
              <a:t> minimizando las fugas</a:t>
            </a:r>
          </a:p>
          <a:p>
            <a:pPr lvl="1"/>
            <a:r>
              <a:rPr lang="es-ES" sz="2100" kern="0" dirty="0"/>
              <a:t>Cuando el paciente esté adaptado </a:t>
            </a:r>
            <a:r>
              <a:rPr lang="es-ES" sz="2100" i="1" kern="0" dirty="0">
                <a:effectLst>
                  <a:outerShdw blurRad="38100" dist="38100" dir="2700000" algn="tl">
                    <a:srgbClr val="000000">
                      <a:alpha val="43137"/>
                    </a:srgbClr>
                  </a:outerShdw>
                </a:effectLst>
              </a:rPr>
              <a:t>realizar ajustes inmediatos</a:t>
            </a:r>
          </a:p>
        </p:txBody>
      </p:sp>
      <p:sp>
        <p:nvSpPr>
          <p:cNvPr id="7" name="Rectangle 2">
            <a:extLst>
              <a:ext uri="{FF2B5EF4-FFF2-40B4-BE49-F238E27FC236}">
                <a16:creationId xmlns:a16="http://schemas.microsoft.com/office/drawing/2014/main" id="{7C8D81FD-5580-8C02-A69F-C641CDB6319C}"/>
              </a:ext>
            </a:extLst>
          </p:cNvPr>
          <p:cNvSpPr txBox="1">
            <a:spLocks noChangeArrowheads="1"/>
          </p:cNvSpPr>
          <p:nvPr/>
        </p:nvSpPr>
        <p:spPr bwMode="auto">
          <a:xfrm>
            <a:off x="0" y="0"/>
            <a:ext cx="12192000" cy="908720"/>
          </a:xfrm>
          <a:prstGeom prst="rect">
            <a:avLst/>
          </a:prstGeom>
          <a:solidFill>
            <a:schemeClr val="accent2">
              <a:lumMod val="60000"/>
              <a:lumOff val="40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endParaRPr lang="es-ES" altLang="es-ES_tradnl" sz="800" kern="0" dirty="0">
              <a:solidFill>
                <a:schemeClr val="bg1"/>
              </a:solidFill>
            </a:endParaRPr>
          </a:p>
          <a:p>
            <a:r>
              <a:rPr lang="es-ES" altLang="es-ES_tradnl" sz="2800" kern="0" dirty="0">
                <a:solidFill>
                  <a:schemeClr val="bg1"/>
                </a:solidFill>
              </a:rPr>
              <a:t>1. Secuencia de manejo recomendada:</a:t>
            </a:r>
          </a:p>
        </p:txBody>
      </p:sp>
    </p:spTree>
    <p:extLst>
      <p:ext uri="{BB962C8B-B14F-4D97-AF65-F5344CB8AC3E}">
        <p14:creationId xmlns:p14="http://schemas.microsoft.com/office/powerpoint/2010/main" val="147650665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sz="half" idx="2"/>
          </p:nvPr>
        </p:nvSpPr>
        <p:spPr>
          <a:xfrm>
            <a:off x="1019436" y="1448780"/>
            <a:ext cx="6012668" cy="4068452"/>
          </a:xfrm>
          <a:solidFill>
            <a:schemeClr val="accent6">
              <a:lumMod val="20000"/>
              <a:lumOff val="80000"/>
            </a:schemeClr>
          </a:solidFill>
          <a:ln>
            <a:solidFill>
              <a:schemeClr val="tx2">
                <a:lumMod val="65000"/>
                <a:lumOff val="35000"/>
              </a:schemeClr>
            </a:solidFill>
          </a:ln>
        </p:spPr>
        <p:txBody>
          <a:bodyPr/>
          <a:lstStyle/>
          <a:p>
            <a:pPr marL="457200" lvl="1" indent="0">
              <a:buNone/>
            </a:pPr>
            <a:endParaRPr lang="es-ES_tradnl" sz="2100" b="1" dirty="0"/>
          </a:p>
          <a:p>
            <a:pPr lvl="2"/>
            <a:r>
              <a:rPr lang="es-ES_tradnl" sz="1800" dirty="0">
                <a:effectLst>
                  <a:outerShdw blurRad="38100" dist="38100" dir="2700000" algn="tl">
                    <a:srgbClr val="000000">
                      <a:alpha val="43137"/>
                    </a:srgbClr>
                  </a:outerShdw>
                </a:effectLst>
              </a:rPr>
              <a:t>IPAP</a:t>
            </a:r>
            <a:r>
              <a:rPr lang="es-ES_tradnl" sz="1800" dirty="0"/>
              <a:t> 10-16 </a:t>
            </a:r>
            <a:r>
              <a:rPr lang="es-ES_tradnl" sz="1800" dirty="0" err="1"/>
              <a:t>cmH</a:t>
            </a:r>
            <a:r>
              <a:rPr lang="es-ES" sz="1800" baseline="-25000" dirty="0"/>
              <a:t>2</a:t>
            </a:r>
            <a:r>
              <a:rPr lang="es-ES_tradnl" sz="1800" dirty="0"/>
              <a:t>O</a:t>
            </a:r>
            <a:r>
              <a:rPr lang="es-ES" sz="1800" dirty="0"/>
              <a:t> </a:t>
            </a:r>
          </a:p>
          <a:p>
            <a:pPr lvl="2"/>
            <a:r>
              <a:rPr lang="es-ES" sz="1800" dirty="0">
                <a:effectLst>
                  <a:outerShdw blurRad="38100" dist="38100" dir="2700000" algn="tl">
                    <a:srgbClr val="000000">
                      <a:alpha val="43137"/>
                    </a:srgbClr>
                  </a:outerShdw>
                </a:effectLst>
              </a:rPr>
              <a:t>EPAP</a:t>
            </a:r>
            <a:r>
              <a:rPr lang="es-ES" sz="1800" dirty="0"/>
              <a:t> 8-10 cmH</a:t>
            </a:r>
            <a:r>
              <a:rPr lang="es-ES" sz="1800" baseline="-25000" dirty="0"/>
              <a:t>2</a:t>
            </a:r>
            <a:r>
              <a:rPr lang="es-ES" sz="1800" dirty="0"/>
              <a:t>O</a:t>
            </a:r>
          </a:p>
          <a:p>
            <a:pPr lvl="2"/>
            <a:r>
              <a:rPr lang="es-ES" sz="1800" dirty="0">
                <a:effectLst>
                  <a:outerShdw blurRad="38100" dist="38100" dir="2700000" algn="tl">
                    <a:srgbClr val="000000">
                      <a:alpha val="43137"/>
                    </a:srgbClr>
                  </a:outerShdw>
                </a:effectLst>
              </a:rPr>
              <a:t>FR</a:t>
            </a:r>
            <a:r>
              <a:rPr lang="es-ES" sz="1800" dirty="0"/>
              <a:t> 15 rpm</a:t>
            </a:r>
          </a:p>
          <a:p>
            <a:pPr lvl="2"/>
            <a:r>
              <a:rPr lang="es-ES" sz="1800" dirty="0">
                <a:effectLst>
                  <a:outerShdw blurRad="38100" dist="38100" dir="2700000" algn="tl">
                    <a:srgbClr val="000000">
                      <a:alpha val="43137"/>
                    </a:srgbClr>
                  </a:outerShdw>
                </a:effectLst>
              </a:rPr>
              <a:t>I:E </a:t>
            </a:r>
            <a:r>
              <a:rPr lang="es-ES" sz="1800" dirty="0"/>
              <a:t>1:2 – 1:3 (en insuficiencias restrictivas 1:1)</a:t>
            </a:r>
          </a:p>
          <a:p>
            <a:pPr lvl="2"/>
            <a:r>
              <a:rPr lang="es-ES" sz="1800" dirty="0">
                <a:effectLst>
                  <a:outerShdw blurRad="38100" dist="38100" dir="2700000" algn="tl">
                    <a:srgbClr val="000000">
                      <a:alpha val="43137"/>
                    </a:srgbClr>
                  </a:outerShdw>
                </a:effectLst>
              </a:rPr>
              <a:t>VC</a:t>
            </a:r>
            <a:r>
              <a:rPr lang="es-ES" sz="1800" dirty="0"/>
              <a:t> 400-450 ml</a:t>
            </a:r>
          </a:p>
          <a:p>
            <a:pPr lvl="2"/>
            <a:r>
              <a:rPr lang="es-ES" sz="1800" dirty="0">
                <a:effectLst>
                  <a:outerShdw blurRad="38100" dist="38100" dir="2700000" algn="tl">
                    <a:srgbClr val="000000">
                      <a:alpha val="43137"/>
                    </a:srgbClr>
                  </a:outerShdw>
                </a:effectLst>
              </a:rPr>
              <a:t>FiO</a:t>
            </a:r>
            <a:r>
              <a:rPr lang="es-ES" sz="1800" baseline="-25000" dirty="0">
                <a:effectLst>
                  <a:outerShdw blurRad="38100" dist="38100" dir="2700000" algn="tl">
                    <a:srgbClr val="000000">
                      <a:alpha val="43137"/>
                    </a:srgbClr>
                  </a:outerShdw>
                </a:effectLst>
              </a:rPr>
              <a:t>2</a:t>
            </a:r>
            <a:r>
              <a:rPr lang="es-ES" sz="1800" dirty="0">
                <a:effectLst>
                  <a:outerShdw blurRad="38100" dist="38100" dir="2700000" algn="tl">
                    <a:srgbClr val="000000">
                      <a:alpha val="43137"/>
                    </a:srgbClr>
                  </a:outerShdw>
                </a:effectLst>
              </a:rPr>
              <a:t> </a:t>
            </a:r>
            <a:r>
              <a:rPr lang="es-ES" sz="1800" dirty="0"/>
              <a:t>mínima efectiva para conseguir </a:t>
            </a:r>
            <a:r>
              <a:rPr lang="es-ES" sz="1800" dirty="0">
                <a:effectLst>
                  <a:outerShdw blurRad="38100" dist="38100" dir="2700000" algn="tl">
                    <a:srgbClr val="000000">
                      <a:alpha val="43137"/>
                    </a:srgbClr>
                  </a:outerShdw>
                </a:effectLst>
              </a:rPr>
              <a:t>SpO</a:t>
            </a:r>
            <a:r>
              <a:rPr lang="es-ES" sz="1800" baseline="-25000" dirty="0">
                <a:effectLst>
                  <a:outerShdw blurRad="38100" dist="38100" dir="2700000" algn="tl">
                    <a:srgbClr val="000000">
                      <a:alpha val="43137"/>
                    </a:srgbClr>
                  </a:outerShdw>
                </a:effectLst>
              </a:rPr>
              <a:t>2</a:t>
            </a:r>
            <a:r>
              <a:rPr lang="es-ES" sz="1800" dirty="0"/>
              <a:t> 89-93%</a:t>
            </a:r>
          </a:p>
          <a:p>
            <a:pPr lvl="2"/>
            <a:r>
              <a:rPr lang="es-ES" sz="1800" dirty="0" err="1">
                <a:effectLst>
                  <a:outerShdw blurRad="38100" dist="38100" dir="2700000" algn="tl">
                    <a:srgbClr val="000000">
                      <a:alpha val="43137"/>
                    </a:srgbClr>
                  </a:outerShdw>
                </a:effectLst>
              </a:rPr>
              <a:t>Trigger</a:t>
            </a:r>
            <a:r>
              <a:rPr lang="es-ES" sz="1800" dirty="0">
                <a:effectLst>
                  <a:outerShdw blurRad="38100" dist="38100" dir="2700000" algn="tl">
                    <a:srgbClr val="000000">
                      <a:alpha val="43137"/>
                    </a:srgbClr>
                  </a:outerShdw>
                </a:effectLst>
              </a:rPr>
              <a:t> inspiratorio </a:t>
            </a:r>
            <a:r>
              <a:rPr lang="es-ES" sz="1800" dirty="0"/>
              <a:t>2 cmH</a:t>
            </a:r>
            <a:r>
              <a:rPr lang="es-ES" sz="1800" baseline="-25000" dirty="0"/>
              <a:t>2</a:t>
            </a:r>
            <a:r>
              <a:rPr lang="es-ES" sz="1800" dirty="0"/>
              <a:t>O</a:t>
            </a:r>
          </a:p>
          <a:p>
            <a:pPr lvl="2"/>
            <a:r>
              <a:rPr lang="es-ES" sz="1800" dirty="0" err="1">
                <a:effectLst>
                  <a:outerShdw blurRad="38100" dist="38100" dir="2700000" algn="tl">
                    <a:srgbClr val="000000">
                      <a:alpha val="43137"/>
                    </a:srgbClr>
                  </a:outerShdw>
                </a:effectLst>
              </a:rPr>
              <a:t>Trigger</a:t>
            </a:r>
            <a:r>
              <a:rPr lang="es-ES" sz="1800" dirty="0">
                <a:effectLst>
                  <a:outerShdw blurRad="38100" dist="38100" dir="2700000" algn="tl">
                    <a:srgbClr val="000000">
                      <a:alpha val="43137"/>
                    </a:srgbClr>
                  </a:outerShdw>
                </a:effectLst>
              </a:rPr>
              <a:t> espiratorio </a:t>
            </a:r>
            <a:r>
              <a:rPr lang="es-ES" sz="1800" dirty="0"/>
              <a:t>2 cmH</a:t>
            </a:r>
            <a:r>
              <a:rPr lang="es-ES" sz="1800" baseline="-25000" dirty="0"/>
              <a:t>2</a:t>
            </a:r>
            <a:r>
              <a:rPr lang="es-ES" sz="1800" dirty="0"/>
              <a:t>O</a:t>
            </a:r>
          </a:p>
          <a:p>
            <a:pPr lvl="2"/>
            <a:r>
              <a:rPr lang="es-ES" sz="1800" dirty="0">
                <a:effectLst>
                  <a:outerShdw blurRad="38100" dist="38100" dir="2700000" algn="tl">
                    <a:srgbClr val="000000">
                      <a:alpha val="43137"/>
                    </a:srgbClr>
                  </a:outerShdw>
                </a:effectLst>
              </a:rPr>
              <a:t>Rampa de presión: </a:t>
            </a:r>
            <a:r>
              <a:rPr lang="es-ES" sz="1800" dirty="0"/>
              <a:t>corta 0,2-0,3 </a:t>
            </a:r>
            <a:r>
              <a:rPr lang="es-ES" sz="1800" dirty="0" err="1"/>
              <a:t>seg</a:t>
            </a:r>
            <a:r>
              <a:rPr lang="es-ES" sz="1800" dirty="0"/>
              <a:t>.</a:t>
            </a:r>
          </a:p>
        </p:txBody>
      </p:sp>
      <p:sp>
        <p:nvSpPr>
          <p:cNvPr id="6" name="Rectangle 2">
            <a:extLst>
              <a:ext uri="{FF2B5EF4-FFF2-40B4-BE49-F238E27FC236}">
                <a16:creationId xmlns:a16="http://schemas.microsoft.com/office/drawing/2014/main" id="{0495D762-BE09-64C5-0EF8-FD08B6398FE3}"/>
              </a:ext>
            </a:extLst>
          </p:cNvPr>
          <p:cNvSpPr txBox="1">
            <a:spLocks noChangeArrowheads="1"/>
          </p:cNvSpPr>
          <p:nvPr/>
        </p:nvSpPr>
        <p:spPr bwMode="auto">
          <a:xfrm>
            <a:off x="0" y="0"/>
            <a:ext cx="12192000" cy="908720"/>
          </a:xfrm>
          <a:prstGeom prst="rect">
            <a:avLst/>
          </a:prstGeom>
          <a:solidFill>
            <a:schemeClr val="accent2">
              <a:lumMod val="60000"/>
              <a:lumOff val="40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endParaRPr lang="es-ES" altLang="es-ES_tradnl" sz="800" kern="0" dirty="0">
              <a:solidFill>
                <a:schemeClr val="bg1"/>
              </a:solidFill>
            </a:endParaRPr>
          </a:p>
          <a:p>
            <a:r>
              <a:rPr lang="es-ES" altLang="es-ES_tradnl" sz="2400" kern="0" dirty="0">
                <a:solidFill>
                  <a:schemeClr val="bg1"/>
                </a:solidFill>
              </a:rPr>
              <a:t>1.2</a:t>
            </a:r>
            <a:r>
              <a:rPr lang="es-ES" altLang="es-ES_tradnl" sz="2800" kern="0" dirty="0">
                <a:solidFill>
                  <a:schemeClr val="bg1"/>
                </a:solidFill>
              </a:rPr>
              <a:t> </a:t>
            </a:r>
            <a:r>
              <a:rPr lang="es-ES" altLang="es-ES_tradnl" sz="2400" i="1" kern="0" dirty="0">
                <a:solidFill>
                  <a:schemeClr val="bg1"/>
                </a:solidFill>
              </a:rPr>
              <a:t>Programación de inicio básico:</a:t>
            </a:r>
          </a:p>
        </p:txBody>
      </p:sp>
      <p:pic>
        <p:nvPicPr>
          <p:cNvPr id="4" name="Imagen 3">
            <a:extLst>
              <a:ext uri="{FF2B5EF4-FFF2-40B4-BE49-F238E27FC236}">
                <a16:creationId xmlns:a16="http://schemas.microsoft.com/office/drawing/2014/main" id="{33ACBC04-CC88-A085-2592-C5896AEEE47E}"/>
              </a:ext>
            </a:extLst>
          </p:cNvPr>
          <p:cNvPicPr>
            <a:picLocks noChangeAspect="1"/>
          </p:cNvPicPr>
          <p:nvPr/>
        </p:nvPicPr>
        <p:blipFill>
          <a:blip r:embed="rId3"/>
          <a:stretch>
            <a:fillRect/>
          </a:stretch>
        </p:blipFill>
        <p:spPr>
          <a:xfrm>
            <a:off x="8168569" y="1268760"/>
            <a:ext cx="3003995" cy="1872208"/>
          </a:xfrm>
          <a:prstGeom prst="rect">
            <a:avLst/>
          </a:prstGeom>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31BE2FBE-315B-7B5B-EDBB-43739907343E}"/>
              </a:ext>
            </a:extLst>
          </p:cNvPr>
          <p:cNvPicPr>
            <a:picLocks noChangeAspect="1"/>
          </p:cNvPicPr>
          <p:nvPr/>
        </p:nvPicPr>
        <p:blipFill>
          <a:blip r:embed="rId4"/>
          <a:stretch>
            <a:fillRect/>
          </a:stretch>
        </p:blipFill>
        <p:spPr>
          <a:xfrm>
            <a:off x="8178155" y="3784764"/>
            <a:ext cx="3024336" cy="1944216"/>
          </a:xfrm>
          <a:prstGeom prst="rect">
            <a:avLst/>
          </a:prstGeom>
          <a:effectLst>
            <a:outerShdw blurRad="50800" dist="38100" dir="2700000" algn="tl" rotWithShape="0">
              <a:prstClr val="black">
                <a:alpha val="40000"/>
              </a:prstClr>
            </a:outerShdw>
          </a:effectLst>
        </p:spPr>
      </p:pic>
      <p:sp>
        <p:nvSpPr>
          <p:cNvPr id="9" name="Text Box 9">
            <a:extLst>
              <a:ext uri="{FF2B5EF4-FFF2-40B4-BE49-F238E27FC236}">
                <a16:creationId xmlns:a16="http://schemas.microsoft.com/office/drawing/2014/main" id="{F32BF88C-1B4D-E419-9F77-EC91C3918D9E}"/>
              </a:ext>
            </a:extLst>
          </p:cNvPr>
          <p:cNvSpPr txBox="1">
            <a:spLocks noChangeArrowheads="1"/>
          </p:cNvSpPr>
          <p:nvPr/>
        </p:nvSpPr>
        <p:spPr bwMode="auto">
          <a:xfrm>
            <a:off x="8328248" y="3337828"/>
            <a:ext cx="272415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400" dirty="0">
                <a:solidFill>
                  <a:srgbClr val="000000"/>
                </a:solidFill>
                <a:effectLst>
                  <a:outerShdw blurRad="38100" dist="38100" dir="2700000" algn="tl">
                    <a:srgbClr val="C0C0C0"/>
                  </a:outerShdw>
                </a:effectLst>
              </a:rPr>
              <a:t>Modo PC-BIPAP</a:t>
            </a:r>
          </a:p>
          <a:p>
            <a:pPr algn="ctr" eaLnBrk="1" hangingPunct="1"/>
            <a:endParaRPr lang="es-ES" altLang="es-ES_tradnl" sz="1400" dirty="0"/>
          </a:p>
        </p:txBody>
      </p:sp>
      <p:sp>
        <p:nvSpPr>
          <p:cNvPr id="10" name="Text Box 9">
            <a:extLst>
              <a:ext uri="{FF2B5EF4-FFF2-40B4-BE49-F238E27FC236}">
                <a16:creationId xmlns:a16="http://schemas.microsoft.com/office/drawing/2014/main" id="{9C24A3C3-0402-72D4-E602-51F93A69DA61}"/>
              </a:ext>
            </a:extLst>
          </p:cNvPr>
          <p:cNvSpPr txBox="1">
            <a:spLocks noChangeArrowheads="1"/>
          </p:cNvSpPr>
          <p:nvPr/>
        </p:nvSpPr>
        <p:spPr bwMode="auto">
          <a:xfrm>
            <a:off x="8472264" y="6002124"/>
            <a:ext cx="272415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400" dirty="0">
                <a:solidFill>
                  <a:srgbClr val="000000"/>
                </a:solidFill>
                <a:effectLst>
                  <a:outerShdw blurRad="38100" dist="38100" dir="2700000" algn="tl">
                    <a:srgbClr val="C0C0C0"/>
                  </a:outerShdw>
                </a:effectLst>
              </a:rPr>
              <a:t>Modo </a:t>
            </a:r>
            <a:r>
              <a:rPr lang="es-ES" altLang="es-ES_tradnl" sz="1400" dirty="0" err="1">
                <a:solidFill>
                  <a:srgbClr val="000000"/>
                </a:solidFill>
                <a:effectLst>
                  <a:outerShdw blurRad="38100" dist="38100" dir="2700000" algn="tl">
                    <a:srgbClr val="C0C0C0"/>
                  </a:outerShdw>
                </a:effectLst>
              </a:rPr>
              <a:t>SpnCPAP</a:t>
            </a:r>
            <a:endParaRPr lang="es-ES" altLang="es-ES_tradnl" sz="1400" dirty="0">
              <a:solidFill>
                <a:srgbClr val="000000"/>
              </a:solidFill>
              <a:effectLst>
                <a:outerShdw blurRad="38100" dist="38100" dir="2700000" algn="tl">
                  <a:srgbClr val="C0C0C0"/>
                </a:outerShdw>
              </a:effectLst>
            </a:endParaRPr>
          </a:p>
          <a:p>
            <a:pPr algn="ctr" eaLnBrk="1" hangingPunct="1"/>
            <a:endParaRPr lang="es-ES" altLang="es-ES_tradnl" sz="1400" dirty="0"/>
          </a:p>
        </p:txBody>
      </p:sp>
    </p:spTree>
    <p:extLst>
      <p:ext uri="{BB962C8B-B14F-4D97-AF65-F5344CB8AC3E}">
        <p14:creationId xmlns:p14="http://schemas.microsoft.com/office/powerpoint/2010/main" val="4761781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sz="half" idx="2"/>
          </p:nvPr>
        </p:nvSpPr>
        <p:spPr>
          <a:xfrm>
            <a:off x="3215680" y="1196752"/>
            <a:ext cx="6336704" cy="4968552"/>
          </a:xfrm>
          <a:solidFill>
            <a:schemeClr val="accent6">
              <a:lumMod val="20000"/>
              <a:lumOff val="80000"/>
            </a:schemeClr>
          </a:solidFill>
          <a:ln>
            <a:solidFill>
              <a:schemeClr val="tx1">
                <a:lumMod val="65000"/>
                <a:lumOff val="35000"/>
              </a:schemeClr>
            </a:solidFill>
          </a:ln>
        </p:spPr>
        <p:txBody>
          <a:bodyPr/>
          <a:lstStyle/>
          <a:p>
            <a:pPr lvl="1"/>
            <a:r>
              <a:rPr lang="es-ES" dirty="0">
                <a:effectLst>
                  <a:outerShdw blurRad="38100" dist="38100" dir="2700000" algn="tl">
                    <a:srgbClr val="000000">
                      <a:alpha val="43137"/>
                    </a:srgbClr>
                  </a:outerShdw>
                </a:effectLst>
              </a:rPr>
              <a:t>Subir IPAP </a:t>
            </a:r>
            <a:r>
              <a:rPr lang="es-ES" dirty="0"/>
              <a:t>de 2 en 2 cmH</a:t>
            </a:r>
            <a:r>
              <a:rPr lang="es-ES" baseline="-25000" dirty="0"/>
              <a:t>2</a:t>
            </a:r>
            <a:r>
              <a:rPr lang="es-ES" dirty="0"/>
              <a:t>O cada 15-20 min. sin pasar de 20 cmH</a:t>
            </a:r>
            <a:r>
              <a:rPr lang="es-ES" baseline="-25000" dirty="0"/>
              <a:t>2</a:t>
            </a:r>
            <a:r>
              <a:rPr lang="es-ES" dirty="0"/>
              <a:t>O hasta conseguir:</a:t>
            </a:r>
          </a:p>
          <a:p>
            <a:pPr lvl="2"/>
            <a:r>
              <a:rPr lang="es-ES" sz="1650" dirty="0"/>
              <a:t>FR &lt; 25 rpm (12-16 rpm)</a:t>
            </a:r>
          </a:p>
          <a:p>
            <a:pPr lvl="2"/>
            <a:r>
              <a:rPr lang="es-ES" sz="1650" dirty="0"/>
              <a:t>&lt; disnea</a:t>
            </a:r>
          </a:p>
          <a:p>
            <a:pPr lvl="2"/>
            <a:r>
              <a:rPr lang="es-ES" sz="1650" dirty="0"/>
              <a:t>No uso de musculatura accesoria</a:t>
            </a:r>
          </a:p>
          <a:p>
            <a:pPr lvl="2"/>
            <a:r>
              <a:rPr lang="es-ES" sz="1650" dirty="0"/>
              <a:t>Confortabilidad</a:t>
            </a:r>
          </a:p>
          <a:p>
            <a:pPr lvl="1"/>
            <a:r>
              <a:rPr lang="es-ES" dirty="0">
                <a:effectLst>
                  <a:outerShdw blurRad="38100" dist="38100" dir="2700000" algn="tl">
                    <a:srgbClr val="000000">
                      <a:alpha val="43137"/>
                    </a:srgbClr>
                  </a:outerShdw>
                </a:effectLst>
              </a:rPr>
              <a:t>Regular la EPAP </a:t>
            </a:r>
            <a:r>
              <a:rPr lang="es-ES" dirty="0"/>
              <a:t>de 2 en 2 cmH</a:t>
            </a:r>
            <a:r>
              <a:rPr lang="es-ES" baseline="-25000" dirty="0"/>
              <a:t>2</a:t>
            </a:r>
            <a:r>
              <a:rPr lang="es-ES" dirty="0"/>
              <a:t>O, para evitar inspiraciones fallidas</a:t>
            </a:r>
          </a:p>
          <a:p>
            <a:pPr lvl="1"/>
            <a:r>
              <a:rPr lang="es-ES" dirty="0">
                <a:effectLst>
                  <a:outerShdw blurRad="38100" dist="38100" dir="2700000" algn="tl">
                    <a:srgbClr val="000000">
                      <a:alpha val="43137"/>
                    </a:srgbClr>
                  </a:outerShdw>
                </a:effectLst>
              </a:rPr>
              <a:t>Ajustar FiO</a:t>
            </a:r>
            <a:r>
              <a:rPr lang="es-ES" baseline="-25000" dirty="0">
                <a:effectLst>
                  <a:outerShdw blurRad="38100" dist="38100" dir="2700000" algn="tl">
                    <a:srgbClr val="000000">
                      <a:alpha val="43137"/>
                    </a:srgbClr>
                  </a:outerShdw>
                </a:effectLst>
              </a:rPr>
              <a:t>2</a:t>
            </a:r>
            <a:r>
              <a:rPr lang="es-ES" dirty="0">
                <a:effectLst>
                  <a:outerShdw blurRad="38100" dist="38100" dir="2700000" algn="tl">
                    <a:srgbClr val="000000">
                      <a:alpha val="43137"/>
                    </a:srgbClr>
                  </a:outerShdw>
                </a:effectLst>
              </a:rPr>
              <a:t> </a:t>
            </a:r>
            <a:r>
              <a:rPr lang="es-ES" dirty="0"/>
              <a:t>(SpO</a:t>
            </a:r>
            <a:r>
              <a:rPr lang="es-ES" baseline="-25000" dirty="0"/>
              <a:t>2 </a:t>
            </a:r>
            <a:r>
              <a:rPr lang="es-ES" dirty="0"/>
              <a:t>&gt;90%)</a:t>
            </a:r>
          </a:p>
          <a:p>
            <a:pPr lvl="1"/>
            <a:r>
              <a:rPr lang="es-ES" dirty="0"/>
              <a:t>Preguntar al paciente por su confort</a:t>
            </a:r>
          </a:p>
          <a:p>
            <a:pPr lvl="1"/>
            <a:r>
              <a:rPr lang="es-ES" dirty="0"/>
              <a:t>Activar las alarmas del ventilador y monitor</a:t>
            </a:r>
          </a:p>
        </p:txBody>
      </p:sp>
      <p:sp>
        <p:nvSpPr>
          <p:cNvPr id="7" name="Rectangle 2">
            <a:extLst>
              <a:ext uri="{FF2B5EF4-FFF2-40B4-BE49-F238E27FC236}">
                <a16:creationId xmlns:a16="http://schemas.microsoft.com/office/drawing/2014/main" id="{B69AB3A2-E5EA-D7D2-47D3-3FA00B4516CC}"/>
              </a:ext>
            </a:extLst>
          </p:cNvPr>
          <p:cNvSpPr txBox="1">
            <a:spLocks noChangeArrowheads="1"/>
          </p:cNvSpPr>
          <p:nvPr/>
        </p:nvSpPr>
        <p:spPr bwMode="auto">
          <a:xfrm>
            <a:off x="0" y="0"/>
            <a:ext cx="12192000" cy="908720"/>
          </a:xfrm>
          <a:prstGeom prst="rect">
            <a:avLst/>
          </a:prstGeom>
          <a:solidFill>
            <a:schemeClr val="accent2">
              <a:lumMod val="60000"/>
              <a:lumOff val="40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endParaRPr lang="es-ES" altLang="es-ES_tradnl" sz="800" kern="0" dirty="0">
              <a:solidFill>
                <a:schemeClr val="bg1"/>
              </a:solidFill>
            </a:endParaRPr>
          </a:p>
          <a:p>
            <a:r>
              <a:rPr lang="es-ES" altLang="es-ES_tradnl" sz="2800" kern="0" dirty="0">
                <a:solidFill>
                  <a:schemeClr val="bg1"/>
                </a:solidFill>
              </a:rPr>
              <a:t>2. Ajustes inmediatos:</a:t>
            </a:r>
          </a:p>
        </p:txBody>
      </p:sp>
    </p:spTree>
    <p:extLst>
      <p:ext uri="{BB962C8B-B14F-4D97-AF65-F5344CB8AC3E}">
        <p14:creationId xmlns:p14="http://schemas.microsoft.com/office/powerpoint/2010/main" val="137572163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991544" y="1628800"/>
            <a:ext cx="8416237" cy="3834425"/>
          </a:xfrm>
          <a:prstGeom prst="rect">
            <a:avLst/>
          </a:prstGeom>
        </p:spPr>
      </p:pic>
      <p:sp>
        <p:nvSpPr>
          <p:cNvPr id="6" name="Rectangle 2">
            <a:extLst>
              <a:ext uri="{FF2B5EF4-FFF2-40B4-BE49-F238E27FC236}">
                <a16:creationId xmlns:a16="http://schemas.microsoft.com/office/drawing/2014/main" id="{81843C27-1878-F0E0-28BB-6C6DF074F70B}"/>
              </a:ext>
            </a:extLst>
          </p:cNvPr>
          <p:cNvSpPr txBox="1">
            <a:spLocks noChangeArrowheads="1"/>
          </p:cNvSpPr>
          <p:nvPr/>
        </p:nvSpPr>
        <p:spPr bwMode="auto">
          <a:xfrm>
            <a:off x="0" y="0"/>
            <a:ext cx="12192000" cy="908720"/>
          </a:xfrm>
          <a:prstGeom prst="rect">
            <a:avLst/>
          </a:prstGeom>
          <a:solidFill>
            <a:schemeClr val="accent2">
              <a:lumMod val="60000"/>
              <a:lumOff val="40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endParaRPr lang="es-ES" altLang="es-ES_tradnl" sz="800" kern="0" dirty="0">
              <a:solidFill>
                <a:schemeClr val="bg1"/>
              </a:solidFill>
            </a:endParaRPr>
          </a:p>
          <a:p>
            <a:r>
              <a:rPr lang="es-ES" altLang="es-ES_tradnl" sz="2800" kern="0" dirty="0">
                <a:solidFill>
                  <a:schemeClr val="bg1"/>
                </a:solidFill>
              </a:rPr>
              <a:t>3. Parámetros BIPAP I:</a:t>
            </a:r>
          </a:p>
        </p:txBody>
      </p:sp>
    </p:spTree>
    <p:extLst>
      <p:ext uri="{BB962C8B-B14F-4D97-AF65-F5344CB8AC3E}">
        <p14:creationId xmlns:p14="http://schemas.microsoft.com/office/powerpoint/2010/main" val="140409150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097183" y="1961837"/>
            <a:ext cx="8319297" cy="2934326"/>
          </a:xfrm>
          <a:prstGeom prst="rect">
            <a:avLst/>
          </a:prstGeom>
        </p:spPr>
      </p:pic>
      <p:sp>
        <p:nvSpPr>
          <p:cNvPr id="5" name="Rectangle 2">
            <a:extLst>
              <a:ext uri="{FF2B5EF4-FFF2-40B4-BE49-F238E27FC236}">
                <a16:creationId xmlns:a16="http://schemas.microsoft.com/office/drawing/2014/main" id="{090F138B-74F5-90D7-3833-65783679C576}"/>
              </a:ext>
            </a:extLst>
          </p:cNvPr>
          <p:cNvSpPr txBox="1">
            <a:spLocks noChangeArrowheads="1"/>
          </p:cNvSpPr>
          <p:nvPr/>
        </p:nvSpPr>
        <p:spPr bwMode="auto">
          <a:xfrm>
            <a:off x="0" y="0"/>
            <a:ext cx="12192000" cy="980728"/>
          </a:xfrm>
          <a:prstGeom prst="rect">
            <a:avLst/>
          </a:prstGeom>
          <a:solidFill>
            <a:schemeClr val="accent2">
              <a:lumMod val="60000"/>
              <a:lumOff val="40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endParaRPr lang="es-ES" altLang="es-ES_tradnl" sz="800" kern="0" dirty="0">
              <a:solidFill>
                <a:schemeClr val="bg1"/>
              </a:solidFill>
            </a:endParaRPr>
          </a:p>
          <a:p>
            <a:r>
              <a:rPr lang="es-ES" altLang="es-ES_tradnl" sz="2800" kern="0" dirty="0">
                <a:solidFill>
                  <a:schemeClr val="bg1"/>
                </a:solidFill>
              </a:rPr>
              <a:t>3. Parámetros BIPAP II:</a:t>
            </a:r>
          </a:p>
        </p:txBody>
      </p:sp>
    </p:spTree>
    <p:extLst>
      <p:ext uri="{BB962C8B-B14F-4D97-AF65-F5344CB8AC3E}">
        <p14:creationId xmlns:p14="http://schemas.microsoft.com/office/powerpoint/2010/main" val="7717237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647728" y="1124744"/>
            <a:ext cx="4927101" cy="5478859"/>
          </a:xfrm>
          <a:prstGeom prst="rect">
            <a:avLst/>
          </a:prstGeom>
        </p:spPr>
      </p:pic>
      <p:sp>
        <p:nvSpPr>
          <p:cNvPr id="5" name="Rectangle 2">
            <a:extLst>
              <a:ext uri="{FF2B5EF4-FFF2-40B4-BE49-F238E27FC236}">
                <a16:creationId xmlns:a16="http://schemas.microsoft.com/office/drawing/2014/main" id="{A3C76178-D7A9-FADD-E420-25F7138812DD}"/>
              </a:ext>
            </a:extLst>
          </p:cNvPr>
          <p:cNvSpPr txBox="1">
            <a:spLocks noChangeArrowheads="1"/>
          </p:cNvSpPr>
          <p:nvPr/>
        </p:nvSpPr>
        <p:spPr bwMode="auto">
          <a:xfrm>
            <a:off x="0" y="0"/>
            <a:ext cx="12192000" cy="958352"/>
          </a:xfrm>
          <a:prstGeom prst="rect">
            <a:avLst/>
          </a:prstGeom>
          <a:solidFill>
            <a:schemeClr val="accent2">
              <a:lumMod val="60000"/>
              <a:lumOff val="40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endParaRPr lang="es-ES" altLang="es-ES_tradnl" sz="800" kern="0" dirty="0">
              <a:solidFill>
                <a:schemeClr val="bg1"/>
              </a:solidFill>
            </a:endParaRPr>
          </a:p>
          <a:p>
            <a:r>
              <a:rPr lang="es-ES" altLang="es-ES_tradnl" sz="2800" kern="0" dirty="0">
                <a:solidFill>
                  <a:schemeClr val="bg1"/>
                </a:solidFill>
              </a:rPr>
              <a:t>4. Algoritmo de actuación:</a:t>
            </a:r>
          </a:p>
        </p:txBody>
      </p:sp>
    </p:spTree>
    <p:extLst>
      <p:ext uri="{BB962C8B-B14F-4D97-AF65-F5344CB8AC3E}">
        <p14:creationId xmlns:p14="http://schemas.microsoft.com/office/powerpoint/2010/main" val="1245428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4118061" y="1124744"/>
            <a:ext cx="4282195" cy="5591558"/>
          </a:xfrm>
          <a:prstGeom prst="rect">
            <a:avLst/>
          </a:prstGeom>
        </p:spPr>
      </p:pic>
      <p:sp>
        <p:nvSpPr>
          <p:cNvPr id="5" name="Rectangle 2">
            <a:extLst>
              <a:ext uri="{FF2B5EF4-FFF2-40B4-BE49-F238E27FC236}">
                <a16:creationId xmlns:a16="http://schemas.microsoft.com/office/drawing/2014/main" id="{8FDA283E-9DF7-367E-7434-6EE7429BDD6C}"/>
              </a:ext>
            </a:extLst>
          </p:cNvPr>
          <p:cNvSpPr txBox="1">
            <a:spLocks noChangeArrowheads="1"/>
          </p:cNvSpPr>
          <p:nvPr/>
        </p:nvSpPr>
        <p:spPr bwMode="auto">
          <a:xfrm>
            <a:off x="0" y="0"/>
            <a:ext cx="12192000" cy="980728"/>
          </a:xfrm>
          <a:prstGeom prst="rect">
            <a:avLst/>
          </a:prstGeom>
          <a:solidFill>
            <a:schemeClr val="accent2">
              <a:lumMod val="60000"/>
              <a:lumOff val="40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endParaRPr lang="es-ES" altLang="es-ES_tradnl" sz="800" kern="0" dirty="0">
              <a:solidFill>
                <a:schemeClr val="bg1"/>
              </a:solidFill>
            </a:endParaRPr>
          </a:p>
          <a:p>
            <a:r>
              <a:rPr lang="es-ES" altLang="es-ES_tradnl" sz="2800" kern="0" dirty="0">
                <a:solidFill>
                  <a:schemeClr val="bg1"/>
                </a:solidFill>
              </a:rPr>
              <a:t>5. Problemas y soluciones al aplicar BIPAP:</a:t>
            </a:r>
          </a:p>
        </p:txBody>
      </p:sp>
    </p:spTree>
    <p:extLst>
      <p:ext uri="{BB962C8B-B14F-4D97-AF65-F5344CB8AC3E}">
        <p14:creationId xmlns:p14="http://schemas.microsoft.com/office/powerpoint/2010/main" val="10987331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935760" y="1058274"/>
            <a:ext cx="5885294" cy="5658936"/>
          </a:xfrm>
          <a:prstGeom prst="rect">
            <a:avLst/>
          </a:prstGeom>
        </p:spPr>
      </p:pic>
      <p:sp>
        <p:nvSpPr>
          <p:cNvPr id="5" name="Rectangle 2">
            <a:extLst>
              <a:ext uri="{FF2B5EF4-FFF2-40B4-BE49-F238E27FC236}">
                <a16:creationId xmlns:a16="http://schemas.microsoft.com/office/drawing/2014/main" id="{74406165-3307-87ED-00F2-A842E1A8AD55}"/>
              </a:ext>
            </a:extLst>
          </p:cNvPr>
          <p:cNvSpPr txBox="1">
            <a:spLocks noChangeArrowheads="1"/>
          </p:cNvSpPr>
          <p:nvPr/>
        </p:nvSpPr>
        <p:spPr bwMode="auto">
          <a:xfrm>
            <a:off x="0" y="0"/>
            <a:ext cx="12192000" cy="908720"/>
          </a:xfrm>
          <a:prstGeom prst="rect">
            <a:avLst/>
          </a:prstGeom>
          <a:solidFill>
            <a:schemeClr val="accent2">
              <a:lumMod val="60000"/>
              <a:lumOff val="40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endParaRPr lang="es-ES" altLang="es-ES_tradnl" sz="800" kern="0" dirty="0">
              <a:solidFill>
                <a:schemeClr val="bg1"/>
              </a:solidFill>
            </a:endParaRPr>
          </a:p>
          <a:p>
            <a:r>
              <a:rPr lang="es-ES" altLang="es-ES_tradnl" sz="2800" kern="0" dirty="0">
                <a:solidFill>
                  <a:schemeClr val="bg1"/>
                </a:solidFill>
              </a:rPr>
              <a:t>6. Problemas clínicos en VMNI desadaptación:</a:t>
            </a:r>
          </a:p>
        </p:txBody>
      </p:sp>
    </p:spTree>
    <p:extLst>
      <p:ext uri="{BB962C8B-B14F-4D97-AF65-F5344CB8AC3E}">
        <p14:creationId xmlns:p14="http://schemas.microsoft.com/office/powerpoint/2010/main" val="117515642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323C4F7-2E49-F743-818D-57B6C97DF508}"/>
              </a:ext>
            </a:extLst>
          </p:cNvPr>
          <p:cNvSpPr>
            <a:spLocks noGrp="1"/>
          </p:cNvSpPr>
          <p:nvPr>
            <p:ph idx="1"/>
          </p:nvPr>
        </p:nvSpPr>
        <p:spPr>
          <a:xfrm>
            <a:off x="2783633" y="4131078"/>
            <a:ext cx="7632847" cy="1188132"/>
          </a:xfrm>
        </p:spPr>
        <p:txBody>
          <a:bodyPr/>
          <a:lstStyle/>
          <a:p>
            <a:pPr marL="0" indent="0">
              <a:buNone/>
              <a:defRPr/>
            </a:pPr>
            <a:r>
              <a:rPr lang="es-ES" i="1" dirty="0">
                <a:solidFill>
                  <a:schemeClr val="accent6">
                    <a:lumMod val="75000"/>
                  </a:schemeClr>
                </a:solidFill>
              </a:rPr>
              <a:t>“El autor de esta presentación declara no tener conflicto de intereses”</a:t>
            </a:r>
          </a:p>
        </p:txBody>
      </p:sp>
    </p:spTree>
    <p:extLst>
      <p:ext uri="{BB962C8B-B14F-4D97-AF65-F5344CB8AC3E}">
        <p14:creationId xmlns:p14="http://schemas.microsoft.com/office/powerpoint/2010/main" val="1939712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ChangeArrowheads="1"/>
          </p:cNvSpPr>
          <p:nvPr/>
        </p:nvSpPr>
        <p:spPr bwMode="auto">
          <a:xfrm>
            <a:off x="2639616" y="1844675"/>
            <a:ext cx="3960812"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42900" indent="-342900" eaLnBrk="1" hangingPunct="1">
              <a:buFont typeface="+mj-lt"/>
              <a:buAutoNum type="arabicPeriod"/>
            </a:pPr>
            <a:r>
              <a:rPr lang="es-ES" altLang="es-ES_tradnl" sz="1600" b="1" dirty="0">
                <a:solidFill>
                  <a:schemeClr val="accent6">
                    <a:lumMod val="75000"/>
                  </a:schemeClr>
                </a:solidFill>
              </a:rPr>
              <a:t>Seleccionar adecuadamente al paciente:</a:t>
            </a:r>
          </a:p>
          <a:p>
            <a:pPr eaLnBrk="1" hangingPunct="1"/>
            <a:endParaRPr lang="es-ES" altLang="es-ES_tradnl" sz="1600" i="1" dirty="0">
              <a:solidFill>
                <a:schemeClr val="accent6">
                  <a:lumMod val="75000"/>
                </a:schemeClr>
              </a:solidFill>
            </a:endParaRPr>
          </a:p>
          <a:p>
            <a:pPr lvl="1" eaLnBrk="1" hangingPunct="1">
              <a:buFont typeface="Wingdings" charset="2"/>
              <a:buChar char="ü"/>
            </a:pPr>
            <a:r>
              <a:rPr lang="es-ES" altLang="es-ES_tradnl" sz="1600" dirty="0">
                <a:solidFill>
                  <a:schemeClr val="accent6">
                    <a:lumMod val="75000"/>
                  </a:schemeClr>
                </a:solidFill>
              </a:rPr>
              <a:t>Disnea severa a moderada con uso de musculatura accesoria o asincronía toracoabdominal</a:t>
            </a:r>
          </a:p>
          <a:p>
            <a:pPr lvl="1" eaLnBrk="1" hangingPunct="1">
              <a:buFont typeface="Wingdings" charset="2"/>
              <a:buChar char="ü"/>
            </a:pPr>
            <a:r>
              <a:rPr lang="es-ES" altLang="es-ES_tradnl" sz="1600" dirty="0">
                <a:solidFill>
                  <a:schemeClr val="accent6">
                    <a:lumMod val="75000"/>
                  </a:schemeClr>
                </a:solidFill>
              </a:rPr>
              <a:t>Frecuencia respiratoria &gt; 25 rpm.</a:t>
            </a:r>
          </a:p>
          <a:p>
            <a:pPr lvl="1" eaLnBrk="1" hangingPunct="1">
              <a:buFont typeface="Wingdings" charset="2"/>
              <a:buChar char="ü"/>
            </a:pPr>
            <a:r>
              <a:rPr lang="es-ES" altLang="es-ES_tradnl" sz="1600" dirty="0">
                <a:solidFill>
                  <a:schemeClr val="accent6">
                    <a:lumMod val="75000"/>
                  </a:schemeClr>
                </a:solidFill>
              </a:rPr>
              <a:t>Deterioro gasométrico con: </a:t>
            </a:r>
          </a:p>
          <a:p>
            <a:pPr marL="1200150" lvl="2" indent="-285750" eaLnBrk="1" hangingPunct="1">
              <a:buFont typeface="Arial" panose="020B0604020202020204" pitchFamily="34" charset="0"/>
              <a:buChar char="•"/>
            </a:pPr>
            <a:r>
              <a:rPr lang="es-ES" altLang="es-ES_tradnl" sz="1600" dirty="0">
                <a:solidFill>
                  <a:schemeClr val="accent6">
                    <a:lumMod val="75000"/>
                  </a:schemeClr>
                </a:solidFill>
              </a:rPr>
              <a:t>SpO2 &lt; 90% (FiO2 0,21)</a:t>
            </a:r>
          </a:p>
          <a:p>
            <a:pPr marL="1200150" lvl="2" indent="-285750" eaLnBrk="1" hangingPunct="1">
              <a:buFont typeface="Arial" panose="020B0604020202020204" pitchFamily="34" charset="0"/>
              <a:buChar char="•"/>
            </a:pPr>
            <a:r>
              <a:rPr lang="es-ES" altLang="es-ES_tradnl" sz="1600" dirty="0">
                <a:solidFill>
                  <a:schemeClr val="accent6">
                    <a:lumMod val="75000"/>
                  </a:schemeClr>
                </a:solidFill>
              </a:rPr>
              <a:t>pO2 &lt; 60 </a:t>
            </a:r>
            <a:r>
              <a:rPr lang="es-ES" altLang="es-ES_tradnl" sz="1600" dirty="0" err="1">
                <a:solidFill>
                  <a:schemeClr val="accent6">
                    <a:lumMod val="75000"/>
                  </a:schemeClr>
                </a:solidFill>
              </a:rPr>
              <a:t>mmHg</a:t>
            </a:r>
            <a:endParaRPr lang="es-ES" altLang="es-ES_tradnl" sz="1600" dirty="0">
              <a:solidFill>
                <a:schemeClr val="accent6">
                  <a:lumMod val="75000"/>
                </a:schemeClr>
              </a:solidFill>
            </a:endParaRPr>
          </a:p>
          <a:p>
            <a:pPr marL="1200150" lvl="2" indent="-285750" eaLnBrk="1" hangingPunct="1">
              <a:buFont typeface="Arial" panose="020B0604020202020204" pitchFamily="34" charset="0"/>
              <a:buChar char="•"/>
            </a:pPr>
            <a:r>
              <a:rPr lang="es-ES" altLang="es-ES_tradnl" sz="1600" dirty="0">
                <a:solidFill>
                  <a:schemeClr val="accent6">
                    <a:lumMod val="75000"/>
                  </a:schemeClr>
                </a:solidFill>
              </a:rPr>
              <a:t>PaO2/FiO2 &lt; 300</a:t>
            </a:r>
          </a:p>
          <a:p>
            <a:pPr marL="1200150" lvl="2" indent="-285750" eaLnBrk="1" hangingPunct="1">
              <a:buFont typeface="Arial" panose="020B0604020202020204" pitchFamily="34" charset="0"/>
              <a:buChar char="•"/>
            </a:pPr>
            <a:endParaRPr lang="es-ES" altLang="es-ES_tradnl" sz="1600" i="1" dirty="0">
              <a:solidFill>
                <a:schemeClr val="accent6">
                  <a:lumMod val="75000"/>
                </a:schemeClr>
              </a:solidFill>
            </a:endParaRPr>
          </a:p>
          <a:p>
            <a:pPr marL="342900" indent="-342900" eaLnBrk="1" hangingPunct="1">
              <a:buAutoNum type="arabicPeriod" startAt="2"/>
            </a:pPr>
            <a:r>
              <a:rPr lang="es-ES" altLang="es-ES_tradnl" sz="1600" b="1" dirty="0">
                <a:solidFill>
                  <a:schemeClr val="accent6">
                    <a:lumMod val="75000"/>
                  </a:schemeClr>
                </a:solidFill>
              </a:rPr>
              <a:t>Revisar contraindicaciones</a:t>
            </a:r>
          </a:p>
          <a:p>
            <a:pPr marL="342900" indent="-342900" eaLnBrk="1" hangingPunct="1">
              <a:buAutoNum type="arabicPeriod" startAt="2"/>
            </a:pPr>
            <a:r>
              <a:rPr lang="es-ES" altLang="es-ES_tradnl" sz="1600" b="1" dirty="0">
                <a:solidFill>
                  <a:schemeClr val="accent6">
                    <a:lumMod val="75000"/>
                  </a:schemeClr>
                </a:solidFill>
              </a:rPr>
              <a:t>Reconocer los signos de fracaso precoz</a:t>
            </a:r>
          </a:p>
        </p:txBody>
      </p:sp>
      <p:sp>
        <p:nvSpPr>
          <p:cNvPr id="97284" name="Text Box 4"/>
          <p:cNvSpPr txBox="1">
            <a:spLocks noChangeArrowheads="1"/>
          </p:cNvSpPr>
          <p:nvPr/>
        </p:nvSpPr>
        <p:spPr bwMode="auto">
          <a:xfrm>
            <a:off x="6311206" y="6093296"/>
            <a:ext cx="410527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sz="1400" dirty="0" err="1">
                <a:solidFill>
                  <a:schemeClr val="hlink"/>
                </a:solidFill>
                <a:ea typeface="ＭＳ Ｐゴシック" charset="0"/>
                <a:cs typeface="ＭＳ Ｐゴシック" charset="0"/>
              </a:rPr>
              <a:t>Mehta</a:t>
            </a:r>
            <a:r>
              <a:rPr lang="es-ES" sz="1400" dirty="0">
                <a:solidFill>
                  <a:schemeClr val="hlink"/>
                </a:solidFill>
                <a:ea typeface="ＭＳ Ｐゴシック" charset="0"/>
                <a:cs typeface="ＭＳ Ｐゴシック" charset="0"/>
              </a:rPr>
              <a:t> S, Hill N. Am J </a:t>
            </a:r>
            <a:r>
              <a:rPr lang="es-ES" sz="1400" dirty="0" err="1">
                <a:solidFill>
                  <a:schemeClr val="hlink"/>
                </a:solidFill>
                <a:ea typeface="ＭＳ Ｐゴシック" charset="0"/>
                <a:cs typeface="ＭＳ Ｐゴシック" charset="0"/>
              </a:rPr>
              <a:t>Respir</a:t>
            </a:r>
            <a:r>
              <a:rPr lang="es-ES" sz="1400" dirty="0">
                <a:solidFill>
                  <a:schemeClr val="hlink"/>
                </a:solidFill>
                <a:ea typeface="ＭＳ Ｐゴシック" charset="0"/>
                <a:cs typeface="ＭＳ Ｐゴシック" charset="0"/>
              </a:rPr>
              <a:t> </a:t>
            </a:r>
            <a:r>
              <a:rPr lang="es-ES" sz="1400" dirty="0" err="1">
                <a:solidFill>
                  <a:schemeClr val="hlink"/>
                </a:solidFill>
                <a:ea typeface="ＭＳ Ｐゴシック" charset="0"/>
                <a:cs typeface="ＭＳ Ｐゴシック" charset="0"/>
              </a:rPr>
              <a:t>Crit</a:t>
            </a:r>
            <a:r>
              <a:rPr lang="es-ES" sz="1400" dirty="0">
                <a:solidFill>
                  <a:schemeClr val="hlink"/>
                </a:solidFill>
                <a:ea typeface="ＭＳ Ｐゴシック" charset="0"/>
                <a:cs typeface="ＭＳ Ｐゴシック" charset="0"/>
              </a:rPr>
              <a:t> Care </a:t>
            </a:r>
            <a:r>
              <a:rPr lang="es-ES" sz="1400" dirty="0" err="1">
                <a:solidFill>
                  <a:schemeClr val="hlink"/>
                </a:solidFill>
                <a:ea typeface="ＭＳ Ｐゴシック" charset="0"/>
                <a:cs typeface="ＭＳ Ｐゴシック" charset="0"/>
              </a:rPr>
              <a:t>Med</a:t>
            </a:r>
            <a:r>
              <a:rPr lang="es-ES" sz="1400" dirty="0">
                <a:solidFill>
                  <a:schemeClr val="hlink"/>
                </a:solidFill>
                <a:ea typeface="ＭＳ Ｐゴシック" charset="0"/>
                <a:cs typeface="ＭＳ Ｐゴシック" charset="0"/>
              </a:rPr>
              <a:t>. 2001</a:t>
            </a:r>
          </a:p>
        </p:txBody>
      </p:sp>
      <p:sp>
        <p:nvSpPr>
          <p:cNvPr id="97286" name="Text Box 6"/>
          <p:cNvSpPr txBox="1">
            <a:spLocks noChangeArrowheads="1"/>
          </p:cNvSpPr>
          <p:nvPr/>
        </p:nvSpPr>
        <p:spPr bwMode="auto">
          <a:xfrm>
            <a:off x="7032104" y="5220489"/>
            <a:ext cx="309562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600" dirty="0">
                <a:solidFill>
                  <a:srgbClr val="000000"/>
                </a:solidFill>
                <a:effectLst>
                  <a:outerShdw blurRad="38100" dist="38100" dir="2700000" algn="tl">
                    <a:srgbClr val="C0C0C0"/>
                  </a:outerShdw>
                </a:effectLst>
              </a:rPr>
              <a:t>Posición de </a:t>
            </a:r>
            <a:r>
              <a:rPr lang="es-ES" altLang="es-ES_tradnl" sz="1600" dirty="0" err="1">
                <a:solidFill>
                  <a:srgbClr val="000000"/>
                </a:solidFill>
                <a:effectLst>
                  <a:outerShdw blurRad="38100" dist="38100" dir="2700000" algn="tl">
                    <a:srgbClr val="C0C0C0"/>
                  </a:outerShdw>
                </a:effectLst>
              </a:rPr>
              <a:t>Fowler</a:t>
            </a:r>
            <a:endParaRPr lang="es-ES" altLang="es-ES_tradnl" sz="1600" dirty="0">
              <a:solidFill>
                <a:srgbClr val="000000"/>
              </a:solidFill>
              <a:effectLst>
                <a:outerShdw blurRad="38100" dist="38100" dir="2700000" algn="tl">
                  <a:srgbClr val="C0C0C0"/>
                </a:outerShdw>
              </a:effectLst>
            </a:endParaRPr>
          </a:p>
          <a:p>
            <a:pPr algn="ctr" eaLnBrk="1" hangingPunct="1"/>
            <a:r>
              <a:rPr lang="es-ES" altLang="es-ES_tradnl" sz="1600" dirty="0">
                <a:solidFill>
                  <a:srgbClr val="000000"/>
                </a:solidFill>
                <a:effectLst>
                  <a:outerShdw blurRad="38100" dist="38100" dir="2700000" algn="tl">
                    <a:srgbClr val="C0C0C0"/>
                  </a:outerShdw>
                </a:effectLst>
              </a:rPr>
              <a:t>CPAP </a:t>
            </a:r>
            <a:r>
              <a:rPr lang="es-ES" altLang="es-ES_tradnl" sz="1600" dirty="0" err="1">
                <a:solidFill>
                  <a:srgbClr val="000000"/>
                </a:solidFill>
                <a:effectLst>
                  <a:outerShdw blurRad="38100" dist="38100" dir="2700000" algn="tl">
                    <a:srgbClr val="C0C0C0"/>
                  </a:outerShdw>
                </a:effectLst>
              </a:rPr>
              <a:t>Boussignac</a:t>
            </a:r>
            <a:r>
              <a:rPr lang="es-ES" altLang="es-ES_tradnl" sz="1600" dirty="0">
                <a:solidFill>
                  <a:srgbClr val="000000"/>
                </a:solidFill>
                <a:effectLst>
                  <a:outerShdw blurRad="38100" dist="38100" dir="2700000" algn="tl">
                    <a:srgbClr val="C0C0C0"/>
                  </a:outerShdw>
                </a:effectLst>
              </a:rPr>
              <a:t> - </a:t>
            </a:r>
            <a:r>
              <a:rPr lang="es-ES" altLang="es-ES_tradnl" sz="1600" dirty="0" err="1">
                <a:solidFill>
                  <a:srgbClr val="000000"/>
                </a:solidFill>
                <a:effectLst>
                  <a:outerShdw blurRad="38100" dist="38100" dir="2700000" algn="tl">
                    <a:srgbClr val="C0C0C0"/>
                  </a:outerShdw>
                </a:effectLst>
              </a:rPr>
              <a:t>Vygon</a:t>
            </a:r>
            <a:endParaRPr lang="es-ES" altLang="es-ES_tradnl" sz="1600" dirty="0">
              <a:solidFill>
                <a:srgbClr val="000000"/>
              </a:solidFill>
              <a:effectLst>
                <a:outerShdw blurRad="38100" dist="38100" dir="2700000" algn="tl">
                  <a:srgbClr val="C0C0C0"/>
                </a:outerShdw>
              </a:effectLst>
            </a:endParaRPr>
          </a:p>
        </p:txBody>
      </p:sp>
      <p:sp>
        <p:nvSpPr>
          <p:cNvPr id="2" name="Título 1"/>
          <p:cNvSpPr>
            <a:spLocks noGrp="1"/>
          </p:cNvSpPr>
          <p:nvPr>
            <p:ph type="title"/>
          </p:nvPr>
        </p:nvSpPr>
        <p:spPr>
          <a:xfrm>
            <a:off x="2114550" y="-99392"/>
            <a:ext cx="8229600" cy="1192793"/>
          </a:xfrm>
        </p:spPr>
        <p:txBody>
          <a:bodyPr/>
          <a:lstStyle/>
          <a:p>
            <a:pPr>
              <a:defRPr/>
            </a:pPr>
            <a:r>
              <a:rPr lang="es-ES_tradnl" sz="4000" b="1" dirty="0">
                <a:solidFill>
                  <a:schemeClr val="accent6">
                    <a:lumMod val="75000"/>
                  </a:schemeClr>
                </a:solidFill>
                <a:effectLst>
                  <a:outerShdw blurRad="38100" dist="38100" dir="2700000" algn="tl">
                    <a:srgbClr val="000000">
                      <a:alpha val="43137"/>
                    </a:srgbClr>
                  </a:outerShdw>
                </a:effectLst>
              </a:rPr>
              <a:t>II. IRA hipoxémica</a:t>
            </a:r>
            <a:endParaRPr lang="es-ES" sz="4000" b="1" dirty="0">
              <a:solidFill>
                <a:schemeClr val="accent6">
                  <a:lumMod val="75000"/>
                </a:schemeClr>
              </a:solidFill>
              <a:effectLst>
                <a:outerShdw blurRad="38100" dist="38100" dir="2700000" algn="tl">
                  <a:srgbClr val="000000">
                    <a:alpha val="43137"/>
                  </a:srgbClr>
                </a:outerShdw>
              </a:effectLst>
            </a:endParaRPr>
          </a:p>
        </p:txBody>
      </p:sp>
      <p:pic>
        <p:nvPicPr>
          <p:cNvPr id="3" name="Marcador de contenido 2">
            <a:extLst>
              <a:ext uri="{FF2B5EF4-FFF2-40B4-BE49-F238E27FC236}">
                <a16:creationId xmlns:a16="http://schemas.microsoft.com/office/drawing/2014/main" id="{B19DF2CC-5116-009F-C65D-57508BE79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781" y="1602273"/>
            <a:ext cx="2558179" cy="3410903"/>
          </a:xfrm>
          <a:prstGeom prst="rect">
            <a:avLst/>
          </a:prstGeom>
          <a:effectLst>
            <a:outerShdw blurRad="50800" dist="38100" dir="2700000" algn="tl" rotWithShape="0">
              <a:prstClr val="black">
                <a:alpha val="40000"/>
              </a:prstClr>
            </a:outerShdw>
          </a:effec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sz="half" idx="1"/>
          </p:nvPr>
        </p:nvSpPr>
        <p:spPr>
          <a:xfrm>
            <a:off x="2566988" y="1916114"/>
            <a:ext cx="4038600" cy="2733675"/>
          </a:xfrm>
          <a:solidFill>
            <a:srgbClr val="FFFFFF"/>
          </a:solidFill>
          <a:extLst>
            <a:ext uri="{91240B29-F687-4f45-9708-019B960494DF}">
              <a14:hiddenLine xmlns:a14="http://schemas.microsoft.com/office/drawing/2010/main" xmlns="" w="9525">
                <a:solidFill>
                  <a:schemeClr val="bg2"/>
                </a:solidFill>
                <a:miter lim="800000"/>
                <a:headEnd/>
                <a:tailEnd/>
              </a14:hiddenLine>
            </a:ext>
          </a:extLst>
        </p:spPr>
        <p:txBody>
          <a:bodyPr/>
          <a:lstStyle/>
          <a:p>
            <a:pPr marL="609600" indent="-609600" eaLnBrk="1" hangingPunct="1">
              <a:buFont typeface="Wingdings" charset="2"/>
              <a:buAutoNum type="arabicPeriod"/>
            </a:pPr>
            <a:r>
              <a:rPr lang="es-ES" altLang="es-ES_tradnl" sz="2200" dirty="0">
                <a:solidFill>
                  <a:schemeClr val="accent6">
                    <a:lumMod val="75000"/>
                  </a:schemeClr>
                </a:solidFill>
              </a:rPr>
              <a:t>Criterios de Inclusión</a:t>
            </a:r>
          </a:p>
          <a:p>
            <a:pPr marL="609600" indent="-609600" eaLnBrk="1" hangingPunct="1">
              <a:buFont typeface="Wingdings" charset="2"/>
              <a:buAutoNum type="arabicPeriod"/>
            </a:pPr>
            <a:r>
              <a:rPr lang="es-ES" altLang="es-ES_tradnl" sz="2200" dirty="0">
                <a:solidFill>
                  <a:schemeClr val="accent6">
                    <a:lumMod val="75000"/>
                  </a:schemeClr>
                </a:solidFill>
              </a:rPr>
              <a:t>Criterios de Exclusión</a:t>
            </a:r>
          </a:p>
          <a:p>
            <a:pPr marL="609600" indent="-609600" eaLnBrk="1" hangingPunct="1">
              <a:buFont typeface="Wingdings" charset="2"/>
              <a:buAutoNum type="arabicPeriod"/>
            </a:pPr>
            <a:r>
              <a:rPr lang="es-ES" altLang="es-ES_tradnl" sz="2200" dirty="0">
                <a:solidFill>
                  <a:schemeClr val="accent6">
                    <a:lumMod val="75000"/>
                  </a:schemeClr>
                </a:solidFill>
              </a:rPr>
              <a:t>Secuencia de Manejo</a:t>
            </a:r>
          </a:p>
          <a:p>
            <a:pPr marL="609600" indent="-609600" eaLnBrk="1" hangingPunct="1">
              <a:buFont typeface="Wingdings" charset="2"/>
              <a:buAutoNum type="arabicPeriod"/>
            </a:pPr>
            <a:r>
              <a:rPr lang="es-ES" altLang="es-ES_tradnl" sz="2200" dirty="0">
                <a:solidFill>
                  <a:schemeClr val="accent6">
                    <a:lumMod val="75000"/>
                  </a:schemeClr>
                </a:solidFill>
              </a:rPr>
              <a:t>Algoritmo de Actuación</a:t>
            </a:r>
          </a:p>
          <a:p>
            <a:pPr marL="609600" indent="-609600" eaLnBrk="1" hangingPunct="1">
              <a:buFont typeface="Wingdings" charset="2"/>
              <a:buAutoNum type="arabicPeriod"/>
            </a:pPr>
            <a:r>
              <a:rPr lang="es-ES" altLang="es-ES_tradnl" sz="2200" dirty="0">
                <a:solidFill>
                  <a:schemeClr val="accent6">
                    <a:lumMod val="75000"/>
                  </a:schemeClr>
                </a:solidFill>
              </a:rPr>
              <a:t>Condiciones para la retirada</a:t>
            </a:r>
          </a:p>
        </p:txBody>
      </p:sp>
      <p:sp>
        <p:nvSpPr>
          <p:cNvPr id="103428" name="Rectangle 4"/>
          <p:cNvSpPr>
            <a:spLocks noChangeArrowheads="1"/>
          </p:cNvSpPr>
          <p:nvPr/>
        </p:nvSpPr>
        <p:spPr bwMode="auto">
          <a:xfrm>
            <a:off x="4151313" y="5876926"/>
            <a:ext cx="2476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r>
              <a:rPr lang="es-ES">
                <a:solidFill>
                  <a:srgbClr val="FFFF99"/>
                </a:solidFill>
                <a:ea typeface="ＭＳ Ｐゴシック" charset="0"/>
                <a:cs typeface="ＭＳ Ｐゴシック" charset="0"/>
              </a:rPr>
              <a:t>I</a:t>
            </a:r>
          </a:p>
        </p:txBody>
      </p:sp>
      <p:sp>
        <p:nvSpPr>
          <p:cNvPr id="103429" name="Rectangle 5"/>
          <p:cNvSpPr>
            <a:spLocks noChangeArrowheads="1"/>
          </p:cNvSpPr>
          <p:nvPr/>
        </p:nvSpPr>
        <p:spPr bwMode="auto">
          <a:xfrm>
            <a:off x="4008438" y="5876926"/>
            <a:ext cx="4000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s-ES">
              <a:solidFill>
                <a:srgbClr val="FFFF99"/>
              </a:solidFill>
              <a:ea typeface="ＭＳ Ｐゴシック" charset="0"/>
              <a:cs typeface="ＭＳ Ｐゴシック" charset="0"/>
            </a:endParaRPr>
          </a:p>
        </p:txBody>
      </p:sp>
      <p:sp>
        <p:nvSpPr>
          <p:cNvPr id="103433" name="Text Box 9"/>
          <p:cNvSpPr txBox="1">
            <a:spLocks noChangeArrowheads="1"/>
          </p:cNvSpPr>
          <p:nvPr/>
        </p:nvSpPr>
        <p:spPr bwMode="auto">
          <a:xfrm>
            <a:off x="7032104" y="4581128"/>
            <a:ext cx="2724150" cy="800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600" dirty="0">
                <a:solidFill>
                  <a:srgbClr val="000000"/>
                </a:solidFill>
                <a:effectLst>
                  <a:outerShdw blurRad="38100" dist="38100" dir="2700000" algn="tl">
                    <a:srgbClr val="C0C0C0"/>
                  </a:outerShdw>
                </a:effectLst>
              </a:rPr>
              <a:t>CPAP </a:t>
            </a:r>
            <a:r>
              <a:rPr lang="es-ES" altLang="es-ES_tradnl" sz="1600" dirty="0" err="1">
                <a:solidFill>
                  <a:srgbClr val="000000"/>
                </a:solidFill>
                <a:effectLst>
                  <a:outerShdw blurRad="38100" dist="38100" dir="2700000" algn="tl">
                    <a:srgbClr val="C0C0C0"/>
                  </a:outerShdw>
                </a:effectLst>
              </a:rPr>
              <a:t>Boussignac</a:t>
            </a:r>
            <a:r>
              <a:rPr lang="es-ES" altLang="es-ES_tradnl" sz="1600" dirty="0">
                <a:solidFill>
                  <a:srgbClr val="000000"/>
                </a:solidFill>
                <a:effectLst>
                  <a:outerShdw blurRad="38100" dist="38100" dir="2700000" algn="tl">
                    <a:srgbClr val="C0C0C0"/>
                  </a:outerShdw>
                </a:effectLst>
              </a:rPr>
              <a:t> - </a:t>
            </a:r>
            <a:r>
              <a:rPr lang="es-ES" altLang="es-ES_tradnl" sz="1600" dirty="0" err="1">
                <a:solidFill>
                  <a:srgbClr val="000000"/>
                </a:solidFill>
                <a:effectLst>
                  <a:outerShdw blurRad="38100" dist="38100" dir="2700000" algn="tl">
                    <a:srgbClr val="C0C0C0"/>
                  </a:outerShdw>
                </a:effectLst>
              </a:rPr>
              <a:t>Vygon</a:t>
            </a:r>
            <a:endParaRPr lang="es-ES" altLang="es-ES_tradnl" sz="1600" dirty="0">
              <a:solidFill>
                <a:srgbClr val="000000"/>
              </a:solidFill>
              <a:effectLst>
                <a:outerShdw blurRad="38100" dist="38100" dir="2700000" algn="tl">
                  <a:srgbClr val="C0C0C0"/>
                </a:outerShdw>
              </a:effectLst>
            </a:endParaRPr>
          </a:p>
          <a:p>
            <a:pPr algn="ctr" eaLnBrk="1" hangingPunct="1"/>
            <a:r>
              <a:rPr lang="es-ES" altLang="es-ES_tradnl" sz="1600" dirty="0">
                <a:solidFill>
                  <a:srgbClr val="000000"/>
                </a:solidFill>
                <a:effectLst>
                  <a:outerShdw blurRad="38100" dist="38100" dir="2700000" algn="tl">
                    <a:srgbClr val="C0C0C0"/>
                  </a:outerShdw>
                </a:effectLst>
              </a:rPr>
              <a:t>ámbito extrahospitalario</a:t>
            </a:r>
          </a:p>
          <a:p>
            <a:pPr algn="ctr" eaLnBrk="1" hangingPunct="1"/>
            <a:endParaRPr lang="es-ES" altLang="es-ES_tradnl" sz="1400" dirty="0"/>
          </a:p>
        </p:txBody>
      </p:sp>
      <p:pic>
        <p:nvPicPr>
          <p:cNvPr id="2" name="Picture 9" descr="EAP 02">
            <a:extLst>
              <a:ext uri="{FF2B5EF4-FFF2-40B4-BE49-F238E27FC236}">
                <a16:creationId xmlns:a16="http://schemas.microsoft.com/office/drawing/2014/main" id="{49BB7914-16F5-5002-99A5-2C3DDABCCF0F}"/>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384033" y="1916113"/>
            <a:ext cx="3730625" cy="2305050"/>
          </a:xfrm>
          <a:ln>
            <a:solidFill>
              <a:srgbClr val="DDDDDD"/>
            </a:solidFill>
            <a:miter lim="800000"/>
            <a:headEnd/>
            <a:tailEnd/>
          </a:ln>
          <a:effectLst>
            <a:outerShdw blurRad="63500"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 name="Rectangle 2">
            <a:extLst>
              <a:ext uri="{FF2B5EF4-FFF2-40B4-BE49-F238E27FC236}">
                <a16:creationId xmlns:a16="http://schemas.microsoft.com/office/drawing/2014/main" id="{11FE5A70-5A8B-108A-F0B5-878F85C69003}"/>
              </a:ext>
            </a:extLst>
          </p:cNvPr>
          <p:cNvSpPr>
            <a:spLocks noGrp="1" noChangeArrowheads="1"/>
          </p:cNvSpPr>
          <p:nvPr>
            <p:ph type="title"/>
          </p:nvPr>
        </p:nvSpPr>
        <p:spPr>
          <a:xfrm>
            <a:off x="2809876" y="188640"/>
            <a:ext cx="7444586" cy="485980"/>
          </a:xfrm>
        </p:spPr>
        <p:txBody>
          <a:bodyPr anchor="t"/>
          <a:lstStyle/>
          <a:p>
            <a:pPr eaLnBrk="1" hangingPunct="1"/>
            <a:r>
              <a:rPr lang="es-ES" altLang="es-ES_tradnl" sz="2700" b="1" dirty="0">
                <a:solidFill>
                  <a:srgbClr val="161645"/>
                </a:solidFill>
              </a:rPr>
              <a:t>Procedimiento y manejo de</a:t>
            </a:r>
            <a:r>
              <a:rPr lang="es-ES" altLang="es-ES_tradnl" sz="2700" b="1" dirty="0">
                <a:solidFill>
                  <a:srgbClr val="002060"/>
                </a:solidFill>
              </a:rPr>
              <a:t> CPAP</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12192000" cy="908720"/>
          </a:xfrm>
          <a:solidFill>
            <a:srgbClr val="339966"/>
          </a:solid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t"/>
          <a:lstStyle/>
          <a:p>
            <a:br>
              <a:rPr lang="es-ES" altLang="es-ES_tradnl" sz="800" dirty="0">
                <a:solidFill>
                  <a:srgbClr val="FDEB69"/>
                </a:solidFill>
              </a:rPr>
            </a:br>
            <a:r>
              <a:rPr lang="es-ES" altLang="es-ES_tradnl" sz="2800" dirty="0">
                <a:solidFill>
                  <a:srgbClr val="FDEB69"/>
                </a:solidFill>
              </a:rPr>
              <a:t>1. Criterios de inclusión:</a:t>
            </a:r>
          </a:p>
        </p:txBody>
      </p:sp>
      <p:pic>
        <p:nvPicPr>
          <p:cNvPr id="32772" name="Picture 4" descr="Foto_0261B"/>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88164" y="2133600"/>
            <a:ext cx="3455987" cy="2592388"/>
          </a:xfrm>
          <a:ln>
            <a:solidFill>
              <a:srgbClr val="DDDDDD"/>
            </a:solidFill>
            <a:miter lim="800000"/>
            <a:headEnd/>
            <a:tailEnd/>
          </a:ln>
          <a:effectLst>
            <a:outerShdw blurRad="63500"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73" name="Text Box 5"/>
          <p:cNvSpPr txBox="1">
            <a:spLocks noChangeArrowheads="1"/>
          </p:cNvSpPr>
          <p:nvPr/>
        </p:nvSpPr>
        <p:spPr bwMode="auto">
          <a:xfrm>
            <a:off x="7467836" y="5084764"/>
            <a:ext cx="24792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600" dirty="0">
                <a:effectLst>
                  <a:outerShdw blurRad="38100" dist="38100" dir="2700000" algn="tl">
                    <a:srgbClr val="C0C0C0"/>
                  </a:outerShdw>
                </a:effectLst>
              </a:rPr>
              <a:t>CPAP </a:t>
            </a:r>
            <a:r>
              <a:rPr lang="es-ES" altLang="es-ES_tradnl" sz="1600" dirty="0" err="1">
                <a:effectLst>
                  <a:outerShdw blurRad="38100" dist="38100" dir="2700000" algn="tl">
                    <a:srgbClr val="C0C0C0"/>
                  </a:outerShdw>
                </a:effectLst>
              </a:rPr>
              <a:t>Boussignac-Vygon</a:t>
            </a:r>
            <a:endParaRPr lang="es-ES" altLang="es-ES_tradnl" sz="1600" dirty="0">
              <a:effectLst>
                <a:outerShdw blurRad="38100" dist="38100" dir="2700000" algn="tl">
                  <a:srgbClr val="C0C0C0"/>
                </a:outerShdw>
              </a:effectLst>
            </a:endParaRPr>
          </a:p>
          <a:p>
            <a:pPr algn="ctr" eaLnBrk="1" hangingPunct="1"/>
            <a:r>
              <a:rPr lang="es-ES" altLang="es-ES_tradnl" sz="1600" dirty="0">
                <a:effectLst>
                  <a:outerShdw blurRad="38100" dist="38100" dir="2700000" algn="tl">
                    <a:srgbClr val="C0C0C0"/>
                  </a:outerShdw>
                </a:effectLst>
              </a:rPr>
              <a:t>ámbito hospitalario</a:t>
            </a:r>
          </a:p>
        </p:txBody>
      </p:sp>
      <p:sp>
        <p:nvSpPr>
          <p:cNvPr id="8" name="Rectangle 3"/>
          <p:cNvSpPr>
            <a:spLocks noGrp="1" noChangeArrowheads="1"/>
          </p:cNvSpPr>
          <p:nvPr>
            <p:ph type="body" sz="half" idx="1"/>
          </p:nvPr>
        </p:nvSpPr>
        <p:spPr>
          <a:xfrm>
            <a:off x="2927648" y="1484314"/>
            <a:ext cx="3527425" cy="4321175"/>
          </a:xfrm>
          <a:solidFill>
            <a:schemeClr val="accent1"/>
          </a:solidFill>
          <a:ln>
            <a:solidFill>
              <a:srgbClr val="333333"/>
            </a:solidFill>
            <a:miter lim="800000"/>
            <a:headEnd/>
            <a:tailEnd/>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lnSpc>
                <a:spcPct val="80000"/>
              </a:lnSpc>
              <a:buFont typeface="Wingdings" charset="2"/>
              <a:buChar char="ü"/>
            </a:pPr>
            <a:endParaRPr lang="es-ES" altLang="es-ES_tradnl" sz="1500" dirty="0">
              <a:solidFill>
                <a:srgbClr val="161645"/>
              </a:solidFill>
            </a:endParaRPr>
          </a:p>
          <a:p>
            <a:pPr eaLnBrk="1" hangingPunct="1">
              <a:lnSpc>
                <a:spcPct val="80000"/>
              </a:lnSpc>
              <a:buFont typeface="Wingdings" charset="2"/>
              <a:buChar char="ü"/>
            </a:pPr>
            <a:r>
              <a:rPr lang="es-ES" altLang="es-ES_tradnl" sz="1500" dirty="0">
                <a:solidFill>
                  <a:schemeClr val="accent6">
                    <a:lumMod val="75000"/>
                  </a:schemeClr>
                </a:solidFill>
              </a:rPr>
              <a:t>Ausencia de contraindicaciones para aplicar VMNI</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dirty="0">
                <a:solidFill>
                  <a:schemeClr val="accent6">
                    <a:lumMod val="75000"/>
                  </a:schemeClr>
                </a:solidFill>
              </a:rPr>
              <a:t>Presencia de respiración espontánea</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dirty="0">
                <a:solidFill>
                  <a:schemeClr val="accent6">
                    <a:lumMod val="75000"/>
                  </a:schemeClr>
                </a:solidFill>
              </a:rPr>
              <a:t>Paciente con nivel de conciencia suficiente que le permita expectorar y toser</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dirty="0">
                <a:solidFill>
                  <a:schemeClr val="accent6">
                    <a:lumMod val="75000"/>
                  </a:schemeClr>
                </a:solidFill>
              </a:rPr>
              <a:t>IRA hipoxémica establecida </a:t>
            </a:r>
            <a:r>
              <a:rPr lang="es-ES" altLang="es-ES_tradnl" sz="1500" dirty="0" err="1">
                <a:solidFill>
                  <a:schemeClr val="accent6">
                    <a:lumMod val="75000"/>
                  </a:schemeClr>
                </a:solidFill>
              </a:rPr>
              <a:t>ó</a:t>
            </a:r>
            <a:r>
              <a:rPr lang="es-ES" altLang="es-ES_tradnl" sz="1500" dirty="0">
                <a:solidFill>
                  <a:schemeClr val="accent6">
                    <a:lumMod val="75000"/>
                  </a:schemeClr>
                </a:solidFill>
              </a:rPr>
              <a:t> que no responde inicialmente a tratamiento convencional</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b="1" dirty="0">
                <a:solidFill>
                  <a:schemeClr val="accent6">
                    <a:lumMod val="75000"/>
                  </a:schemeClr>
                </a:solidFill>
              </a:rPr>
              <a:t>FR &gt; 25 rpm</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b="1" dirty="0">
                <a:solidFill>
                  <a:schemeClr val="accent6">
                    <a:lumMod val="75000"/>
                  </a:schemeClr>
                </a:solidFill>
              </a:rPr>
              <a:t>SpO</a:t>
            </a:r>
            <a:r>
              <a:rPr lang="es-ES" altLang="es-ES_tradnl" sz="1500" b="1" baseline="-25000" dirty="0">
                <a:solidFill>
                  <a:schemeClr val="accent6">
                    <a:lumMod val="75000"/>
                  </a:schemeClr>
                </a:solidFill>
              </a:rPr>
              <a:t>2</a:t>
            </a:r>
            <a:r>
              <a:rPr lang="es-ES" altLang="es-ES_tradnl" sz="1500" b="1" dirty="0">
                <a:solidFill>
                  <a:schemeClr val="accent6">
                    <a:lumMod val="75000"/>
                  </a:schemeClr>
                </a:solidFill>
              </a:rPr>
              <a:t> &lt; 90 % tras aplicarse FiO</a:t>
            </a:r>
            <a:r>
              <a:rPr lang="es-ES" altLang="es-ES_tradnl" sz="1500" b="1" baseline="-25000" dirty="0">
                <a:solidFill>
                  <a:schemeClr val="accent6">
                    <a:lumMod val="75000"/>
                  </a:schemeClr>
                </a:solidFill>
              </a:rPr>
              <a:t>2</a:t>
            </a:r>
            <a:r>
              <a:rPr lang="es-ES" altLang="es-ES_tradnl" sz="1500" b="1" dirty="0">
                <a:solidFill>
                  <a:schemeClr val="accent6">
                    <a:lumMod val="75000"/>
                  </a:schemeClr>
                </a:solidFill>
              </a:rPr>
              <a:t> &gt; 0.5</a:t>
            </a:r>
          </a:p>
          <a:p>
            <a:pPr eaLnBrk="1" hangingPunct="1">
              <a:lnSpc>
                <a:spcPct val="80000"/>
              </a:lnSpc>
            </a:pPr>
            <a:endParaRPr lang="es-ES" altLang="es-ES_tradnl" sz="1500" b="1" dirty="0">
              <a:solidFill>
                <a:srgbClr val="4D4D4D"/>
              </a:solidFill>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Neumotorax"/>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824192" y="1841389"/>
            <a:ext cx="3646421" cy="2735262"/>
          </a:xfrm>
          <a:ln>
            <a:solidFill>
              <a:srgbClr val="DDDDDD"/>
            </a:solidFill>
            <a:miter lim="800000"/>
            <a:headEnd/>
            <a:tailEnd/>
          </a:ln>
          <a:effectLst>
            <a:outerShdw blurRad="63500"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21" name="Text Box 5"/>
          <p:cNvSpPr txBox="1">
            <a:spLocks noChangeArrowheads="1"/>
          </p:cNvSpPr>
          <p:nvPr/>
        </p:nvSpPr>
        <p:spPr bwMode="auto">
          <a:xfrm>
            <a:off x="8328248" y="4725144"/>
            <a:ext cx="2736304"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 altLang="es-ES_tradnl" sz="1800" dirty="0">
              <a:effectLst>
                <a:outerShdw blurRad="38100" dist="38100" dir="2700000" algn="tl">
                  <a:srgbClr val="C0C0C0"/>
                </a:outerShdw>
              </a:effectLst>
            </a:endParaRPr>
          </a:p>
          <a:p>
            <a:pPr eaLnBrk="1" hangingPunct="1"/>
            <a:r>
              <a:rPr lang="es-ES" altLang="es-ES_tradnl" sz="1800" dirty="0">
                <a:effectLst>
                  <a:outerShdw blurRad="38100" dist="38100" dir="2700000" algn="tl">
                    <a:srgbClr val="C0C0C0"/>
                  </a:outerShdw>
                </a:effectLst>
              </a:rPr>
              <a:t>Neumotórax no drenado</a:t>
            </a:r>
          </a:p>
          <a:p>
            <a:pPr eaLnBrk="1" hangingPunct="1"/>
            <a:endParaRPr lang="es-ES" altLang="es-ES_tradnl" sz="1800" dirty="0"/>
          </a:p>
        </p:txBody>
      </p:sp>
      <p:sp>
        <p:nvSpPr>
          <p:cNvPr id="34822" name="Text Box 6"/>
          <p:cNvSpPr txBox="1">
            <a:spLocks noChangeArrowheads="1"/>
          </p:cNvSpPr>
          <p:nvPr/>
        </p:nvSpPr>
        <p:spPr bwMode="auto">
          <a:xfrm>
            <a:off x="6679321" y="5661248"/>
            <a:ext cx="496129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s-ES" sz="1800" b="0" i="0" u="none" strike="noStrike" baseline="0" dirty="0">
                <a:solidFill>
                  <a:srgbClr val="008E40"/>
                </a:solidFill>
                <a:latin typeface="StoneSans"/>
              </a:rPr>
              <a:t>JM Carratalá, J </a:t>
            </a:r>
            <a:r>
              <a:rPr lang="es-ES" sz="1800" b="0" i="0" u="none" strike="noStrike" baseline="0" dirty="0" err="1">
                <a:solidFill>
                  <a:srgbClr val="008E40"/>
                </a:solidFill>
                <a:latin typeface="StoneSans"/>
              </a:rPr>
              <a:t>Masip</a:t>
            </a:r>
            <a:r>
              <a:rPr lang="es-ES" sz="1800" b="0" i="0" u="none" strike="noStrike" baseline="0" dirty="0">
                <a:solidFill>
                  <a:srgbClr val="008E40"/>
                </a:solidFill>
                <a:latin typeface="StoneSans"/>
              </a:rPr>
              <a:t> [Emergencias 2010;22:49-55]</a:t>
            </a:r>
            <a:endParaRPr lang="es-ES" sz="1400" dirty="0">
              <a:solidFill>
                <a:srgbClr val="008E40"/>
              </a:solidFill>
              <a:ea typeface="ＭＳ Ｐゴシック" charset="0"/>
              <a:cs typeface="ＭＳ Ｐゴシック" charset="0"/>
            </a:endParaRPr>
          </a:p>
        </p:txBody>
      </p:sp>
      <p:sp>
        <p:nvSpPr>
          <p:cNvPr id="8" name="Rectangle 3"/>
          <p:cNvSpPr>
            <a:spLocks noGrp="1" noChangeArrowheads="1"/>
          </p:cNvSpPr>
          <p:nvPr>
            <p:ph type="body" sz="half" idx="1"/>
          </p:nvPr>
        </p:nvSpPr>
        <p:spPr>
          <a:xfrm>
            <a:off x="1199456" y="1340768"/>
            <a:ext cx="5112568" cy="5129882"/>
          </a:xfrm>
          <a:solidFill>
            <a:schemeClr val="accent1"/>
          </a:solidFill>
          <a:ln>
            <a:solidFill>
              <a:srgbClr val="333333"/>
            </a:solidFill>
            <a:miter lim="800000"/>
            <a:headEnd/>
            <a:tailEnd/>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indent="0" eaLnBrk="1" hangingPunct="1">
              <a:lnSpc>
                <a:spcPct val="80000"/>
              </a:lnSpc>
              <a:buNone/>
            </a:pPr>
            <a:endParaRPr lang="es-ES" altLang="es-ES_tradnl" sz="1800" b="1" dirty="0">
              <a:solidFill>
                <a:srgbClr val="161645"/>
              </a:solidFill>
            </a:endParaRPr>
          </a:p>
          <a:p>
            <a:pPr marL="0" indent="0" eaLnBrk="1" hangingPunct="1">
              <a:lnSpc>
                <a:spcPct val="80000"/>
              </a:lnSpc>
              <a:buNone/>
            </a:pPr>
            <a:r>
              <a:rPr lang="es-ES" altLang="es-ES_tradnl" sz="1800" b="1" dirty="0">
                <a:solidFill>
                  <a:schemeClr val="accent6">
                    <a:lumMod val="75000"/>
                  </a:schemeClr>
                </a:solidFill>
              </a:rPr>
              <a:t>Contraindicaciones de la VNI</a:t>
            </a:r>
          </a:p>
          <a:p>
            <a:r>
              <a:rPr lang="es-ES" sz="2000" b="0" i="0" u="none" strike="noStrike" baseline="0" dirty="0">
                <a:solidFill>
                  <a:srgbClr val="002060"/>
                </a:solidFill>
                <a:latin typeface="StoneSans"/>
              </a:rPr>
              <a:t> Imposibilidad de proteger vía aérea: enfermo en coma no hipercápnico o agitado</a:t>
            </a:r>
          </a:p>
          <a:p>
            <a:r>
              <a:rPr lang="es-ES" sz="2000" b="0" i="0" u="none" strike="noStrike" baseline="0" dirty="0">
                <a:solidFill>
                  <a:srgbClr val="002060"/>
                </a:solidFill>
                <a:latin typeface="StoneSans"/>
              </a:rPr>
              <a:t>Cirugía gastrointestinal o de vía aérea superior reciente (&lt; 15 días), vómitos no controlados, HDA activa</a:t>
            </a:r>
          </a:p>
          <a:p>
            <a:pPr algn="l"/>
            <a:r>
              <a:rPr lang="es-ES" sz="2000" b="0" i="0" u="none" strike="noStrike" baseline="0" dirty="0">
                <a:solidFill>
                  <a:srgbClr val="002060"/>
                </a:solidFill>
                <a:latin typeface="StoneSans"/>
              </a:rPr>
              <a:t>Imposibilidad de controlar las secreciones</a:t>
            </a:r>
          </a:p>
          <a:p>
            <a:pPr algn="l"/>
            <a:r>
              <a:rPr lang="es-ES" sz="2000" b="0" i="0" u="none" strike="noStrike" baseline="0" dirty="0">
                <a:solidFill>
                  <a:srgbClr val="002060"/>
                </a:solidFill>
                <a:latin typeface="StoneSans"/>
              </a:rPr>
              <a:t>Inestabilidad hemodinámica (</a:t>
            </a:r>
            <a:r>
              <a:rPr lang="es-ES" sz="2000" b="0" i="1" u="none" strike="noStrike" baseline="0" dirty="0">
                <a:solidFill>
                  <a:srgbClr val="002060"/>
                </a:solidFill>
                <a:latin typeface="StoneSans-Italic"/>
              </a:rPr>
              <a:t>shock </a:t>
            </a:r>
            <a:r>
              <a:rPr lang="es-ES" sz="2000" b="0" i="0" u="none" strike="noStrike" baseline="0" dirty="0">
                <a:solidFill>
                  <a:srgbClr val="002060"/>
                </a:solidFill>
                <a:latin typeface="StoneSans"/>
              </a:rPr>
              <a:t>establecido no controlado con fluidos y/o fármacos vasoactivos), arritmia maligna no controlada</a:t>
            </a:r>
          </a:p>
          <a:p>
            <a:pPr algn="l"/>
            <a:r>
              <a:rPr lang="es-ES" sz="2000" b="0" i="0" u="none" strike="noStrike" baseline="0" dirty="0">
                <a:solidFill>
                  <a:srgbClr val="002060"/>
                </a:solidFill>
                <a:latin typeface="StoneSans"/>
              </a:rPr>
              <a:t>Crisis comicial</a:t>
            </a:r>
          </a:p>
          <a:p>
            <a:pPr algn="l"/>
            <a:r>
              <a:rPr lang="es-ES" sz="2000" b="0" i="0" u="none" strike="noStrike" baseline="0" dirty="0">
                <a:solidFill>
                  <a:srgbClr val="002060"/>
                </a:solidFill>
                <a:latin typeface="StoneSans"/>
              </a:rPr>
              <a:t>Imposibilidad de fijación de la máscara</a:t>
            </a:r>
          </a:p>
          <a:p>
            <a:pPr algn="l"/>
            <a:r>
              <a:rPr lang="es-ES" sz="2000" b="0" i="0" u="none" strike="noStrike" baseline="0" dirty="0">
                <a:solidFill>
                  <a:srgbClr val="002060"/>
                </a:solidFill>
                <a:latin typeface="StoneSans"/>
              </a:rPr>
              <a:t>Desconocimiento de la técnica</a:t>
            </a:r>
            <a:endParaRPr lang="es-ES" altLang="es-ES_tradnl" sz="2000" dirty="0">
              <a:solidFill>
                <a:srgbClr val="002060"/>
              </a:solidFill>
            </a:endParaRPr>
          </a:p>
        </p:txBody>
      </p:sp>
      <p:sp>
        <p:nvSpPr>
          <p:cNvPr id="3" name="Rectangle 2">
            <a:extLst>
              <a:ext uri="{FF2B5EF4-FFF2-40B4-BE49-F238E27FC236}">
                <a16:creationId xmlns:a16="http://schemas.microsoft.com/office/drawing/2014/main" id="{90FEDFE9-82D9-FB49-F213-CC936AB84E3C}"/>
              </a:ext>
            </a:extLst>
          </p:cNvPr>
          <p:cNvSpPr txBox="1">
            <a:spLocks noChangeArrowheads="1"/>
          </p:cNvSpPr>
          <p:nvPr/>
        </p:nvSpPr>
        <p:spPr bwMode="auto">
          <a:xfrm>
            <a:off x="0" y="-1"/>
            <a:ext cx="12192000" cy="981075"/>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609600" indent="-609600"/>
            <a:endParaRPr lang="es-ES" altLang="es-ES_tradnl" sz="800" kern="0" dirty="0">
              <a:solidFill>
                <a:srgbClr val="FDEB69"/>
              </a:solidFill>
              <a:latin typeface="Verdana" charset="0"/>
            </a:endParaRPr>
          </a:p>
          <a:p>
            <a:pPr marL="609600" indent="-609600"/>
            <a:r>
              <a:rPr lang="es-ES" altLang="es-ES_tradnl" sz="2800" kern="0" dirty="0">
                <a:solidFill>
                  <a:srgbClr val="FDEB69"/>
                </a:solidFill>
                <a:latin typeface="Verdana" charset="0"/>
              </a:rPr>
              <a:t>2. Criterios de exclusión:</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Grp="1" noChangeArrowheads="1"/>
          </p:cNvSpPr>
          <p:nvPr>
            <p:ph type="body" sz="half" idx="1"/>
          </p:nvPr>
        </p:nvSpPr>
        <p:spPr>
          <a:xfrm>
            <a:off x="3216275" y="1412876"/>
            <a:ext cx="3600450" cy="5040313"/>
          </a:xfrm>
          <a:solidFill>
            <a:schemeClr val="accent1"/>
          </a:solidFill>
          <a:ln>
            <a:solidFill>
              <a:srgbClr val="333333"/>
            </a:solidFill>
            <a:miter lim="800000"/>
            <a:headEnd/>
            <a:tailEnd/>
          </a:ln>
        </p:spPr>
        <p:txBody>
          <a:bodyPr/>
          <a:lstStyle/>
          <a:p>
            <a:pPr eaLnBrk="1" hangingPunct="1">
              <a:lnSpc>
                <a:spcPct val="80000"/>
              </a:lnSpc>
              <a:buFont typeface="Wingdings" charset="2"/>
              <a:buChar char="ü"/>
            </a:pPr>
            <a:endParaRPr lang="es-ES" altLang="es-ES_tradnl" sz="1500" dirty="0">
              <a:solidFill>
                <a:srgbClr val="000066"/>
              </a:solidFill>
            </a:endParaRPr>
          </a:p>
          <a:p>
            <a:pPr eaLnBrk="1" hangingPunct="1">
              <a:lnSpc>
                <a:spcPct val="80000"/>
              </a:lnSpc>
              <a:buFont typeface="Wingdings" charset="2"/>
              <a:buChar char="ü"/>
            </a:pPr>
            <a:r>
              <a:rPr lang="es-ES" altLang="es-ES_tradnl" sz="1500" dirty="0">
                <a:solidFill>
                  <a:schemeClr val="accent6">
                    <a:lumMod val="75000"/>
                  </a:schemeClr>
                </a:solidFill>
              </a:rPr>
              <a:t>Estrecha comunicación con el paciente, aportando confianza</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dirty="0">
                <a:solidFill>
                  <a:schemeClr val="accent6">
                    <a:lumMod val="75000"/>
                  </a:schemeClr>
                </a:solidFill>
              </a:rPr>
              <a:t>Posición de </a:t>
            </a:r>
            <a:r>
              <a:rPr lang="es-ES" altLang="es-ES_tradnl" sz="1500" dirty="0" err="1">
                <a:solidFill>
                  <a:schemeClr val="accent6">
                    <a:lumMod val="75000"/>
                  </a:schemeClr>
                </a:solidFill>
              </a:rPr>
              <a:t>Fowler</a:t>
            </a:r>
            <a:r>
              <a:rPr lang="es-ES" altLang="es-ES_tradnl" sz="1500" dirty="0">
                <a:solidFill>
                  <a:schemeClr val="accent6">
                    <a:lumMod val="75000"/>
                  </a:schemeClr>
                </a:solidFill>
              </a:rPr>
              <a:t> a 45º</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dirty="0">
                <a:solidFill>
                  <a:schemeClr val="accent6">
                    <a:lumMod val="75000"/>
                  </a:schemeClr>
                </a:solidFill>
              </a:rPr>
              <a:t>Aplicación de oxigenoterapia con FiO</a:t>
            </a:r>
            <a:r>
              <a:rPr lang="es-ES" altLang="es-ES_tradnl" sz="1500" baseline="-25000" dirty="0">
                <a:solidFill>
                  <a:schemeClr val="accent6">
                    <a:lumMod val="75000"/>
                  </a:schemeClr>
                </a:solidFill>
              </a:rPr>
              <a:t>2</a:t>
            </a:r>
            <a:r>
              <a:rPr lang="es-ES" altLang="es-ES_tradnl" sz="1500" dirty="0">
                <a:solidFill>
                  <a:schemeClr val="accent6">
                    <a:lumMod val="75000"/>
                  </a:schemeClr>
                </a:solidFill>
              </a:rPr>
              <a:t> &gt; 0.5</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dirty="0">
                <a:solidFill>
                  <a:schemeClr val="accent6">
                    <a:lumMod val="75000"/>
                  </a:schemeClr>
                </a:solidFill>
              </a:rPr>
              <a:t>Abordaje de vía VVP (muestras laboratorio)</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dirty="0">
                <a:solidFill>
                  <a:schemeClr val="accent6">
                    <a:lumMod val="75000"/>
                  </a:schemeClr>
                </a:solidFill>
              </a:rPr>
              <a:t>Pulsioximetría</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dirty="0">
                <a:solidFill>
                  <a:schemeClr val="accent6">
                    <a:lumMod val="75000"/>
                  </a:schemeClr>
                </a:solidFill>
              </a:rPr>
              <a:t>Trabajo respiratorio y FR</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dirty="0">
                <a:solidFill>
                  <a:schemeClr val="accent6">
                    <a:lumMod val="75000"/>
                  </a:schemeClr>
                </a:solidFill>
              </a:rPr>
              <a:t>Monitorización continua del paciente</a:t>
            </a:r>
          </a:p>
          <a:p>
            <a:pPr eaLnBrk="1" hangingPunct="1">
              <a:lnSpc>
                <a:spcPct val="80000"/>
              </a:lnSpc>
              <a:buFont typeface="Wingdings" charset="2"/>
              <a:buChar char="ü"/>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dirty="0">
                <a:solidFill>
                  <a:schemeClr val="accent6">
                    <a:lumMod val="75000"/>
                  </a:schemeClr>
                </a:solidFill>
              </a:rPr>
              <a:t>Relleno capilar y diuresis</a:t>
            </a:r>
          </a:p>
          <a:p>
            <a:pPr eaLnBrk="1" hangingPunct="1">
              <a:lnSpc>
                <a:spcPct val="80000"/>
              </a:lnSpc>
              <a:buFontTx/>
              <a:buNone/>
            </a:pPr>
            <a:endParaRPr lang="es-ES" altLang="es-ES_tradnl" sz="1500" dirty="0">
              <a:solidFill>
                <a:schemeClr val="accent6">
                  <a:lumMod val="75000"/>
                </a:schemeClr>
              </a:solidFill>
            </a:endParaRPr>
          </a:p>
          <a:p>
            <a:pPr eaLnBrk="1" hangingPunct="1">
              <a:lnSpc>
                <a:spcPct val="80000"/>
              </a:lnSpc>
              <a:buFont typeface="Wingdings" charset="2"/>
              <a:buChar char="ü"/>
            </a:pPr>
            <a:r>
              <a:rPr lang="es-ES" altLang="es-ES_tradnl" sz="1500" dirty="0">
                <a:solidFill>
                  <a:schemeClr val="accent6">
                    <a:lumMod val="75000"/>
                  </a:schemeClr>
                </a:solidFill>
              </a:rPr>
              <a:t>Control nivel de conciencia</a:t>
            </a:r>
          </a:p>
          <a:p>
            <a:pPr eaLnBrk="1" hangingPunct="1">
              <a:lnSpc>
                <a:spcPct val="80000"/>
              </a:lnSpc>
              <a:buFont typeface="Wingdings" charset="2"/>
              <a:buChar char="ü"/>
            </a:pPr>
            <a:endParaRPr lang="es-ES" altLang="es-ES_tradnl" sz="1500" dirty="0">
              <a:solidFill>
                <a:srgbClr val="000066"/>
              </a:solidFill>
            </a:endParaRPr>
          </a:p>
        </p:txBody>
      </p:sp>
      <p:sp>
        <p:nvSpPr>
          <p:cNvPr id="5" name="Rectangle 4"/>
          <p:cNvSpPr txBox="1">
            <a:spLocks noChangeArrowheads="1"/>
          </p:cNvSpPr>
          <p:nvPr/>
        </p:nvSpPr>
        <p:spPr bwMode="auto">
          <a:xfrm>
            <a:off x="6816725" y="1412876"/>
            <a:ext cx="3600450" cy="5040313"/>
          </a:xfrm>
          <a:prstGeom prst="rect">
            <a:avLst/>
          </a:prstGeom>
          <a:solidFill>
            <a:schemeClr val="accent1"/>
          </a:solidFill>
          <a:ln>
            <a:solidFill>
              <a:srgbClr val="333333"/>
            </a:solidFill>
            <a:miter lim="800000"/>
            <a:headEnd/>
            <a:tailEnd/>
          </a:ln>
          <a:effectLst/>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80000"/>
              </a:lnSpc>
              <a:spcBef>
                <a:spcPct val="20000"/>
              </a:spcBef>
            </a:pPr>
            <a:endParaRPr lang="es-ES" altLang="es-ES_tradnl" sz="1500" dirty="0">
              <a:solidFill>
                <a:schemeClr val="accent6">
                  <a:lumMod val="75000"/>
                </a:schemeClr>
              </a:solidFill>
            </a:endParaRPr>
          </a:p>
          <a:p>
            <a:pPr eaLnBrk="1" hangingPunct="1">
              <a:lnSpc>
                <a:spcPct val="80000"/>
              </a:lnSpc>
              <a:spcBef>
                <a:spcPct val="20000"/>
              </a:spcBef>
              <a:buFont typeface="Wingdings" charset="2"/>
              <a:buChar char="ü"/>
            </a:pPr>
            <a:r>
              <a:rPr lang="es-ES" altLang="es-ES_tradnl" sz="1500" dirty="0">
                <a:solidFill>
                  <a:schemeClr val="accent6">
                    <a:lumMod val="75000"/>
                  </a:schemeClr>
                </a:solidFill>
              </a:rPr>
              <a:t>Descartar presencia de contraindicaciones</a:t>
            </a:r>
          </a:p>
          <a:p>
            <a:pPr eaLnBrk="1" hangingPunct="1">
              <a:lnSpc>
                <a:spcPct val="80000"/>
              </a:lnSpc>
              <a:spcBef>
                <a:spcPct val="20000"/>
              </a:spcBef>
              <a:buFont typeface="Wingdings" charset="2"/>
              <a:buChar char="ü"/>
            </a:pPr>
            <a:endParaRPr lang="es-ES" altLang="es-ES_tradnl" sz="1500" dirty="0">
              <a:solidFill>
                <a:schemeClr val="accent6">
                  <a:lumMod val="75000"/>
                </a:schemeClr>
              </a:solidFill>
            </a:endParaRPr>
          </a:p>
          <a:p>
            <a:pPr eaLnBrk="1" hangingPunct="1">
              <a:lnSpc>
                <a:spcPct val="80000"/>
              </a:lnSpc>
              <a:spcBef>
                <a:spcPct val="20000"/>
              </a:spcBef>
              <a:buFont typeface="Wingdings" charset="2"/>
              <a:buChar char="ü"/>
            </a:pPr>
            <a:r>
              <a:rPr lang="es-ES" altLang="es-ES_tradnl" sz="1500" dirty="0">
                <a:solidFill>
                  <a:schemeClr val="accent6">
                    <a:lumMod val="75000"/>
                  </a:schemeClr>
                </a:solidFill>
              </a:rPr>
              <a:t>Elegir tamaño y modelo adecuado de mascarilla</a:t>
            </a:r>
          </a:p>
          <a:p>
            <a:pPr eaLnBrk="1" hangingPunct="1">
              <a:lnSpc>
                <a:spcPct val="80000"/>
              </a:lnSpc>
              <a:spcBef>
                <a:spcPct val="20000"/>
              </a:spcBef>
              <a:buFont typeface="Wingdings" charset="2"/>
              <a:buChar char="ü"/>
            </a:pPr>
            <a:endParaRPr lang="es-ES" altLang="es-ES_tradnl" sz="1500" dirty="0">
              <a:solidFill>
                <a:schemeClr val="accent6">
                  <a:lumMod val="75000"/>
                </a:schemeClr>
              </a:solidFill>
            </a:endParaRPr>
          </a:p>
          <a:p>
            <a:pPr eaLnBrk="1" hangingPunct="1">
              <a:lnSpc>
                <a:spcPct val="80000"/>
              </a:lnSpc>
              <a:spcBef>
                <a:spcPct val="20000"/>
              </a:spcBef>
              <a:buFont typeface="Wingdings" charset="2"/>
              <a:buChar char="ü"/>
            </a:pPr>
            <a:r>
              <a:rPr lang="es-ES" altLang="es-ES_tradnl" sz="1500" dirty="0">
                <a:solidFill>
                  <a:schemeClr val="accent6">
                    <a:lumMod val="75000"/>
                  </a:schemeClr>
                </a:solidFill>
              </a:rPr>
              <a:t>Almohadillar el puente nasal</a:t>
            </a:r>
          </a:p>
          <a:p>
            <a:pPr eaLnBrk="1" hangingPunct="1">
              <a:lnSpc>
                <a:spcPct val="80000"/>
              </a:lnSpc>
              <a:spcBef>
                <a:spcPct val="20000"/>
              </a:spcBef>
              <a:buFont typeface="Wingdings" charset="2"/>
              <a:buChar char="ü"/>
            </a:pPr>
            <a:endParaRPr lang="es-ES" altLang="es-ES_tradnl" sz="1500" dirty="0">
              <a:solidFill>
                <a:schemeClr val="accent6">
                  <a:lumMod val="75000"/>
                </a:schemeClr>
              </a:solidFill>
            </a:endParaRPr>
          </a:p>
          <a:p>
            <a:pPr eaLnBrk="1" hangingPunct="1">
              <a:lnSpc>
                <a:spcPct val="80000"/>
              </a:lnSpc>
              <a:spcBef>
                <a:spcPct val="20000"/>
              </a:spcBef>
              <a:buFont typeface="Wingdings" charset="2"/>
              <a:buChar char="ü"/>
            </a:pPr>
            <a:r>
              <a:rPr lang="es-ES" altLang="es-ES_tradnl" sz="1500" dirty="0">
                <a:solidFill>
                  <a:schemeClr val="accent6">
                    <a:lumMod val="75000"/>
                  </a:schemeClr>
                </a:solidFill>
              </a:rPr>
              <a:t>Aproximar la mascarilla al paciente </a:t>
            </a:r>
            <a:r>
              <a:rPr lang="es-ES" altLang="es-ES_tradnl" sz="1500" b="1" dirty="0">
                <a:solidFill>
                  <a:schemeClr val="accent6">
                    <a:lumMod val="75000"/>
                  </a:schemeClr>
                </a:solidFill>
              </a:rPr>
              <a:t>sin</a:t>
            </a:r>
            <a:r>
              <a:rPr lang="es-ES" altLang="es-ES_tradnl" sz="1500" dirty="0">
                <a:solidFill>
                  <a:schemeClr val="accent6">
                    <a:lumMod val="75000"/>
                  </a:schemeClr>
                </a:solidFill>
              </a:rPr>
              <a:t> ajustar el arnés inicialmente</a:t>
            </a:r>
          </a:p>
          <a:p>
            <a:pPr eaLnBrk="1" hangingPunct="1">
              <a:lnSpc>
                <a:spcPct val="80000"/>
              </a:lnSpc>
              <a:spcBef>
                <a:spcPct val="20000"/>
              </a:spcBef>
              <a:buFont typeface="Wingdings" charset="2"/>
              <a:buChar char="ü"/>
            </a:pPr>
            <a:endParaRPr lang="es-ES" altLang="es-ES_tradnl" sz="1500" dirty="0">
              <a:solidFill>
                <a:schemeClr val="accent6">
                  <a:lumMod val="75000"/>
                </a:schemeClr>
              </a:solidFill>
            </a:endParaRPr>
          </a:p>
          <a:p>
            <a:pPr eaLnBrk="1" hangingPunct="1">
              <a:lnSpc>
                <a:spcPct val="80000"/>
              </a:lnSpc>
              <a:spcBef>
                <a:spcPct val="20000"/>
              </a:spcBef>
              <a:buFont typeface="Wingdings" charset="2"/>
              <a:buChar char="ü"/>
            </a:pPr>
            <a:r>
              <a:rPr lang="es-ES" altLang="es-ES_tradnl" sz="1500" dirty="0">
                <a:solidFill>
                  <a:schemeClr val="accent6">
                    <a:lumMod val="75000"/>
                  </a:schemeClr>
                </a:solidFill>
              </a:rPr>
              <a:t>Ajustar </a:t>
            </a:r>
            <a:r>
              <a:rPr lang="es-ES" altLang="es-ES_tradnl" sz="1500" dirty="0">
                <a:solidFill>
                  <a:schemeClr val="accent6">
                    <a:lumMod val="75000"/>
                  </a:schemeClr>
                </a:solidFill>
                <a:effectLst>
                  <a:outerShdw blurRad="38100" dist="38100" dir="2700000" algn="tl">
                    <a:srgbClr val="000000">
                      <a:alpha val="43137"/>
                    </a:srgbClr>
                  </a:outerShdw>
                </a:effectLst>
              </a:rPr>
              <a:t>CPAP</a:t>
            </a:r>
            <a:r>
              <a:rPr lang="es-ES" altLang="es-ES_tradnl" sz="1500" dirty="0">
                <a:solidFill>
                  <a:schemeClr val="accent6">
                    <a:lumMod val="75000"/>
                  </a:schemeClr>
                </a:solidFill>
              </a:rPr>
              <a:t> inicialmente a 5 cmH</a:t>
            </a:r>
            <a:r>
              <a:rPr lang="es-ES" altLang="es-ES_tradnl" sz="1500" baseline="-25000" dirty="0">
                <a:solidFill>
                  <a:schemeClr val="accent6">
                    <a:lumMod val="75000"/>
                  </a:schemeClr>
                </a:solidFill>
              </a:rPr>
              <a:t>2</a:t>
            </a:r>
            <a:r>
              <a:rPr lang="es-ES" altLang="es-ES_tradnl" sz="1500" dirty="0">
                <a:solidFill>
                  <a:schemeClr val="accent6">
                    <a:lumMod val="75000"/>
                  </a:schemeClr>
                </a:solidFill>
              </a:rPr>
              <a:t>O</a:t>
            </a:r>
          </a:p>
          <a:p>
            <a:pPr eaLnBrk="1" hangingPunct="1">
              <a:lnSpc>
                <a:spcPct val="80000"/>
              </a:lnSpc>
              <a:spcBef>
                <a:spcPct val="20000"/>
              </a:spcBef>
            </a:pPr>
            <a:endParaRPr lang="es-ES" altLang="es-ES_tradnl" sz="1500" dirty="0">
              <a:solidFill>
                <a:schemeClr val="accent6">
                  <a:lumMod val="75000"/>
                </a:schemeClr>
              </a:solidFill>
            </a:endParaRPr>
          </a:p>
          <a:p>
            <a:pPr eaLnBrk="1" hangingPunct="1">
              <a:lnSpc>
                <a:spcPct val="80000"/>
              </a:lnSpc>
              <a:spcBef>
                <a:spcPct val="20000"/>
              </a:spcBef>
              <a:buFont typeface="Wingdings" charset="2"/>
              <a:buChar char="ü"/>
            </a:pPr>
            <a:r>
              <a:rPr lang="es-ES" altLang="es-ES_tradnl" sz="1500" dirty="0">
                <a:solidFill>
                  <a:schemeClr val="accent6">
                    <a:lumMod val="75000"/>
                  </a:schemeClr>
                </a:solidFill>
              </a:rPr>
              <a:t>Incrementar </a:t>
            </a:r>
            <a:r>
              <a:rPr lang="es-ES" altLang="es-ES_tradnl" sz="1500" dirty="0">
                <a:solidFill>
                  <a:schemeClr val="accent6">
                    <a:lumMod val="75000"/>
                  </a:schemeClr>
                </a:solidFill>
                <a:effectLst>
                  <a:outerShdw blurRad="38100" dist="38100" dir="2700000" algn="tl">
                    <a:srgbClr val="000000">
                      <a:alpha val="43137"/>
                    </a:srgbClr>
                  </a:outerShdw>
                </a:effectLst>
              </a:rPr>
              <a:t>CPAP</a:t>
            </a:r>
            <a:r>
              <a:rPr lang="es-ES" altLang="es-ES_tradnl" sz="1500" dirty="0">
                <a:solidFill>
                  <a:schemeClr val="accent6">
                    <a:lumMod val="75000"/>
                  </a:schemeClr>
                </a:solidFill>
              </a:rPr>
              <a:t> de 2 en 2 cmH</a:t>
            </a:r>
            <a:r>
              <a:rPr lang="es-ES" altLang="es-ES_tradnl" sz="1500" baseline="-25000" dirty="0">
                <a:solidFill>
                  <a:schemeClr val="accent6">
                    <a:lumMod val="75000"/>
                  </a:schemeClr>
                </a:solidFill>
              </a:rPr>
              <a:t>2</a:t>
            </a:r>
            <a:r>
              <a:rPr lang="es-ES" altLang="es-ES_tradnl" sz="1500" dirty="0">
                <a:solidFill>
                  <a:schemeClr val="accent6">
                    <a:lumMod val="75000"/>
                  </a:schemeClr>
                </a:solidFill>
              </a:rPr>
              <a:t>O tras 2-5 min., hasta 10-12 cmH</a:t>
            </a:r>
            <a:r>
              <a:rPr lang="es-ES" altLang="es-ES_tradnl" sz="1500" baseline="-25000" dirty="0">
                <a:solidFill>
                  <a:schemeClr val="accent6">
                    <a:lumMod val="75000"/>
                  </a:schemeClr>
                </a:solidFill>
              </a:rPr>
              <a:t>2</a:t>
            </a:r>
            <a:r>
              <a:rPr lang="es-ES" altLang="es-ES_tradnl" sz="1500" dirty="0">
                <a:solidFill>
                  <a:schemeClr val="accent6">
                    <a:lumMod val="75000"/>
                  </a:schemeClr>
                </a:solidFill>
              </a:rPr>
              <a:t>O</a:t>
            </a:r>
          </a:p>
          <a:p>
            <a:pPr eaLnBrk="1" hangingPunct="1">
              <a:lnSpc>
                <a:spcPct val="80000"/>
              </a:lnSpc>
              <a:spcBef>
                <a:spcPct val="20000"/>
              </a:spcBef>
            </a:pPr>
            <a:endParaRPr lang="es-ES" altLang="es-ES_tradnl" sz="1500" dirty="0">
              <a:solidFill>
                <a:schemeClr val="accent6">
                  <a:lumMod val="75000"/>
                </a:schemeClr>
              </a:solidFill>
            </a:endParaRPr>
          </a:p>
          <a:p>
            <a:pPr eaLnBrk="1" hangingPunct="1">
              <a:lnSpc>
                <a:spcPct val="80000"/>
              </a:lnSpc>
              <a:spcBef>
                <a:spcPct val="20000"/>
              </a:spcBef>
              <a:buFont typeface="Wingdings" charset="2"/>
              <a:buChar char="ü"/>
            </a:pPr>
            <a:r>
              <a:rPr lang="es-ES" altLang="es-ES_tradnl" sz="1500" b="1" dirty="0">
                <a:solidFill>
                  <a:schemeClr val="accent6">
                    <a:lumMod val="75000"/>
                  </a:schemeClr>
                </a:solidFill>
              </a:rPr>
              <a:t>No recomendándose &lt; 5 o &gt; 20 cmH</a:t>
            </a:r>
            <a:r>
              <a:rPr lang="es-ES" altLang="es-ES_tradnl" sz="1500" b="1" baseline="-25000" dirty="0">
                <a:solidFill>
                  <a:schemeClr val="accent6">
                    <a:lumMod val="75000"/>
                  </a:schemeClr>
                </a:solidFill>
              </a:rPr>
              <a:t>2</a:t>
            </a:r>
            <a:r>
              <a:rPr lang="es-ES" altLang="es-ES_tradnl" sz="1500" b="1" dirty="0">
                <a:solidFill>
                  <a:schemeClr val="accent6">
                    <a:lumMod val="75000"/>
                  </a:schemeClr>
                </a:solidFill>
              </a:rPr>
              <a:t>O</a:t>
            </a:r>
          </a:p>
          <a:p>
            <a:pPr eaLnBrk="1" hangingPunct="1">
              <a:lnSpc>
                <a:spcPct val="80000"/>
              </a:lnSpc>
              <a:spcBef>
                <a:spcPct val="20000"/>
              </a:spcBef>
              <a:buFont typeface="Wingdings" charset="2"/>
              <a:buChar char="ü"/>
            </a:pPr>
            <a:endParaRPr lang="es-ES" altLang="es-ES_tradnl" sz="1500" dirty="0">
              <a:solidFill>
                <a:schemeClr val="accent6">
                  <a:lumMod val="75000"/>
                </a:schemeClr>
              </a:solidFill>
            </a:endParaRPr>
          </a:p>
          <a:p>
            <a:pPr eaLnBrk="1" hangingPunct="1">
              <a:lnSpc>
                <a:spcPct val="80000"/>
              </a:lnSpc>
              <a:spcBef>
                <a:spcPct val="20000"/>
              </a:spcBef>
              <a:buFont typeface="Wingdings" charset="2"/>
              <a:buChar char="ü"/>
            </a:pPr>
            <a:r>
              <a:rPr lang="es-ES" altLang="es-ES_tradnl" sz="1500" dirty="0">
                <a:solidFill>
                  <a:schemeClr val="accent6">
                    <a:lumMod val="75000"/>
                  </a:schemeClr>
                </a:solidFill>
              </a:rPr>
              <a:t>Con una FiO</a:t>
            </a:r>
            <a:r>
              <a:rPr lang="es-ES" altLang="es-ES_tradnl" sz="1500" baseline="-25000" dirty="0">
                <a:solidFill>
                  <a:schemeClr val="accent6">
                    <a:lumMod val="75000"/>
                  </a:schemeClr>
                </a:solidFill>
              </a:rPr>
              <a:t>2</a:t>
            </a:r>
            <a:r>
              <a:rPr lang="es-ES" altLang="es-ES_tradnl" sz="1500" dirty="0">
                <a:solidFill>
                  <a:schemeClr val="accent6">
                    <a:lumMod val="75000"/>
                  </a:schemeClr>
                </a:solidFill>
              </a:rPr>
              <a:t> 1.0</a:t>
            </a:r>
            <a:endParaRPr lang="es-ES" altLang="es-ES_tradnl" sz="1500" b="1" dirty="0">
              <a:solidFill>
                <a:schemeClr val="accent6">
                  <a:lumMod val="75000"/>
                </a:schemeClr>
              </a:solidFill>
            </a:endParaRPr>
          </a:p>
          <a:p>
            <a:pPr eaLnBrk="1" hangingPunct="1">
              <a:lnSpc>
                <a:spcPct val="80000"/>
              </a:lnSpc>
              <a:spcBef>
                <a:spcPct val="20000"/>
              </a:spcBef>
            </a:pPr>
            <a:endParaRPr lang="es-ES" altLang="es-ES_tradnl" sz="1500" dirty="0">
              <a:solidFill>
                <a:srgbClr val="000066"/>
              </a:solidFill>
            </a:endParaRPr>
          </a:p>
          <a:p>
            <a:pPr eaLnBrk="1" hangingPunct="1">
              <a:lnSpc>
                <a:spcPct val="80000"/>
              </a:lnSpc>
              <a:spcBef>
                <a:spcPct val="20000"/>
              </a:spcBef>
              <a:buFont typeface="Wingdings" charset="2"/>
              <a:buChar char="ü"/>
            </a:pPr>
            <a:endParaRPr lang="es-ES" altLang="es-ES_tradnl" sz="1500" dirty="0">
              <a:solidFill>
                <a:srgbClr val="000066"/>
              </a:solidFill>
            </a:endParaRPr>
          </a:p>
        </p:txBody>
      </p:sp>
      <p:sp>
        <p:nvSpPr>
          <p:cNvPr id="2" name="Rectangle 2">
            <a:extLst>
              <a:ext uri="{FF2B5EF4-FFF2-40B4-BE49-F238E27FC236}">
                <a16:creationId xmlns:a16="http://schemas.microsoft.com/office/drawing/2014/main" id="{4B8F98CA-64DA-4867-8E24-A236FD4D818C}"/>
              </a:ext>
            </a:extLst>
          </p:cNvPr>
          <p:cNvSpPr txBox="1">
            <a:spLocks noChangeArrowheads="1"/>
          </p:cNvSpPr>
          <p:nvPr/>
        </p:nvSpPr>
        <p:spPr bwMode="auto">
          <a:xfrm>
            <a:off x="13112" y="17696"/>
            <a:ext cx="12192000" cy="908720"/>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609600" indent="-609600"/>
            <a:endParaRPr lang="es-ES" altLang="es-ES_tradnl" sz="800" kern="0" dirty="0">
              <a:solidFill>
                <a:srgbClr val="FDEB69"/>
              </a:solidFill>
              <a:latin typeface="Verdana" charset="0"/>
            </a:endParaRPr>
          </a:p>
          <a:p>
            <a:pPr marL="609600" indent="-609600"/>
            <a:r>
              <a:rPr lang="es-ES" altLang="es-ES_tradnl" sz="2800" kern="0" dirty="0">
                <a:solidFill>
                  <a:srgbClr val="FDEB69"/>
                </a:solidFill>
                <a:latin typeface="Verdana" charset="0"/>
              </a:rPr>
              <a:t>3. Secuencia de manejo recomendada:</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algoritmo de actuación"/>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130" t="8200" r="7804" b="1045"/>
          <a:stretch/>
        </p:blipFill>
        <p:spPr>
          <a:xfrm>
            <a:off x="3216275" y="1484314"/>
            <a:ext cx="7200900" cy="4643437"/>
          </a:xfrm>
          <a:solidFill>
            <a:srgbClr val="F2F2F2"/>
          </a:solidFill>
          <a:ln>
            <a:solidFill>
              <a:srgbClr val="000000"/>
            </a:solidFill>
            <a:miter lim="800000"/>
            <a:headEnd/>
            <a:tailEnd/>
          </a:ln>
        </p:spPr>
      </p:pic>
      <p:sp>
        <p:nvSpPr>
          <p:cNvPr id="2" name="Rectangle 2">
            <a:extLst>
              <a:ext uri="{FF2B5EF4-FFF2-40B4-BE49-F238E27FC236}">
                <a16:creationId xmlns:a16="http://schemas.microsoft.com/office/drawing/2014/main" id="{13410D35-60F9-794A-93C2-1746AC24A077}"/>
              </a:ext>
            </a:extLst>
          </p:cNvPr>
          <p:cNvSpPr txBox="1">
            <a:spLocks noChangeArrowheads="1"/>
          </p:cNvSpPr>
          <p:nvPr/>
        </p:nvSpPr>
        <p:spPr bwMode="auto">
          <a:xfrm>
            <a:off x="0" y="0"/>
            <a:ext cx="12192000" cy="908720"/>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609600" indent="-609600"/>
            <a:endParaRPr lang="es-ES" altLang="es-ES_tradnl" sz="800" kern="0" dirty="0">
              <a:solidFill>
                <a:srgbClr val="FDEB69"/>
              </a:solidFill>
              <a:latin typeface="Verdana" charset="0"/>
            </a:endParaRPr>
          </a:p>
          <a:p>
            <a:pPr marL="609600" indent="-609600"/>
            <a:r>
              <a:rPr lang="es-ES" altLang="es-ES_tradnl" sz="2800" kern="0" dirty="0">
                <a:solidFill>
                  <a:srgbClr val="FDEB69"/>
                </a:solidFill>
                <a:latin typeface="Verdana" charset="0"/>
              </a:rPr>
              <a:t>4. Algoritmo de actuación: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type="body" idx="1"/>
          </p:nvPr>
        </p:nvSpPr>
        <p:spPr>
          <a:xfrm>
            <a:off x="3216275" y="1484314"/>
            <a:ext cx="7200900" cy="4105275"/>
          </a:xfrm>
          <a:solidFill>
            <a:schemeClr val="accent1"/>
          </a:solidFill>
          <a:ln>
            <a:solidFill>
              <a:schemeClr val="tx1"/>
            </a:solidFill>
          </a:ln>
        </p:spPr>
        <p:txBody>
          <a:bodyPr/>
          <a:lstStyle/>
          <a:p>
            <a:pPr eaLnBrk="1" hangingPunct="1">
              <a:lnSpc>
                <a:spcPct val="80000"/>
              </a:lnSpc>
            </a:pPr>
            <a:endParaRPr lang="es-ES" altLang="es-ES_tradnl" sz="2100" dirty="0">
              <a:solidFill>
                <a:schemeClr val="accent6">
                  <a:lumMod val="75000"/>
                </a:schemeClr>
              </a:solidFill>
            </a:endParaRPr>
          </a:p>
          <a:p>
            <a:pPr eaLnBrk="1" hangingPunct="1">
              <a:lnSpc>
                <a:spcPct val="80000"/>
              </a:lnSpc>
              <a:buFontTx/>
              <a:buNone/>
            </a:pPr>
            <a:r>
              <a:rPr lang="es-ES" altLang="es-ES_tradnl" sz="1900" b="1" dirty="0">
                <a:solidFill>
                  <a:schemeClr val="accent6">
                    <a:lumMod val="75000"/>
                  </a:schemeClr>
                </a:solidFill>
                <a:latin typeface="Verdana" charset="0"/>
              </a:rPr>
              <a:t>Deterioro clínico del paciente</a:t>
            </a:r>
          </a:p>
          <a:p>
            <a:pPr eaLnBrk="1" hangingPunct="1">
              <a:lnSpc>
                <a:spcPct val="80000"/>
              </a:lnSpc>
            </a:pPr>
            <a:endParaRPr lang="es-ES" altLang="es-ES_tradnl" sz="1900" b="1" dirty="0">
              <a:solidFill>
                <a:schemeClr val="accent6">
                  <a:lumMod val="75000"/>
                </a:schemeClr>
              </a:solidFill>
              <a:latin typeface="Verdana" charset="0"/>
            </a:endParaRPr>
          </a:p>
          <a:p>
            <a:pPr eaLnBrk="1" hangingPunct="1">
              <a:lnSpc>
                <a:spcPct val="80000"/>
              </a:lnSpc>
              <a:buFontTx/>
              <a:buNone/>
            </a:pPr>
            <a:r>
              <a:rPr lang="es-ES" altLang="es-ES_tradnl" sz="1900" b="1" dirty="0">
                <a:solidFill>
                  <a:schemeClr val="accent6">
                    <a:lumMod val="75000"/>
                  </a:schemeClr>
                </a:solidFill>
                <a:latin typeface="Verdana" charset="0"/>
              </a:rPr>
              <a:t>Aparición de algún motivo que la contraindique:</a:t>
            </a:r>
          </a:p>
          <a:p>
            <a:pPr eaLnBrk="1" hangingPunct="1">
              <a:lnSpc>
                <a:spcPct val="80000"/>
              </a:lnSpc>
            </a:pPr>
            <a:endParaRPr lang="es-ES" altLang="es-ES_tradnl" sz="1900" b="1" dirty="0">
              <a:solidFill>
                <a:schemeClr val="accent6">
                  <a:lumMod val="75000"/>
                </a:schemeClr>
              </a:solidFill>
              <a:latin typeface="Verdana" charset="0"/>
            </a:endParaRPr>
          </a:p>
          <a:p>
            <a:pPr marL="685800" lvl="1" eaLnBrk="1" hangingPunct="1">
              <a:lnSpc>
                <a:spcPct val="80000"/>
              </a:lnSpc>
              <a:buFont typeface="Wingdings" charset="2"/>
              <a:buChar char="Ø"/>
            </a:pPr>
            <a:r>
              <a:rPr lang="es-ES" altLang="es-ES_tradnl" sz="1500" b="1" dirty="0">
                <a:solidFill>
                  <a:schemeClr val="accent6">
                    <a:lumMod val="75000"/>
                  </a:schemeClr>
                </a:solidFill>
                <a:latin typeface="Verdana" charset="0"/>
              </a:rPr>
              <a:t>Mejoría clínica del paciente:</a:t>
            </a:r>
          </a:p>
          <a:p>
            <a:pPr lvl="2" eaLnBrk="1" hangingPunct="1">
              <a:lnSpc>
                <a:spcPct val="80000"/>
              </a:lnSpc>
            </a:pPr>
            <a:r>
              <a:rPr lang="es-ES" altLang="es-ES_tradnl" sz="1500" dirty="0">
                <a:solidFill>
                  <a:schemeClr val="accent6">
                    <a:lumMod val="75000"/>
                  </a:schemeClr>
                </a:solidFill>
                <a:latin typeface="Verdana" charset="0"/>
              </a:rPr>
              <a:t>FR &lt; 20 rpm</a:t>
            </a:r>
          </a:p>
          <a:p>
            <a:pPr lvl="2" eaLnBrk="1" hangingPunct="1">
              <a:lnSpc>
                <a:spcPct val="80000"/>
              </a:lnSpc>
            </a:pPr>
            <a:r>
              <a:rPr lang="es-ES" altLang="es-ES_tradnl" sz="1500" dirty="0">
                <a:solidFill>
                  <a:schemeClr val="accent6">
                    <a:lumMod val="75000"/>
                  </a:schemeClr>
                </a:solidFill>
                <a:latin typeface="Verdana" charset="0"/>
              </a:rPr>
              <a:t>FC &lt; 100 </a:t>
            </a:r>
            <a:r>
              <a:rPr lang="es-ES" altLang="es-ES_tradnl" sz="1500" dirty="0" err="1">
                <a:solidFill>
                  <a:schemeClr val="accent6">
                    <a:lumMod val="75000"/>
                  </a:schemeClr>
                </a:solidFill>
                <a:latin typeface="Verdana" charset="0"/>
              </a:rPr>
              <a:t>lpm</a:t>
            </a:r>
            <a:endParaRPr lang="es-ES" altLang="es-ES_tradnl" sz="1500" dirty="0">
              <a:solidFill>
                <a:schemeClr val="accent6">
                  <a:lumMod val="75000"/>
                </a:schemeClr>
              </a:solidFill>
              <a:latin typeface="Verdana" charset="0"/>
            </a:endParaRPr>
          </a:p>
          <a:p>
            <a:pPr lvl="2" eaLnBrk="1" hangingPunct="1">
              <a:lnSpc>
                <a:spcPct val="80000"/>
              </a:lnSpc>
            </a:pPr>
            <a:r>
              <a:rPr lang="es-ES" altLang="es-ES_tradnl" sz="1500" dirty="0">
                <a:solidFill>
                  <a:schemeClr val="accent6">
                    <a:lumMod val="75000"/>
                  </a:schemeClr>
                </a:solidFill>
                <a:latin typeface="Verdana" charset="0"/>
              </a:rPr>
              <a:t>Saturación de O</a:t>
            </a:r>
            <a:r>
              <a:rPr lang="es-ES" altLang="es-ES_tradnl" sz="1500" baseline="-25000" dirty="0">
                <a:solidFill>
                  <a:schemeClr val="accent6">
                    <a:lumMod val="75000"/>
                  </a:schemeClr>
                </a:solidFill>
                <a:latin typeface="Verdana" charset="0"/>
              </a:rPr>
              <a:t>2</a:t>
            </a:r>
            <a:r>
              <a:rPr lang="es-ES" altLang="es-ES_tradnl" sz="1500" dirty="0">
                <a:solidFill>
                  <a:schemeClr val="accent6">
                    <a:lumMod val="75000"/>
                  </a:schemeClr>
                </a:solidFill>
                <a:latin typeface="Verdana" charset="0"/>
              </a:rPr>
              <a:t> &gt; 90 % con una FiO2 0,5</a:t>
            </a:r>
          </a:p>
          <a:p>
            <a:pPr marL="685800" lvl="1" eaLnBrk="1" hangingPunct="1">
              <a:lnSpc>
                <a:spcPct val="80000"/>
              </a:lnSpc>
              <a:buNone/>
            </a:pPr>
            <a:endParaRPr lang="es-ES" altLang="es-ES_tradnl" sz="1500" dirty="0">
              <a:solidFill>
                <a:schemeClr val="accent6">
                  <a:lumMod val="75000"/>
                </a:schemeClr>
              </a:solidFill>
              <a:latin typeface="Verdana" charset="0"/>
            </a:endParaRPr>
          </a:p>
          <a:p>
            <a:pPr marL="685800" lvl="1" eaLnBrk="1" hangingPunct="1">
              <a:lnSpc>
                <a:spcPct val="80000"/>
              </a:lnSpc>
              <a:buFont typeface="Wingdings" charset="2"/>
              <a:buChar char="Ø"/>
            </a:pPr>
            <a:r>
              <a:rPr lang="es-ES" altLang="es-ES_tradnl" sz="1500" b="1" dirty="0">
                <a:solidFill>
                  <a:schemeClr val="accent6">
                    <a:lumMod val="75000"/>
                  </a:schemeClr>
                </a:solidFill>
                <a:latin typeface="Verdana" charset="0"/>
              </a:rPr>
              <a:t>Mejoría de parámetros gasométricos:</a:t>
            </a:r>
          </a:p>
          <a:p>
            <a:pPr lvl="2" eaLnBrk="1" hangingPunct="1">
              <a:lnSpc>
                <a:spcPct val="80000"/>
              </a:lnSpc>
            </a:pPr>
            <a:r>
              <a:rPr lang="es-ES" altLang="es-ES_tradnl" sz="1600" dirty="0">
                <a:solidFill>
                  <a:schemeClr val="accent6">
                    <a:lumMod val="75000"/>
                  </a:schemeClr>
                </a:solidFill>
                <a:latin typeface="Verdana" charset="0"/>
              </a:rPr>
              <a:t>pH &gt; 7.35</a:t>
            </a:r>
          </a:p>
          <a:p>
            <a:pPr lvl="2" eaLnBrk="1" hangingPunct="1">
              <a:lnSpc>
                <a:spcPct val="80000"/>
              </a:lnSpc>
            </a:pPr>
            <a:r>
              <a:rPr lang="es-ES" altLang="es-ES_tradnl" sz="1600" dirty="0">
                <a:solidFill>
                  <a:schemeClr val="accent6">
                    <a:lumMod val="75000"/>
                  </a:schemeClr>
                </a:solidFill>
                <a:latin typeface="Verdana" charset="0"/>
              </a:rPr>
              <a:t>PaO2 &gt; 70 </a:t>
            </a:r>
            <a:r>
              <a:rPr lang="es-ES" altLang="es-ES_tradnl" sz="1600" dirty="0" err="1">
                <a:solidFill>
                  <a:schemeClr val="accent6">
                    <a:lumMod val="75000"/>
                  </a:schemeClr>
                </a:solidFill>
                <a:latin typeface="Verdana" charset="0"/>
              </a:rPr>
              <a:t>mmHg</a:t>
            </a:r>
            <a:endParaRPr lang="es-ES" altLang="es-ES_tradnl" sz="1600" dirty="0">
              <a:solidFill>
                <a:schemeClr val="accent6">
                  <a:lumMod val="75000"/>
                </a:schemeClr>
              </a:solidFill>
              <a:latin typeface="Verdana" charset="0"/>
            </a:endParaRPr>
          </a:p>
          <a:p>
            <a:pPr lvl="2" eaLnBrk="1" hangingPunct="1">
              <a:lnSpc>
                <a:spcPct val="80000"/>
              </a:lnSpc>
            </a:pPr>
            <a:r>
              <a:rPr lang="es-ES" altLang="es-ES_tradnl" sz="1600" dirty="0">
                <a:solidFill>
                  <a:schemeClr val="accent6">
                    <a:lumMod val="75000"/>
                  </a:schemeClr>
                </a:solidFill>
                <a:latin typeface="Verdana" charset="0"/>
              </a:rPr>
              <a:t>pO2 / FiO2 &gt; 200</a:t>
            </a:r>
          </a:p>
        </p:txBody>
      </p:sp>
      <p:sp>
        <p:nvSpPr>
          <p:cNvPr id="2" name="Rectangle 2">
            <a:extLst>
              <a:ext uri="{FF2B5EF4-FFF2-40B4-BE49-F238E27FC236}">
                <a16:creationId xmlns:a16="http://schemas.microsoft.com/office/drawing/2014/main" id="{E84B1383-E492-5BED-9245-90D2AD3946DB}"/>
              </a:ext>
            </a:extLst>
          </p:cNvPr>
          <p:cNvSpPr txBox="1">
            <a:spLocks noChangeArrowheads="1"/>
          </p:cNvSpPr>
          <p:nvPr/>
        </p:nvSpPr>
        <p:spPr bwMode="auto">
          <a:xfrm>
            <a:off x="0" y="26968"/>
            <a:ext cx="12192000" cy="908720"/>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609600" indent="-609600"/>
            <a:endParaRPr lang="es-ES" altLang="es-ES_tradnl" sz="800" kern="0" dirty="0">
              <a:solidFill>
                <a:srgbClr val="FDEB69"/>
              </a:solidFill>
              <a:latin typeface="Verdana" charset="0"/>
            </a:endParaRPr>
          </a:p>
          <a:p>
            <a:pPr marL="609600" indent="-609600"/>
            <a:r>
              <a:rPr lang="es-ES" altLang="es-ES_tradnl" sz="2800" kern="0" dirty="0">
                <a:solidFill>
                  <a:srgbClr val="FDEB69"/>
                </a:solidFill>
                <a:latin typeface="Verdana" charset="0"/>
              </a:rPr>
              <a:t>5. Condiciones para la retirada:</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Grp="1" noChangeArrowheads="1"/>
          </p:cNvSpPr>
          <p:nvPr>
            <p:ph type="body" idx="1"/>
          </p:nvPr>
        </p:nvSpPr>
        <p:spPr>
          <a:xfrm>
            <a:off x="911424" y="1350060"/>
            <a:ext cx="6524102" cy="4887252"/>
          </a:xfrm>
        </p:spPr>
        <p:txBody>
          <a:bodyPr/>
          <a:lstStyle/>
          <a:p>
            <a:pPr eaLnBrk="1" hangingPunct="1"/>
            <a:r>
              <a:rPr lang="es-ES" altLang="es-ES_tradnl" sz="2000" b="1" dirty="0">
                <a:solidFill>
                  <a:schemeClr val="accent6">
                    <a:lumMod val="75000"/>
                  </a:schemeClr>
                </a:solidFill>
              </a:rPr>
              <a:t>Pediátrica: </a:t>
            </a:r>
            <a:r>
              <a:rPr lang="es-ES" altLang="es-ES_tradnl" sz="2000" dirty="0">
                <a:solidFill>
                  <a:schemeClr val="accent6">
                    <a:lumMod val="75000"/>
                  </a:schemeClr>
                </a:solidFill>
              </a:rPr>
              <a:t>IRA Global (hipoxemia + hipercapnia) recomendación 84% </a:t>
            </a:r>
            <a:r>
              <a:rPr lang="es-ES" altLang="es-ES_tradnl" sz="2000" i="1" dirty="0">
                <a:solidFill>
                  <a:schemeClr val="accent6">
                    <a:lumMod val="75000"/>
                  </a:schemeClr>
                </a:solidFill>
                <a:effectLst>
                  <a:outerShdw blurRad="38100" dist="38100" dir="2700000" algn="tl">
                    <a:srgbClr val="000000">
                      <a:alpha val="43137"/>
                    </a:srgbClr>
                  </a:outerShdw>
                </a:effectLst>
              </a:rPr>
              <a:t>sin contraindicaciones</a:t>
            </a:r>
          </a:p>
          <a:p>
            <a:pPr marL="0" indent="0" eaLnBrk="1" hangingPunct="1">
              <a:buNone/>
            </a:pPr>
            <a:endParaRPr lang="es-ES_tradnl" altLang="es-ES_tradnl" sz="2000" dirty="0">
              <a:solidFill>
                <a:schemeClr val="accent6">
                  <a:lumMod val="75000"/>
                </a:schemeClr>
              </a:solidFill>
            </a:endParaRPr>
          </a:p>
          <a:p>
            <a:pPr eaLnBrk="1" hangingPunct="1"/>
            <a:r>
              <a:rPr lang="es-ES" altLang="es-ES_tradnl" sz="2000" b="1" dirty="0">
                <a:solidFill>
                  <a:schemeClr val="accent6">
                    <a:lumMod val="75000"/>
                  </a:schemeClr>
                </a:solidFill>
              </a:rPr>
              <a:t>Neonatos: </a:t>
            </a:r>
            <a:r>
              <a:rPr lang="es-ES" altLang="es-ES_tradnl" sz="2000" dirty="0">
                <a:solidFill>
                  <a:schemeClr val="accent6">
                    <a:lumMod val="75000"/>
                  </a:schemeClr>
                </a:solidFill>
              </a:rPr>
              <a:t>Prematuros &lt;30 s. de EG con distrés respiratorio recomendación 100</a:t>
            </a:r>
            <a:r>
              <a:rPr lang="es-ES" altLang="es-ES_tradnl" sz="2000" i="1" dirty="0">
                <a:solidFill>
                  <a:schemeClr val="accent6">
                    <a:lumMod val="75000"/>
                  </a:schemeClr>
                </a:solidFill>
              </a:rPr>
              <a:t>% </a:t>
            </a:r>
            <a:r>
              <a:rPr lang="es-ES" altLang="es-ES_tradnl" sz="2000" i="1" dirty="0">
                <a:solidFill>
                  <a:schemeClr val="accent6">
                    <a:lumMod val="75000"/>
                  </a:schemeClr>
                </a:solidFill>
                <a:effectLst>
                  <a:outerShdw blurRad="38100" dist="38100" dir="2700000" algn="tl">
                    <a:srgbClr val="000000">
                      <a:alpha val="43137"/>
                    </a:srgbClr>
                  </a:outerShdw>
                </a:effectLst>
              </a:rPr>
              <a:t>preventiva </a:t>
            </a:r>
            <a:endParaRPr lang="es-ES_tradnl" altLang="es-ES_tradnl" sz="2000" i="1" dirty="0">
              <a:solidFill>
                <a:schemeClr val="accent6">
                  <a:lumMod val="75000"/>
                </a:schemeClr>
              </a:solidFill>
              <a:effectLst>
                <a:outerShdw blurRad="38100" dist="38100" dir="2700000" algn="tl">
                  <a:srgbClr val="000000">
                    <a:alpha val="43137"/>
                  </a:srgbClr>
                </a:outerShdw>
              </a:effectLst>
            </a:endParaRPr>
          </a:p>
          <a:p>
            <a:pPr marL="0" indent="0" eaLnBrk="1" hangingPunct="1">
              <a:buNone/>
            </a:pPr>
            <a:endParaRPr lang="es-ES_tradnl" altLang="es-ES_tradnl" sz="2000" dirty="0">
              <a:solidFill>
                <a:schemeClr val="accent6">
                  <a:lumMod val="75000"/>
                </a:schemeClr>
              </a:solidFill>
            </a:endParaRPr>
          </a:p>
          <a:p>
            <a:pPr eaLnBrk="1" hangingPunct="1"/>
            <a:r>
              <a:rPr lang="es-ES" altLang="es-ES_tradnl" sz="2000" b="1" dirty="0">
                <a:solidFill>
                  <a:schemeClr val="accent6">
                    <a:lumMod val="75000"/>
                  </a:schemeClr>
                </a:solidFill>
              </a:rPr>
              <a:t>RN: </a:t>
            </a:r>
            <a:r>
              <a:rPr lang="es-ES" altLang="es-ES_tradnl" sz="2000" dirty="0">
                <a:solidFill>
                  <a:schemeClr val="accent6">
                    <a:lumMod val="75000"/>
                  </a:schemeClr>
                </a:solidFill>
              </a:rPr>
              <a:t>&lt;32 s. de EG y/o peso &lt; 1500 g. recomendación 100% </a:t>
            </a:r>
            <a:r>
              <a:rPr lang="es-ES" altLang="es-ES_tradnl" sz="2000" i="1" dirty="0">
                <a:solidFill>
                  <a:schemeClr val="accent6">
                    <a:lumMod val="75000"/>
                  </a:schemeClr>
                </a:solidFill>
                <a:effectLst>
                  <a:outerShdw blurRad="38100" dist="38100" dir="2700000" algn="tl">
                    <a:srgbClr val="000000">
                      <a:alpha val="43137"/>
                    </a:srgbClr>
                  </a:outerShdw>
                </a:effectLst>
              </a:rPr>
              <a:t>estabilización </a:t>
            </a:r>
            <a:endParaRPr lang="es-ES_tradnl" altLang="es-ES_tradnl" sz="2000" i="1" dirty="0">
              <a:solidFill>
                <a:schemeClr val="accent6">
                  <a:lumMod val="75000"/>
                </a:schemeClr>
              </a:solidFill>
              <a:effectLst>
                <a:outerShdw blurRad="38100" dist="38100" dir="2700000" algn="tl">
                  <a:srgbClr val="000000">
                    <a:alpha val="43137"/>
                  </a:srgbClr>
                </a:outerShdw>
              </a:effectLst>
            </a:endParaRPr>
          </a:p>
          <a:p>
            <a:pPr eaLnBrk="1" hangingPunct="1"/>
            <a:endParaRPr lang="es-ES_tradnl" altLang="es-ES_tradnl" sz="2000" dirty="0">
              <a:solidFill>
                <a:schemeClr val="accent6">
                  <a:lumMod val="75000"/>
                </a:schemeClr>
              </a:solidFill>
            </a:endParaRPr>
          </a:p>
          <a:p>
            <a:pPr eaLnBrk="1" hangingPunct="1"/>
            <a:r>
              <a:rPr lang="es-ES" altLang="es-ES_tradnl" sz="2000" b="1" dirty="0">
                <a:solidFill>
                  <a:schemeClr val="accent6">
                    <a:lumMod val="75000"/>
                  </a:schemeClr>
                </a:solidFill>
              </a:rPr>
              <a:t>Neonatos:</a:t>
            </a:r>
          </a:p>
          <a:p>
            <a:pPr lvl="1" eaLnBrk="1" hangingPunct="1"/>
            <a:r>
              <a:rPr lang="es-ES" altLang="es-ES_tradnl" sz="2000" dirty="0">
                <a:solidFill>
                  <a:schemeClr val="accent6">
                    <a:lumMod val="75000"/>
                  </a:schemeClr>
                </a:solidFill>
                <a:effectLst>
                  <a:outerShdw blurRad="38100" dist="38100" dir="2700000" algn="tl">
                    <a:srgbClr val="000000">
                      <a:alpha val="43137"/>
                    </a:srgbClr>
                  </a:outerShdw>
                </a:effectLst>
              </a:rPr>
              <a:t>TAFCN</a:t>
            </a:r>
            <a:r>
              <a:rPr lang="es-ES" altLang="es-ES_tradnl" sz="2000" dirty="0">
                <a:solidFill>
                  <a:schemeClr val="accent6">
                    <a:lumMod val="75000"/>
                  </a:schemeClr>
                </a:solidFill>
              </a:rPr>
              <a:t> con IRA leve-moderada recomendación 100%</a:t>
            </a:r>
            <a:endParaRPr lang="es-ES_tradnl" altLang="es-ES_tradnl" sz="2000" dirty="0">
              <a:solidFill>
                <a:schemeClr val="accent6">
                  <a:lumMod val="75000"/>
                </a:schemeClr>
              </a:solidFill>
            </a:endParaRPr>
          </a:p>
          <a:p>
            <a:pPr lvl="1" eaLnBrk="1" hangingPunct="1"/>
            <a:r>
              <a:rPr lang="es-ES" altLang="es-ES_tradnl" sz="2000" dirty="0">
                <a:solidFill>
                  <a:schemeClr val="accent6">
                    <a:lumMod val="75000"/>
                  </a:schemeClr>
                </a:solidFill>
                <a:effectLst>
                  <a:outerShdw blurRad="38100" dist="38100" dir="2700000" algn="tl">
                    <a:srgbClr val="000000">
                      <a:alpha val="43137"/>
                    </a:srgbClr>
                  </a:outerShdw>
                </a:effectLst>
              </a:rPr>
              <a:t>TAFCN</a:t>
            </a:r>
            <a:r>
              <a:rPr lang="es-ES" altLang="es-ES_tradnl" sz="2000" dirty="0">
                <a:solidFill>
                  <a:schemeClr val="accent6">
                    <a:lumMod val="75000"/>
                  </a:schemeClr>
                </a:solidFill>
              </a:rPr>
              <a:t> en el destete </a:t>
            </a:r>
            <a:r>
              <a:rPr lang="es-ES" altLang="es-ES_tradnl" sz="2000" dirty="0" err="1">
                <a:solidFill>
                  <a:schemeClr val="accent6">
                    <a:lumMod val="75000"/>
                  </a:schemeClr>
                </a:solidFill>
              </a:rPr>
              <a:t>CPAPn</a:t>
            </a:r>
            <a:r>
              <a:rPr lang="es-ES" altLang="es-ES_tradnl" sz="2000" dirty="0">
                <a:solidFill>
                  <a:schemeClr val="accent6">
                    <a:lumMod val="75000"/>
                  </a:schemeClr>
                </a:solidFill>
              </a:rPr>
              <a:t> recomendación 100%</a:t>
            </a:r>
            <a:endParaRPr lang="es-ES" altLang="es-ES_tradnl" sz="2400" dirty="0"/>
          </a:p>
          <a:p>
            <a:pPr marL="0" indent="0" eaLnBrk="1" hangingPunct="1">
              <a:buNone/>
            </a:pPr>
            <a:endParaRPr lang="es-ES" altLang="es-ES_tradnl" sz="2400" dirty="0"/>
          </a:p>
        </p:txBody>
      </p:sp>
      <p:sp>
        <p:nvSpPr>
          <p:cNvPr id="82948" name="Rectángulo 1"/>
          <p:cNvSpPr>
            <a:spLocks noChangeArrowheads="1"/>
          </p:cNvSpPr>
          <p:nvPr/>
        </p:nvSpPr>
        <p:spPr bwMode="auto">
          <a:xfrm>
            <a:off x="1775520" y="116632"/>
            <a:ext cx="921702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defRPr/>
            </a:pPr>
            <a:r>
              <a:rPr lang="es-ES" sz="4000" b="1" dirty="0">
                <a:solidFill>
                  <a:srgbClr val="161645"/>
                </a:solidFill>
                <a:latin typeface="+mj-lt"/>
                <a:ea typeface="ＭＳ Ｐゴシック" charset="0"/>
                <a:cs typeface="ＭＳ Ｐゴシック" charset="0"/>
              </a:rPr>
              <a:t>III. SRNI en pediatría/neonatología</a:t>
            </a:r>
            <a:endParaRPr lang="es-ES" sz="4000" dirty="0">
              <a:solidFill>
                <a:srgbClr val="161645"/>
              </a:solidFill>
              <a:latin typeface="+mj-lt"/>
              <a:ea typeface="ＭＳ Ｐゴシック" charset="0"/>
              <a:cs typeface="ＭＳ Ｐゴシック" charset="0"/>
            </a:endParaRPr>
          </a:p>
        </p:txBody>
      </p:sp>
      <p:sp>
        <p:nvSpPr>
          <p:cNvPr id="2" name="Text Box 4">
            <a:extLst>
              <a:ext uri="{FF2B5EF4-FFF2-40B4-BE49-F238E27FC236}">
                <a16:creationId xmlns:a16="http://schemas.microsoft.com/office/drawing/2014/main" id="{380F0545-96A2-01D6-FE9B-8B89D2126A6D}"/>
              </a:ext>
            </a:extLst>
          </p:cNvPr>
          <p:cNvSpPr txBox="1">
            <a:spLocks noChangeArrowheads="1"/>
          </p:cNvSpPr>
          <p:nvPr/>
        </p:nvSpPr>
        <p:spPr bwMode="auto">
          <a:xfrm>
            <a:off x="5015880" y="6228020"/>
            <a:ext cx="648072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s-ES" dirty="0">
                <a:solidFill>
                  <a:srgbClr val="0F8659"/>
                </a:solidFill>
                <a:latin typeface="Optima-Medium"/>
              </a:rPr>
              <a:t>Medicina Intensiva Vol. 45. Núm. 5. pág.</a:t>
            </a:r>
            <a:r>
              <a:rPr lang="en-US" dirty="0">
                <a:solidFill>
                  <a:srgbClr val="0F8659"/>
                </a:solidFill>
                <a:latin typeface="Optima-Medium"/>
              </a:rPr>
              <a:t> 298-312 (</a:t>
            </a:r>
            <a:r>
              <a:rPr lang="en-US" dirty="0" err="1">
                <a:solidFill>
                  <a:srgbClr val="0F8659"/>
                </a:solidFill>
                <a:latin typeface="Optima-Medium"/>
              </a:rPr>
              <a:t>junio-julio</a:t>
            </a:r>
            <a:r>
              <a:rPr lang="en-US" dirty="0">
                <a:solidFill>
                  <a:srgbClr val="0F8659"/>
                </a:solidFill>
                <a:latin typeface="Optima-Medium"/>
              </a:rPr>
              <a:t> 2021).</a:t>
            </a:r>
            <a:endParaRPr lang="es-ES" sz="1400" dirty="0">
              <a:solidFill>
                <a:srgbClr val="0F8659"/>
              </a:solidFill>
              <a:ea typeface="ＭＳ Ｐゴシック" charset="0"/>
              <a:cs typeface="ＭＳ Ｐゴシック" charset="0"/>
            </a:endParaRPr>
          </a:p>
        </p:txBody>
      </p:sp>
      <p:pic>
        <p:nvPicPr>
          <p:cNvPr id="4" name="Imagen 3">
            <a:extLst>
              <a:ext uri="{FF2B5EF4-FFF2-40B4-BE49-F238E27FC236}">
                <a16:creationId xmlns:a16="http://schemas.microsoft.com/office/drawing/2014/main" id="{A0FBCACD-DCEA-FF12-E977-6C26E85F11AF}"/>
              </a:ext>
            </a:extLst>
          </p:cNvPr>
          <p:cNvPicPr>
            <a:picLocks noChangeAspect="1"/>
          </p:cNvPicPr>
          <p:nvPr/>
        </p:nvPicPr>
        <p:blipFill>
          <a:blip r:embed="rId3"/>
          <a:stretch>
            <a:fillRect/>
          </a:stretch>
        </p:blipFill>
        <p:spPr>
          <a:xfrm>
            <a:off x="8400256" y="1772816"/>
            <a:ext cx="3267105" cy="2452048"/>
          </a:xfrm>
          <a:prstGeom prst="rect">
            <a:avLst/>
          </a:prstGeom>
        </p:spPr>
      </p:pic>
      <p:sp>
        <p:nvSpPr>
          <p:cNvPr id="5" name="Text Box 5">
            <a:extLst>
              <a:ext uri="{FF2B5EF4-FFF2-40B4-BE49-F238E27FC236}">
                <a16:creationId xmlns:a16="http://schemas.microsoft.com/office/drawing/2014/main" id="{B9194328-1B84-21F6-18A8-C185F11CE03D}"/>
              </a:ext>
            </a:extLst>
          </p:cNvPr>
          <p:cNvSpPr txBox="1">
            <a:spLocks noChangeArrowheads="1"/>
          </p:cNvSpPr>
          <p:nvPr/>
        </p:nvSpPr>
        <p:spPr bwMode="auto">
          <a:xfrm>
            <a:off x="8373511" y="4500409"/>
            <a:ext cx="3267105"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600" dirty="0">
                <a:effectLst>
                  <a:outerShdw blurRad="38100" dist="38100" dir="2700000" algn="tl">
                    <a:srgbClr val="C0C0C0"/>
                  </a:outerShdw>
                </a:effectLst>
              </a:rPr>
              <a:t>Transporte aéreo neonatal (HL): </a:t>
            </a:r>
            <a:r>
              <a:rPr lang="es-ES" altLang="es-ES_tradnl" sz="1400" dirty="0">
                <a:effectLst>
                  <a:outerShdw blurRad="38100" dist="38100" dir="2700000" algn="tl">
                    <a:srgbClr val="C0C0C0"/>
                  </a:outerShdw>
                </a:effectLst>
              </a:rPr>
              <a:t>prematuro con distrés respiratorio INT/VMI</a:t>
            </a:r>
          </a:p>
        </p:txBody>
      </p:sp>
      <p:pic>
        <p:nvPicPr>
          <p:cNvPr id="3" name="Gráfico 7" descr="Pulmones contorno">
            <a:extLst>
              <a:ext uri="{FF2B5EF4-FFF2-40B4-BE49-F238E27FC236}">
                <a16:creationId xmlns:a16="http://schemas.microsoft.com/office/drawing/2014/main" id="{57D0826F-905B-2A10-BD0A-B87BDD0803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64152" y="1412776"/>
            <a:ext cx="566491" cy="566491"/>
          </a:xfrm>
          <a:prstGeom prst="rect">
            <a:avLst/>
          </a:prstGeom>
          <a:effectLst>
            <a:outerShdw blurRad="50800" dist="38100" dir="2700000" algn="tl" rotWithShape="0">
              <a:prstClr val="black">
                <a:alpha val="40000"/>
              </a:prstClr>
            </a:outerShdw>
          </a:effectLst>
        </p:spPr>
      </p:pic>
      <p:pic>
        <p:nvPicPr>
          <p:cNvPr id="6" name="Gráfico 7" descr="Pulmones contorno">
            <a:extLst>
              <a:ext uri="{FF2B5EF4-FFF2-40B4-BE49-F238E27FC236}">
                <a16:creationId xmlns:a16="http://schemas.microsoft.com/office/drawing/2014/main" id="{CD47B889-1C0A-85BB-8CFD-B985CAEB8EB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64152" y="2430461"/>
            <a:ext cx="566491" cy="566491"/>
          </a:xfrm>
          <a:prstGeom prst="rect">
            <a:avLst/>
          </a:prstGeom>
          <a:effectLst>
            <a:outerShdw blurRad="50800" dist="38100" dir="2700000" algn="tl" rotWithShape="0">
              <a:prstClr val="black">
                <a:alpha val="40000"/>
              </a:prstClr>
            </a:outerShdw>
          </a:effectLst>
        </p:spPr>
      </p:pic>
      <p:pic>
        <p:nvPicPr>
          <p:cNvPr id="7" name="Gráfico 7" descr="Pulmones contorno">
            <a:extLst>
              <a:ext uri="{FF2B5EF4-FFF2-40B4-BE49-F238E27FC236}">
                <a16:creationId xmlns:a16="http://schemas.microsoft.com/office/drawing/2014/main" id="{07206B7E-8B43-73DF-A451-A77F7B1DF0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64152" y="3438573"/>
            <a:ext cx="566491" cy="566491"/>
          </a:xfrm>
          <a:prstGeom prst="rect">
            <a:avLst/>
          </a:prstGeom>
          <a:effectLst>
            <a:outerShdw blurRad="50800" dist="38100" dir="2700000" algn="tl" rotWithShape="0">
              <a:prstClr val="black">
                <a:alpha val="40000"/>
              </a:prstClr>
            </a:outerShdw>
          </a:effectLst>
        </p:spPr>
      </p:pic>
      <p:pic>
        <p:nvPicPr>
          <p:cNvPr id="8" name="Gráfico 7" descr="Pulmones contorno">
            <a:extLst>
              <a:ext uri="{FF2B5EF4-FFF2-40B4-BE49-F238E27FC236}">
                <a16:creationId xmlns:a16="http://schemas.microsoft.com/office/drawing/2014/main" id="{6D4D6F01-6032-17F7-E94A-6AA21BDE40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64152" y="5454797"/>
            <a:ext cx="566491" cy="566491"/>
          </a:xfrm>
          <a:prstGeom prst="rect">
            <a:avLst/>
          </a:prstGeom>
          <a:effectLst>
            <a:outerShdw blurRad="50800" dist="38100" dir="2700000" algn="tl" rotWithShape="0">
              <a:prstClr val="black">
                <a:alpha val="40000"/>
              </a:prstClr>
            </a:outerShdw>
          </a:effectLst>
        </p:spPr>
      </p:pic>
      <p:pic>
        <p:nvPicPr>
          <p:cNvPr id="9" name="Gráfico 8" descr="Pulmones contorno">
            <a:extLst>
              <a:ext uri="{FF2B5EF4-FFF2-40B4-BE49-F238E27FC236}">
                <a16:creationId xmlns:a16="http://schemas.microsoft.com/office/drawing/2014/main" id="{ACE773C8-FFF5-17B6-A370-32D6516A68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64152" y="4540478"/>
            <a:ext cx="566491" cy="6887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21071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Grp="1" noChangeArrowheads="1"/>
          </p:cNvSpPr>
          <p:nvPr>
            <p:ph type="body" idx="1"/>
          </p:nvPr>
        </p:nvSpPr>
        <p:spPr>
          <a:xfrm>
            <a:off x="4656037" y="1700808"/>
            <a:ext cx="6408515" cy="4320457"/>
          </a:xfrm>
        </p:spPr>
        <p:txBody>
          <a:bodyPr/>
          <a:lstStyle/>
          <a:p>
            <a:pPr eaLnBrk="1" hangingPunct="1"/>
            <a:endParaRPr lang="es-ES" altLang="es-ES_tradnl" sz="2400" dirty="0">
              <a:solidFill>
                <a:schemeClr val="accent6">
                  <a:lumMod val="75000"/>
                </a:schemeClr>
              </a:solidFill>
            </a:endParaRPr>
          </a:p>
          <a:p>
            <a:pPr eaLnBrk="1" hangingPunct="1"/>
            <a:r>
              <a:rPr lang="es-ES" altLang="es-ES_tradnl" sz="2400" dirty="0">
                <a:solidFill>
                  <a:schemeClr val="accent6">
                    <a:lumMod val="75000"/>
                  </a:schemeClr>
                </a:solidFill>
              </a:rPr>
              <a:t>Consolidar los proyectos existentes</a:t>
            </a:r>
          </a:p>
          <a:p>
            <a:pPr eaLnBrk="1" hangingPunct="1"/>
            <a:r>
              <a:rPr lang="es-ES" altLang="es-ES_tradnl" sz="2400" dirty="0">
                <a:solidFill>
                  <a:schemeClr val="accent6">
                    <a:lumMod val="75000"/>
                  </a:schemeClr>
                </a:solidFill>
              </a:rPr>
              <a:t>Ejecutar los procedimientos aprobados por la institución </a:t>
            </a:r>
          </a:p>
          <a:p>
            <a:pPr eaLnBrk="1" hangingPunct="1"/>
            <a:r>
              <a:rPr lang="es-ES" altLang="es-ES_tradnl" sz="2400" dirty="0">
                <a:solidFill>
                  <a:schemeClr val="accent6">
                    <a:lumMod val="75000"/>
                  </a:schemeClr>
                </a:solidFill>
              </a:rPr>
              <a:t>Fomentar la formación continuada</a:t>
            </a:r>
          </a:p>
          <a:p>
            <a:pPr eaLnBrk="1" hangingPunct="1"/>
            <a:r>
              <a:rPr lang="es-ES" altLang="es-ES_tradnl" sz="2400" dirty="0">
                <a:solidFill>
                  <a:schemeClr val="accent6">
                    <a:lumMod val="75000"/>
                  </a:schemeClr>
                </a:solidFill>
              </a:rPr>
              <a:t>Mejorar los registros</a:t>
            </a:r>
          </a:p>
          <a:p>
            <a:pPr eaLnBrk="1" hangingPunct="1"/>
            <a:r>
              <a:rPr lang="es-ES" altLang="es-ES_tradnl" sz="2400" dirty="0">
                <a:solidFill>
                  <a:schemeClr val="accent6">
                    <a:lumMod val="75000"/>
                  </a:schemeClr>
                </a:solidFill>
              </a:rPr>
              <a:t>Plantear nuevos estudios y publicar sus resultados</a:t>
            </a:r>
          </a:p>
          <a:p>
            <a:pPr eaLnBrk="1" hangingPunct="1">
              <a:buFontTx/>
              <a:buAutoNum type="arabicPeriod"/>
            </a:pPr>
            <a:endParaRPr lang="es-ES" altLang="es-ES_tradnl" sz="2400" dirty="0"/>
          </a:p>
          <a:p>
            <a:pPr marL="0" indent="0" eaLnBrk="1" hangingPunct="1">
              <a:buNone/>
            </a:pPr>
            <a:endParaRPr lang="es-ES" altLang="es-ES_tradnl" sz="2400" dirty="0"/>
          </a:p>
          <a:p>
            <a:pPr marL="0" indent="0" eaLnBrk="1" hangingPunct="1">
              <a:buNone/>
            </a:pPr>
            <a:endParaRPr lang="es-ES" altLang="es-ES_tradnl" sz="2400" dirty="0"/>
          </a:p>
        </p:txBody>
      </p:sp>
      <p:sp>
        <p:nvSpPr>
          <p:cNvPr id="82948" name="Rectángulo 1"/>
          <p:cNvSpPr>
            <a:spLocks noChangeArrowheads="1"/>
          </p:cNvSpPr>
          <p:nvPr/>
        </p:nvSpPr>
        <p:spPr bwMode="auto">
          <a:xfrm>
            <a:off x="4008439" y="188640"/>
            <a:ext cx="4319587"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ES" sz="2800" b="1" dirty="0">
                <a:solidFill>
                  <a:srgbClr val="161645"/>
                </a:solidFill>
                <a:latin typeface="+mj-lt"/>
                <a:ea typeface="ＭＳ Ｐゴシック" charset="0"/>
                <a:cs typeface="ＭＳ Ｐゴシック" charset="0"/>
              </a:rPr>
              <a:t>Puntos claves</a:t>
            </a:r>
            <a:endParaRPr lang="es-ES" sz="2800" dirty="0">
              <a:solidFill>
                <a:srgbClr val="161645"/>
              </a:solidFill>
              <a:latin typeface="+mj-lt"/>
              <a:ea typeface="ＭＳ Ｐゴシック" charset="0"/>
              <a:cs typeface="ＭＳ Ｐゴシック" charset="0"/>
            </a:endParaRPr>
          </a:p>
        </p:txBody>
      </p:sp>
      <p:sp>
        <p:nvSpPr>
          <p:cNvPr id="7" name="Text Box 6"/>
          <p:cNvSpPr txBox="1">
            <a:spLocks noChangeArrowheads="1"/>
          </p:cNvSpPr>
          <p:nvPr/>
        </p:nvSpPr>
        <p:spPr bwMode="auto">
          <a:xfrm>
            <a:off x="5448300" y="6021389"/>
            <a:ext cx="476354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s-ES" altLang="es-ES_tradnl" sz="1400" dirty="0">
                <a:solidFill>
                  <a:srgbClr val="0A8E6A"/>
                </a:solidFill>
              </a:rPr>
              <a:t>*Jiménez Fábrega X, et al. Emergencias 2011;23:311-318</a:t>
            </a:r>
          </a:p>
        </p:txBody>
      </p:sp>
      <p:pic>
        <p:nvPicPr>
          <p:cNvPr id="4" name="Imagen 3">
            <a:extLst>
              <a:ext uri="{FF2B5EF4-FFF2-40B4-BE49-F238E27FC236}">
                <a16:creationId xmlns:a16="http://schemas.microsoft.com/office/drawing/2014/main" id="{5FD5A546-BE6C-6F85-1B65-63EE66C93657}"/>
              </a:ext>
            </a:extLst>
          </p:cNvPr>
          <p:cNvPicPr>
            <a:picLocks noChangeAspect="1"/>
          </p:cNvPicPr>
          <p:nvPr/>
        </p:nvPicPr>
        <p:blipFill>
          <a:blip r:embed="rId3"/>
          <a:stretch>
            <a:fillRect/>
          </a:stretch>
        </p:blipFill>
        <p:spPr>
          <a:xfrm>
            <a:off x="1130152" y="2254548"/>
            <a:ext cx="3212976" cy="3212976"/>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5" name="Text Box 5">
            <a:extLst>
              <a:ext uri="{FF2B5EF4-FFF2-40B4-BE49-F238E27FC236}">
                <a16:creationId xmlns:a16="http://schemas.microsoft.com/office/drawing/2014/main" id="{BF97445E-74EC-4A31-9196-4B58AF36AA5C}"/>
              </a:ext>
            </a:extLst>
          </p:cNvPr>
          <p:cNvSpPr txBox="1">
            <a:spLocks noChangeArrowheads="1"/>
          </p:cNvSpPr>
          <p:nvPr/>
        </p:nvSpPr>
        <p:spPr bwMode="auto">
          <a:xfrm>
            <a:off x="1109569" y="5755903"/>
            <a:ext cx="321297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600" dirty="0">
                <a:effectLst>
                  <a:outerShdw blurRad="38100" dist="38100" dir="2700000" algn="tl">
                    <a:srgbClr val="C0C0C0"/>
                  </a:outerShdw>
                </a:effectLst>
              </a:rPr>
              <a:t>Equipo Asistencial ASVA – 33.92</a:t>
            </a:r>
            <a:endParaRPr lang="es-ES" altLang="es-ES_tradnl" sz="1400" dirty="0">
              <a:effectLst>
                <a:outerShdw blurRad="38100" dist="38100" dir="2700000" algn="tl">
                  <a:srgbClr val="C0C0C0"/>
                </a:outerShdw>
              </a:effectLst>
            </a:endParaRPr>
          </a:p>
        </p:txBody>
      </p:sp>
    </p:spTree>
    <p:extLst>
      <p:ext uri="{BB962C8B-B14F-4D97-AF65-F5344CB8AC3E}">
        <p14:creationId xmlns:p14="http://schemas.microsoft.com/office/powerpoint/2010/main" val="281219962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ángulo 1"/>
          <p:cNvSpPr>
            <a:spLocks noChangeArrowheads="1"/>
          </p:cNvSpPr>
          <p:nvPr/>
        </p:nvSpPr>
        <p:spPr bwMode="auto">
          <a:xfrm>
            <a:off x="4008439" y="188640"/>
            <a:ext cx="4319587"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s-ES" sz="2800" b="1" dirty="0">
                <a:solidFill>
                  <a:srgbClr val="161645"/>
                </a:solidFill>
                <a:latin typeface="+mj-lt"/>
                <a:ea typeface="ＭＳ Ｐゴシック" charset="0"/>
                <a:cs typeface="ＭＳ Ｐゴシック" charset="0"/>
              </a:rPr>
              <a:t>Dudas y preguntas </a:t>
            </a:r>
            <a:endParaRPr lang="es-ES" sz="2800" dirty="0">
              <a:solidFill>
                <a:srgbClr val="161645"/>
              </a:solidFill>
              <a:latin typeface="+mj-lt"/>
              <a:ea typeface="ＭＳ Ｐゴシック" charset="0"/>
              <a:cs typeface="ＭＳ Ｐゴシック" charset="0"/>
            </a:endParaRPr>
          </a:p>
        </p:txBody>
      </p:sp>
      <p:pic>
        <p:nvPicPr>
          <p:cNvPr id="6" name="Imagen 5">
            <a:extLst>
              <a:ext uri="{FF2B5EF4-FFF2-40B4-BE49-F238E27FC236}">
                <a16:creationId xmlns:a16="http://schemas.microsoft.com/office/drawing/2014/main" id="{FF52EA48-B674-76A0-A1EC-9F8CBAFD5979}"/>
              </a:ext>
            </a:extLst>
          </p:cNvPr>
          <p:cNvPicPr>
            <a:picLocks noChangeAspect="1"/>
          </p:cNvPicPr>
          <p:nvPr/>
        </p:nvPicPr>
        <p:blipFill>
          <a:blip r:embed="rId3"/>
          <a:stretch>
            <a:fillRect/>
          </a:stretch>
        </p:blipFill>
        <p:spPr>
          <a:xfrm>
            <a:off x="3035660" y="1628800"/>
            <a:ext cx="6120680" cy="4720574"/>
          </a:xfrm>
          <a:prstGeom prst="rect">
            <a:avLst/>
          </a:prstGeom>
        </p:spPr>
      </p:pic>
    </p:spTree>
    <p:extLst>
      <p:ext uri="{BB962C8B-B14F-4D97-AF65-F5344CB8AC3E}">
        <p14:creationId xmlns:p14="http://schemas.microsoft.com/office/powerpoint/2010/main" val="30905870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323C4F7-2E49-F743-818D-57B6C97DF508}"/>
              </a:ext>
            </a:extLst>
          </p:cNvPr>
          <p:cNvSpPr>
            <a:spLocks noGrp="1"/>
          </p:cNvSpPr>
          <p:nvPr>
            <p:ph idx="1"/>
          </p:nvPr>
        </p:nvSpPr>
        <p:spPr>
          <a:xfrm>
            <a:off x="2783633" y="116632"/>
            <a:ext cx="7632847" cy="1188132"/>
          </a:xfrm>
        </p:spPr>
        <p:txBody>
          <a:bodyPr/>
          <a:lstStyle/>
          <a:p>
            <a:pPr marL="0" indent="0">
              <a:buNone/>
              <a:defRPr/>
            </a:pPr>
            <a:r>
              <a:rPr lang="es-ES" b="1" dirty="0">
                <a:solidFill>
                  <a:schemeClr val="accent6">
                    <a:lumMod val="75000"/>
                  </a:schemeClr>
                </a:solidFill>
              </a:rPr>
              <a:t>Objetivo</a:t>
            </a:r>
          </a:p>
        </p:txBody>
      </p:sp>
      <p:sp>
        <p:nvSpPr>
          <p:cNvPr id="2" name="Marcador de contenido 3">
            <a:extLst>
              <a:ext uri="{FF2B5EF4-FFF2-40B4-BE49-F238E27FC236}">
                <a16:creationId xmlns:a16="http://schemas.microsoft.com/office/drawing/2014/main" id="{79EBC93A-CF3F-80D2-E6D7-27B1654CDD60}"/>
              </a:ext>
            </a:extLst>
          </p:cNvPr>
          <p:cNvSpPr txBox="1">
            <a:spLocks/>
          </p:cNvSpPr>
          <p:nvPr/>
        </p:nvSpPr>
        <p:spPr bwMode="auto">
          <a:xfrm>
            <a:off x="1199456" y="1484784"/>
            <a:ext cx="7438441"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endParaRPr lang="es-ES" sz="1500" kern="0" dirty="0">
              <a:solidFill>
                <a:srgbClr val="000066"/>
              </a:solidFill>
            </a:endParaRPr>
          </a:p>
          <a:p>
            <a:r>
              <a:rPr lang="es-ES" sz="2000" kern="0" dirty="0">
                <a:solidFill>
                  <a:srgbClr val="000066"/>
                </a:solidFill>
              </a:rPr>
              <a:t>Realizar una correcta selección de los pacientes con IRA sin contraindicación para la VMNI</a:t>
            </a:r>
          </a:p>
          <a:p>
            <a:r>
              <a:rPr lang="es-ES" sz="2000" kern="0" dirty="0">
                <a:solidFill>
                  <a:srgbClr val="000066"/>
                </a:solidFill>
              </a:rPr>
              <a:t>Implicar a los Servicios de Urgencias Extrahospitalarios</a:t>
            </a:r>
          </a:p>
          <a:p>
            <a:r>
              <a:rPr lang="es-ES" sz="2000" kern="0" dirty="0">
                <a:solidFill>
                  <a:srgbClr val="000066"/>
                </a:solidFill>
              </a:rPr>
              <a:t>No prolongar más de lo necesario el tiempo de asistencia hasta conseguir la estabilización</a:t>
            </a:r>
          </a:p>
          <a:p>
            <a:r>
              <a:rPr lang="es-ES" sz="2000" kern="0" dirty="0">
                <a:solidFill>
                  <a:srgbClr val="000066"/>
                </a:solidFill>
              </a:rPr>
              <a:t>Garantizar la continuidad de la VMNI durante el traslado y  la transferencia, respetando la cadena asistencial</a:t>
            </a:r>
          </a:p>
          <a:p>
            <a:r>
              <a:rPr lang="es-ES" sz="2000" kern="0" dirty="0">
                <a:solidFill>
                  <a:srgbClr val="000066"/>
                </a:solidFill>
              </a:rPr>
              <a:t>Evitar la IOT, consiguiendo una buena adaptación a la VMNI sin esperar una inmediata mejoría clínico-</a:t>
            </a:r>
            <a:r>
              <a:rPr lang="es-ES" sz="2000" kern="0" dirty="0" err="1">
                <a:solidFill>
                  <a:srgbClr val="000066"/>
                </a:solidFill>
              </a:rPr>
              <a:t>gasometrica</a:t>
            </a:r>
            <a:endParaRPr lang="es-ES" sz="2000" kern="0" dirty="0">
              <a:solidFill>
                <a:srgbClr val="000066"/>
              </a:solidFill>
            </a:endParaRPr>
          </a:p>
          <a:p>
            <a:endParaRPr lang="es-ES" sz="1500" kern="0" dirty="0">
              <a:solidFill>
                <a:srgbClr val="000066"/>
              </a:solidFill>
            </a:endParaRPr>
          </a:p>
          <a:p>
            <a:endParaRPr lang="es-ES" sz="1500" kern="0" dirty="0">
              <a:solidFill>
                <a:srgbClr val="000066"/>
              </a:solidFill>
            </a:endParaRPr>
          </a:p>
          <a:p>
            <a:endParaRPr lang="es-ES" sz="1500" kern="0" dirty="0">
              <a:solidFill>
                <a:schemeClr val="accent6">
                  <a:lumMod val="75000"/>
                </a:schemeClr>
              </a:solidFill>
            </a:endParaRPr>
          </a:p>
          <a:p>
            <a:endParaRPr lang="es-ES" sz="1500" kern="0" dirty="0">
              <a:solidFill>
                <a:schemeClr val="accent6">
                  <a:lumMod val="75000"/>
                </a:schemeClr>
              </a:solidFill>
            </a:endParaRPr>
          </a:p>
        </p:txBody>
      </p:sp>
      <p:pic>
        <p:nvPicPr>
          <p:cNvPr id="6" name="Imagen 5">
            <a:extLst>
              <a:ext uri="{FF2B5EF4-FFF2-40B4-BE49-F238E27FC236}">
                <a16:creationId xmlns:a16="http://schemas.microsoft.com/office/drawing/2014/main" id="{0BC47BE3-C594-B251-89B1-C37C53CDC9E9}"/>
              </a:ext>
            </a:extLst>
          </p:cNvPr>
          <p:cNvPicPr>
            <a:picLocks noChangeAspect="1"/>
          </p:cNvPicPr>
          <p:nvPr/>
        </p:nvPicPr>
        <p:blipFill>
          <a:blip r:embed="rId3"/>
          <a:stretch>
            <a:fillRect/>
          </a:stretch>
        </p:blipFill>
        <p:spPr>
          <a:xfrm>
            <a:off x="9109016" y="1914670"/>
            <a:ext cx="2614927" cy="2956651"/>
          </a:xfrm>
          <a:prstGeom prst="rect">
            <a:avLst/>
          </a:prstGeom>
        </p:spPr>
      </p:pic>
    </p:spTree>
    <p:extLst>
      <p:ext uri="{BB962C8B-B14F-4D97-AF65-F5344CB8AC3E}">
        <p14:creationId xmlns:p14="http://schemas.microsoft.com/office/powerpoint/2010/main" val="4068516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Rectangle 7"/>
          <p:cNvSpPr>
            <a:spLocks noGrp="1" noChangeArrowheads="1"/>
          </p:cNvSpPr>
          <p:nvPr>
            <p:ph type="title"/>
          </p:nvPr>
        </p:nvSpPr>
        <p:spPr>
          <a:xfrm>
            <a:off x="2052638" y="-95065"/>
            <a:ext cx="8229600" cy="1143000"/>
          </a:xfrm>
        </p:spPr>
        <p:txBody>
          <a:bodyPr/>
          <a:lstStyle/>
          <a:p>
            <a:pPr eaLnBrk="1" hangingPunct="1">
              <a:defRPr/>
            </a:pPr>
            <a:r>
              <a:rPr lang="es-ES" altLang="es-ES" sz="3600" dirty="0">
                <a:solidFill>
                  <a:srgbClr val="000066"/>
                </a:solidFill>
              </a:rPr>
              <a:t>Gracias por la atención prestada</a:t>
            </a:r>
            <a:endParaRPr lang="es-ES" altLang="es-ES" sz="3600" b="1" dirty="0">
              <a:solidFill>
                <a:srgbClr val="000066"/>
              </a:solidFill>
            </a:endParaRPr>
          </a:p>
        </p:txBody>
      </p:sp>
      <p:sp>
        <p:nvSpPr>
          <p:cNvPr id="7" name="Text Box 4"/>
          <p:cNvSpPr txBox="1">
            <a:spLocks noChangeArrowheads="1"/>
          </p:cNvSpPr>
          <p:nvPr/>
        </p:nvSpPr>
        <p:spPr bwMode="auto">
          <a:xfrm>
            <a:off x="4448175" y="4941888"/>
            <a:ext cx="294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222268"/>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rgbClr val="222268"/>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rgbClr val="222268"/>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rgbClr val="222268"/>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222268"/>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dirty="0">
                <a:solidFill>
                  <a:srgbClr val="26426B"/>
                </a:solidFill>
              </a:rPr>
              <a:t>Grupo de Trabajo de VMNI</a:t>
            </a:r>
          </a:p>
          <a:p>
            <a:pPr algn="ctr" eaLnBrk="1" hangingPunct="1">
              <a:spcBef>
                <a:spcPct val="0"/>
              </a:spcBef>
              <a:buFontTx/>
              <a:buNone/>
            </a:pPr>
            <a:r>
              <a:rPr lang="es-CO" altLang="es-ES" sz="1800" dirty="0">
                <a:solidFill>
                  <a:srgbClr val="080808"/>
                </a:solidFill>
              </a:rPr>
              <a:t>www.gtvmni.es</a:t>
            </a:r>
            <a:endParaRPr lang="es-ES" altLang="es-ES" sz="1200" dirty="0">
              <a:solidFill>
                <a:srgbClr val="080808"/>
              </a:solidFill>
            </a:endParaRPr>
          </a:p>
          <a:p>
            <a:pPr algn="ctr" eaLnBrk="1" hangingPunct="1">
              <a:spcBef>
                <a:spcPct val="0"/>
              </a:spcBef>
              <a:buFontTx/>
              <a:buNone/>
            </a:pPr>
            <a:r>
              <a:rPr lang="es-ES" altLang="es-ES" sz="1200" dirty="0">
                <a:solidFill>
                  <a:srgbClr val="26426B"/>
                </a:solidFill>
              </a:rPr>
              <a:t>© de los autores, 2023</a:t>
            </a:r>
          </a:p>
          <a:p>
            <a:pPr algn="ctr" eaLnBrk="1" hangingPunct="1">
              <a:spcBef>
                <a:spcPct val="0"/>
              </a:spcBef>
              <a:buFontTx/>
              <a:buNone/>
            </a:pPr>
            <a:endParaRPr lang="es-ES" altLang="es-ES" sz="1200" dirty="0">
              <a:solidFill>
                <a:srgbClr val="080808"/>
              </a:solidFill>
            </a:endParaRPr>
          </a:p>
          <a:p>
            <a:pPr algn="ctr" eaLnBrk="1" hangingPunct="1">
              <a:spcBef>
                <a:spcPct val="0"/>
              </a:spcBef>
              <a:buFontTx/>
              <a:buNone/>
            </a:pPr>
            <a:endParaRPr lang="es-ES" altLang="es-ES" sz="1200" dirty="0">
              <a:solidFill>
                <a:srgbClr val="080808"/>
              </a:solidFill>
            </a:endParaRPr>
          </a:p>
        </p:txBody>
      </p:sp>
      <p:pic>
        <p:nvPicPr>
          <p:cNvPr id="3" name="Imagen 2">
            <a:extLst>
              <a:ext uri="{FF2B5EF4-FFF2-40B4-BE49-F238E27FC236}">
                <a16:creationId xmlns:a16="http://schemas.microsoft.com/office/drawing/2014/main" id="{0A5CA761-FF33-9B01-33A0-ACFB143A842F}"/>
              </a:ext>
            </a:extLst>
          </p:cNvPr>
          <p:cNvPicPr>
            <a:picLocks noChangeAspect="1"/>
          </p:cNvPicPr>
          <p:nvPr/>
        </p:nvPicPr>
        <p:blipFill>
          <a:blip r:embed="rId2"/>
          <a:stretch>
            <a:fillRect/>
          </a:stretch>
        </p:blipFill>
        <p:spPr>
          <a:xfrm>
            <a:off x="4871864" y="2060848"/>
            <a:ext cx="2071649" cy="26953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323C4F7-2E49-F743-818D-57B6C97DF508}"/>
              </a:ext>
            </a:extLst>
          </p:cNvPr>
          <p:cNvSpPr>
            <a:spLocks noGrp="1"/>
          </p:cNvSpPr>
          <p:nvPr>
            <p:ph idx="1"/>
          </p:nvPr>
        </p:nvSpPr>
        <p:spPr>
          <a:xfrm>
            <a:off x="1559497" y="1484784"/>
            <a:ext cx="6480720" cy="4248472"/>
          </a:xfrm>
        </p:spPr>
        <p:txBody>
          <a:bodyPr/>
          <a:lstStyle/>
          <a:p>
            <a:pPr>
              <a:defRPr/>
            </a:pPr>
            <a:r>
              <a:rPr lang="es-ES" sz="2000" dirty="0">
                <a:solidFill>
                  <a:schemeClr val="accent6">
                    <a:lumMod val="75000"/>
                  </a:schemeClr>
                </a:solidFill>
              </a:rPr>
              <a:t>El </a:t>
            </a:r>
            <a:r>
              <a:rPr lang="es-ES" sz="2000" i="1" dirty="0">
                <a:solidFill>
                  <a:schemeClr val="accent6">
                    <a:lumMod val="75000"/>
                  </a:schemeClr>
                </a:solidFill>
                <a:effectLst>
                  <a:outerShdw blurRad="38100" dist="38100" dir="2700000" algn="tl">
                    <a:srgbClr val="000000">
                      <a:alpha val="43137"/>
                    </a:srgbClr>
                  </a:outerShdw>
                </a:effectLst>
              </a:rPr>
              <a:t>soporte respiratorio no invasivo </a:t>
            </a:r>
            <a:r>
              <a:rPr lang="es-ES" sz="2000" dirty="0">
                <a:solidFill>
                  <a:schemeClr val="accent6">
                    <a:lumMod val="75000"/>
                  </a:schemeClr>
                </a:solidFill>
                <a:effectLst>
                  <a:outerShdw blurRad="38100" dist="38100" dir="2700000" algn="tl">
                    <a:srgbClr val="000000">
                      <a:alpha val="43137"/>
                    </a:srgbClr>
                  </a:outerShdw>
                </a:effectLst>
              </a:rPr>
              <a:t>(SRNI) </a:t>
            </a:r>
            <a:r>
              <a:rPr lang="es-ES" sz="2000" dirty="0">
                <a:solidFill>
                  <a:schemeClr val="accent6">
                    <a:lumMod val="75000"/>
                  </a:schemeClr>
                </a:solidFill>
              </a:rPr>
              <a:t>comprende 2 modalidades la </a:t>
            </a:r>
            <a:r>
              <a:rPr lang="es-ES" sz="2000" dirty="0">
                <a:solidFill>
                  <a:schemeClr val="accent6">
                    <a:lumMod val="75000"/>
                  </a:schemeClr>
                </a:solidFill>
                <a:effectLst>
                  <a:outerShdw blurRad="38100" dist="38100" dir="2700000" algn="tl">
                    <a:srgbClr val="000000">
                      <a:alpha val="43137"/>
                    </a:srgbClr>
                  </a:outerShdw>
                </a:effectLst>
              </a:rPr>
              <a:t>VMNI</a:t>
            </a:r>
            <a:r>
              <a:rPr lang="es-ES" sz="2000" dirty="0">
                <a:solidFill>
                  <a:schemeClr val="accent6">
                    <a:lumMod val="75000"/>
                  </a:schemeClr>
                </a:solidFill>
              </a:rPr>
              <a:t> y </a:t>
            </a:r>
            <a:r>
              <a:rPr lang="es-ES" sz="2000" dirty="0">
                <a:solidFill>
                  <a:schemeClr val="accent6">
                    <a:lumMod val="75000"/>
                  </a:schemeClr>
                </a:solidFill>
                <a:effectLst>
                  <a:outerShdw blurRad="38100" dist="38100" dir="2700000" algn="tl">
                    <a:srgbClr val="000000">
                      <a:alpha val="43137"/>
                    </a:srgbClr>
                  </a:outerShdw>
                </a:effectLst>
              </a:rPr>
              <a:t>TAFCN</a:t>
            </a:r>
            <a:r>
              <a:rPr lang="es-ES" sz="2000" dirty="0">
                <a:solidFill>
                  <a:schemeClr val="accent6">
                    <a:lumMod val="75000"/>
                  </a:schemeClr>
                </a:solidFill>
              </a:rPr>
              <a:t> que se aplican en pacientes adultos, pediátricos y neonatales con </a:t>
            </a:r>
            <a:r>
              <a:rPr lang="es-ES" sz="2000" dirty="0">
                <a:solidFill>
                  <a:schemeClr val="accent6">
                    <a:lumMod val="75000"/>
                  </a:schemeClr>
                </a:solidFill>
                <a:effectLst>
                  <a:outerShdw blurRad="38100" dist="38100" dir="2700000" algn="tl">
                    <a:srgbClr val="000000">
                      <a:alpha val="43137"/>
                    </a:srgbClr>
                  </a:outerShdw>
                </a:effectLst>
              </a:rPr>
              <a:t>IRA</a:t>
            </a:r>
          </a:p>
          <a:p>
            <a:pPr>
              <a:defRPr/>
            </a:pPr>
            <a:endParaRPr lang="es-ES" sz="2000" dirty="0">
              <a:solidFill>
                <a:schemeClr val="accent6">
                  <a:lumMod val="75000"/>
                </a:schemeClr>
              </a:solidFill>
            </a:endParaRPr>
          </a:p>
          <a:p>
            <a:pPr>
              <a:defRPr/>
            </a:pPr>
            <a:r>
              <a:rPr lang="es-ES" sz="2000" dirty="0">
                <a:solidFill>
                  <a:schemeClr val="accent6">
                    <a:lumMod val="75000"/>
                  </a:schemeClr>
                </a:solidFill>
              </a:rPr>
              <a:t>El objetivo del presente consenso fue elaborar una serie de recomendaciones de buena práctica clínica para la aplicación de </a:t>
            </a:r>
            <a:r>
              <a:rPr lang="es-ES" sz="2000" dirty="0">
                <a:solidFill>
                  <a:schemeClr val="accent6">
                    <a:lumMod val="75000"/>
                  </a:schemeClr>
                </a:solidFill>
                <a:effectLst>
                  <a:outerShdw blurRad="38100" dist="38100" dir="2700000" algn="tl">
                    <a:srgbClr val="000000">
                      <a:alpha val="43137"/>
                    </a:srgbClr>
                  </a:outerShdw>
                </a:effectLst>
              </a:rPr>
              <a:t>SRNI</a:t>
            </a:r>
            <a:r>
              <a:rPr lang="es-ES" sz="2000" dirty="0">
                <a:solidFill>
                  <a:schemeClr val="accent6">
                    <a:lumMod val="75000"/>
                  </a:schemeClr>
                </a:solidFill>
              </a:rPr>
              <a:t> en pacientes con </a:t>
            </a:r>
            <a:r>
              <a:rPr lang="es-ES" sz="2000" dirty="0">
                <a:solidFill>
                  <a:schemeClr val="accent6">
                    <a:lumMod val="75000"/>
                  </a:schemeClr>
                </a:solidFill>
                <a:effectLst>
                  <a:outerShdw blurRad="38100" dist="38100" dir="2700000" algn="tl">
                    <a:srgbClr val="000000">
                      <a:alpha val="43137"/>
                    </a:srgbClr>
                  </a:outerShdw>
                </a:effectLst>
              </a:rPr>
              <a:t>IRA</a:t>
            </a:r>
            <a:endParaRPr lang="es-ES" sz="2000" dirty="0">
              <a:solidFill>
                <a:schemeClr val="accent6">
                  <a:lumMod val="75000"/>
                </a:schemeClr>
              </a:solidFill>
            </a:endParaRPr>
          </a:p>
          <a:p>
            <a:pPr marL="0" indent="0">
              <a:buNone/>
              <a:defRPr/>
            </a:pPr>
            <a:endParaRPr lang="es-ES" sz="2000" dirty="0">
              <a:solidFill>
                <a:schemeClr val="accent6">
                  <a:lumMod val="75000"/>
                </a:schemeClr>
              </a:solidFill>
            </a:endParaRPr>
          </a:p>
          <a:p>
            <a:pPr>
              <a:defRPr/>
            </a:pPr>
            <a:r>
              <a:rPr lang="es-ES" sz="2000" i="1" dirty="0">
                <a:solidFill>
                  <a:schemeClr val="accent6">
                    <a:lumMod val="75000"/>
                  </a:schemeClr>
                </a:solidFill>
                <a:effectLst>
                  <a:outerShdw blurRad="38100" dist="38100" dir="2700000" algn="tl">
                    <a:srgbClr val="000000">
                      <a:alpha val="43137"/>
                    </a:srgbClr>
                  </a:outerShdw>
                </a:effectLst>
              </a:rPr>
              <a:t>Sin embargo, el grado de acuerdo entre las  distintas especialidades sobre el beneficio de estas técnicas en diferentes escenarios clínicos es controvertido</a:t>
            </a:r>
          </a:p>
          <a:p>
            <a:pPr>
              <a:defRPr/>
            </a:pPr>
            <a:endParaRPr lang="es-ES" sz="2000" dirty="0">
              <a:solidFill>
                <a:schemeClr val="accent6">
                  <a:lumMod val="75000"/>
                </a:schemeClr>
              </a:solidFill>
            </a:endParaRPr>
          </a:p>
        </p:txBody>
      </p:sp>
      <p:sp>
        <p:nvSpPr>
          <p:cNvPr id="2" name="CuadroTexto 1">
            <a:extLst>
              <a:ext uri="{FF2B5EF4-FFF2-40B4-BE49-F238E27FC236}">
                <a16:creationId xmlns:a16="http://schemas.microsoft.com/office/drawing/2014/main" id="{AC7EBD56-1095-29F6-3770-8CCE0363DF9E}"/>
              </a:ext>
            </a:extLst>
          </p:cNvPr>
          <p:cNvSpPr txBox="1"/>
          <p:nvPr/>
        </p:nvSpPr>
        <p:spPr>
          <a:xfrm>
            <a:off x="1631504" y="44624"/>
            <a:ext cx="9001000" cy="830997"/>
          </a:xfrm>
          <a:prstGeom prst="rect">
            <a:avLst/>
          </a:prstGeom>
          <a:noFill/>
        </p:spPr>
        <p:txBody>
          <a:bodyPr wrap="square" rtlCol="0">
            <a:spAutoFit/>
          </a:bodyPr>
          <a:lstStyle/>
          <a:p>
            <a:pPr algn="ctr"/>
            <a:r>
              <a:rPr lang="es-ES" sz="2400" b="1" dirty="0">
                <a:solidFill>
                  <a:srgbClr val="002060"/>
                </a:solidFill>
              </a:rPr>
              <a:t>Recomendaciones y puntos clave del Consenso de las Sociedades Científicas Españolas</a:t>
            </a:r>
          </a:p>
        </p:txBody>
      </p:sp>
      <p:sp>
        <p:nvSpPr>
          <p:cNvPr id="4" name="Text Box 4">
            <a:extLst>
              <a:ext uri="{FF2B5EF4-FFF2-40B4-BE49-F238E27FC236}">
                <a16:creationId xmlns:a16="http://schemas.microsoft.com/office/drawing/2014/main" id="{D57DC467-5D89-A297-0D0E-087D97B201D4}"/>
              </a:ext>
            </a:extLst>
          </p:cNvPr>
          <p:cNvSpPr txBox="1">
            <a:spLocks noChangeArrowheads="1"/>
          </p:cNvSpPr>
          <p:nvPr/>
        </p:nvSpPr>
        <p:spPr bwMode="auto">
          <a:xfrm>
            <a:off x="5159896" y="6228020"/>
            <a:ext cx="648072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s-ES" dirty="0">
                <a:solidFill>
                  <a:srgbClr val="0F8659"/>
                </a:solidFill>
                <a:latin typeface="Optima-Medium"/>
              </a:rPr>
              <a:t>Medicina Intensiva Vol. 45. Núm. 5. pág.</a:t>
            </a:r>
            <a:r>
              <a:rPr lang="en-US" dirty="0">
                <a:solidFill>
                  <a:srgbClr val="0F8659"/>
                </a:solidFill>
                <a:latin typeface="Optima-Medium"/>
              </a:rPr>
              <a:t> 298-312 (</a:t>
            </a:r>
            <a:r>
              <a:rPr lang="en-US" dirty="0" err="1">
                <a:solidFill>
                  <a:srgbClr val="0F8659"/>
                </a:solidFill>
                <a:latin typeface="Optima-Medium"/>
              </a:rPr>
              <a:t>junio-julio</a:t>
            </a:r>
            <a:r>
              <a:rPr lang="en-US" dirty="0">
                <a:solidFill>
                  <a:srgbClr val="0F8659"/>
                </a:solidFill>
                <a:latin typeface="Optima-Medium"/>
              </a:rPr>
              <a:t> 2021).</a:t>
            </a:r>
            <a:endParaRPr lang="es-ES" sz="1400" dirty="0">
              <a:solidFill>
                <a:srgbClr val="0F8659"/>
              </a:solidFill>
              <a:ea typeface="ＭＳ Ｐゴシック" charset="0"/>
              <a:cs typeface="ＭＳ Ｐゴシック" charset="0"/>
            </a:endParaRPr>
          </a:p>
        </p:txBody>
      </p:sp>
      <p:pic>
        <p:nvPicPr>
          <p:cNvPr id="9" name="Imagen 8">
            <a:extLst>
              <a:ext uri="{FF2B5EF4-FFF2-40B4-BE49-F238E27FC236}">
                <a16:creationId xmlns:a16="http://schemas.microsoft.com/office/drawing/2014/main" id="{CA12E6BE-4318-BA6B-DF90-44D901B28AA8}"/>
              </a:ext>
            </a:extLst>
          </p:cNvPr>
          <p:cNvPicPr>
            <a:picLocks noChangeAspect="1"/>
          </p:cNvPicPr>
          <p:nvPr/>
        </p:nvPicPr>
        <p:blipFill>
          <a:blip r:embed="rId3"/>
          <a:stretch>
            <a:fillRect/>
          </a:stretch>
        </p:blipFill>
        <p:spPr>
          <a:xfrm>
            <a:off x="8712900" y="1596737"/>
            <a:ext cx="2754306" cy="3672408"/>
          </a:xfrm>
          <a:prstGeom prst="rect">
            <a:avLst/>
          </a:prstGeom>
          <a:effectLst>
            <a:outerShdw blurRad="50800" dist="38100" dir="2700000" algn="tl" rotWithShape="0">
              <a:prstClr val="black">
                <a:alpha val="40000"/>
              </a:prstClr>
            </a:outerShdw>
          </a:effectLst>
        </p:spPr>
      </p:pic>
      <p:sp>
        <p:nvSpPr>
          <p:cNvPr id="10" name="Text Box 4">
            <a:extLst>
              <a:ext uri="{FF2B5EF4-FFF2-40B4-BE49-F238E27FC236}">
                <a16:creationId xmlns:a16="http://schemas.microsoft.com/office/drawing/2014/main" id="{444FD598-ED32-EDCC-DF5A-594C0E7D47AC}"/>
              </a:ext>
            </a:extLst>
          </p:cNvPr>
          <p:cNvSpPr txBox="1">
            <a:spLocks noChangeArrowheads="1"/>
          </p:cNvSpPr>
          <p:nvPr/>
        </p:nvSpPr>
        <p:spPr bwMode="auto">
          <a:xfrm>
            <a:off x="8590547" y="5517232"/>
            <a:ext cx="31181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600" dirty="0">
                <a:solidFill>
                  <a:srgbClr val="000000"/>
                </a:solidFill>
                <a:effectLst>
                  <a:outerShdw blurRad="38100" dist="38100" dir="2700000" algn="tl">
                    <a:srgbClr val="C0C0C0"/>
                  </a:outerShdw>
                </a:effectLst>
              </a:rPr>
              <a:t>Prof. JM Carratalá y su paciente</a:t>
            </a:r>
          </a:p>
          <a:p>
            <a:pPr algn="ctr" eaLnBrk="1" hangingPunct="1"/>
            <a:r>
              <a:rPr lang="es-ES" altLang="es-ES_tradnl" sz="1600" dirty="0">
                <a:solidFill>
                  <a:srgbClr val="000000"/>
                </a:solidFill>
                <a:effectLst>
                  <a:outerShdw blurRad="38100" dist="38100" dir="2700000" algn="tl">
                    <a:srgbClr val="C0C0C0"/>
                  </a:outerShdw>
                </a:effectLst>
              </a:rPr>
              <a:t> con TAFCN</a:t>
            </a:r>
          </a:p>
        </p:txBody>
      </p:sp>
    </p:spTree>
    <p:extLst>
      <p:ext uri="{BB962C8B-B14F-4D97-AF65-F5344CB8AC3E}">
        <p14:creationId xmlns:p14="http://schemas.microsoft.com/office/powerpoint/2010/main" val="3278721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80C7EAA9-0836-A346-95F9-45497CBF1EE5}"/>
              </a:ext>
            </a:extLst>
          </p:cNvPr>
          <p:cNvSpPr>
            <a:spLocks noGrp="1"/>
          </p:cNvSpPr>
          <p:nvPr>
            <p:ph idx="1"/>
          </p:nvPr>
        </p:nvSpPr>
        <p:spPr>
          <a:xfrm>
            <a:off x="2305236" y="2636912"/>
            <a:ext cx="4798876" cy="3348372"/>
          </a:xfrm>
        </p:spPr>
        <p:txBody>
          <a:bodyPr/>
          <a:lstStyle/>
          <a:p>
            <a:endParaRPr lang="es-ES" sz="1650" dirty="0"/>
          </a:p>
          <a:p>
            <a:r>
              <a:rPr lang="es-ES" sz="1800" dirty="0">
                <a:solidFill>
                  <a:schemeClr val="accent6">
                    <a:lumMod val="75000"/>
                  </a:schemeClr>
                </a:solidFill>
              </a:rPr>
              <a:t>Nadie discute el tiempo del </a:t>
            </a:r>
            <a:r>
              <a:rPr lang="es-ES" sz="1800" b="1" dirty="0">
                <a:solidFill>
                  <a:schemeClr val="accent6">
                    <a:lumMod val="75000"/>
                  </a:schemeClr>
                </a:solidFill>
              </a:rPr>
              <a:t>Código IAM</a:t>
            </a:r>
            <a:r>
              <a:rPr lang="es-ES" sz="1800" dirty="0">
                <a:solidFill>
                  <a:schemeClr val="accent6">
                    <a:lumMod val="75000"/>
                  </a:schemeClr>
                </a:solidFill>
              </a:rPr>
              <a:t>, ni la campaña de sobrevivir a la </a:t>
            </a:r>
            <a:r>
              <a:rPr lang="es-ES" sz="1800" b="1" dirty="0">
                <a:solidFill>
                  <a:schemeClr val="accent6">
                    <a:lumMod val="75000"/>
                  </a:schemeClr>
                </a:solidFill>
              </a:rPr>
              <a:t>Sepsis</a:t>
            </a:r>
            <a:r>
              <a:rPr lang="es-ES" sz="1800" dirty="0">
                <a:solidFill>
                  <a:schemeClr val="accent6">
                    <a:lumMod val="75000"/>
                  </a:schemeClr>
                </a:solidFill>
              </a:rPr>
              <a:t>, ni el tiempo del </a:t>
            </a:r>
            <a:r>
              <a:rPr lang="es-ES" sz="1800" b="1" dirty="0">
                <a:solidFill>
                  <a:schemeClr val="accent6">
                    <a:lumMod val="75000"/>
                  </a:schemeClr>
                </a:solidFill>
              </a:rPr>
              <a:t>Código Ictus</a:t>
            </a:r>
            <a:r>
              <a:rPr lang="es-ES" sz="1800" dirty="0">
                <a:solidFill>
                  <a:schemeClr val="accent6">
                    <a:lumMod val="75000"/>
                  </a:schemeClr>
                </a:solidFill>
              </a:rPr>
              <a:t>, ni la hora de oro en el </a:t>
            </a:r>
            <a:r>
              <a:rPr lang="es-ES" sz="1800" b="1" dirty="0">
                <a:solidFill>
                  <a:schemeClr val="accent6">
                    <a:lumMod val="75000"/>
                  </a:schemeClr>
                </a:solidFill>
              </a:rPr>
              <a:t>Trauma Grave</a:t>
            </a:r>
            <a:r>
              <a:rPr lang="es-ES" sz="1800" dirty="0">
                <a:solidFill>
                  <a:schemeClr val="accent6">
                    <a:lumMod val="75000"/>
                  </a:schemeClr>
                </a:solidFill>
              </a:rPr>
              <a:t>.</a:t>
            </a:r>
          </a:p>
          <a:p>
            <a:pPr marL="0" indent="0">
              <a:buNone/>
            </a:pPr>
            <a:endParaRPr lang="es-ES" sz="1800" dirty="0">
              <a:solidFill>
                <a:schemeClr val="accent6">
                  <a:lumMod val="75000"/>
                </a:schemeClr>
              </a:solidFill>
            </a:endParaRPr>
          </a:p>
          <a:p>
            <a:r>
              <a:rPr lang="es-ES" sz="1800" dirty="0">
                <a:solidFill>
                  <a:schemeClr val="accent6">
                    <a:lumMod val="75000"/>
                  </a:schemeClr>
                </a:solidFill>
              </a:rPr>
              <a:t>Lo mismo debe prevalecer en la precocidad del rescate del paciente con </a:t>
            </a:r>
            <a:r>
              <a:rPr lang="es-ES" sz="1800" dirty="0" err="1">
                <a:solidFill>
                  <a:schemeClr val="accent6">
                    <a:lumMod val="75000"/>
                  </a:schemeClr>
                </a:solidFill>
                <a:effectLst>
                  <a:outerShdw blurRad="38100" dist="38100" dir="2700000" algn="tl">
                    <a:srgbClr val="000000">
                      <a:alpha val="43137"/>
                    </a:srgbClr>
                  </a:outerShdw>
                </a:effectLst>
              </a:rPr>
              <a:t>EAPc</a:t>
            </a:r>
            <a:r>
              <a:rPr lang="es-ES" sz="1800" dirty="0">
                <a:solidFill>
                  <a:schemeClr val="accent6">
                    <a:lumMod val="75000"/>
                  </a:schemeClr>
                </a:solidFill>
                <a:effectLst>
                  <a:outerShdw blurRad="38100" dist="38100" dir="2700000" algn="tl">
                    <a:srgbClr val="000000">
                      <a:alpha val="43137"/>
                    </a:srgbClr>
                  </a:outerShdw>
                </a:effectLst>
              </a:rPr>
              <a:t> </a:t>
            </a:r>
            <a:r>
              <a:rPr lang="es-ES" sz="1800" dirty="0">
                <a:solidFill>
                  <a:schemeClr val="accent6">
                    <a:lumMod val="75000"/>
                  </a:schemeClr>
                </a:solidFill>
              </a:rPr>
              <a:t>y en la</a:t>
            </a:r>
            <a:r>
              <a:rPr lang="es-ES" sz="1800" dirty="0">
                <a:solidFill>
                  <a:schemeClr val="accent6">
                    <a:lumMod val="75000"/>
                  </a:schemeClr>
                </a:solidFill>
                <a:effectLst>
                  <a:outerShdw blurRad="38100" dist="38100" dir="2700000" algn="tl">
                    <a:srgbClr val="000000">
                      <a:alpha val="43137"/>
                    </a:srgbClr>
                  </a:outerShdw>
                </a:effectLst>
              </a:rPr>
              <a:t> AEPOC </a:t>
            </a:r>
            <a:r>
              <a:rPr lang="es-ES" sz="1800" dirty="0">
                <a:solidFill>
                  <a:schemeClr val="accent6">
                    <a:lumMod val="75000"/>
                  </a:schemeClr>
                </a:solidFill>
              </a:rPr>
              <a:t>con la aplicación de la VMNI: </a:t>
            </a:r>
            <a:r>
              <a:rPr lang="es-ES" sz="1800" b="1" i="1" dirty="0">
                <a:solidFill>
                  <a:schemeClr val="accent6">
                    <a:lumMod val="75000"/>
                  </a:schemeClr>
                </a:solidFill>
              </a:rPr>
              <a:t>“tiempo también es pulmón”</a:t>
            </a:r>
          </a:p>
          <a:p>
            <a:pPr marL="0" indent="0">
              <a:buNone/>
            </a:pPr>
            <a:endParaRPr lang="es-ES" sz="1800" b="1" i="1" dirty="0">
              <a:solidFill>
                <a:srgbClr val="002060"/>
              </a:solidFill>
            </a:endParaRPr>
          </a:p>
        </p:txBody>
      </p:sp>
      <p:sp>
        <p:nvSpPr>
          <p:cNvPr id="6" name="CuadroTexto 5">
            <a:extLst>
              <a:ext uri="{FF2B5EF4-FFF2-40B4-BE49-F238E27FC236}">
                <a16:creationId xmlns:a16="http://schemas.microsoft.com/office/drawing/2014/main" id="{39AE47DD-136B-7845-99CC-FBF4CA0025EC}"/>
              </a:ext>
            </a:extLst>
          </p:cNvPr>
          <p:cNvSpPr txBox="1"/>
          <p:nvPr/>
        </p:nvSpPr>
        <p:spPr>
          <a:xfrm>
            <a:off x="3709138" y="188640"/>
            <a:ext cx="5339190" cy="553998"/>
          </a:xfrm>
          <a:prstGeom prst="rect">
            <a:avLst/>
          </a:prstGeom>
          <a:noFill/>
        </p:spPr>
        <p:txBody>
          <a:bodyPr wrap="square" rtlCol="0">
            <a:spAutoFit/>
          </a:bodyPr>
          <a:lstStyle/>
          <a:p>
            <a:r>
              <a:rPr lang="es-ES" sz="3000" b="1" dirty="0">
                <a:solidFill>
                  <a:srgbClr val="002060"/>
                </a:solidFill>
              </a:rPr>
              <a:t>Tiempo también es pulmón</a:t>
            </a:r>
          </a:p>
        </p:txBody>
      </p:sp>
      <p:pic>
        <p:nvPicPr>
          <p:cNvPr id="3" name="Imagen 2">
            <a:extLst>
              <a:ext uri="{FF2B5EF4-FFF2-40B4-BE49-F238E27FC236}">
                <a16:creationId xmlns:a16="http://schemas.microsoft.com/office/drawing/2014/main" id="{44D2567D-5FA7-1947-9EE5-97640EE75697}"/>
              </a:ext>
            </a:extLst>
          </p:cNvPr>
          <p:cNvPicPr>
            <a:picLocks noChangeAspect="1"/>
          </p:cNvPicPr>
          <p:nvPr/>
        </p:nvPicPr>
        <p:blipFill>
          <a:blip r:embed="rId3"/>
          <a:stretch>
            <a:fillRect/>
          </a:stretch>
        </p:blipFill>
        <p:spPr>
          <a:xfrm>
            <a:off x="7733855" y="2558466"/>
            <a:ext cx="2628946" cy="3505263"/>
          </a:xfrm>
          <a:prstGeom prst="rect">
            <a:avLst/>
          </a:prstGeom>
          <a:effectLst>
            <a:outerShdw blurRad="50800" dist="38100" dir="2700000" algn="tl" rotWithShape="0">
              <a:prstClr val="black">
                <a:alpha val="40000"/>
              </a:prstClr>
            </a:outerShdw>
          </a:effectLst>
        </p:spPr>
      </p:pic>
      <p:pic>
        <p:nvPicPr>
          <p:cNvPr id="5" name="Imagen 4">
            <a:extLst>
              <a:ext uri="{FF2B5EF4-FFF2-40B4-BE49-F238E27FC236}">
                <a16:creationId xmlns:a16="http://schemas.microsoft.com/office/drawing/2014/main" id="{069F2F4B-700F-7B4F-BAD5-A2F7996CB479}"/>
              </a:ext>
            </a:extLst>
          </p:cNvPr>
          <p:cNvPicPr>
            <a:picLocks noChangeAspect="1"/>
          </p:cNvPicPr>
          <p:nvPr/>
        </p:nvPicPr>
        <p:blipFill>
          <a:blip r:embed="rId4"/>
          <a:stretch>
            <a:fillRect/>
          </a:stretch>
        </p:blipFill>
        <p:spPr>
          <a:xfrm rot="20566077">
            <a:off x="1375953" y="1182309"/>
            <a:ext cx="1080120" cy="1355233"/>
          </a:xfrm>
          <a:prstGeom prst="rect">
            <a:avLst/>
          </a:prstGeom>
        </p:spPr>
      </p:pic>
    </p:spTree>
    <p:extLst>
      <p:ext uri="{BB962C8B-B14F-4D97-AF65-F5344CB8AC3E}">
        <p14:creationId xmlns:p14="http://schemas.microsoft.com/office/powerpoint/2010/main" val="3928360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80C7EAA9-0836-A346-95F9-45497CBF1EE5}"/>
              </a:ext>
            </a:extLst>
          </p:cNvPr>
          <p:cNvSpPr>
            <a:spLocks noGrp="1"/>
          </p:cNvSpPr>
          <p:nvPr>
            <p:ph idx="1"/>
          </p:nvPr>
        </p:nvSpPr>
        <p:spPr>
          <a:xfrm>
            <a:off x="1775520" y="1484784"/>
            <a:ext cx="5134185" cy="3816424"/>
          </a:xfrm>
        </p:spPr>
        <p:txBody>
          <a:bodyPr/>
          <a:lstStyle/>
          <a:p>
            <a:endParaRPr lang="es-ES" sz="1500" dirty="0">
              <a:solidFill>
                <a:srgbClr val="000066"/>
              </a:solidFill>
            </a:endParaRPr>
          </a:p>
          <a:p>
            <a:r>
              <a:rPr lang="es-ES" sz="1800" dirty="0">
                <a:solidFill>
                  <a:srgbClr val="000066"/>
                </a:solidFill>
              </a:rPr>
              <a:t>Desde el inicio de la utilización de la VMNI en el </a:t>
            </a:r>
            <a:r>
              <a:rPr lang="es-ES" sz="1800" dirty="0" err="1">
                <a:solidFill>
                  <a:srgbClr val="000066"/>
                </a:solidFill>
                <a:effectLst>
                  <a:outerShdw blurRad="38100" dist="38100" dir="2700000" algn="tl">
                    <a:srgbClr val="000000">
                      <a:alpha val="43137"/>
                    </a:srgbClr>
                  </a:outerShdw>
                </a:effectLst>
              </a:rPr>
              <a:t>EAPc</a:t>
            </a:r>
            <a:r>
              <a:rPr lang="es-ES" sz="1800" dirty="0">
                <a:solidFill>
                  <a:srgbClr val="000066"/>
                </a:solidFill>
              </a:rPr>
              <a:t> y en la </a:t>
            </a:r>
            <a:r>
              <a:rPr lang="es-ES" sz="1800" dirty="0">
                <a:solidFill>
                  <a:srgbClr val="000066"/>
                </a:solidFill>
                <a:effectLst>
                  <a:outerShdw blurRad="38100" dist="38100" dir="2700000" algn="tl">
                    <a:srgbClr val="000000">
                      <a:alpha val="43137"/>
                    </a:srgbClr>
                  </a:outerShdw>
                </a:effectLst>
              </a:rPr>
              <a:t>AEPOC</a:t>
            </a:r>
            <a:r>
              <a:rPr lang="es-ES" sz="1800" dirty="0">
                <a:solidFill>
                  <a:srgbClr val="000066"/>
                </a:solidFill>
              </a:rPr>
              <a:t> se insistió en la calidad del </a:t>
            </a:r>
            <a:r>
              <a:rPr lang="es-ES" sz="1800" b="1" dirty="0">
                <a:solidFill>
                  <a:srgbClr val="000066"/>
                </a:solidFill>
              </a:rPr>
              <a:t>equipo humano </a:t>
            </a:r>
            <a:r>
              <a:rPr lang="es-ES" sz="1800" dirty="0">
                <a:solidFill>
                  <a:srgbClr val="000066"/>
                </a:solidFill>
              </a:rPr>
              <a:t>frente a la tecnología con el fin de conseguir rescatar al paciente, ya que estas patologías son incurables y se tratan sus exacerbaciones.</a:t>
            </a:r>
          </a:p>
          <a:p>
            <a:pPr marL="0" indent="0">
              <a:buNone/>
            </a:pPr>
            <a:endParaRPr lang="es-ES" sz="1800" dirty="0">
              <a:solidFill>
                <a:srgbClr val="000066"/>
              </a:solidFill>
            </a:endParaRPr>
          </a:p>
          <a:p>
            <a:r>
              <a:rPr lang="es-ES" sz="1800" dirty="0">
                <a:solidFill>
                  <a:srgbClr val="000066"/>
                </a:solidFill>
              </a:rPr>
              <a:t>En la actualidad la asistencia a pie de cama y el conocimiento nos permiten mejorar la morbimortalidad de estos pacientes y minimizar el daño de cada exacerbación sobre la </a:t>
            </a:r>
            <a:r>
              <a:rPr lang="es-ES" sz="1800" dirty="0">
                <a:solidFill>
                  <a:srgbClr val="000066"/>
                </a:solidFill>
                <a:effectLst>
                  <a:outerShdw blurRad="38100" dist="38100" dir="2700000" algn="tl">
                    <a:srgbClr val="000000">
                      <a:alpha val="43137"/>
                    </a:srgbClr>
                  </a:outerShdw>
                </a:effectLst>
              </a:rPr>
              <a:t>CRF</a:t>
            </a:r>
            <a:r>
              <a:rPr lang="es-ES" sz="1800" dirty="0">
                <a:solidFill>
                  <a:srgbClr val="000066"/>
                </a:solidFill>
              </a:rPr>
              <a:t> de cada paciente.</a:t>
            </a:r>
          </a:p>
          <a:p>
            <a:pPr marL="0" indent="0">
              <a:buNone/>
            </a:pPr>
            <a:endParaRPr lang="es-ES" sz="1500" dirty="0">
              <a:solidFill>
                <a:schemeClr val="accent6">
                  <a:lumMod val="75000"/>
                </a:schemeClr>
              </a:solidFill>
            </a:endParaRPr>
          </a:p>
          <a:p>
            <a:endParaRPr lang="es-ES" sz="1500" dirty="0">
              <a:solidFill>
                <a:schemeClr val="accent6">
                  <a:lumMod val="75000"/>
                </a:schemeClr>
              </a:solidFill>
            </a:endParaRPr>
          </a:p>
        </p:txBody>
      </p:sp>
      <p:sp>
        <p:nvSpPr>
          <p:cNvPr id="6" name="CuadroTexto 5">
            <a:extLst>
              <a:ext uri="{FF2B5EF4-FFF2-40B4-BE49-F238E27FC236}">
                <a16:creationId xmlns:a16="http://schemas.microsoft.com/office/drawing/2014/main" id="{39AE47DD-136B-7845-99CC-FBF4CA0025EC}"/>
              </a:ext>
            </a:extLst>
          </p:cNvPr>
          <p:cNvSpPr txBox="1"/>
          <p:nvPr/>
        </p:nvSpPr>
        <p:spPr>
          <a:xfrm>
            <a:off x="2153562" y="188640"/>
            <a:ext cx="8208912" cy="553998"/>
          </a:xfrm>
          <a:prstGeom prst="rect">
            <a:avLst/>
          </a:prstGeom>
          <a:noFill/>
        </p:spPr>
        <p:txBody>
          <a:bodyPr wrap="square" rtlCol="0">
            <a:spAutoFit/>
          </a:bodyPr>
          <a:lstStyle/>
          <a:p>
            <a:r>
              <a:rPr lang="es-ES" sz="3000" b="1" dirty="0">
                <a:solidFill>
                  <a:srgbClr val="002060"/>
                </a:solidFill>
              </a:rPr>
              <a:t>Experiencia en el manejo y uso de la VMNI</a:t>
            </a:r>
          </a:p>
        </p:txBody>
      </p:sp>
      <p:pic>
        <p:nvPicPr>
          <p:cNvPr id="7" name="Picture 2" descr="VNI paramedic">
            <a:extLst>
              <a:ext uri="{FF2B5EF4-FFF2-40B4-BE49-F238E27FC236}">
                <a16:creationId xmlns:a16="http://schemas.microsoft.com/office/drawing/2014/main" id="{E004965A-54E0-B54C-B30F-D41B236DF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363" y="1921220"/>
            <a:ext cx="3924734" cy="2943551"/>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07763" dir="2700000" algn="ctr" rotWithShape="0">
                    <a:srgbClr val="000000">
                      <a:alpha val="50000"/>
                    </a:srgbClr>
                  </a:outerShdw>
                </a:effectLst>
              </a14:hiddenEffects>
            </a:ext>
          </a:extLst>
        </p:spPr>
      </p:pic>
      <p:pic>
        <p:nvPicPr>
          <p:cNvPr id="10" name="Imagen 1">
            <a:extLst>
              <a:ext uri="{FF2B5EF4-FFF2-40B4-BE49-F238E27FC236}">
                <a16:creationId xmlns:a16="http://schemas.microsoft.com/office/drawing/2014/main" id="{EFE7B3AA-4B31-6F47-99D0-46D7455E90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263520">
            <a:off x="7383573" y="2553845"/>
            <a:ext cx="744764" cy="9078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56774696-B6D1-BDD7-BD68-909484FB4FF0}"/>
              </a:ext>
            </a:extLst>
          </p:cNvPr>
          <p:cNvSpPr txBox="1">
            <a:spLocks noChangeArrowheads="1"/>
          </p:cNvSpPr>
          <p:nvPr/>
        </p:nvSpPr>
        <p:spPr bwMode="auto">
          <a:xfrm>
            <a:off x="7896919" y="5262299"/>
            <a:ext cx="309562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600" dirty="0">
                <a:solidFill>
                  <a:srgbClr val="000000"/>
                </a:solidFill>
                <a:effectLst>
                  <a:outerShdw blurRad="38100" dist="38100" dir="2700000" algn="tl">
                    <a:srgbClr val="C0C0C0"/>
                  </a:outerShdw>
                </a:effectLst>
              </a:rPr>
              <a:t>CPAP </a:t>
            </a:r>
            <a:r>
              <a:rPr lang="es-ES" altLang="es-ES_tradnl" sz="1600" dirty="0" err="1">
                <a:solidFill>
                  <a:srgbClr val="000000"/>
                </a:solidFill>
                <a:effectLst>
                  <a:outerShdw blurRad="38100" dist="38100" dir="2700000" algn="tl">
                    <a:srgbClr val="C0C0C0"/>
                  </a:outerShdw>
                </a:effectLst>
              </a:rPr>
              <a:t>Caradyne</a:t>
            </a:r>
            <a:r>
              <a:rPr lang="es-ES" altLang="es-ES_tradnl" sz="1600" dirty="0">
                <a:solidFill>
                  <a:srgbClr val="000000"/>
                </a:solidFill>
                <a:effectLst>
                  <a:outerShdw blurRad="38100" dist="38100" dir="2700000" algn="tl">
                    <a:srgbClr val="C0C0C0"/>
                  </a:outerShdw>
                </a:effectLst>
              </a:rPr>
              <a:t> </a:t>
            </a:r>
            <a:r>
              <a:rPr lang="es-ES" altLang="es-ES_tradnl" sz="1600" dirty="0" err="1">
                <a:solidFill>
                  <a:srgbClr val="000000"/>
                </a:solidFill>
                <a:effectLst>
                  <a:outerShdw blurRad="38100" dist="38100" dir="2700000" algn="tl">
                    <a:srgbClr val="C0C0C0"/>
                  </a:outerShdw>
                </a:effectLst>
              </a:rPr>
              <a:t>WhisperFlow</a:t>
            </a:r>
            <a:endParaRPr lang="es-ES" altLang="es-ES_tradnl" sz="1600" dirty="0">
              <a:solidFill>
                <a:srgbClr val="000000"/>
              </a:solidFill>
              <a:effectLst>
                <a:outerShdw blurRad="38100" dist="38100" dir="2700000" algn="tl">
                  <a:srgbClr val="C0C0C0"/>
                </a:outerShdw>
              </a:effectLst>
            </a:endParaRPr>
          </a:p>
          <a:p>
            <a:pPr algn="ctr" eaLnBrk="1" hangingPunct="1"/>
            <a:r>
              <a:rPr lang="es-ES" altLang="es-ES_tradnl" sz="1600" i="1" dirty="0" err="1">
                <a:solidFill>
                  <a:srgbClr val="000000"/>
                </a:solidFill>
                <a:effectLst>
                  <a:outerShdw blurRad="38100" dist="38100" dir="2700000" algn="tl">
                    <a:srgbClr val="C0C0C0"/>
                  </a:outerShdw>
                </a:effectLst>
              </a:rPr>
              <a:t>Prehospital</a:t>
            </a:r>
            <a:r>
              <a:rPr lang="es-ES" altLang="es-ES_tradnl" sz="1600" i="1" dirty="0">
                <a:solidFill>
                  <a:srgbClr val="000000"/>
                </a:solidFill>
                <a:effectLst>
                  <a:outerShdw blurRad="38100" dist="38100" dir="2700000" algn="tl">
                    <a:srgbClr val="C0C0C0"/>
                  </a:outerShdw>
                </a:effectLst>
              </a:rPr>
              <a:t> EMS</a:t>
            </a:r>
          </a:p>
        </p:txBody>
      </p:sp>
    </p:spTree>
    <p:extLst>
      <p:ext uri="{BB962C8B-B14F-4D97-AF65-F5344CB8AC3E}">
        <p14:creationId xmlns:p14="http://schemas.microsoft.com/office/powerpoint/2010/main" val="2144254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p:cNvSpPr>
            <a:spLocks noChangeArrowheads="1"/>
          </p:cNvSpPr>
          <p:nvPr/>
        </p:nvSpPr>
        <p:spPr bwMode="auto">
          <a:xfrm>
            <a:off x="1846883" y="1331476"/>
            <a:ext cx="5329237" cy="46178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90000"/>
              </a:lnSpc>
              <a:spcBef>
                <a:spcPct val="20000"/>
              </a:spcBef>
              <a:buClr>
                <a:schemeClr val="accent1"/>
              </a:buClr>
              <a:buSzPct val="65000"/>
            </a:pPr>
            <a:r>
              <a:rPr lang="es-ES_tradnl" altLang="es-ES_tradnl" sz="1600" b="1" dirty="0">
                <a:solidFill>
                  <a:schemeClr val="accent6">
                    <a:lumMod val="75000"/>
                  </a:schemeClr>
                </a:solidFill>
              </a:rPr>
              <a:t>Garantizar una continuidad mediante:</a:t>
            </a:r>
          </a:p>
          <a:p>
            <a:pPr lvl="1" eaLnBrk="1" hangingPunct="1">
              <a:lnSpc>
                <a:spcPct val="90000"/>
              </a:lnSpc>
              <a:spcBef>
                <a:spcPct val="20000"/>
              </a:spcBef>
              <a:buClr>
                <a:schemeClr val="accent2"/>
              </a:buClr>
              <a:buSzPct val="60000"/>
              <a:buFont typeface="Wingdings" charset="2"/>
              <a:buChar char="ü"/>
            </a:pPr>
            <a:r>
              <a:rPr lang="es-ES_tradnl" altLang="es-ES_tradnl" sz="1600" dirty="0">
                <a:solidFill>
                  <a:schemeClr val="accent6">
                    <a:lumMod val="75000"/>
                  </a:schemeClr>
                </a:solidFill>
              </a:rPr>
              <a:t>Consenso en cuanto a criterios de aplicación de la VMNI en el </a:t>
            </a:r>
            <a:r>
              <a:rPr lang="es-ES_tradnl" altLang="es-ES_tradnl" sz="1600" i="1" dirty="0">
                <a:solidFill>
                  <a:schemeClr val="accent6">
                    <a:lumMod val="75000"/>
                  </a:schemeClr>
                </a:solidFill>
                <a:effectLst>
                  <a:outerShdw blurRad="38100" dist="38100" dir="2700000" algn="tl">
                    <a:srgbClr val="000000">
                      <a:alpha val="43137"/>
                    </a:srgbClr>
                  </a:outerShdw>
                </a:effectLst>
              </a:rPr>
              <a:t>ámbito prehospitalario: </a:t>
            </a:r>
          </a:p>
          <a:p>
            <a:pPr marL="457200" lvl="1" indent="0" eaLnBrk="1" hangingPunct="1">
              <a:lnSpc>
                <a:spcPct val="90000"/>
              </a:lnSpc>
              <a:spcBef>
                <a:spcPct val="20000"/>
              </a:spcBef>
              <a:buClr>
                <a:schemeClr val="accent2"/>
              </a:buClr>
              <a:buSzPct val="60000"/>
            </a:pPr>
            <a:endParaRPr lang="es-ES_tradnl" altLang="es-ES_tradnl" sz="1600" i="1" dirty="0">
              <a:solidFill>
                <a:schemeClr val="accent6">
                  <a:lumMod val="75000"/>
                </a:schemeClr>
              </a:solidFill>
              <a:effectLst>
                <a:outerShdw blurRad="38100" dist="38100" dir="2700000" algn="tl">
                  <a:srgbClr val="000000">
                    <a:alpha val="43137"/>
                  </a:srgbClr>
                </a:outerShdw>
              </a:effectLst>
            </a:endParaRPr>
          </a:p>
          <a:p>
            <a:pPr lvl="2" eaLnBrk="1" hangingPunct="1">
              <a:lnSpc>
                <a:spcPct val="90000"/>
              </a:lnSpc>
              <a:spcBef>
                <a:spcPct val="20000"/>
              </a:spcBef>
              <a:buClr>
                <a:schemeClr val="accent2"/>
              </a:buClr>
              <a:buSzPct val="60000"/>
              <a:buFont typeface="Wingdings" charset="2"/>
              <a:buChar char="ü"/>
            </a:pPr>
            <a:r>
              <a:rPr lang="es-ES_tradnl" altLang="es-ES_tradnl" sz="1600" dirty="0" err="1">
                <a:solidFill>
                  <a:schemeClr val="accent6">
                    <a:lumMod val="75000"/>
                  </a:schemeClr>
                </a:solidFill>
                <a:effectLst>
                  <a:outerShdw blurRad="38100" dist="38100" dir="2700000" algn="tl">
                    <a:srgbClr val="000000">
                      <a:alpha val="43137"/>
                    </a:srgbClr>
                  </a:outerShdw>
                </a:effectLst>
              </a:rPr>
              <a:t>EAPc</a:t>
            </a:r>
            <a:r>
              <a:rPr lang="es-ES_tradnl" altLang="es-ES_tradnl" sz="1600" b="1" dirty="0">
                <a:solidFill>
                  <a:schemeClr val="accent6">
                    <a:lumMod val="75000"/>
                  </a:schemeClr>
                </a:solidFill>
              </a:rPr>
              <a:t> </a:t>
            </a:r>
            <a:r>
              <a:rPr lang="es-ES_tradnl" altLang="es-ES_tradnl" sz="1600" dirty="0">
                <a:solidFill>
                  <a:schemeClr val="accent6">
                    <a:lumMod val="75000"/>
                  </a:schemeClr>
                </a:solidFill>
              </a:rPr>
              <a:t>73%</a:t>
            </a:r>
          </a:p>
          <a:p>
            <a:pPr marL="914400" lvl="2" indent="0" eaLnBrk="1" hangingPunct="1">
              <a:lnSpc>
                <a:spcPct val="90000"/>
              </a:lnSpc>
              <a:spcBef>
                <a:spcPct val="20000"/>
              </a:spcBef>
              <a:buClr>
                <a:schemeClr val="accent2"/>
              </a:buClr>
              <a:buSzPct val="60000"/>
            </a:pPr>
            <a:endParaRPr lang="es-ES_tradnl" altLang="es-ES_tradnl" sz="1600" dirty="0">
              <a:solidFill>
                <a:schemeClr val="accent6">
                  <a:lumMod val="75000"/>
                </a:schemeClr>
              </a:solidFill>
            </a:endParaRPr>
          </a:p>
          <a:p>
            <a:pPr lvl="2" eaLnBrk="1" hangingPunct="1">
              <a:lnSpc>
                <a:spcPct val="90000"/>
              </a:lnSpc>
              <a:spcBef>
                <a:spcPct val="20000"/>
              </a:spcBef>
              <a:buClr>
                <a:schemeClr val="accent2"/>
              </a:buClr>
              <a:buSzPct val="60000"/>
              <a:buFont typeface="Wingdings" charset="2"/>
              <a:buChar char="ü"/>
            </a:pPr>
            <a:r>
              <a:rPr lang="es-ES_tradnl" altLang="es-ES_tradnl" sz="1600" dirty="0" err="1">
                <a:solidFill>
                  <a:schemeClr val="accent6">
                    <a:lumMod val="75000"/>
                  </a:schemeClr>
                </a:solidFill>
                <a:effectLst>
                  <a:outerShdw blurRad="38100" dist="38100" dir="2700000" algn="tl">
                    <a:srgbClr val="000000">
                      <a:alpha val="43137"/>
                    </a:srgbClr>
                  </a:outerShdw>
                </a:effectLst>
              </a:rPr>
              <a:t>AEPOc</a:t>
            </a:r>
            <a:r>
              <a:rPr lang="es-ES_tradnl" altLang="es-ES_tradnl" sz="1600" dirty="0">
                <a:solidFill>
                  <a:schemeClr val="accent6">
                    <a:lumMod val="75000"/>
                  </a:schemeClr>
                </a:solidFill>
              </a:rPr>
              <a:t> 53%  </a:t>
            </a:r>
          </a:p>
          <a:p>
            <a:pPr lvl="2" eaLnBrk="1" hangingPunct="1">
              <a:lnSpc>
                <a:spcPct val="90000"/>
              </a:lnSpc>
              <a:spcBef>
                <a:spcPct val="20000"/>
              </a:spcBef>
              <a:buClr>
                <a:schemeClr val="accent2"/>
              </a:buClr>
              <a:buSzPct val="60000"/>
              <a:buFont typeface="Wingdings" charset="2"/>
              <a:buChar char="ü"/>
            </a:pPr>
            <a:endParaRPr lang="es-ES_tradnl" altLang="es-ES_tradnl" sz="1600" dirty="0">
              <a:solidFill>
                <a:schemeClr val="accent6">
                  <a:lumMod val="75000"/>
                </a:schemeClr>
              </a:solidFill>
            </a:endParaRPr>
          </a:p>
          <a:p>
            <a:pPr lvl="1" eaLnBrk="1" hangingPunct="1">
              <a:lnSpc>
                <a:spcPct val="90000"/>
              </a:lnSpc>
              <a:spcBef>
                <a:spcPct val="20000"/>
              </a:spcBef>
              <a:buClr>
                <a:schemeClr val="accent2"/>
              </a:buClr>
              <a:buSzPct val="60000"/>
              <a:buFont typeface="Wingdings" charset="2"/>
              <a:buChar char="ü"/>
            </a:pPr>
            <a:r>
              <a:rPr lang="es-ES_tradnl" altLang="es-ES_tradnl" sz="1600" dirty="0">
                <a:solidFill>
                  <a:schemeClr val="accent6">
                    <a:lumMod val="75000"/>
                  </a:schemeClr>
                </a:solidFill>
              </a:rPr>
              <a:t>Dotación de dispositivos mecánicos y no mecánicos de VMNI</a:t>
            </a:r>
          </a:p>
          <a:p>
            <a:pPr marL="457200" lvl="1" indent="0" eaLnBrk="1" hangingPunct="1">
              <a:lnSpc>
                <a:spcPct val="90000"/>
              </a:lnSpc>
              <a:spcBef>
                <a:spcPct val="20000"/>
              </a:spcBef>
              <a:buClr>
                <a:schemeClr val="accent2"/>
              </a:buClr>
              <a:buSzPct val="60000"/>
            </a:pPr>
            <a:endParaRPr lang="es-ES_tradnl" altLang="es-ES_tradnl" sz="800" dirty="0">
              <a:solidFill>
                <a:schemeClr val="accent6">
                  <a:lumMod val="75000"/>
                </a:schemeClr>
              </a:solidFill>
            </a:endParaRPr>
          </a:p>
          <a:p>
            <a:pPr lvl="1" eaLnBrk="1" hangingPunct="1">
              <a:lnSpc>
                <a:spcPct val="90000"/>
              </a:lnSpc>
              <a:spcBef>
                <a:spcPct val="20000"/>
              </a:spcBef>
              <a:buClr>
                <a:schemeClr val="accent2"/>
              </a:buClr>
              <a:buSzPct val="60000"/>
              <a:buFont typeface="Wingdings" charset="2"/>
              <a:buChar char="ü"/>
            </a:pPr>
            <a:r>
              <a:rPr lang="es-ES_tradnl" altLang="es-ES_tradnl" sz="1600" dirty="0">
                <a:solidFill>
                  <a:schemeClr val="accent6">
                    <a:lumMod val="75000"/>
                  </a:schemeClr>
                </a:solidFill>
              </a:rPr>
              <a:t>Calidad del equipo humano frente a la tecnología </a:t>
            </a:r>
            <a:r>
              <a:rPr lang="es-ES_tradnl" altLang="es-ES_tradnl" sz="1600" dirty="0">
                <a:solidFill>
                  <a:schemeClr val="accent6">
                    <a:lumMod val="75000"/>
                  </a:schemeClr>
                </a:solidFill>
                <a:effectLst>
                  <a:outerShdw blurRad="38100" dist="38100" dir="2700000" algn="tl">
                    <a:srgbClr val="000000">
                      <a:alpha val="43137"/>
                    </a:srgbClr>
                  </a:outerShdw>
                </a:effectLst>
              </a:rPr>
              <a:t>“</a:t>
            </a:r>
            <a:r>
              <a:rPr lang="es-ES_tradnl" altLang="es-ES_tradnl" sz="1600" i="1" dirty="0">
                <a:solidFill>
                  <a:schemeClr val="accent6">
                    <a:lumMod val="75000"/>
                  </a:schemeClr>
                </a:solidFill>
                <a:effectLst>
                  <a:outerShdw blurRad="38100" dist="38100" dir="2700000" algn="tl">
                    <a:srgbClr val="000000">
                      <a:alpha val="43137"/>
                    </a:srgbClr>
                  </a:outerShdw>
                </a:effectLst>
              </a:rPr>
              <a:t>formación continuada”</a:t>
            </a:r>
          </a:p>
          <a:p>
            <a:pPr marL="457200" lvl="1" indent="0" eaLnBrk="1" hangingPunct="1">
              <a:lnSpc>
                <a:spcPct val="90000"/>
              </a:lnSpc>
              <a:spcBef>
                <a:spcPct val="20000"/>
              </a:spcBef>
              <a:buClr>
                <a:schemeClr val="accent2"/>
              </a:buClr>
              <a:buSzPct val="60000"/>
            </a:pPr>
            <a:endParaRPr lang="es-ES_tradnl" altLang="es-ES_tradnl" sz="800" dirty="0">
              <a:solidFill>
                <a:schemeClr val="accent6">
                  <a:lumMod val="75000"/>
                </a:schemeClr>
              </a:solidFill>
            </a:endParaRPr>
          </a:p>
          <a:p>
            <a:pPr lvl="1" eaLnBrk="1" hangingPunct="1">
              <a:lnSpc>
                <a:spcPct val="90000"/>
              </a:lnSpc>
              <a:spcBef>
                <a:spcPct val="20000"/>
              </a:spcBef>
              <a:buClr>
                <a:schemeClr val="accent2"/>
              </a:buClr>
              <a:buSzPct val="60000"/>
              <a:buFont typeface="Wingdings" charset="2"/>
              <a:buChar char="ü"/>
            </a:pPr>
            <a:r>
              <a:rPr lang="es-ES_tradnl" altLang="es-ES_tradnl" sz="1600" dirty="0">
                <a:solidFill>
                  <a:schemeClr val="accent6">
                    <a:lumMod val="75000"/>
                  </a:schemeClr>
                </a:solidFill>
              </a:rPr>
              <a:t>Información acerca del traslado al Centro Hospitalario de Referencia</a:t>
            </a:r>
          </a:p>
          <a:p>
            <a:pPr lvl="1" eaLnBrk="1" hangingPunct="1">
              <a:lnSpc>
                <a:spcPct val="90000"/>
              </a:lnSpc>
              <a:spcBef>
                <a:spcPct val="20000"/>
              </a:spcBef>
              <a:buClr>
                <a:schemeClr val="accent2"/>
              </a:buClr>
              <a:buSzPct val="60000"/>
            </a:pPr>
            <a:endParaRPr lang="es-ES" altLang="es-ES_tradnl" sz="800" b="1" dirty="0">
              <a:solidFill>
                <a:schemeClr val="accent6">
                  <a:lumMod val="75000"/>
                </a:schemeClr>
              </a:solidFill>
            </a:endParaRPr>
          </a:p>
          <a:p>
            <a:pPr eaLnBrk="1" hangingPunct="1">
              <a:lnSpc>
                <a:spcPct val="90000"/>
              </a:lnSpc>
              <a:spcBef>
                <a:spcPct val="20000"/>
              </a:spcBef>
              <a:buClr>
                <a:schemeClr val="accent2"/>
              </a:buClr>
              <a:buSzPct val="60000"/>
            </a:pPr>
            <a:r>
              <a:rPr lang="es-ES" altLang="es-ES_tradnl" sz="1600" b="1" dirty="0">
                <a:solidFill>
                  <a:schemeClr val="accent6">
                    <a:lumMod val="75000"/>
                  </a:schemeClr>
                </a:solidFill>
              </a:rPr>
              <a:t>Si fracasa la VMNI se deberá realizar precozmente IOT y VMI </a:t>
            </a:r>
            <a:r>
              <a:rPr lang="ja-JP" altLang="es-ES" sz="1600" b="1" i="1" dirty="0">
                <a:solidFill>
                  <a:schemeClr val="accent6">
                    <a:lumMod val="75000"/>
                  </a:schemeClr>
                </a:solidFill>
              </a:rPr>
              <a:t>“</a:t>
            </a:r>
            <a:r>
              <a:rPr lang="es-ES" altLang="ja-JP" sz="1600" b="1" i="1" dirty="0">
                <a:solidFill>
                  <a:schemeClr val="accent6">
                    <a:lumMod val="75000"/>
                  </a:schemeClr>
                </a:solidFill>
              </a:rPr>
              <a:t>in situ</a:t>
            </a:r>
            <a:r>
              <a:rPr lang="ja-JP" altLang="es-ES" sz="1600" b="1" i="1" dirty="0">
                <a:solidFill>
                  <a:schemeClr val="accent6">
                    <a:lumMod val="75000"/>
                  </a:schemeClr>
                </a:solidFill>
              </a:rPr>
              <a:t>”</a:t>
            </a:r>
            <a:endParaRPr lang="es-ES" altLang="ja-JP" sz="1600" b="1" i="1" dirty="0">
              <a:solidFill>
                <a:schemeClr val="accent6">
                  <a:lumMod val="75000"/>
                </a:schemeClr>
              </a:solidFill>
            </a:endParaRPr>
          </a:p>
          <a:p>
            <a:pPr eaLnBrk="1" hangingPunct="1">
              <a:lnSpc>
                <a:spcPct val="90000"/>
              </a:lnSpc>
              <a:spcBef>
                <a:spcPct val="20000"/>
              </a:spcBef>
              <a:buClr>
                <a:schemeClr val="accent1"/>
              </a:buClr>
              <a:buSzPct val="65000"/>
            </a:pPr>
            <a:endParaRPr lang="es-ES" altLang="es-ES_tradnl" sz="1600" b="1" i="1" dirty="0">
              <a:solidFill>
                <a:srgbClr val="161645"/>
              </a:solidFill>
            </a:endParaRPr>
          </a:p>
          <a:p>
            <a:pPr eaLnBrk="1" hangingPunct="1">
              <a:lnSpc>
                <a:spcPct val="90000"/>
              </a:lnSpc>
              <a:spcBef>
                <a:spcPct val="20000"/>
              </a:spcBef>
              <a:buClr>
                <a:schemeClr val="accent1"/>
              </a:buClr>
              <a:buSzPct val="65000"/>
              <a:buFont typeface="Wingdings" charset="2"/>
              <a:buChar char="n"/>
            </a:pPr>
            <a:endParaRPr lang="es-ES" altLang="es-ES_tradnl" sz="1600" b="1" dirty="0">
              <a:solidFill>
                <a:srgbClr val="000090"/>
              </a:solidFill>
            </a:endParaRPr>
          </a:p>
        </p:txBody>
      </p:sp>
      <p:sp>
        <p:nvSpPr>
          <p:cNvPr id="9" name="Text Box 4"/>
          <p:cNvSpPr txBox="1">
            <a:spLocks noChangeArrowheads="1"/>
          </p:cNvSpPr>
          <p:nvPr/>
        </p:nvSpPr>
        <p:spPr bwMode="auto">
          <a:xfrm>
            <a:off x="7824192" y="5085184"/>
            <a:ext cx="3716467"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600" dirty="0">
                <a:solidFill>
                  <a:srgbClr val="000000"/>
                </a:solidFill>
                <a:effectLst>
                  <a:outerShdw blurRad="38100" dist="38100" dir="2700000" algn="tl">
                    <a:srgbClr val="C0C0C0"/>
                  </a:outerShdw>
                </a:effectLst>
              </a:rPr>
              <a:t>Transporte aéreo adulto (AS): IOT/VMI</a:t>
            </a:r>
          </a:p>
        </p:txBody>
      </p:sp>
      <p:sp>
        <p:nvSpPr>
          <p:cNvPr id="101378" name="Rectangle 2"/>
          <p:cNvSpPr>
            <a:spLocks noGrp="1" noChangeArrowheads="1"/>
          </p:cNvSpPr>
          <p:nvPr>
            <p:ph type="title"/>
          </p:nvPr>
        </p:nvSpPr>
        <p:spPr>
          <a:xfrm>
            <a:off x="3503614" y="261467"/>
            <a:ext cx="5329237" cy="503237"/>
          </a:xfrm>
        </p:spPr>
        <p:txBody>
          <a:bodyPr anchor="t"/>
          <a:lstStyle/>
          <a:p>
            <a:pPr eaLnBrk="1" hangingPunct="1">
              <a:defRPr/>
            </a:pPr>
            <a:r>
              <a:rPr lang="es-ES_tradnl" sz="2800" b="1" dirty="0">
                <a:solidFill>
                  <a:srgbClr val="161645"/>
                </a:solidFill>
                <a:cs typeface="+mj-cs"/>
              </a:rPr>
              <a:t>Documentos aplicables</a:t>
            </a:r>
            <a:endParaRPr lang="es-ES" sz="2800" b="1" dirty="0">
              <a:solidFill>
                <a:srgbClr val="161645"/>
              </a:solidFill>
              <a:cs typeface="+mj-cs"/>
            </a:endParaRPr>
          </a:p>
        </p:txBody>
      </p:sp>
      <p:sp>
        <p:nvSpPr>
          <p:cNvPr id="2" name="Text Box 4">
            <a:extLst>
              <a:ext uri="{FF2B5EF4-FFF2-40B4-BE49-F238E27FC236}">
                <a16:creationId xmlns:a16="http://schemas.microsoft.com/office/drawing/2014/main" id="{A23E6F85-78F4-C832-B23C-D973DCC00001}"/>
              </a:ext>
            </a:extLst>
          </p:cNvPr>
          <p:cNvSpPr txBox="1">
            <a:spLocks noChangeArrowheads="1"/>
          </p:cNvSpPr>
          <p:nvPr/>
        </p:nvSpPr>
        <p:spPr bwMode="auto">
          <a:xfrm>
            <a:off x="5375920" y="6165304"/>
            <a:ext cx="648072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s-ES" dirty="0">
                <a:solidFill>
                  <a:srgbClr val="0F8659"/>
                </a:solidFill>
                <a:latin typeface="Optima-Medium"/>
              </a:rPr>
              <a:t>Medicina Intensiva Vol. 45. Núm. 5. pág.</a:t>
            </a:r>
            <a:r>
              <a:rPr lang="en-US" dirty="0">
                <a:solidFill>
                  <a:srgbClr val="0F8659"/>
                </a:solidFill>
                <a:latin typeface="Optima-Medium"/>
              </a:rPr>
              <a:t> 298-312 (</a:t>
            </a:r>
            <a:r>
              <a:rPr lang="en-US" dirty="0" err="1">
                <a:solidFill>
                  <a:srgbClr val="0F8659"/>
                </a:solidFill>
                <a:latin typeface="Optima-Medium"/>
              </a:rPr>
              <a:t>junio-julio</a:t>
            </a:r>
            <a:r>
              <a:rPr lang="en-US" dirty="0">
                <a:solidFill>
                  <a:srgbClr val="0F8659"/>
                </a:solidFill>
                <a:latin typeface="Optima-Medium"/>
              </a:rPr>
              <a:t> 2021).</a:t>
            </a:r>
            <a:endParaRPr lang="es-ES" sz="1400" dirty="0">
              <a:solidFill>
                <a:srgbClr val="0F8659"/>
              </a:solidFill>
              <a:ea typeface="ＭＳ Ｐゴシック" charset="0"/>
              <a:cs typeface="ＭＳ Ｐゴシック" charset="0"/>
            </a:endParaRPr>
          </a:p>
        </p:txBody>
      </p:sp>
      <p:pic>
        <p:nvPicPr>
          <p:cNvPr id="5" name="Imagen 4">
            <a:extLst>
              <a:ext uri="{FF2B5EF4-FFF2-40B4-BE49-F238E27FC236}">
                <a16:creationId xmlns:a16="http://schemas.microsoft.com/office/drawing/2014/main" id="{9EAB5F92-0B1D-1834-64BA-23ED05182C95}"/>
              </a:ext>
            </a:extLst>
          </p:cNvPr>
          <p:cNvPicPr>
            <a:picLocks noChangeAspect="1"/>
          </p:cNvPicPr>
          <p:nvPr/>
        </p:nvPicPr>
        <p:blipFill>
          <a:blip r:embed="rId3"/>
          <a:stretch>
            <a:fillRect/>
          </a:stretch>
        </p:blipFill>
        <p:spPr>
          <a:xfrm>
            <a:off x="7662316" y="1678793"/>
            <a:ext cx="4157812" cy="3118359"/>
          </a:xfrm>
          <a:prstGeom prst="rect">
            <a:avLst/>
          </a:prstGeom>
          <a:effectLst>
            <a:outerShdw blurRad="50800" dist="38100" dir="2700000" algn="tl" rotWithShape="0">
              <a:prstClr val="black">
                <a:alpha val="40000"/>
              </a:prstClr>
            </a:outerShdw>
          </a:effectLst>
        </p:spPr>
      </p:pic>
      <p:pic>
        <p:nvPicPr>
          <p:cNvPr id="3" name="Gráfico 7" descr="Pulmones contorno">
            <a:extLst>
              <a:ext uri="{FF2B5EF4-FFF2-40B4-BE49-F238E27FC236}">
                <a16:creationId xmlns:a16="http://schemas.microsoft.com/office/drawing/2014/main" id="{99397343-DB04-B814-429F-077BE02379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3792" y="2204864"/>
            <a:ext cx="566491" cy="566491"/>
          </a:xfrm>
          <a:prstGeom prst="rect">
            <a:avLst/>
          </a:prstGeom>
          <a:effectLst>
            <a:outerShdw blurRad="50800" dist="38100" dir="2700000" algn="tl" rotWithShape="0">
              <a:prstClr val="black">
                <a:alpha val="40000"/>
              </a:prstClr>
            </a:outerShdw>
          </a:effectLst>
        </p:spPr>
      </p:pic>
      <p:pic>
        <p:nvPicPr>
          <p:cNvPr id="4" name="Gráfico 7" descr="Pulmones contorno">
            <a:extLst>
              <a:ext uri="{FF2B5EF4-FFF2-40B4-BE49-F238E27FC236}">
                <a16:creationId xmlns:a16="http://schemas.microsoft.com/office/drawing/2014/main" id="{C53A3FD8-2338-724A-888C-1273D714C97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3792" y="2780928"/>
            <a:ext cx="566491" cy="5664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67136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5" descr="cadena asistenc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7" y="1268760"/>
            <a:ext cx="6264994" cy="173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title"/>
          </p:nvPr>
        </p:nvSpPr>
        <p:spPr>
          <a:xfrm>
            <a:off x="1847528" y="260648"/>
            <a:ext cx="8292391" cy="490537"/>
          </a:xfrm>
        </p:spPr>
        <p:txBody>
          <a:bodyPr anchor="t"/>
          <a:lstStyle/>
          <a:p>
            <a:pPr eaLnBrk="1" hangingPunct="1">
              <a:defRPr/>
            </a:pPr>
            <a:r>
              <a:rPr lang="es-ES_tradnl" sz="2800" b="1" dirty="0">
                <a:solidFill>
                  <a:srgbClr val="161645"/>
                </a:solidFill>
                <a:cs typeface="+mj-cs"/>
              </a:rPr>
              <a:t>Cadena asistencial de la VMNI</a:t>
            </a:r>
            <a:endParaRPr lang="es-ES" sz="2800" b="1" dirty="0">
              <a:solidFill>
                <a:srgbClr val="161645"/>
              </a:solidFill>
              <a:cs typeface="+mj-cs"/>
            </a:endParaRPr>
          </a:p>
        </p:txBody>
      </p:sp>
      <p:pic>
        <p:nvPicPr>
          <p:cNvPr id="16" name="Imagen 15">
            <a:extLst>
              <a:ext uri="{FF2B5EF4-FFF2-40B4-BE49-F238E27FC236}">
                <a16:creationId xmlns:a16="http://schemas.microsoft.com/office/drawing/2014/main" id="{FAC145CC-6B5D-6C41-97D7-7C205AED1B65}"/>
              </a:ext>
            </a:extLst>
          </p:cNvPr>
          <p:cNvPicPr>
            <a:picLocks noChangeAspect="1"/>
          </p:cNvPicPr>
          <p:nvPr/>
        </p:nvPicPr>
        <p:blipFill>
          <a:blip r:embed="rId4"/>
          <a:stretch>
            <a:fillRect/>
          </a:stretch>
        </p:blipFill>
        <p:spPr>
          <a:xfrm>
            <a:off x="1650195" y="3426960"/>
            <a:ext cx="3292958" cy="2954368"/>
          </a:xfrm>
          <a:prstGeom prst="rect">
            <a:avLst/>
          </a:prstGeom>
          <a:effectLst>
            <a:outerShdw blurRad="50800" dist="38100" dir="2700000" algn="tl" rotWithShape="0">
              <a:prstClr val="black">
                <a:alpha val="40000"/>
              </a:prstClr>
            </a:outerShdw>
          </a:effectLst>
        </p:spPr>
      </p:pic>
      <p:pic>
        <p:nvPicPr>
          <p:cNvPr id="2" name="Imagen 1">
            <a:extLst>
              <a:ext uri="{FF2B5EF4-FFF2-40B4-BE49-F238E27FC236}">
                <a16:creationId xmlns:a16="http://schemas.microsoft.com/office/drawing/2014/main" id="{01A3517C-43DD-A726-00B2-4ED8EE4130EE}"/>
              </a:ext>
            </a:extLst>
          </p:cNvPr>
          <p:cNvPicPr>
            <a:picLocks noChangeAspect="1"/>
          </p:cNvPicPr>
          <p:nvPr/>
        </p:nvPicPr>
        <p:blipFill>
          <a:blip r:embed="rId5"/>
          <a:stretch>
            <a:fillRect/>
          </a:stretch>
        </p:blipFill>
        <p:spPr>
          <a:xfrm>
            <a:off x="5175857" y="3431040"/>
            <a:ext cx="3512431" cy="1582136"/>
          </a:xfrm>
          <a:prstGeom prst="rect">
            <a:avLst/>
          </a:prstGeom>
          <a:effectLst>
            <a:outerShdw blurRad="50800" dist="38100" dir="2700000" algn="tl" rotWithShape="0">
              <a:prstClr val="black">
                <a:alpha val="40000"/>
              </a:prstClr>
            </a:outerShdw>
          </a:effectLst>
        </p:spPr>
      </p:pic>
      <p:sp>
        <p:nvSpPr>
          <p:cNvPr id="5" name="Text Box 6">
            <a:extLst>
              <a:ext uri="{FF2B5EF4-FFF2-40B4-BE49-F238E27FC236}">
                <a16:creationId xmlns:a16="http://schemas.microsoft.com/office/drawing/2014/main" id="{952CF181-96EE-44D0-1C3E-534EBD6F3EC6}"/>
              </a:ext>
            </a:extLst>
          </p:cNvPr>
          <p:cNvSpPr txBox="1">
            <a:spLocks noChangeArrowheads="1"/>
          </p:cNvSpPr>
          <p:nvPr/>
        </p:nvSpPr>
        <p:spPr bwMode="auto">
          <a:xfrm>
            <a:off x="5447928" y="5373216"/>
            <a:ext cx="309562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600" dirty="0">
                <a:solidFill>
                  <a:srgbClr val="000000"/>
                </a:solidFill>
                <a:effectLst>
                  <a:outerShdw blurRad="38100" dist="38100" dir="2700000" algn="tl">
                    <a:srgbClr val="C0C0C0"/>
                  </a:outerShdw>
                </a:effectLst>
              </a:rPr>
              <a:t>CECOES 1-1-2 Canarias</a:t>
            </a:r>
          </a:p>
          <a:p>
            <a:pPr algn="ctr" eaLnBrk="1" hangingPunct="1"/>
            <a:r>
              <a:rPr lang="es-ES" altLang="es-ES_tradnl" sz="1600" dirty="0">
                <a:solidFill>
                  <a:srgbClr val="000000"/>
                </a:solidFill>
                <a:effectLst>
                  <a:outerShdw blurRad="38100" dist="38100" dir="2700000" algn="tl">
                    <a:srgbClr val="C0C0C0"/>
                  </a:outerShdw>
                </a:effectLst>
              </a:rPr>
              <a:t>Sector Sanidad</a:t>
            </a:r>
          </a:p>
        </p:txBody>
      </p:sp>
      <p:sp>
        <p:nvSpPr>
          <p:cNvPr id="6" name="Text Box 6">
            <a:extLst>
              <a:ext uri="{FF2B5EF4-FFF2-40B4-BE49-F238E27FC236}">
                <a16:creationId xmlns:a16="http://schemas.microsoft.com/office/drawing/2014/main" id="{D9C4CEE0-50BB-7639-3A96-9D1D7D0F7D2C}"/>
              </a:ext>
            </a:extLst>
          </p:cNvPr>
          <p:cNvSpPr txBox="1">
            <a:spLocks noChangeArrowheads="1"/>
          </p:cNvSpPr>
          <p:nvPr/>
        </p:nvSpPr>
        <p:spPr bwMode="auto">
          <a:xfrm>
            <a:off x="8544991" y="5373216"/>
            <a:ext cx="309562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600" dirty="0">
                <a:solidFill>
                  <a:srgbClr val="000000"/>
                </a:solidFill>
                <a:effectLst>
                  <a:outerShdw blurRad="38100" dist="38100" dir="2700000" algn="tl">
                    <a:srgbClr val="C0C0C0"/>
                  </a:outerShdw>
                </a:effectLst>
              </a:rPr>
              <a:t>ASVA del SUC</a:t>
            </a:r>
          </a:p>
        </p:txBody>
      </p:sp>
      <p:pic>
        <p:nvPicPr>
          <p:cNvPr id="9" name="Imagen 8">
            <a:extLst>
              <a:ext uri="{FF2B5EF4-FFF2-40B4-BE49-F238E27FC236}">
                <a16:creationId xmlns:a16="http://schemas.microsoft.com/office/drawing/2014/main" id="{B6AAD663-1871-336B-01B1-B69F4D6F04C7}"/>
              </a:ext>
            </a:extLst>
          </p:cNvPr>
          <p:cNvPicPr>
            <a:picLocks noChangeAspect="1"/>
          </p:cNvPicPr>
          <p:nvPr/>
        </p:nvPicPr>
        <p:blipFill>
          <a:blip r:embed="rId6"/>
          <a:stretch>
            <a:fillRect/>
          </a:stretch>
        </p:blipFill>
        <p:spPr>
          <a:xfrm>
            <a:off x="8366093" y="5805264"/>
            <a:ext cx="898558" cy="725152"/>
          </a:xfrm>
          <a:prstGeom prst="rect">
            <a:avLst/>
          </a:prstGeom>
        </p:spPr>
      </p:pic>
      <p:pic>
        <p:nvPicPr>
          <p:cNvPr id="7" name="Imagen 6">
            <a:extLst>
              <a:ext uri="{FF2B5EF4-FFF2-40B4-BE49-F238E27FC236}">
                <a16:creationId xmlns:a16="http://schemas.microsoft.com/office/drawing/2014/main" id="{45D55C06-B90C-A96B-1B96-34E8D4BBE3A8}"/>
              </a:ext>
            </a:extLst>
          </p:cNvPr>
          <p:cNvPicPr>
            <a:picLocks noChangeAspect="1"/>
          </p:cNvPicPr>
          <p:nvPr/>
        </p:nvPicPr>
        <p:blipFill>
          <a:blip r:embed="rId7"/>
          <a:stretch>
            <a:fillRect/>
          </a:stretch>
        </p:blipFill>
        <p:spPr>
          <a:xfrm>
            <a:off x="8815372" y="3426960"/>
            <a:ext cx="2609220" cy="1638407"/>
          </a:xfrm>
          <a:prstGeom prst="rect">
            <a:avLst/>
          </a:prstGeom>
        </p:spPr>
      </p:pic>
    </p:spTree>
    <p:extLst>
      <p:ext uri="{BB962C8B-B14F-4D97-AF65-F5344CB8AC3E}">
        <p14:creationId xmlns:p14="http://schemas.microsoft.com/office/powerpoint/2010/main" val="145890635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919536" y="1340768"/>
            <a:ext cx="4032498" cy="5256584"/>
          </a:xfrm>
          <a:prstGeom prst="rect">
            <a:avLst/>
          </a:prstGeom>
          <a:noFill/>
          <a:ln>
            <a:noFill/>
            <a:miter lim="800000"/>
            <a:headEnd/>
            <a:tailEnd/>
          </a:ln>
          <a:effectLst/>
          <a:extLs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80000"/>
              </a:lnSpc>
              <a:spcBef>
                <a:spcPct val="20000"/>
              </a:spcBef>
              <a:buFont typeface="Wingdings" charset="2"/>
              <a:buChar char="Ø"/>
            </a:pPr>
            <a:endParaRPr lang="es-ES" altLang="es-ES_tradnl" sz="1600" dirty="0">
              <a:solidFill>
                <a:schemeClr val="accent6">
                  <a:lumMod val="75000"/>
                </a:schemeClr>
              </a:solidFill>
            </a:endParaRPr>
          </a:p>
          <a:p>
            <a:pPr eaLnBrk="1" hangingPunct="1">
              <a:lnSpc>
                <a:spcPct val="80000"/>
              </a:lnSpc>
              <a:spcBef>
                <a:spcPct val="20000"/>
              </a:spcBef>
              <a:buFont typeface="Wingdings" charset="2"/>
              <a:buChar char="Ø"/>
            </a:pPr>
            <a:r>
              <a:rPr lang="es-ES" altLang="es-ES_tradnl" sz="1800" dirty="0">
                <a:solidFill>
                  <a:schemeClr val="accent6">
                    <a:lumMod val="75000"/>
                  </a:schemeClr>
                </a:solidFill>
              </a:rPr>
              <a:t>Alerta del incidente (</a:t>
            </a:r>
            <a:r>
              <a:rPr lang="es-ES" altLang="es-ES_tradnl" sz="1800" b="1" i="1" dirty="0">
                <a:solidFill>
                  <a:schemeClr val="accent6">
                    <a:lumMod val="75000"/>
                  </a:schemeClr>
                </a:solidFill>
              </a:rPr>
              <a:t>CECOES</a:t>
            </a:r>
            <a:r>
              <a:rPr lang="es-ES" altLang="es-ES_tradnl" sz="1800" dirty="0">
                <a:solidFill>
                  <a:schemeClr val="accent6">
                    <a:lumMod val="75000"/>
                  </a:schemeClr>
                </a:solidFill>
              </a:rPr>
              <a:t>)</a:t>
            </a:r>
          </a:p>
          <a:p>
            <a:pPr eaLnBrk="1" hangingPunct="1">
              <a:lnSpc>
                <a:spcPct val="80000"/>
              </a:lnSpc>
              <a:spcBef>
                <a:spcPct val="20000"/>
              </a:spcBef>
              <a:buFont typeface="Wingdings" charset="2"/>
              <a:buChar char="Ø"/>
            </a:pPr>
            <a:endParaRPr lang="es-ES" altLang="es-ES_tradnl" sz="1800" dirty="0">
              <a:solidFill>
                <a:schemeClr val="accent6">
                  <a:lumMod val="75000"/>
                </a:schemeClr>
              </a:solidFill>
            </a:endParaRPr>
          </a:p>
          <a:p>
            <a:pPr eaLnBrk="1" hangingPunct="1">
              <a:lnSpc>
                <a:spcPct val="80000"/>
              </a:lnSpc>
              <a:spcBef>
                <a:spcPct val="20000"/>
              </a:spcBef>
              <a:buFont typeface="Wingdings" charset="2"/>
              <a:buChar char="Ø"/>
            </a:pPr>
            <a:r>
              <a:rPr lang="es-ES" altLang="es-ES_tradnl" sz="1800" dirty="0">
                <a:solidFill>
                  <a:schemeClr val="accent6">
                    <a:lumMod val="75000"/>
                  </a:schemeClr>
                </a:solidFill>
              </a:rPr>
              <a:t>Tipo de transporte (</a:t>
            </a:r>
            <a:r>
              <a:rPr lang="es-ES" altLang="es-ES_tradnl" sz="1800" i="1" dirty="0">
                <a:solidFill>
                  <a:schemeClr val="accent6">
                    <a:lumMod val="75000"/>
                  </a:schemeClr>
                </a:solidFill>
                <a:effectLst>
                  <a:outerShdw blurRad="38100" dist="38100" dir="2700000" algn="tl">
                    <a:srgbClr val="000000">
                      <a:alpha val="43137"/>
                    </a:srgbClr>
                  </a:outerShdw>
                </a:effectLst>
              </a:rPr>
              <a:t>primario o secundario</a:t>
            </a:r>
            <a:r>
              <a:rPr lang="es-ES" altLang="es-ES_tradnl" sz="1800" dirty="0">
                <a:solidFill>
                  <a:schemeClr val="accent6">
                    <a:lumMod val="75000"/>
                  </a:schemeClr>
                </a:solidFill>
              </a:rPr>
              <a:t>)</a:t>
            </a:r>
          </a:p>
          <a:p>
            <a:pPr eaLnBrk="1" hangingPunct="1">
              <a:lnSpc>
                <a:spcPct val="80000"/>
              </a:lnSpc>
              <a:spcBef>
                <a:spcPct val="20000"/>
              </a:spcBef>
              <a:buFont typeface="Wingdings" charset="2"/>
              <a:buChar char="Ø"/>
            </a:pPr>
            <a:endParaRPr lang="es-ES" altLang="es-ES_tradnl" sz="1800" dirty="0">
              <a:solidFill>
                <a:schemeClr val="accent6">
                  <a:lumMod val="75000"/>
                </a:schemeClr>
              </a:solidFill>
            </a:endParaRPr>
          </a:p>
          <a:p>
            <a:pPr eaLnBrk="1" hangingPunct="1">
              <a:lnSpc>
                <a:spcPct val="80000"/>
              </a:lnSpc>
              <a:spcBef>
                <a:spcPct val="20000"/>
              </a:spcBef>
              <a:buFont typeface="Wingdings" charset="2"/>
              <a:buChar char="Ø"/>
            </a:pPr>
            <a:r>
              <a:rPr lang="es-ES" altLang="es-ES_tradnl" sz="1800" dirty="0">
                <a:solidFill>
                  <a:schemeClr val="accent6">
                    <a:lumMod val="75000"/>
                  </a:schemeClr>
                </a:solidFill>
              </a:rPr>
              <a:t>Activación del recurso terrestre (</a:t>
            </a:r>
            <a:r>
              <a:rPr lang="es-ES" altLang="es-ES_tradnl" sz="1800" i="1" dirty="0">
                <a:solidFill>
                  <a:schemeClr val="accent6">
                    <a:lumMod val="75000"/>
                  </a:schemeClr>
                </a:solidFill>
                <a:effectLst>
                  <a:outerShdw blurRad="38100" dist="38100" dir="2700000" algn="tl">
                    <a:srgbClr val="000000">
                      <a:alpha val="43137"/>
                    </a:srgbClr>
                  </a:outerShdw>
                </a:effectLst>
              </a:rPr>
              <a:t>ASVA</a:t>
            </a:r>
            <a:r>
              <a:rPr lang="es-ES" altLang="es-ES_tradnl" sz="1800" dirty="0">
                <a:solidFill>
                  <a:schemeClr val="accent6">
                    <a:lumMod val="75000"/>
                  </a:schemeClr>
                </a:solidFill>
              </a:rPr>
              <a:t>) o aéreo (</a:t>
            </a:r>
            <a:r>
              <a:rPr lang="es-ES" altLang="es-ES_tradnl" sz="1800" i="1" dirty="0">
                <a:solidFill>
                  <a:schemeClr val="accent6">
                    <a:lumMod val="75000"/>
                  </a:schemeClr>
                </a:solidFill>
                <a:effectLst>
                  <a:outerShdw blurRad="38100" dist="38100" dir="2700000" algn="tl">
                    <a:srgbClr val="000000">
                      <a:alpha val="43137"/>
                    </a:srgbClr>
                  </a:outerShdw>
                </a:effectLst>
              </a:rPr>
              <a:t>AS</a:t>
            </a:r>
            <a:r>
              <a:rPr lang="es-ES" altLang="es-ES_tradnl" sz="1800" dirty="0">
                <a:solidFill>
                  <a:schemeClr val="accent6">
                    <a:lumMod val="75000"/>
                  </a:schemeClr>
                </a:solidFill>
              </a:rPr>
              <a:t> o </a:t>
            </a:r>
            <a:r>
              <a:rPr lang="es-ES" altLang="es-ES_tradnl" sz="1800" i="1" dirty="0">
                <a:solidFill>
                  <a:schemeClr val="accent6">
                    <a:lumMod val="75000"/>
                  </a:schemeClr>
                </a:solidFill>
                <a:effectLst>
                  <a:outerShdw blurRad="38100" dist="38100" dir="2700000" algn="tl">
                    <a:srgbClr val="000000">
                      <a:alpha val="43137"/>
                    </a:srgbClr>
                  </a:outerShdw>
                </a:effectLst>
              </a:rPr>
              <a:t>HL</a:t>
            </a:r>
            <a:r>
              <a:rPr lang="es-ES" altLang="es-ES_tradnl" sz="1800" dirty="0">
                <a:solidFill>
                  <a:schemeClr val="accent6">
                    <a:lumMod val="75000"/>
                  </a:schemeClr>
                </a:solidFill>
              </a:rPr>
              <a:t>)</a:t>
            </a:r>
          </a:p>
          <a:p>
            <a:pPr eaLnBrk="1" hangingPunct="1">
              <a:lnSpc>
                <a:spcPct val="80000"/>
              </a:lnSpc>
              <a:spcBef>
                <a:spcPct val="20000"/>
              </a:spcBef>
              <a:buFont typeface="Wingdings" charset="2"/>
              <a:buChar char="Ø"/>
            </a:pPr>
            <a:endParaRPr lang="es-ES" altLang="es-ES_tradnl" sz="1800" dirty="0">
              <a:solidFill>
                <a:schemeClr val="accent6">
                  <a:lumMod val="75000"/>
                </a:schemeClr>
              </a:solidFill>
            </a:endParaRPr>
          </a:p>
          <a:p>
            <a:pPr eaLnBrk="1" hangingPunct="1">
              <a:lnSpc>
                <a:spcPct val="80000"/>
              </a:lnSpc>
              <a:spcBef>
                <a:spcPct val="20000"/>
              </a:spcBef>
              <a:buFont typeface="Wingdings" charset="2"/>
              <a:buChar char="Ø"/>
            </a:pPr>
            <a:r>
              <a:rPr lang="es-ES" altLang="es-ES_tradnl" sz="1800" dirty="0">
                <a:solidFill>
                  <a:schemeClr val="accent6">
                    <a:lumMod val="75000"/>
                  </a:schemeClr>
                </a:solidFill>
              </a:rPr>
              <a:t>Informar del inicio y manejo de la VMNI extrahospitalaria</a:t>
            </a:r>
          </a:p>
          <a:p>
            <a:pPr eaLnBrk="1" hangingPunct="1">
              <a:lnSpc>
                <a:spcPct val="80000"/>
              </a:lnSpc>
              <a:spcBef>
                <a:spcPct val="20000"/>
              </a:spcBef>
            </a:pPr>
            <a:endParaRPr lang="es-ES" altLang="es-ES_tradnl" sz="1800" dirty="0">
              <a:solidFill>
                <a:schemeClr val="accent6">
                  <a:lumMod val="75000"/>
                </a:schemeClr>
              </a:solidFill>
            </a:endParaRPr>
          </a:p>
          <a:p>
            <a:pPr eaLnBrk="1" hangingPunct="1">
              <a:lnSpc>
                <a:spcPct val="80000"/>
              </a:lnSpc>
              <a:spcBef>
                <a:spcPct val="20000"/>
              </a:spcBef>
              <a:buFont typeface="Wingdings" charset="2"/>
              <a:buChar char="Ø"/>
            </a:pPr>
            <a:r>
              <a:rPr lang="es-ES" altLang="es-ES_tradnl" sz="1800" dirty="0">
                <a:solidFill>
                  <a:schemeClr val="accent6">
                    <a:lumMod val="75000"/>
                  </a:schemeClr>
                </a:solidFill>
              </a:rPr>
              <a:t>Informar del estado actual del paciente previo al traslado y del tiempo estimado del mismo</a:t>
            </a:r>
          </a:p>
          <a:p>
            <a:pPr eaLnBrk="1" hangingPunct="1">
              <a:lnSpc>
                <a:spcPct val="80000"/>
              </a:lnSpc>
              <a:spcBef>
                <a:spcPct val="20000"/>
              </a:spcBef>
              <a:buFont typeface="Wingdings" charset="2"/>
              <a:buChar char="Ø"/>
            </a:pPr>
            <a:endParaRPr lang="es-ES" altLang="es-ES_tradnl" sz="1800" dirty="0">
              <a:solidFill>
                <a:schemeClr val="accent6">
                  <a:lumMod val="75000"/>
                </a:schemeClr>
              </a:solidFill>
            </a:endParaRPr>
          </a:p>
          <a:p>
            <a:pPr eaLnBrk="1" hangingPunct="1">
              <a:lnSpc>
                <a:spcPct val="80000"/>
              </a:lnSpc>
              <a:spcBef>
                <a:spcPct val="20000"/>
              </a:spcBef>
              <a:buFont typeface="Wingdings" charset="2"/>
              <a:buChar char="Ø"/>
            </a:pPr>
            <a:r>
              <a:rPr lang="es-ES" altLang="es-ES_tradnl" sz="1800" i="1" dirty="0">
                <a:solidFill>
                  <a:schemeClr val="accent6">
                    <a:lumMod val="75000"/>
                  </a:schemeClr>
                </a:solidFill>
                <a:effectLst>
                  <a:outerShdw blurRad="38100" dist="38100" dir="2700000" algn="tl">
                    <a:srgbClr val="000000">
                      <a:alpha val="43137"/>
                    </a:srgbClr>
                  </a:outerShdw>
                </a:effectLst>
              </a:rPr>
              <a:t>Transferencia en Centro Hospitalario</a:t>
            </a:r>
          </a:p>
          <a:p>
            <a:pPr eaLnBrk="1" hangingPunct="1">
              <a:lnSpc>
                <a:spcPct val="80000"/>
              </a:lnSpc>
              <a:spcBef>
                <a:spcPct val="20000"/>
              </a:spcBef>
              <a:buFontTx/>
              <a:buChar char="•"/>
            </a:pPr>
            <a:endParaRPr lang="es-ES" altLang="es-ES_tradnl" sz="1500" b="1" dirty="0">
              <a:solidFill>
                <a:srgbClr val="4D4D4D"/>
              </a:solidFill>
            </a:endParaRPr>
          </a:p>
        </p:txBody>
      </p:sp>
      <p:sp>
        <p:nvSpPr>
          <p:cNvPr id="115714" name="Rectangle 2"/>
          <p:cNvSpPr>
            <a:spLocks noGrp="1" noChangeArrowheads="1"/>
          </p:cNvSpPr>
          <p:nvPr>
            <p:ph type="title"/>
          </p:nvPr>
        </p:nvSpPr>
        <p:spPr>
          <a:xfrm>
            <a:off x="3503613" y="260648"/>
            <a:ext cx="5772150" cy="431800"/>
          </a:xfrm>
        </p:spPr>
        <p:txBody>
          <a:bodyPr anchor="t"/>
          <a:lstStyle/>
          <a:p>
            <a:pPr eaLnBrk="1" hangingPunct="1"/>
            <a:r>
              <a:rPr lang="es-ES" altLang="es-ES_tradnl" sz="2800" b="1" dirty="0">
                <a:solidFill>
                  <a:srgbClr val="161645"/>
                </a:solidFill>
              </a:rPr>
              <a:t>Realización</a:t>
            </a:r>
          </a:p>
        </p:txBody>
      </p:sp>
      <p:pic>
        <p:nvPicPr>
          <p:cNvPr id="7" name="Imagen 6">
            <a:extLst>
              <a:ext uri="{FF2B5EF4-FFF2-40B4-BE49-F238E27FC236}">
                <a16:creationId xmlns:a16="http://schemas.microsoft.com/office/drawing/2014/main" id="{B6CAB6FC-421A-5B67-2E2D-3D37EC69C2E5}"/>
              </a:ext>
            </a:extLst>
          </p:cNvPr>
          <p:cNvPicPr>
            <a:picLocks noChangeAspect="1"/>
          </p:cNvPicPr>
          <p:nvPr/>
        </p:nvPicPr>
        <p:blipFill>
          <a:blip r:embed="rId3"/>
          <a:stretch>
            <a:fillRect/>
          </a:stretch>
        </p:blipFill>
        <p:spPr>
          <a:xfrm>
            <a:off x="6647666" y="2445000"/>
            <a:ext cx="5144122" cy="3048119"/>
          </a:xfrm>
          <a:prstGeom prst="rect">
            <a:avLst/>
          </a:prstGeom>
        </p:spPr>
      </p:pic>
    </p:spTree>
    <p:extLst>
      <p:ext uri="{BB962C8B-B14F-4D97-AF65-F5344CB8AC3E}">
        <p14:creationId xmlns:p14="http://schemas.microsoft.com/office/powerpoint/2010/main" val="2867985661"/>
      </p:ext>
    </p:extLst>
  </p:cSld>
  <p:clrMapOvr>
    <a:masterClrMapping/>
  </p:clrMapOvr>
  <p:transition/>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1934</TotalTime>
  <Words>3023</Words>
  <Application>Microsoft Macintosh PowerPoint</Application>
  <PresentationFormat>Panorámica</PresentationFormat>
  <Paragraphs>386</Paragraphs>
  <Slides>30</Slides>
  <Notes>28</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30</vt:i4>
      </vt:variant>
    </vt:vector>
  </HeadingPairs>
  <TitlesOfParts>
    <vt:vector size="40" baseType="lpstr">
      <vt:lpstr>Arial</vt:lpstr>
      <vt:lpstr>Calibri</vt:lpstr>
      <vt:lpstr>Century Gothic</vt:lpstr>
      <vt:lpstr>Optima-Medium</vt:lpstr>
      <vt:lpstr>Optima-MediumItalic</vt:lpstr>
      <vt:lpstr>StoneSans</vt:lpstr>
      <vt:lpstr>StoneSans-Italic</vt:lpstr>
      <vt:lpstr>Verdana</vt:lpstr>
      <vt:lpstr>Wingdings</vt:lpstr>
      <vt:lpstr>Diseño predeterminado</vt:lpstr>
      <vt:lpstr> Organización extrahospitalaria de la VMNI: cadena asistencial  </vt:lpstr>
      <vt:lpstr>Presentación de PowerPoint</vt:lpstr>
      <vt:lpstr>Presentación de PowerPoint</vt:lpstr>
      <vt:lpstr>Presentación de PowerPoint</vt:lpstr>
      <vt:lpstr>Presentación de PowerPoint</vt:lpstr>
      <vt:lpstr>Presentación de PowerPoint</vt:lpstr>
      <vt:lpstr>Documentos aplicables</vt:lpstr>
      <vt:lpstr>Cadena asistencial de la VMNI</vt:lpstr>
      <vt:lpstr>Realización</vt:lpstr>
      <vt:lpstr>I. IRA hipercapnica</vt:lpstr>
      <vt:lpstr>Procedimiento y manejo de BIPAP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II. IRA hipoxémica</vt:lpstr>
      <vt:lpstr>Procedimiento y manejo de CPAP</vt:lpstr>
      <vt:lpstr> 1. Criterios de inclusión: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la atención prestada</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jaminaya</dc:creator>
  <cp:lastModifiedBy>Gonzalo Sempere</cp:lastModifiedBy>
  <cp:revision>131</cp:revision>
  <cp:lastPrinted>2019-03-19T08:37:35Z</cp:lastPrinted>
  <dcterms:created xsi:type="dcterms:W3CDTF">2015-04-17T15:59:50Z</dcterms:created>
  <dcterms:modified xsi:type="dcterms:W3CDTF">2023-05-16T18:59:46Z</dcterms:modified>
</cp:coreProperties>
</file>