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7" r:id="rId2"/>
    <p:sldId id="735" r:id="rId3"/>
    <p:sldId id="540" r:id="rId4"/>
    <p:sldId id="675" r:id="rId5"/>
    <p:sldId id="715" r:id="rId6"/>
    <p:sldId id="716" r:id="rId7"/>
    <p:sldId id="718" r:id="rId8"/>
    <p:sldId id="719" r:id="rId9"/>
    <p:sldId id="720" r:id="rId10"/>
    <p:sldId id="732" r:id="rId11"/>
    <p:sldId id="721" r:id="rId12"/>
    <p:sldId id="722" r:id="rId13"/>
    <p:sldId id="723" r:id="rId14"/>
    <p:sldId id="724" r:id="rId15"/>
    <p:sldId id="725" r:id="rId16"/>
    <p:sldId id="727" r:id="rId17"/>
    <p:sldId id="728" r:id="rId18"/>
    <p:sldId id="729" r:id="rId19"/>
    <p:sldId id="711" r:id="rId20"/>
    <p:sldId id="731" r:id="rId21"/>
    <p:sldId id="646" r:id="rId22"/>
    <p:sldId id="647" r:id="rId23"/>
    <p:sldId id="733" r:id="rId24"/>
    <p:sldId id="734" r:id="rId25"/>
    <p:sldId id="694" r:id="rId26"/>
    <p:sldId id="736" r:id="rId27"/>
    <p:sldId id="737" r:id="rId28"/>
    <p:sldId id="712" r:id="rId29"/>
    <p:sldId id="739" r:id="rId30"/>
    <p:sldId id="740" r:id="rId31"/>
    <p:sldId id="259" r:id="rId3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XK0wTuFcrSTwLr8GJ3+TA==" hashData="NjS0Ctbucdx/rIR++c2yJO+yjU4BhcewjubPLp1KeoY6LyLQYWXMx9gUUHS2PfNEqhxTjh2Z3dQCcDhJaS+nD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08"/>
    <p:restoredTop sz="79260"/>
  </p:normalViewPr>
  <p:slideViewPr>
    <p:cSldViewPr snapToGrid="0" snapToObjects="1">
      <p:cViewPr varScale="1">
        <p:scale>
          <a:sx n="93" d="100"/>
          <a:sy n="93" d="100"/>
        </p:scale>
        <p:origin x="2328" y="20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7B8376-2889-9444-9D08-D96D0CD678BF}" type="datetimeFigureOut">
              <a:rPr lang="es-ES" smtClean="0"/>
              <a:t>16/4/19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561B19-0C13-A841-A1B4-212515371311}" type="slidenum">
              <a:rPr lang="es-ES" smtClean="0"/>
              <a:t>‹Nº›</a:t>
            </a:fld>
            <a:endParaRPr lang="es-ES"/>
          </a:p>
        </p:txBody>
      </p:sp>
    </p:spTree>
    <p:extLst>
      <p:ext uri="{BB962C8B-B14F-4D97-AF65-F5344CB8AC3E}">
        <p14:creationId xmlns:p14="http://schemas.microsoft.com/office/powerpoint/2010/main" val="718871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análisis de las curvas en VMNI nos permite optimizar dicha ventilación.</a:t>
            </a:r>
          </a:p>
          <a:p>
            <a:r>
              <a:rPr lang="es-ES" dirty="0"/>
              <a:t>Entre sus ventajas se encuentra:</a:t>
            </a:r>
          </a:p>
          <a:p>
            <a:pPr marL="806450" marR="0" lvl="1" indent="-457200" algn="l" defTabSz="914400" rtl="0" eaLnBrk="0" fontAlgn="base" latinLnBrk="0" hangingPunct="0">
              <a:lnSpc>
                <a:spcPct val="100000"/>
              </a:lnSpc>
              <a:spcBef>
                <a:spcPts val="1200"/>
              </a:spcBef>
              <a:spcAft>
                <a:spcPct val="0"/>
              </a:spcAft>
              <a:buClr>
                <a:srgbClr val="51640B"/>
              </a:buClr>
              <a:buSzTx/>
              <a:buFont typeface="+mj-lt"/>
              <a:buAutoNum type="arabicPeriod"/>
              <a:tabLst/>
              <a:defRPr/>
            </a:pPr>
            <a:r>
              <a:rPr kumimoji="0" lang="es-ES" altLang="es-ES_tradnl" sz="2000" b="0" i="0" u="none" strike="noStrike" kern="1200" cap="none" spc="0" normalizeH="0" baseline="0" noProof="0" dirty="0">
                <a:ln>
                  <a:noFill/>
                </a:ln>
                <a:solidFill>
                  <a:srgbClr val="7E8C4D"/>
                </a:solidFill>
                <a:effectLst/>
                <a:uLnTx/>
                <a:uFillTx/>
                <a:latin typeface="Arial" panose="020B0604020202020204" pitchFamily="34" charset="0"/>
                <a:ea typeface="ＭＳ Ｐゴシック" panose="020B0600070205080204" pitchFamily="34" charset="-128"/>
                <a:cs typeface="+mn-cs"/>
              </a:rPr>
              <a:t>Detecta el patrón ventilatorio del paciente</a:t>
            </a:r>
            <a:endParaRPr kumimoji="0" lang="es-ES" altLang="es-ES_tradnl" sz="1600" b="0" i="0" u="none" strike="noStrike" kern="1200" cap="none" spc="0" normalizeH="0" baseline="0" noProof="0" dirty="0">
              <a:ln>
                <a:noFill/>
              </a:ln>
              <a:solidFill>
                <a:srgbClr val="7E8C4D"/>
              </a:solidFill>
              <a:effectLst/>
              <a:uLnTx/>
              <a:uFillTx/>
              <a:latin typeface="Arial" panose="020B0604020202020204" pitchFamily="34" charset="0"/>
              <a:ea typeface="ＭＳ Ｐゴシック" panose="020B0600070205080204" pitchFamily="34" charset="-128"/>
              <a:cs typeface="+mn-cs"/>
            </a:endParaRPr>
          </a:p>
          <a:p>
            <a:pPr marL="806450" marR="0" lvl="1" indent="-457200" algn="l" defTabSz="914400" rtl="0" eaLnBrk="0" fontAlgn="base" latinLnBrk="0" hangingPunct="0">
              <a:lnSpc>
                <a:spcPct val="100000"/>
              </a:lnSpc>
              <a:spcBef>
                <a:spcPts val="1200"/>
              </a:spcBef>
              <a:spcAft>
                <a:spcPct val="0"/>
              </a:spcAft>
              <a:buClr>
                <a:srgbClr val="51640B"/>
              </a:buClr>
              <a:buSzTx/>
              <a:buFont typeface="+mj-lt"/>
              <a:buAutoNum type="arabicPeriod"/>
              <a:tabLst/>
              <a:defRPr/>
            </a:pPr>
            <a:r>
              <a:rPr kumimoji="0" lang="es-ES" altLang="es-ES_tradnl" sz="2000" b="0" i="0" u="none" strike="noStrike" kern="1200" cap="none" spc="0" normalizeH="0" baseline="0" noProof="0" dirty="0">
                <a:ln>
                  <a:noFill/>
                </a:ln>
                <a:solidFill>
                  <a:srgbClr val="7E8C4D"/>
                </a:solidFill>
                <a:effectLst/>
                <a:uLnTx/>
                <a:uFillTx/>
                <a:latin typeface="Arial" panose="020B0604020202020204" pitchFamily="34" charset="0"/>
                <a:ea typeface="ＭＳ Ｐゴシック" panose="020B0600070205080204" pitchFamily="34" charset="-128"/>
                <a:cs typeface="+mn-cs"/>
              </a:rPr>
              <a:t>Detecta </a:t>
            </a:r>
            <a:r>
              <a:rPr kumimoji="0" lang="es-ES" altLang="es-ES_tradnl" sz="2000" b="0" i="0" u="none" strike="noStrike" kern="1200" cap="none" spc="0" normalizeH="0" baseline="0" noProof="0" dirty="0" err="1">
                <a:ln>
                  <a:noFill/>
                </a:ln>
                <a:solidFill>
                  <a:srgbClr val="7E8C4D"/>
                </a:solidFill>
                <a:effectLst/>
                <a:uLnTx/>
                <a:uFillTx/>
                <a:latin typeface="Arial" panose="020B0604020202020204" pitchFamily="34" charset="0"/>
                <a:ea typeface="ＭＳ Ｐゴシック" panose="020B0600070205080204" pitchFamily="34" charset="-128"/>
                <a:cs typeface="+mn-cs"/>
              </a:rPr>
              <a:t>asincronías</a:t>
            </a:r>
            <a:endParaRPr kumimoji="0" lang="es-ES" altLang="es-ES_tradnl" sz="2000" b="0" i="0" u="none" strike="noStrike" kern="1200" cap="none" spc="0" normalizeH="0" baseline="0" noProof="0" dirty="0">
              <a:ln>
                <a:noFill/>
              </a:ln>
              <a:solidFill>
                <a:srgbClr val="7E8C4D"/>
              </a:solidFill>
              <a:effectLst/>
              <a:uLnTx/>
              <a:uFillTx/>
              <a:latin typeface="Arial" panose="020B0604020202020204" pitchFamily="34" charset="0"/>
              <a:ea typeface="ＭＳ Ｐゴシック" panose="020B0600070205080204" pitchFamily="34" charset="-128"/>
              <a:cs typeface="+mn-cs"/>
            </a:endParaRPr>
          </a:p>
          <a:p>
            <a:pPr marL="806450" marR="0" lvl="1" indent="-457200" algn="l" defTabSz="914400" rtl="0" eaLnBrk="0" fontAlgn="base" latinLnBrk="0" hangingPunct="0">
              <a:lnSpc>
                <a:spcPct val="100000"/>
              </a:lnSpc>
              <a:spcBef>
                <a:spcPts val="1200"/>
              </a:spcBef>
              <a:spcAft>
                <a:spcPct val="0"/>
              </a:spcAft>
              <a:buClr>
                <a:srgbClr val="51640B"/>
              </a:buClr>
              <a:buSzTx/>
              <a:buFont typeface="+mj-lt"/>
              <a:buAutoNum type="arabicPeriod"/>
              <a:tabLst/>
              <a:defRPr/>
            </a:pPr>
            <a:r>
              <a:rPr kumimoji="0" lang="es-ES" altLang="es-ES_tradnl" sz="2000" b="0" i="0" u="none" strike="noStrike" kern="1200" cap="none" spc="0" normalizeH="0" baseline="0" noProof="0" dirty="0">
                <a:ln>
                  <a:noFill/>
                </a:ln>
                <a:solidFill>
                  <a:srgbClr val="7E8C4D"/>
                </a:solidFill>
                <a:effectLst/>
                <a:uLnTx/>
                <a:uFillTx/>
                <a:latin typeface="Arial" panose="020B0604020202020204" pitchFamily="34" charset="0"/>
                <a:ea typeface="ＭＳ Ｐゴシック" panose="020B0600070205080204" pitchFamily="34" charset="-128"/>
                <a:cs typeface="+mn-cs"/>
              </a:rPr>
              <a:t>Consigue mayor confort para el paciente</a:t>
            </a:r>
          </a:p>
          <a:p>
            <a:pPr marL="806450" marR="0" lvl="1" indent="-457200" algn="l" defTabSz="914400" rtl="0" eaLnBrk="0" fontAlgn="base" latinLnBrk="0" hangingPunct="0">
              <a:lnSpc>
                <a:spcPct val="100000"/>
              </a:lnSpc>
              <a:spcBef>
                <a:spcPts val="1200"/>
              </a:spcBef>
              <a:spcAft>
                <a:spcPct val="0"/>
              </a:spcAft>
              <a:buClr>
                <a:srgbClr val="51640B"/>
              </a:buClr>
              <a:buSzTx/>
              <a:buFont typeface="+mj-lt"/>
              <a:buAutoNum type="arabicPeriod"/>
              <a:tabLst/>
              <a:defRPr/>
            </a:pPr>
            <a:r>
              <a:rPr kumimoji="0" lang="es-ES" altLang="es-ES_tradnl" sz="2000" b="0" i="0" u="none" strike="noStrike" kern="1200" cap="none" spc="0" normalizeH="0" baseline="0" noProof="0" dirty="0">
                <a:ln>
                  <a:noFill/>
                </a:ln>
                <a:solidFill>
                  <a:srgbClr val="7E8C4D"/>
                </a:solidFill>
                <a:effectLst/>
                <a:uLnTx/>
                <a:uFillTx/>
                <a:latin typeface="Arial" panose="020B0604020202020204" pitchFamily="34" charset="0"/>
                <a:ea typeface="ＭＳ Ｐゴシック" panose="020B0600070205080204" pitchFamily="34" charset="-128"/>
                <a:cs typeface="+mn-cs"/>
              </a:rPr>
              <a:t>Consigue mayor eficacia de la terapia</a:t>
            </a:r>
          </a:p>
          <a:p>
            <a:endParaRPr lang="es-ES" dirty="0"/>
          </a:p>
        </p:txBody>
      </p:sp>
      <p:sp>
        <p:nvSpPr>
          <p:cNvPr id="4" name="Marcador de número de diapositiva 3"/>
          <p:cNvSpPr>
            <a:spLocks noGrp="1"/>
          </p:cNvSpPr>
          <p:nvPr>
            <p:ph type="sldNum" sz="quarter" idx="5"/>
          </p:nvPr>
        </p:nvSpPr>
        <p:spPr/>
        <p:txBody>
          <a:bodyPr/>
          <a:lstStyle/>
          <a:p>
            <a:fld id="{FD561B19-0C13-A841-A1B4-212515371311}" type="slidenum">
              <a:rPr lang="es-ES" smtClean="0"/>
              <a:t>3</a:t>
            </a:fld>
            <a:endParaRPr lang="es-ES"/>
          </a:p>
        </p:txBody>
      </p:sp>
    </p:spTree>
    <p:extLst>
      <p:ext uri="{BB962C8B-B14F-4D97-AF65-F5344CB8AC3E}">
        <p14:creationId xmlns:p14="http://schemas.microsoft.com/office/powerpoint/2010/main" val="735228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200" kern="1200" dirty="0">
                <a:solidFill>
                  <a:schemeClr val="tx1"/>
                </a:solidFill>
                <a:effectLst/>
                <a:latin typeface="+mn-lt"/>
                <a:ea typeface="+mn-ea"/>
                <a:cs typeface="+mn-cs"/>
              </a:rPr>
              <a:t>En la gráfica de presión-tiempo podemos observar las inflexiones correspondientes a el trigger inspiratorio, la rampa de presurización, nivel de PS, ciclado a espiración y fase espiratoria</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14524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dirty="0">
                <a:solidFill>
                  <a:schemeClr val="tx1"/>
                </a:solidFill>
                <a:effectLst/>
                <a:latin typeface="+mn-lt"/>
                <a:ea typeface="+mn-ea"/>
                <a:cs typeface="+mn-cs"/>
              </a:rPr>
              <a:t>La curva presión-tiempo es especialmente útil para detectar asincronías paciente-respirador.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err="1">
                <a:solidFill>
                  <a:schemeClr val="tx1"/>
                </a:solidFill>
                <a:effectLst/>
                <a:latin typeface="+mn-lt"/>
                <a:ea typeface="+mn-ea"/>
                <a:cs typeface="+mn-cs"/>
              </a:rPr>
              <a:t>Asincronia</a:t>
            </a:r>
            <a:r>
              <a:rPr lang="es-ES" sz="1200" b="1" kern="1200" dirty="0">
                <a:solidFill>
                  <a:schemeClr val="tx1"/>
                </a:solidFill>
                <a:effectLst/>
                <a:latin typeface="+mn-lt"/>
                <a:ea typeface="+mn-ea"/>
                <a:cs typeface="+mn-cs"/>
              </a:rPr>
              <a:t> por esfuerzo inspiratorio ineficaz (fallido) y retraso del trigger:</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gráfica se detecta una deflexión negativa en la curva de presión (no siempre visible) no seguida de onda de presión. Hay una inflexión positiva en la curva de flujo.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err="1">
                <a:solidFill>
                  <a:schemeClr val="tx1"/>
                </a:solidFill>
                <a:effectLst/>
                <a:latin typeface="+mn-lt"/>
                <a:ea typeface="+mn-ea"/>
                <a:cs typeface="+mn-cs"/>
              </a:rPr>
              <a:t>Asincronía</a:t>
            </a:r>
            <a:r>
              <a:rPr lang="es-ES" sz="1200" b="1" kern="1200" dirty="0">
                <a:solidFill>
                  <a:schemeClr val="tx1"/>
                </a:solidFill>
                <a:effectLst/>
                <a:latin typeface="+mn-lt"/>
                <a:ea typeface="+mn-ea"/>
                <a:cs typeface="+mn-cs"/>
              </a:rPr>
              <a:t> por doble trigger (doble disparo)</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curva de flujo se observa una doble muesca o forma de 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51721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err="1">
                <a:solidFill>
                  <a:schemeClr val="tx1"/>
                </a:solidFill>
                <a:effectLst/>
                <a:latin typeface="+mn-lt"/>
                <a:ea typeface="+mn-ea"/>
                <a:cs typeface="+mn-cs"/>
              </a:rPr>
              <a:t>Asincronía</a:t>
            </a:r>
            <a:r>
              <a:rPr lang="es-ES" sz="1200" b="1" kern="1200" dirty="0">
                <a:solidFill>
                  <a:schemeClr val="tx1"/>
                </a:solidFill>
                <a:effectLst/>
                <a:latin typeface="+mn-lt"/>
                <a:ea typeface="+mn-ea"/>
                <a:cs typeface="+mn-cs"/>
              </a:rPr>
              <a:t> por ciclado prematuro (corto)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curva de flujo se hace constante y no descendente debido a un importante esfuerzo inspiratorio, además se observa una caída brusca del flujo inspiratorio cerca del final de la inspiración.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curva de presión puede observarse una pico de presión al final de la inspiración.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err="1">
                <a:solidFill>
                  <a:schemeClr val="tx1"/>
                </a:solidFill>
                <a:effectLst/>
                <a:latin typeface="+mn-lt"/>
                <a:ea typeface="+mn-ea"/>
                <a:cs typeface="+mn-cs"/>
              </a:rPr>
              <a:t>Asincronía</a:t>
            </a:r>
            <a:r>
              <a:rPr lang="es-ES" sz="1200" b="1" kern="1200" dirty="0">
                <a:solidFill>
                  <a:schemeClr val="tx1"/>
                </a:solidFill>
                <a:effectLst/>
                <a:latin typeface="+mn-lt"/>
                <a:ea typeface="+mn-ea"/>
                <a:cs typeface="+mn-cs"/>
              </a:rPr>
              <a:t> por ciclado tardío (largo)</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espiración activa del paciente contra la fase inspiratoria del respirador genera un pico en la curva de presión al final de la inspiración y una caída vertical en la onda de flujo cerca del final de la espiración, expresión de la lucha entre el ventilador y el paciente.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41737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mn-lt"/>
                <a:ea typeface="+mn-ea"/>
                <a:cs typeface="+mn-cs"/>
              </a:rPr>
              <a:t>La gráfica de flujo-tiempo representa los cambios que se producen en el flujo de la vía aérea durante el ciclo respiratorio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mn-lt"/>
                <a:ea typeface="+mn-ea"/>
                <a:cs typeface="+mn-cs"/>
              </a:rPr>
              <a:t>Es la curva que más información aporta (asincronías, auto-PEEP, patrón de flujo)</a:t>
            </a:r>
          </a:p>
          <a:p>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54027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s-ES" altLang="es-ES_tradnl" dirty="0">
                <a:ea typeface="ＭＳ Ｐゴシック" panose="020B0600070205080204" pitchFamily="34" charset="-128"/>
              </a:rPr>
              <a:t>Esta curva se desarrolla en varias fases:</a:t>
            </a:r>
          </a:p>
          <a:p>
            <a:pPr marL="228600" indent="-228600">
              <a:buFontTx/>
              <a:buAutoNum type="arabicPeriod"/>
            </a:pPr>
            <a:r>
              <a:rPr lang="es-ES" altLang="es-ES_tradnl" dirty="0">
                <a:ea typeface="ＭＳ Ｐゴシック" panose="020B0600070205080204" pitchFamily="34" charset="-128"/>
              </a:rPr>
              <a:t>FASE DE TRIGGER: La inspiración se inicia con el esfuerzo espontáneo del paciente al superarse el umbral de presión o flujo del trigger inspiratorio. </a:t>
            </a:r>
          </a:p>
          <a:p>
            <a:pPr marL="228600" indent="-228600">
              <a:buFontTx/>
              <a:buAutoNum type="arabicPeriod"/>
            </a:pPr>
            <a:r>
              <a:rPr lang="es-ES" altLang="es-ES_tradnl" dirty="0">
                <a:ea typeface="ＭＳ Ｐゴシック" panose="020B0600070205080204" pitchFamily="34" charset="-128"/>
              </a:rPr>
              <a:t>FASE DE PRESURIZACIÓN (RAMPA): Una vez que la inspiración ha comenzado el ventilador, acelerando su turbina, entrega un flujo inspiratorio durante un tiempo determinado (tiempo de rampa) hasta alcanzar el soporte programado.</a:t>
            </a:r>
          </a:p>
          <a:p>
            <a:pPr marL="228600" indent="-228600">
              <a:buFontTx/>
              <a:buAutoNum type="arabicPeriod"/>
            </a:pPr>
            <a:r>
              <a:rPr lang="es-ES" altLang="es-ES_tradnl" dirty="0">
                <a:ea typeface="ＭＳ Ｐゴシック" panose="020B0600070205080204" pitchFamily="34" charset="-128"/>
              </a:rPr>
              <a:t>FASE DE PRESURIZACIÓN (MESETA): Logrado dicho nivel de presión pico, un sistema servo-controlado de flujo decelerado mantiene la presión constante en vía aérea durante un tiempo determinado (meseta o pausa inspiratoria).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altLang="es-ES_tradnl" dirty="0">
                <a:ea typeface="ＭＳ Ｐゴシック" panose="020B0600070205080204" pitchFamily="34" charset="-128"/>
              </a:rPr>
              <a:t>FASE DE CICLADO: Finalmente el ventilador cicla a la espiración cuando se cumple algún criterio de ciclado: el flujo desciende por debajo de un determinado valor del trigger (normalmente el 25% del flujo pico inicial), o se detecta un esfuerzo espiratorio activo o bien la IPAP se ha mantenido más allá del tiempo inspiratorio programado. Durante la fase espiratoria el paciente respira sobre la presión positiva programada o EPAP</a:t>
            </a:r>
          </a:p>
          <a:p>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78078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9F4B688D-3523-AF45-8960-72069E954E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41388">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41388">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41388">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41388">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413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413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413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413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41388" rtl="0" eaLnBrk="0" fontAlgn="base" latinLnBrk="0" hangingPunct="0">
              <a:lnSpc>
                <a:spcPct val="100000"/>
              </a:lnSpc>
              <a:spcBef>
                <a:spcPct val="0"/>
              </a:spcBef>
              <a:spcAft>
                <a:spcPct val="0"/>
              </a:spcAft>
              <a:buClrTx/>
              <a:buSzTx/>
              <a:buFontTx/>
              <a:buNone/>
              <a:tabLst/>
              <a:defRPr/>
            </a:pPr>
            <a:fld id="{65B7D91E-0429-BA42-A798-FD7F5DAE3ED7}" type="slidenum">
              <a:rPr kumimoji="0" lang="es-ES_tradnl" altLang="es-ES_tradnl"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41388" rtl="0" eaLnBrk="0" fontAlgn="base" latinLnBrk="0" hangingPunct="0">
                <a:lnSpc>
                  <a:spcPct val="100000"/>
                </a:lnSpc>
                <a:spcBef>
                  <a:spcPct val="0"/>
                </a:spcBef>
                <a:spcAft>
                  <a:spcPct val="0"/>
                </a:spcAft>
                <a:buClrTx/>
                <a:buSzTx/>
                <a:buFontTx/>
                <a:buNone/>
                <a:tabLst/>
                <a:defRPr/>
              </a:pPr>
              <a:t>19</a:t>
            </a:fld>
            <a:endParaRPr kumimoji="0" lang="es-ES_tradnl" altLang="es-ES_tradnl"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7890" name="Rectangle 2">
            <a:extLst>
              <a:ext uri="{FF2B5EF4-FFF2-40B4-BE49-F238E27FC236}">
                <a16:creationId xmlns:a16="http://schemas.microsoft.com/office/drawing/2014/main" id="{486FACD6-2813-B149-87F7-9E7DDC9215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a:extLst>
              <a:ext uri="{FF2B5EF4-FFF2-40B4-BE49-F238E27FC236}">
                <a16:creationId xmlns:a16="http://schemas.microsoft.com/office/drawing/2014/main" id="{006D215B-C22A-E148-BF9B-A725F8EFAE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s-ES_tradnl" altLang="es-ES" dirty="0"/>
              <a:t>Desde un punto de vista conceptual, el atrapamiento aéreo corresponde a un aumento del volumen residual (RV)</a:t>
            </a:r>
          </a:p>
          <a:p>
            <a:pPr marL="171450" lvl="0" indent="-171450">
              <a:buFontTx/>
              <a:buChar char="•"/>
            </a:pPr>
            <a:r>
              <a:rPr lang="es-ES_tradnl" altLang="es-ES" dirty="0"/>
              <a:t>El auto-PEEP se produce cuando un paciente comienza la inspiración antes de alcanzar una espiración completa, lo que determina que en cada respiración quede atrapada cierta cantidad de aire en los pulmones. Se establece a una PEEP intrínseca, antes de que la espiración pueda llegar a CRF.</a:t>
            </a:r>
          </a:p>
          <a:p>
            <a:pPr marL="171450" lvl="0" indent="-171450">
              <a:buFontTx/>
              <a:buChar char="•"/>
            </a:pPr>
            <a:r>
              <a:rPr lang="es-ES_tradnl" altLang="es-ES" dirty="0"/>
              <a:t>La presencia de auto-PEEP puede sospecharse cuando los esfuerzos inspiratorios del paciente para activar el </a:t>
            </a:r>
            <a:r>
              <a:rPr lang="es-ES_tradnl" altLang="es-ES" dirty="0" err="1"/>
              <a:t>trigger</a:t>
            </a:r>
            <a:r>
              <a:rPr lang="es-ES_tradnl" altLang="es-ES" dirty="0"/>
              <a:t> son excesivos o incluso </a:t>
            </a:r>
            <a:r>
              <a:rPr lang="es-ES_tradnl" altLang="es-ES" dirty="0" err="1"/>
              <a:t>ineficace</a:t>
            </a:r>
            <a:r>
              <a:rPr lang="es-ES_tradnl" altLang="es-ES" dirty="0"/>
              <a:t> y/o cuando en la gráfica de flujo el flujo aéreo espiratorio no llega a cero</a:t>
            </a:r>
          </a:p>
          <a:p>
            <a:pPr marL="171450" indent="-171450">
              <a:buFontTx/>
              <a:buChar char="•"/>
            </a:pPr>
            <a:endParaRPr lang="es-ES_tradnl" altLang="es-ES" dirty="0"/>
          </a:p>
          <a:p>
            <a:pPr marL="171450" indent="-171450"/>
            <a:endParaRPr lang="es-ES_tradnl" altLang="es-ES" dirty="0"/>
          </a:p>
          <a:p>
            <a:pPr marL="171450" indent="-171450">
              <a:buFontTx/>
              <a:buChar char="•"/>
            </a:pPr>
            <a:endParaRPr lang="es-ES_tradnl" altLang="es-ES" dirty="0"/>
          </a:p>
          <a:p>
            <a:pPr marL="171450" indent="-171450">
              <a:buFontTx/>
              <a:buChar char="•"/>
            </a:pPr>
            <a:endParaRPr lang="es-ES_tradnl" altLang="es-ES" dirty="0"/>
          </a:p>
          <a:p>
            <a:pPr marL="171450" indent="-171450">
              <a:buFontTx/>
              <a:buChar char="•"/>
            </a:pPr>
            <a:endParaRPr lang="es-ES_tradnl" altLang="es-ES" dirty="0"/>
          </a:p>
          <a:p>
            <a:pPr marL="171450" indent="-171450">
              <a:buFontTx/>
              <a:buChar char="•"/>
            </a:pPr>
            <a:endParaRPr lang="es-ES_tradnl" altLang="es-ES" dirty="0"/>
          </a:p>
          <a:p>
            <a:pPr marL="171450" indent="-171450" algn="just" eaLnBrk="1" hangingPunct="1"/>
            <a:endParaRPr lang="ru-RU" altLang="es-ES_tradnl" dirty="0"/>
          </a:p>
        </p:txBody>
      </p:sp>
    </p:spTree>
    <p:extLst>
      <p:ext uri="{BB962C8B-B14F-4D97-AF65-F5344CB8AC3E}">
        <p14:creationId xmlns:p14="http://schemas.microsoft.com/office/powerpoint/2010/main" val="2525082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9F4B688D-3523-AF45-8960-72069E954E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41388">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41388">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41388">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41388">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413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413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413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4138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941388" rtl="0" eaLnBrk="0" fontAlgn="base" latinLnBrk="0" hangingPunct="0">
              <a:lnSpc>
                <a:spcPct val="100000"/>
              </a:lnSpc>
              <a:spcBef>
                <a:spcPct val="0"/>
              </a:spcBef>
              <a:spcAft>
                <a:spcPct val="0"/>
              </a:spcAft>
              <a:buClrTx/>
              <a:buSzTx/>
              <a:buFontTx/>
              <a:buNone/>
              <a:tabLst/>
              <a:defRPr/>
            </a:pPr>
            <a:fld id="{65B7D91E-0429-BA42-A798-FD7F5DAE3ED7}" type="slidenum">
              <a:rPr kumimoji="0" lang="es-ES_tradnl" altLang="es-ES_tradnl"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41388" rtl="0" eaLnBrk="0" fontAlgn="base" latinLnBrk="0" hangingPunct="0">
                <a:lnSpc>
                  <a:spcPct val="100000"/>
                </a:lnSpc>
                <a:spcBef>
                  <a:spcPct val="0"/>
                </a:spcBef>
                <a:spcAft>
                  <a:spcPct val="0"/>
                </a:spcAft>
                <a:buClrTx/>
                <a:buSzTx/>
                <a:buFontTx/>
                <a:buNone/>
                <a:tabLst/>
                <a:defRPr/>
              </a:pPr>
              <a:t>20</a:t>
            </a:fld>
            <a:endParaRPr kumimoji="0" lang="es-ES_tradnl" altLang="es-ES_tradnl"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7890" name="Rectangle 2">
            <a:extLst>
              <a:ext uri="{FF2B5EF4-FFF2-40B4-BE49-F238E27FC236}">
                <a16:creationId xmlns:a16="http://schemas.microsoft.com/office/drawing/2014/main" id="{486FACD6-2813-B149-87F7-9E7DDC9215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a:extLst>
              <a:ext uri="{FF2B5EF4-FFF2-40B4-BE49-F238E27FC236}">
                <a16:creationId xmlns:a16="http://schemas.microsoft.com/office/drawing/2014/main" id="{006D215B-C22A-E148-BF9B-A725F8EFAE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Esfuerzo inspiratorio ineficaz (fallido) y retraso del trigger</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gráfica se detecta una deflexión negativa en la curva de presión (no siempre visible) no seguida de onda de presión. Hay una </a:t>
            </a:r>
            <a:r>
              <a:rPr lang="es-ES" sz="1200" kern="1200" dirty="0" err="1">
                <a:solidFill>
                  <a:schemeClr val="tx1"/>
                </a:solidFill>
                <a:effectLst/>
                <a:latin typeface="+mn-lt"/>
                <a:ea typeface="+mn-ea"/>
                <a:cs typeface="+mn-cs"/>
              </a:rPr>
              <a:t>infexión</a:t>
            </a:r>
            <a:r>
              <a:rPr lang="es-ES" sz="1200" kern="1200" dirty="0">
                <a:solidFill>
                  <a:schemeClr val="tx1"/>
                </a:solidFill>
                <a:effectLst/>
                <a:latin typeface="+mn-lt"/>
                <a:ea typeface="+mn-ea"/>
                <a:cs typeface="+mn-cs"/>
              </a:rPr>
              <a:t> positiva en la curva de flujo.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Doble trigger (doble disparo)</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curva de flujo se observa una doble muesca o forma de M.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Ciclado prematuro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curva de flujo se hace constante y no descendente como debería ser si no se efectuara un importante esfuerzo inspiratorio, además se observa una caída brusca del flujo inspiratorio cerca del final de la inspiración.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curva de presión puede observarse una pico de presión al final de la inspiración.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Ciclado tardío</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espiración activa sobre la fase inspiratoria genera un pico en la curva de presión al final de la inspiración y una </a:t>
            </a:r>
            <a:r>
              <a:rPr lang="es-ES" sz="1200" kern="1200" dirty="0" err="1">
                <a:solidFill>
                  <a:schemeClr val="tx1"/>
                </a:solidFill>
                <a:effectLst/>
                <a:latin typeface="+mn-lt"/>
                <a:ea typeface="+mn-ea"/>
                <a:cs typeface="+mn-cs"/>
              </a:rPr>
              <a:t>caida</a:t>
            </a:r>
            <a:r>
              <a:rPr lang="es-ES" sz="1200" kern="1200" dirty="0">
                <a:solidFill>
                  <a:schemeClr val="tx1"/>
                </a:solidFill>
                <a:effectLst/>
                <a:latin typeface="+mn-lt"/>
                <a:ea typeface="+mn-ea"/>
                <a:cs typeface="+mn-cs"/>
              </a:rPr>
              <a:t> vertical en la onda de flujo cerca del final de la espiración, expresión de la lucha entre el ventilador y el paciente.</a:t>
            </a:r>
            <a:endParaRPr lang="es-ES_tradnl" altLang="es-ES" dirty="0"/>
          </a:p>
          <a:p>
            <a:pPr marL="171450" indent="-171450"/>
            <a:endParaRPr lang="es-ES_tradnl" altLang="es-ES" dirty="0"/>
          </a:p>
          <a:p>
            <a:pPr marL="171450" indent="-171450">
              <a:buFontTx/>
              <a:buChar char="•"/>
            </a:pPr>
            <a:endParaRPr lang="es-ES_tradnl" altLang="es-ES" dirty="0"/>
          </a:p>
          <a:p>
            <a:pPr marL="171450" indent="-171450">
              <a:buFontTx/>
              <a:buChar char="•"/>
            </a:pPr>
            <a:endParaRPr lang="es-ES_tradnl" altLang="es-ES" dirty="0"/>
          </a:p>
          <a:p>
            <a:pPr marL="171450" indent="-171450">
              <a:buFontTx/>
              <a:buChar char="•"/>
            </a:pPr>
            <a:endParaRPr lang="es-ES_tradnl" altLang="es-ES" dirty="0"/>
          </a:p>
          <a:p>
            <a:pPr marL="171450" indent="-171450">
              <a:buFontTx/>
              <a:buChar char="•"/>
            </a:pPr>
            <a:endParaRPr lang="es-ES_tradnl" altLang="es-ES" dirty="0"/>
          </a:p>
          <a:p>
            <a:pPr marL="171450" indent="-171450" algn="just" eaLnBrk="1" hangingPunct="1"/>
            <a:endParaRPr lang="ru-RU" altLang="es-ES_tradnl" dirty="0"/>
          </a:p>
        </p:txBody>
      </p:sp>
    </p:spTree>
    <p:extLst>
      <p:ext uri="{BB962C8B-B14F-4D97-AF65-F5344CB8AC3E}">
        <p14:creationId xmlns:p14="http://schemas.microsoft.com/office/powerpoint/2010/main" val="3486858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Marcador de imagen de diapositiva 1">
            <a:extLst>
              <a:ext uri="{FF2B5EF4-FFF2-40B4-BE49-F238E27FC236}">
                <a16:creationId xmlns:a16="http://schemas.microsoft.com/office/drawing/2014/main" id="{61498CFA-34B1-CE42-8D45-3C9032BC23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Marcador de notas 2">
            <a:extLst>
              <a:ext uri="{FF2B5EF4-FFF2-40B4-BE49-F238E27FC236}">
                <a16:creationId xmlns:a16="http://schemas.microsoft.com/office/drawing/2014/main" id="{F66085A5-AE98-6F48-AED9-33BECEEC8B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Efecto del incremento de la resistencia durante la </a:t>
            </a:r>
            <a:r>
              <a:rPr lang="es-ES" sz="1200" kern="1200" dirty="0" err="1">
                <a:solidFill>
                  <a:schemeClr val="tx1"/>
                </a:solidFill>
                <a:effectLst/>
                <a:latin typeface="+mn-lt"/>
                <a:ea typeface="+mn-ea"/>
                <a:cs typeface="+mn-cs"/>
              </a:rPr>
              <a:t>ventilación</a:t>
            </a:r>
            <a:r>
              <a:rPr lang="es-ES" sz="1200" kern="1200" dirty="0">
                <a:solidFill>
                  <a:schemeClr val="tx1"/>
                </a:solidFill>
                <a:effectLst/>
                <a:latin typeface="+mn-lt"/>
                <a:ea typeface="+mn-ea"/>
                <a:cs typeface="+mn-cs"/>
              </a:rPr>
              <a:t> en </a:t>
            </a:r>
            <a:r>
              <a:rPr lang="es-ES" sz="1200" kern="1200" dirty="0" err="1">
                <a:solidFill>
                  <a:schemeClr val="tx1"/>
                </a:solidFill>
                <a:effectLst/>
                <a:latin typeface="+mn-lt"/>
                <a:ea typeface="+mn-ea"/>
                <a:cs typeface="+mn-cs"/>
              </a:rPr>
              <a:t>ventilación</a:t>
            </a:r>
            <a:r>
              <a:rPr lang="es-ES" sz="1200" kern="1200" dirty="0">
                <a:solidFill>
                  <a:schemeClr val="tx1"/>
                </a:solidFill>
                <a:effectLst/>
                <a:latin typeface="+mn-lt"/>
                <a:ea typeface="+mn-ea"/>
                <a:cs typeface="+mn-cs"/>
              </a:rPr>
              <a:t> con control de </a:t>
            </a:r>
            <a:r>
              <a:rPr lang="es-ES" sz="1200" kern="1200" dirty="0" err="1">
                <a:solidFill>
                  <a:schemeClr val="tx1"/>
                </a:solidFill>
                <a:effectLst/>
                <a:latin typeface="+mn-lt"/>
                <a:ea typeface="+mn-ea"/>
                <a:cs typeface="+mn-cs"/>
              </a:rPr>
              <a:t>presión</a:t>
            </a:r>
            <a:r>
              <a:rPr lang="es-ES" sz="1200" kern="1200" dirty="0">
                <a:solidFill>
                  <a:schemeClr val="tx1"/>
                </a:solidFill>
                <a:effectLst/>
                <a:latin typeface="+mn-lt"/>
                <a:ea typeface="+mn-ea"/>
                <a:cs typeface="+mn-cs"/>
              </a:rPr>
              <a:t>. </a:t>
            </a:r>
            <a:endParaRPr lang="es-ES" altLang="es-ES_tradnl" b="1" dirty="0">
              <a:latin typeface="Arial" panose="020B0604020202020204" pitchFamily="34" charset="0"/>
              <a:ea typeface="ＭＳ Ｐゴシック" panose="020B0600070205080204" pitchFamily="34" charset="-128"/>
            </a:endParaRPr>
          </a:p>
          <a:p>
            <a:r>
              <a:rPr lang="es-ES" altLang="es-ES_tradnl" b="1" dirty="0">
                <a:latin typeface="Arial" panose="020B0604020202020204" pitchFamily="34" charset="0"/>
                <a:ea typeface="ＭＳ Ｐゴシック" panose="020B0600070205080204" pitchFamily="34" charset="-128"/>
              </a:rPr>
              <a:t>Nos fijaremos en la CURVA DE FLUJO que es la variable dependiente (“se achata y se ensancha”).</a:t>
            </a:r>
          </a:p>
          <a:p>
            <a:pPr>
              <a:buFontTx/>
              <a:buChar char="•"/>
            </a:pPr>
            <a:r>
              <a:rPr lang="es-ES" altLang="es-ES_tradnl" dirty="0">
                <a:latin typeface="Arial" panose="020B0604020202020204" pitchFamily="34" charset="0"/>
                <a:ea typeface="ＭＳ Ｐゴシック" panose="020B0600070205080204" pitchFamily="34" charset="-128"/>
              </a:rPr>
              <a:t>A medida que se incrementa la resistencia  hay una REDUCCION DEL PICO DE FLUJO INSPIRATORIO.</a:t>
            </a:r>
          </a:p>
          <a:p>
            <a:pPr>
              <a:buFontTx/>
              <a:buChar char="•"/>
            </a:pPr>
            <a:r>
              <a:rPr lang="es-ES" altLang="es-ES_tradnl" dirty="0">
                <a:latin typeface="Arial" panose="020B0604020202020204" pitchFamily="34" charset="0"/>
                <a:ea typeface="ＭＳ Ｐゴシック" panose="020B0600070205080204" pitchFamily="34" charset="-128"/>
              </a:rPr>
              <a:t>La pendiente del flujo inspiratorio se hace mas aplanada y se cicla a espiración antes del flujo 0.</a:t>
            </a:r>
          </a:p>
          <a:p>
            <a:pPr>
              <a:buFontTx/>
              <a:buChar char="•"/>
            </a:pPr>
            <a:r>
              <a:rPr lang="es-ES" altLang="es-ES_tradnl" dirty="0">
                <a:latin typeface="Arial" panose="020B0604020202020204" pitchFamily="34" charset="0"/>
                <a:ea typeface="ＭＳ Ｐゴシック" panose="020B0600070205080204" pitchFamily="34" charset="-128"/>
              </a:rPr>
              <a:t>El flujo espiratorio se reduce en magnitud y el tiempo necesario para llegar a flujo 0 se prolonga</a:t>
            </a:r>
          </a:p>
          <a:p>
            <a:pPr>
              <a:buFontTx/>
              <a:buChar char="•"/>
            </a:pPr>
            <a:r>
              <a:rPr lang="es-ES" altLang="es-ES_tradnl" dirty="0">
                <a:latin typeface="Arial" panose="020B0604020202020204" pitchFamily="34" charset="0"/>
                <a:ea typeface="ＭＳ Ｐゴシック" panose="020B0600070205080204" pitchFamily="34" charset="-128"/>
              </a:rPr>
              <a:t>En la curva de volumen observamos una reducción del </a:t>
            </a:r>
            <a:r>
              <a:rPr lang="es-ES" altLang="es-ES_tradnl" dirty="0" err="1">
                <a:latin typeface="Arial" panose="020B0604020202020204" pitchFamily="34" charset="0"/>
                <a:ea typeface="ＭＳ Ｐゴシック" panose="020B0600070205080204" pitchFamily="34" charset="-128"/>
              </a:rPr>
              <a:t>Vt</a:t>
            </a:r>
            <a:r>
              <a:rPr lang="es-ES" altLang="es-ES_tradnl" dirty="0">
                <a:latin typeface="Arial" panose="020B0604020202020204" pitchFamily="34" charset="0"/>
                <a:ea typeface="ＭＳ Ｐゴシック" panose="020B0600070205080204" pitchFamily="34" charset="-128"/>
              </a:rPr>
              <a:t>.</a:t>
            </a:r>
          </a:p>
        </p:txBody>
      </p:sp>
      <p:sp>
        <p:nvSpPr>
          <p:cNvPr id="56323" name="Marcador de número de diapositiva 3">
            <a:extLst>
              <a:ext uri="{FF2B5EF4-FFF2-40B4-BE49-F238E27FC236}">
                <a16:creationId xmlns:a16="http://schemas.microsoft.com/office/drawing/2014/main" id="{B04B77A6-29BF-544A-9F75-E10AC1222E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7F0ACE-A7E8-414C-8B38-AA62C09B66DC}" type="slidenum">
              <a:rPr kumimoji="0" lang="es-ES_tradnl" altLang="es-ES_trad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s-ES_tradnl" altLang="es-ES_trad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22625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Marcador de imagen de diapositiva 1">
            <a:extLst>
              <a:ext uri="{FF2B5EF4-FFF2-40B4-BE49-F238E27FC236}">
                <a16:creationId xmlns:a16="http://schemas.microsoft.com/office/drawing/2014/main" id="{5661E4C0-27A6-344F-9160-523BEEF6CE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Marcador de notas 2">
            <a:extLst>
              <a:ext uri="{FF2B5EF4-FFF2-40B4-BE49-F238E27FC236}">
                <a16:creationId xmlns:a16="http://schemas.microsoft.com/office/drawing/2014/main" id="{8746BCB7-99B7-774D-8C7C-4D7D5CCA6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_tradnl" b="1" dirty="0">
                <a:latin typeface="Times New Roman" panose="02020603050405020304" pitchFamily="18" charset="0"/>
                <a:ea typeface="ＭＳ Ｐゴシック" panose="020B0600070205080204" pitchFamily="34" charset="-128"/>
              </a:rPr>
              <a:t>Nos fijamos en la curva de FLUJO (“se achata y adelgaza”): </a:t>
            </a:r>
          </a:p>
          <a:p>
            <a:pPr>
              <a:buFontTx/>
              <a:buChar char="•"/>
            </a:pPr>
            <a:r>
              <a:rPr lang="es-ES" altLang="es-ES_tradnl" dirty="0">
                <a:latin typeface="Times New Roman" panose="02020603050405020304" pitchFamily="18" charset="0"/>
                <a:ea typeface="ＭＳ Ｐゴシック" panose="020B0600070205080204" pitchFamily="34" charset="-128"/>
              </a:rPr>
              <a:t>Se reduce el pico flujo a medida que se reduce la compliance</a:t>
            </a:r>
          </a:p>
          <a:p>
            <a:pPr>
              <a:buFontTx/>
              <a:buChar char="•"/>
            </a:pPr>
            <a:r>
              <a:rPr lang="es-ES" altLang="es-ES_tradnl" dirty="0">
                <a:latin typeface="Arial" panose="020B0604020202020204" pitchFamily="34" charset="0"/>
                <a:ea typeface="ＭＳ Ｐゴシック" panose="020B0600070205080204" pitchFamily="34" charset="-128"/>
              </a:rPr>
              <a:t>La pendiente del flujo inspiratorio se acorta y aumenta la pausa inspiratoria</a:t>
            </a:r>
          </a:p>
          <a:p>
            <a:pPr>
              <a:buFontTx/>
              <a:buChar char="•"/>
            </a:pPr>
            <a:r>
              <a:rPr lang="es-ES" altLang="es-ES_tradnl" dirty="0">
                <a:latin typeface="Arial" panose="020B0604020202020204" pitchFamily="34" charset="0"/>
                <a:ea typeface="ＭＳ Ｐゴシック" panose="020B0600070205080204" pitchFamily="34" charset="-128"/>
              </a:rPr>
              <a:t>El flujo espiratorio no cambia mucho en magnitud pero el tiempo necesario para llegar a flujo 0 se acorta</a:t>
            </a:r>
            <a:endParaRPr lang="es-ES" altLang="es-ES_tradnl" dirty="0">
              <a:latin typeface="Times New Roman" panose="02020603050405020304" pitchFamily="18" charset="0"/>
              <a:ea typeface="ＭＳ Ｐゴシック" panose="020B0600070205080204" pitchFamily="34" charset="-128"/>
            </a:endParaRPr>
          </a:p>
          <a:p>
            <a:pPr>
              <a:buFontTx/>
              <a:buChar char="•"/>
            </a:pPr>
            <a:r>
              <a:rPr lang="es-ES" altLang="es-ES_tradnl" dirty="0">
                <a:latin typeface="Times New Roman" panose="02020603050405020304" pitchFamily="18" charset="0"/>
                <a:ea typeface="ＭＳ Ｐゴシック" panose="020B0600070205080204" pitchFamily="34" charset="-128"/>
              </a:rPr>
              <a:t>En la CURVA DE VOLUMEN existe una reducción del </a:t>
            </a:r>
            <a:r>
              <a:rPr lang="es-ES" altLang="es-ES_tradnl" dirty="0" err="1">
                <a:latin typeface="Times New Roman" panose="02020603050405020304" pitchFamily="18" charset="0"/>
                <a:ea typeface="ＭＳ Ｐゴシック" panose="020B0600070205080204" pitchFamily="34" charset="-128"/>
              </a:rPr>
              <a:t>Vt</a:t>
            </a:r>
            <a:r>
              <a:rPr lang="es-ES" altLang="es-ES_tradnl" dirty="0">
                <a:latin typeface="Times New Roman" panose="02020603050405020304" pitchFamily="18" charset="0"/>
                <a:ea typeface="ＭＳ Ｐゴシック" panose="020B0600070205080204" pitchFamily="34" charset="-128"/>
              </a:rPr>
              <a:t>.</a:t>
            </a:r>
          </a:p>
        </p:txBody>
      </p:sp>
      <p:sp>
        <p:nvSpPr>
          <p:cNvPr id="58371" name="Marcador de número de diapositiva 3">
            <a:extLst>
              <a:ext uri="{FF2B5EF4-FFF2-40B4-BE49-F238E27FC236}">
                <a16:creationId xmlns:a16="http://schemas.microsoft.com/office/drawing/2014/main" id="{45E19FB1-5BAC-4740-A610-26FED9EBA1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A3C465-0BEE-5C46-9660-65350D44432D}" type="slidenum">
              <a:rPr kumimoji="0" lang="es-ES_tradnl" altLang="es-ES_trad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s-ES_tradnl" altLang="es-ES_trad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73458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S" sz="1200" kern="1200" dirty="0">
                <a:solidFill>
                  <a:schemeClr val="tx1"/>
                </a:solidFill>
                <a:effectLst/>
                <a:latin typeface="+mn-lt"/>
                <a:ea typeface="+mn-ea"/>
                <a:cs typeface="+mn-cs"/>
              </a:rPr>
              <a:t>La gráfica de volumen-presión representa los cambios que se producen en el volumen pulmonar respecto a los cambios en la presión durante el ciclo respiratorio.</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La curva resultante es un bucle que se “abre” con el inicio de la inspiración y se “cierra” al final de la espiración.</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El bucle siempre se dibuja en el sentido contrario a las agujas del reloj. La rama inferior del bucle corresponde a la fase inspiratoria y la rama superior a la fase espiratoria.</a:t>
            </a:r>
          </a:p>
          <a:p>
            <a:pPr marL="171450" indent="-171450">
              <a:buFont typeface="Arial" panose="020B0604020202020204" pitchFamily="34" charset="0"/>
              <a:buChar char="•"/>
            </a:pP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FD561B19-0C13-A841-A1B4-212515371311}" type="slidenum">
              <a:rPr lang="es-ES" smtClean="0"/>
              <a:t>24</a:t>
            </a:fld>
            <a:endParaRPr lang="es-ES"/>
          </a:p>
        </p:txBody>
      </p:sp>
    </p:spTree>
    <p:extLst>
      <p:ext uri="{BB962C8B-B14F-4D97-AF65-F5344CB8AC3E}">
        <p14:creationId xmlns:p14="http://schemas.microsoft.com/office/powerpoint/2010/main" val="380800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hape 169">
            <a:extLst>
              <a:ext uri="{FF2B5EF4-FFF2-40B4-BE49-F238E27FC236}">
                <a16:creationId xmlns:a16="http://schemas.microsoft.com/office/drawing/2014/main" id="{E79957A3-8493-ED4E-8682-75A97D147D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Shape 170">
            <a:extLst>
              <a:ext uri="{FF2B5EF4-FFF2-40B4-BE49-F238E27FC236}">
                <a16:creationId xmlns:a16="http://schemas.microsoft.com/office/drawing/2014/main" id="{F045AA3D-2162-844D-BEDE-315FF7E51104}"/>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pPr>
            <a:r>
              <a:rPr lang="es-ES" altLang="es-ES_tradnl" b="0" dirty="0">
                <a:ea typeface="ＭＳ Ｐゴシック" panose="020B0600070205080204" pitchFamily="34" charset="-128"/>
                <a:sym typeface="Calibri" panose="020F0502020204030204" pitchFamily="34" charset="0"/>
              </a:rPr>
              <a:t>Di Marco comparó en un ensayo clínico la VNI con curvas y sin ellas en pacientes EPOC exacerbados.</a:t>
            </a:r>
          </a:p>
          <a:p>
            <a:pPr>
              <a:spcBef>
                <a:spcPts val="400"/>
              </a:spcBef>
            </a:pPr>
            <a:r>
              <a:rPr lang="es-ES" altLang="es-ES_tradnl" b="1" dirty="0">
                <a:ea typeface="ＭＳ Ｐゴシック" panose="020B0600070205080204" pitchFamily="34" charset="-128"/>
                <a:sym typeface="Calibri" panose="020F0502020204030204" pitchFamily="34" charset="0"/>
              </a:rPr>
              <a:t>Concluye que la VNI con curvas (optimizada) consigue:</a:t>
            </a:r>
          </a:p>
          <a:p>
            <a:pPr marL="228600" indent="-228600">
              <a:spcBef>
                <a:spcPts val="400"/>
              </a:spcBef>
              <a:buAutoNum type="arabicPeriod"/>
            </a:pPr>
            <a:r>
              <a:rPr lang="es-ES" altLang="es-ES_tradnl" b="0" dirty="0">
                <a:ea typeface="ＭＳ Ｐゴシック" panose="020B0600070205080204" pitchFamily="34" charset="-128"/>
                <a:sym typeface="Calibri" panose="020F0502020204030204" pitchFamily="34" charset="0"/>
              </a:rPr>
              <a:t>Normalización más rápida del pH a las 2h del inicio (51% vs 26%)</a:t>
            </a:r>
          </a:p>
          <a:p>
            <a:pPr marL="228600" indent="-228600">
              <a:spcBef>
                <a:spcPts val="400"/>
              </a:spcBef>
              <a:buAutoNum type="arabicPeriod"/>
            </a:pPr>
            <a:r>
              <a:rPr lang="es-ES" altLang="es-ES_tradnl" b="0" dirty="0">
                <a:ea typeface="ＭＳ Ｐゴシック" panose="020B0600070205080204" pitchFamily="34" charset="-128"/>
                <a:sym typeface="Calibri" panose="020F0502020204030204" pitchFamily="34" charset="0"/>
              </a:rPr>
              <a:t>Mejor tolerancia a la VMNI</a:t>
            </a:r>
          </a:p>
          <a:p>
            <a:pPr marL="228600" indent="-228600">
              <a:spcBef>
                <a:spcPts val="400"/>
              </a:spcBef>
              <a:buAutoNum type="arabicPeriod"/>
            </a:pPr>
            <a:r>
              <a:rPr lang="es-ES" altLang="es-ES_tradnl" b="0" dirty="0">
                <a:ea typeface="ＭＳ Ｐゴシック" panose="020B0600070205080204" pitchFamily="34" charset="-128"/>
                <a:sym typeface="Calibri" panose="020F0502020204030204" pitchFamily="34" charset="0"/>
              </a:rPr>
              <a:t>Mayor descenso de la pCO2 entre las 2h y las 6h</a:t>
            </a:r>
          </a:p>
          <a:p>
            <a:pPr marL="228600" indent="-228600">
              <a:spcBef>
                <a:spcPts val="400"/>
              </a:spcBef>
              <a:buAutoNum type="arabicPeriod"/>
            </a:pPr>
            <a:r>
              <a:rPr lang="es-ES" altLang="es-ES_tradnl" b="0" dirty="0">
                <a:ea typeface="ＭＳ Ｐゴシック" panose="020B0600070205080204" pitchFamily="34" charset="-128"/>
                <a:sym typeface="Calibri" panose="020F0502020204030204" pitchFamily="34" charset="0"/>
              </a:rPr>
              <a:t>Mayor niveles de PEEP en la terapia de VNI con un trigger inspiratorio más sensible y una rampa de presurización más rápida</a:t>
            </a:r>
          </a:p>
        </p:txBody>
      </p:sp>
    </p:spTree>
    <p:extLst>
      <p:ext uri="{BB962C8B-B14F-4D97-AF65-F5344CB8AC3E}">
        <p14:creationId xmlns:p14="http://schemas.microsoft.com/office/powerpoint/2010/main" val="2958744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hangingPunct="1">
              <a:lnSpc>
                <a:spcPct val="90000"/>
              </a:lnSpc>
              <a:buFont typeface="Calibri" panose="020F0502020204030204" pitchFamily="34" charset="0"/>
              <a:buNone/>
            </a:pPr>
            <a:r>
              <a:rPr lang="es-ES_tradnl" altLang="es-ES_tradnl" i="1" dirty="0">
                <a:latin typeface="Arial" panose="020B0604020202020204" pitchFamily="34" charset="0"/>
              </a:rPr>
              <a:t>- Las resistencias elásticas</a:t>
            </a:r>
            <a:r>
              <a:rPr lang="es-ES_tradnl" altLang="es-ES_tradnl" dirty="0">
                <a:latin typeface="Arial" panose="020B0604020202020204" pitchFamily="34" charset="0"/>
              </a:rPr>
              <a:t> (</a:t>
            </a:r>
            <a:r>
              <a:rPr lang="es-ES_tradnl" altLang="es-ES_tradnl" dirty="0" err="1">
                <a:latin typeface="Arial" panose="020B0604020202020204" pitchFamily="34" charset="0"/>
              </a:rPr>
              <a:t>elastancia</a:t>
            </a:r>
            <a:r>
              <a:rPr lang="es-ES_tradnl" altLang="es-ES_tradnl" dirty="0">
                <a:latin typeface="Arial" panose="020B0604020202020204" pitchFamily="34" charset="0"/>
              </a:rPr>
              <a:t>) es la oposición a la deformación que ofrecen estructuras elásticas como el pulmón y la caja torácica. </a:t>
            </a:r>
          </a:p>
          <a:p>
            <a:pPr algn="just" eaLnBrk="1" hangingPunct="1">
              <a:lnSpc>
                <a:spcPct val="90000"/>
              </a:lnSpc>
            </a:pPr>
            <a:r>
              <a:rPr lang="es-ES_tradnl" altLang="es-ES_tradnl" dirty="0">
                <a:latin typeface="Arial" panose="020B0604020202020204" pitchFamily="34" charset="0"/>
              </a:rPr>
              <a:t>- Al cociente volumen/presión se le denomina </a:t>
            </a:r>
            <a:r>
              <a:rPr lang="es-ES_tradnl" altLang="es-ES_tradnl" i="1" dirty="0" err="1">
                <a:latin typeface="Arial" panose="020B0604020202020204" pitchFamily="34" charset="0"/>
              </a:rPr>
              <a:t>compliance</a:t>
            </a:r>
            <a:r>
              <a:rPr lang="es-ES_tradnl" altLang="es-ES_tradnl" dirty="0">
                <a:latin typeface="Arial" panose="020B0604020202020204" pitchFamily="34" charset="0"/>
              </a:rPr>
              <a:t> (C) o distensibilidad, cuya fórmula es:  C = </a:t>
            </a:r>
            <a:r>
              <a:rPr lang="es-ES_tradnl" altLang="es-ES_tradnl" dirty="0">
                <a:latin typeface="Arial" panose="020B0604020202020204" pitchFamily="34" charset="0"/>
                <a:sym typeface="Symbol" pitchFamily="2" charset="2"/>
              </a:rPr>
              <a:t></a:t>
            </a:r>
            <a:r>
              <a:rPr lang="es-ES_tradnl" altLang="es-ES_tradnl" dirty="0">
                <a:latin typeface="Arial" panose="020B0604020202020204" pitchFamily="34" charset="0"/>
              </a:rPr>
              <a:t>V/</a:t>
            </a:r>
            <a:r>
              <a:rPr lang="es-ES_tradnl" altLang="es-ES_tradnl" dirty="0">
                <a:latin typeface="Arial" panose="020B0604020202020204" pitchFamily="34" charset="0"/>
                <a:sym typeface="Symbol" pitchFamily="2" charset="2"/>
              </a:rPr>
              <a:t></a:t>
            </a:r>
            <a:r>
              <a:rPr lang="es-ES_tradnl" altLang="es-ES_tradnl" dirty="0">
                <a:latin typeface="Arial" panose="020B0604020202020204" pitchFamily="34" charset="0"/>
              </a:rPr>
              <a:t>P. Se expresa como aumento de volumen (L) por unidad de presión (cmH</a:t>
            </a:r>
            <a:r>
              <a:rPr lang="es-ES_tradnl" altLang="es-ES_tradnl" baseline="-25000" dirty="0">
                <a:latin typeface="Arial" panose="020B0604020202020204" pitchFamily="34" charset="0"/>
              </a:rPr>
              <a:t>2</a:t>
            </a:r>
            <a:r>
              <a:rPr lang="es-ES_tradnl" altLang="es-ES_tradnl" dirty="0">
                <a:latin typeface="Arial" panose="020B0604020202020204" pitchFamily="34" charset="0"/>
              </a:rPr>
              <a:t>O). En términos físicos es una relación entre presión y volumen, donde </a:t>
            </a:r>
            <a:r>
              <a:rPr lang="es-ES_tradnl" altLang="es-ES_tradnl" dirty="0">
                <a:latin typeface="Arial" panose="020B0604020202020204" pitchFamily="34" charset="0"/>
                <a:sym typeface="Symbol" pitchFamily="2" charset="2"/>
              </a:rPr>
              <a:t></a:t>
            </a:r>
            <a:r>
              <a:rPr lang="es-ES_tradnl" altLang="es-ES_tradnl" dirty="0">
                <a:latin typeface="Arial" panose="020B0604020202020204" pitchFamily="34" charset="0"/>
              </a:rPr>
              <a:t>V es el cambio de volumen y </a:t>
            </a:r>
            <a:r>
              <a:rPr lang="es-ES_tradnl" altLang="es-ES_tradnl" dirty="0">
                <a:latin typeface="Arial" panose="020B0604020202020204" pitchFamily="34" charset="0"/>
                <a:sym typeface="Symbol" pitchFamily="2" charset="2"/>
              </a:rPr>
              <a:t></a:t>
            </a:r>
            <a:r>
              <a:rPr lang="es-ES_tradnl" altLang="es-ES_tradnl" dirty="0">
                <a:latin typeface="Arial" panose="020B0604020202020204" pitchFamily="34" charset="0"/>
              </a:rPr>
              <a:t>P el incremento de presión que genera dicho cambio de volumen. El valor normal es de 70-100 ml/cmH2O</a:t>
            </a:r>
          </a:p>
          <a:p>
            <a:pPr algn="just" eaLnBrk="1" hangingPunct="1">
              <a:lnSpc>
                <a:spcPct val="90000"/>
              </a:lnSpc>
            </a:pPr>
            <a:r>
              <a:rPr lang="es-ES_tradnl" altLang="es-ES_tradnl" dirty="0">
                <a:latin typeface="Arial" panose="020B0604020202020204" pitchFamily="34" charset="0"/>
              </a:rPr>
              <a:t>- La </a:t>
            </a:r>
            <a:r>
              <a:rPr lang="es-ES_tradnl" altLang="es-ES_tradnl" dirty="0" err="1">
                <a:latin typeface="Arial" panose="020B0604020202020204" pitchFamily="34" charset="0"/>
              </a:rPr>
              <a:t>compliance</a:t>
            </a:r>
            <a:r>
              <a:rPr lang="es-ES_tradnl" altLang="es-ES_tradnl" dirty="0">
                <a:latin typeface="Arial" panose="020B0604020202020204" pitchFamily="34" charset="0"/>
              </a:rPr>
              <a:t> estática es </a:t>
            </a:r>
            <a:r>
              <a:rPr lang="es-ES_tradnl" altLang="es-ES_tradnl" dirty="0" err="1">
                <a:latin typeface="Arial" panose="020B0604020202020204" pitchFamily="34" charset="0"/>
              </a:rPr>
              <a:t>Cst</a:t>
            </a:r>
            <a:r>
              <a:rPr lang="es-ES_tradnl" altLang="es-ES_tradnl" dirty="0">
                <a:latin typeface="Arial" panose="020B0604020202020204" pitchFamily="34" charset="0"/>
              </a:rPr>
              <a:t> = </a:t>
            </a:r>
            <a:r>
              <a:rPr lang="es-ES_tradnl" altLang="es-ES_tradnl" dirty="0" err="1">
                <a:latin typeface="Arial" panose="020B0604020202020204" pitchFamily="34" charset="0"/>
              </a:rPr>
              <a:t>Vt</a:t>
            </a:r>
            <a:r>
              <a:rPr lang="es-ES_tradnl" altLang="es-ES_tradnl" dirty="0">
                <a:latin typeface="Arial" panose="020B0604020202020204" pitchFamily="34" charset="0"/>
              </a:rPr>
              <a:t> / (P alveolar </a:t>
            </a:r>
            <a:r>
              <a:rPr lang="es-ES_tradnl" altLang="es-ES_tradnl" dirty="0" err="1">
                <a:latin typeface="Arial" panose="020B0604020202020204" pitchFamily="34" charset="0"/>
              </a:rPr>
              <a:t>plateau</a:t>
            </a:r>
            <a:r>
              <a:rPr lang="es-ES_tradnl" altLang="es-ES_tradnl" dirty="0">
                <a:latin typeface="Arial" panose="020B0604020202020204" pitchFamily="34" charset="0"/>
              </a:rPr>
              <a:t> – P inspiratoria pico)</a:t>
            </a:r>
          </a:p>
          <a:p>
            <a:pPr algn="just" eaLnBrk="1" hangingPunct="1">
              <a:lnSpc>
                <a:spcPct val="90000"/>
              </a:lnSpc>
              <a:buFont typeface="+mj-lt" charset="0"/>
              <a:buNone/>
            </a:pPr>
            <a:r>
              <a:rPr lang="es-ES_tradnl" altLang="es-ES_tradnl" dirty="0">
                <a:latin typeface="Arial" panose="020B0604020202020204" pitchFamily="34" charset="0"/>
              </a:rPr>
              <a:t>- La </a:t>
            </a:r>
            <a:r>
              <a:rPr lang="es-ES_tradnl" altLang="es-ES_tradnl" dirty="0" err="1">
                <a:latin typeface="Arial" panose="020B0604020202020204" pitchFamily="34" charset="0"/>
              </a:rPr>
              <a:t>compliance</a:t>
            </a:r>
            <a:r>
              <a:rPr lang="es-ES_tradnl" altLang="es-ES_tradnl" dirty="0">
                <a:latin typeface="Arial" panose="020B0604020202020204" pitchFamily="34" charset="0"/>
              </a:rPr>
              <a:t> es la inversa de la </a:t>
            </a:r>
            <a:r>
              <a:rPr lang="es-ES_tradnl" altLang="es-ES_tradnl" dirty="0" err="1">
                <a:latin typeface="Arial" panose="020B0604020202020204" pitchFamily="34" charset="0"/>
              </a:rPr>
              <a:t>elastancia</a:t>
            </a:r>
            <a:r>
              <a:rPr lang="es-ES_tradnl" altLang="es-ES_tradnl" dirty="0">
                <a:latin typeface="Arial" panose="020B0604020202020204" pitchFamily="34" charset="0"/>
              </a:rPr>
              <a:t>. </a:t>
            </a:r>
            <a:r>
              <a:rPr lang="es-ES" altLang="es-ES_tradnl" dirty="0"/>
              <a:t>La </a:t>
            </a:r>
            <a:r>
              <a:rPr lang="es-ES" altLang="es-ES_tradnl" dirty="0" err="1"/>
              <a:t>complianza</a:t>
            </a:r>
            <a:r>
              <a:rPr lang="es-ES" altLang="es-ES_tradnl" dirty="0"/>
              <a:t>  relaciona el volumen corriente con la presión necesaria para introducir ese volumen en el pulmón.</a:t>
            </a:r>
            <a:endParaRPr lang="es-ES_tradnl" altLang="es-ES_tradnl" dirty="0">
              <a:latin typeface="Arial" panose="020B0604020202020204" pitchFamily="34" charset="0"/>
            </a:endParaRPr>
          </a:p>
          <a:p>
            <a:pPr algn="just" eaLnBrk="1" hangingPunct="1">
              <a:lnSpc>
                <a:spcPct val="90000"/>
              </a:lnSpc>
              <a:buFont typeface="Calibri" panose="020F0502020204030204" pitchFamily="34" charset="0"/>
              <a:buNone/>
            </a:pPr>
            <a:r>
              <a:rPr lang="es-ES_tradnl" altLang="es-ES_tradnl" dirty="0">
                <a:latin typeface="Arial" panose="020B0604020202020204" pitchFamily="34" charset="0"/>
              </a:rPr>
              <a:t>- La </a:t>
            </a:r>
            <a:r>
              <a:rPr lang="es-ES_tradnl" altLang="es-ES_tradnl" b="1" dirty="0">
                <a:latin typeface="Arial" panose="020B0604020202020204" pitchFamily="34" charset="0"/>
              </a:rPr>
              <a:t>curva o bucle P-V</a:t>
            </a:r>
            <a:r>
              <a:rPr lang="es-ES_tradnl" altLang="es-ES_tradnl" dirty="0">
                <a:latin typeface="Arial" panose="020B0604020202020204" pitchFamily="34" charset="0"/>
              </a:rPr>
              <a:t> fisiológica del sistema respiratorio (conjunto pulmón-caja torácica) es plana en sus partes inicial y final y tiene 2 puntos de inflexión. El 1º es la presión de apertura (PA) alveolar. El 2º punto es el límite de distensión pulmonar (PL) y cuando se alcanza, el aumento de presión sólo conseguiría </a:t>
            </a:r>
            <a:r>
              <a:rPr lang="es-ES_tradnl" altLang="es-ES_tradnl" dirty="0" err="1">
                <a:latin typeface="Arial" panose="020B0604020202020204" pitchFamily="34" charset="0"/>
              </a:rPr>
              <a:t>sobredistender</a:t>
            </a:r>
            <a:r>
              <a:rPr lang="es-ES_tradnl" altLang="es-ES_tradnl" dirty="0">
                <a:latin typeface="Arial" panose="020B0604020202020204" pitchFamily="34" charset="0"/>
              </a:rPr>
              <a:t> el alveolo y romperlo. En VM se recomienda utilizar el punto 1º como nivel de PEEP a utilizar y el 2º punto como límite de la presión meseta.</a:t>
            </a: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01ED21E-7D42-4648-A479-B8C3CA5CEF31}"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68204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lgn="just" eaLnBrk="1" hangingPunct="1">
              <a:buFont typeface="Calibri" panose="020F0502020204030204" pitchFamily="34" charset="0"/>
              <a:buAutoNum type="arabicPeriod"/>
            </a:pPr>
            <a:r>
              <a:rPr lang="es-ES" altLang="es-ES_tradnl" dirty="0"/>
              <a:t>Curva presión volumen en un individuo normal (verde) y el mismo individuo con atelectasia (roja)</a:t>
            </a:r>
          </a:p>
          <a:p>
            <a:pPr marL="228600" indent="-228600" algn="just" eaLnBrk="1" hangingPunct="1">
              <a:buFont typeface="Calibri" panose="020F0502020204030204" pitchFamily="34" charset="0"/>
              <a:buAutoNum type="arabicPeriod"/>
            </a:pPr>
            <a:r>
              <a:rPr lang="es-ES" altLang="es-ES_tradnl" dirty="0"/>
              <a:t>La pendiente es más plana y el pulmón más rígido.</a:t>
            </a:r>
          </a:p>
          <a:p>
            <a:pPr marL="228600" indent="-228600" algn="just" eaLnBrk="1" hangingPunct="1">
              <a:buFont typeface="Calibri" panose="020F0502020204030204" pitchFamily="34" charset="0"/>
              <a:buAutoNum type="arabicPeriod"/>
            </a:pPr>
            <a:r>
              <a:rPr lang="es-ES" altLang="es-ES_tradnl" dirty="0"/>
              <a:t>La curva de inspiración para la atelectasia apenas muestra </a:t>
            </a:r>
            <a:r>
              <a:rPr lang="es-ES" altLang="es-ES_tradnl" i="1" dirty="0"/>
              <a:t>reclutamiento </a:t>
            </a:r>
            <a:r>
              <a:rPr lang="es-ES" altLang="es-ES_tradnl" dirty="0"/>
              <a:t>alveolar hasta que se aplica una determinado nivel de presión </a:t>
            </a: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01ED21E-7D42-4648-A479-B8C3CA5CEF31}"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44581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S" sz="1200" kern="1200" dirty="0">
                <a:solidFill>
                  <a:schemeClr val="tx1"/>
                </a:solidFill>
                <a:effectLst/>
                <a:latin typeface="+mn-lt"/>
                <a:ea typeface="+mn-ea"/>
                <a:cs typeface="+mn-cs"/>
              </a:rPr>
              <a:t>La gráfica de flujo-volumen representa los cambios que se producen en el flujo de la vía aérea respecto a los cambios de volumen durante el ciclo respiratorio.</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La curva resultante es un bucle que se “abre” con el inicio de la inspiración y se “cierra” al final de la espiración.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mn-lt"/>
                <a:ea typeface="+mn-ea"/>
                <a:cs typeface="+mn-cs"/>
              </a:rPr>
              <a:t>El bucle siempre se dibuja en el sentido de las agujas del reloj. La rama superior del bucle corresponde a la fase inspiratoria y la rama inferior a la fase espiratoria (esto puede variar)</a:t>
            </a:r>
          </a:p>
        </p:txBody>
      </p:sp>
      <p:sp>
        <p:nvSpPr>
          <p:cNvPr id="4" name="Marcador de número de diapositiva 3"/>
          <p:cNvSpPr>
            <a:spLocks noGrp="1"/>
          </p:cNvSpPr>
          <p:nvPr>
            <p:ph type="sldNum" sz="quarter" idx="5"/>
          </p:nvPr>
        </p:nvSpPr>
        <p:spPr/>
        <p:txBody>
          <a:bodyPr/>
          <a:lstStyle/>
          <a:p>
            <a:fld id="{FD561B19-0C13-A841-A1B4-212515371311}" type="slidenum">
              <a:rPr lang="es-ES" smtClean="0"/>
              <a:t>27</a:t>
            </a:fld>
            <a:endParaRPr lang="es-ES"/>
          </a:p>
        </p:txBody>
      </p:sp>
    </p:spTree>
    <p:extLst>
      <p:ext uri="{BB962C8B-B14F-4D97-AF65-F5344CB8AC3E}">
        <p14:creationId xmlns:p14="http://schemas.microsoft.com/office/powerpoint/2010/main" val="3268993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Marcador de imagen de diapositiva 1">
            <a:extLst>
              <a:ext uri="{FF2B5EF4-FFF2-40B4-BE49-F238E27FC236}">
                <a16:creationId xmlns:a16="http://schemas.microsoft.com/office/drawing/2014/main" id="{5661E4C0-27A6-344F-9160-523BEEF6CE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Marcador de notas 2">
            <a:extLst>
              <a:ext uri="{FF2B5EF4-FFF2-40B4-BE49-F238E27FC236}">
                <a16:creationId xmlns:a16="http://schemas.microsoft.com/office/drawing/2014/main" id="{8746BCB7-99B7-774D-8C7C-4D7D5CCA6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dirty="0">
                <a:solidFill>
                  <a:schemeClr val="tx1"/>
                </a:solidFill>
                <a:effectLst/>
                <a:latin typeface="+mn-lt"/>
                <a:ea typeface="+mn-ea"/>
                <a:cs typeface="+mn-cs"/>
              </a:rPr>
              <a:t>Hay que tener en cuenta que la curva flujo/volumen en VMNI se obtiene con el paciente respirando a volumen corriente y no desde su inspiración máxima como ocurre en la </a:t>
            </a:r>
            <a:r>
              <a:rPr lang="es-ES" sz="1200" b="0" kern="1200" dirty="0" err="1">
                <a:solidFill>
                  <a:schemeClr val="tx1"/>
                </a:solidFill>
                <a:effectLst/>
                <a:latin typeface="+mn-lt"/>
                <a:ea typeface="+mn-ea"/>
                <a:cs typeface="+mn-cs"/>
              </a:rPr>
              <a:t>espirometría</a:t>
            </a:r>
            <a:r>
              <a:rPr lang="es-ES" sz="1200" b="0" kern="1200" dirty="0">
                <a:solidFill>
                  <a:schemeClr val="tx1"/>
                </a:solidFill>
                <a:effectLst/>
                <a:latin typeface="+mn-lt"/>
                <a:ea typeface="+mn-ea"/>
                <a:cs typeface="+mn-cs"/>
              </a:rPr>
              <a:t> convencional cuando medimos la Capacidad Vital Forzada (CVF).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dirty="0">
                <a:solidFill>
                  <a:schemeClr val="tx1"/>
                </a:solidFill>
                <a:effectLst/>
                <a:latin typeface="+mn-lt"/>
                <a:ea typeface="+mn-ea"/>
                <a:cs typeface="+mn-cs"/>
              </a:rPr>
              <a:t>La morfología de estos bucles nos dará información aproximada de cómo es el flujo del paciente en relación a su volumen, es decir </a:t>
            </a:r>
            <a:r>
              <a:rPr lang="es-ES" sz="1200" b="0" i="0" u="none" strike="noStrike" kern="1200" dirty="0">
                <a:solidFill>
                  <a:schemeClr val="tx1"/>
                </a:solidFill>
                <a:effectLst/>
                <a:latin typeface="+mn-lt"/>
                <a:ea typeface="+mn-ea"/>
                <a:cs typeface="+mn-cs"/>
              </a:rPr>
              <a:t>si el flujo de aire es adecuado para un volumen pulmonar particular.</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Curva normal: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dirty="0">
                <a:solidFill>
                  <a:schemeClr val="tx1"/>
                </a:solidFill>
                <a:effectLst/>
                <a:latin typeface="+mn-lt"/>
                <a:ea typeface="+mn-ea"/>
                <a:cs typeface="+mn-cs"/>
              </a:rPr>
              <a:t>Su segmento superior (fase espiratoria), de forma triangular, muestra una fase ascendente que </a:t>
            </a:r>
            <a:r>
              <a:rPr lang="es-ES" sz="1200" b="0" kern="1200" dirty="0" err="1">
                <a:solidFill>
                  <a:schemeClr val="tx1"/>
                </a:solidFill>
                <a:effectLst/>
                <a:latin typeface="+mn-lt"/>
                <a:ea typeface="+mn-ea"/>
                <a:cs typeface="+mn-cs"/>
              </a:rPr>
              <a:t>rápidamente</a:t>
            </a:r>
            <a:r>
              <a:rPr lang="es-ES" sz="1200" b="0" kern="1200" dirty="0">
                <a:solidFill>
                  <a:schemeClr val="tx1"/>
                </a:solidFill>
                <a:effectLst/>
                <a:latin typeface="+mn-lt"/>
                <a:ea typeface="+mn-ea"/>
                <a:cs typeface="+mn-cs"/>
              </a:rPr>
              <a:t> alcanza un </a:t>
            </a:r>
            <a:r>
              <a:rPr lang="es-ES" sz="1200" b="0" kern="1200" dirty="0" err="1">
                <a:solidFill>
                  <a:schemeClr val="tx1"/>
                </a:solidFill>
                <a:effectLst/>
                <a:latin typeface="+mn-lt"/>
                <a:ea typeface="+mn-ea"/>
                <a:cs typeface="+mn-cs"/>
              </a:rPr>
              <a:t>máximo</a:t>
            </a:r>
            <a:r>
              <a:rPr lang="es-ES" sz="1200" b="0" kern="1200" dirty="0">
                <a:solidFill>
                  <a:schemeClr val="tx1"/>
                </a:solidFill>
                <a:effectLst/>
                <a:latin typeface="+mn-lt"/>
                <a:ea typeface="+mn-ea"/>
                <a:cs typeface="+mn-cs"/>
              </a:rPr>
              <a:t> flujo (flujo espiratorio </a:t>
            </a:r>
            <a:r>
              <a:rPr lang="es-ES" sz="1200" b="0" kern="1200" dirty="0" err="1">
                <a:solidFill>
                  <a:schemeClr val="tx1"/>
                </a:solidFill>
                <a:effectLst/>
                <a:latin typeface="+mn-lt"/>
                <a:ea typeface="+mn-ea"/>
                <a:cs typeface="+mn-cs"/>
              </a:rPr>
              <a:t>máximo</a:t>
            </a:r>
            <a:r>
              <a:rPr lang="es-ES" sz="1200" b="0" kern="1200" dirty="0">
                <a:solidFill>
                  <a:schemeClr val="tx1"/>
                </a:solidFill>
                <a:effectLst/>
                <a:latin typeface="+mn-lt"/>
                <a:ea typeface="+mn-ea"/>
                <a:cs typeface="+mn-cs"/>
              </a:rPr>
              <a:t>) y es dependiente del esfuerzo realizado por el sujeto. Le sigue una fase descendente más lenta, que es independiente del esfuerzo hasta llegar a volumen residual. En su segmento inferior (fase inspiratoria) su forma es generalmente redondeada y </a:t>
            </a:r>
            <a:r>
              <a:rPr lang="es-ES" sz="1200" b="0" kern="1200" dirty="0" err="1">
                <a:solidFill>
                  <a:schemeClr val="tx1"/>
                </a:solidFill>
                <a:effectLst/>
                <a:latin typeface="+mn-lt"/>
                <a:ea typeface="+mn-ea"/>
                <a:cs typeface="+mn-cs"/>
              </a:rPr>
              <a:t>simétrica</a:t>
            </a:r>
            <a:r>
              <a:rPr lang="es-ES" sz="1200" b="0" kern="1200" dirty="0">
                <a:solidFill>
                  <a:schemeClr val="tx1"/>
                </a:solidFill>
                <a:effectLst/>
                <a:latin typeface="+mn-lt"/>
                <a:ea typeface="+mn-ea"/>
                <a:cs typeface="+mn-cs"/>
              </a:rPr>
              <a:t>, siendo completamente dependiente del esfuerzo.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dirty="0">
                <a:solidFill>
                  <a:schemeClr val="tx1"/>
                </a:solidFill>
                <a:effectLst/>
                <a:latin typeface="+mn-lt"/>
                <a:ea typeface="+mn-ea"/>
                <a:cs typeface="+mn-cs"/>
              </a:rPr>
              <a:t>Patrón obstructivo: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Aunque todo el flujo de aire está disminuido, predomina la prolongación espiratoria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dirty="0">
                <a:solidFill>
                  <a:schemeClr val="tx1"/>
                </a:solidFill>
                <a:effectLst/>
                <a:latin typeface="+mn-lt"/>
                <a:ea typeface="+mn-ea"/>
                <a:cs typeface="+mn-cs"/>
              </a:rPr>
              <a:t>Patrón restrictivo: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dirty="0">
                <a:solidFill>
                  <a:schemeClr val="tx1"/>
                </a:solidFill>
                <a:effectLst/>
                <a:latin typeface="+mn-lt"/>
                <a:ea typeface="+mn-ea"/>
                <a:cs typeface="+mn-cs"/>
              </a:rPr>
              <a:t>La curva está estrechada debido a la disminución de los volúmenes pulmonares</a:t>
            </a:r>
            <a:endParaRPr lang="es-ES" altLang="es-ES_tradnl" dirty="0">
              <a:latin typeface="Times New Roman" panose="02020603050405020304" pitchFamily="18" charset="0"/>
              <a:ea typeface="ＭＳ Ｐゴシック" panose="020B0600070205080204" pitchFamily="34" charset="-128"/>
            </a:endParaRPr>
          </a:p>
        </p:txBody>
      </p:sp>
      <p:sp>
        <p:nvSpPr>
          <p:cNvPr id="58371" name="Marcador de número de diapositiva 3">
            <a:extLst>
              <a:ext uri="{FF2B5EF4-FFF2-40B4-BE49-F238E27FC236}">
                <a16:creationId xmlns:a16="http://schemas.microsoft.com/office/drawing/2014/main" id="{45E19FB1-5BAC-4740-A610-26FED9EBA1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A3C465-0BEE-5C46-9660-65350D44432D}" type="slidenum">
              <a:rPr kumimoji="0" lang="es-ES_tradnl" altLang="es-ES_tradnl"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s-ES_tradnl" altLang="es-ES_tradnl"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59519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Tras un tratamiento broncodilatador se puede observar si la curva “corrige” la morfología de su parte espiratoria lo que indica una mejoría del flujo.</a:t>
            </a:r>
          </a:p>
          <a:p>
            <a:r>
              <a:rPr lang="es-ES" dirty="0"/>
              <a:t>En una fuga el flujo espiratorio llega a cero antes de llegar al volumen inicial.</a:t>
            </a:r>
          </a:p>
        </p:txBody>
      </p:sp>
      <p:sp>
        <p:nvSpPr>
          <p:cNvPr id="4" name="Marcador de número de diapositiva 3"/>
          <p:cNvSpPr>
            <a:spLocks noGrp="1"/>
          </p:cNvSpPr>
          <p:nvPr>
            <p:ph type="sldNum" sz="quarter" idx="5"/>
          </p:nvPr>
        </p:nvSpPr>
        <p:spPr/>
        <p:txBody>
          <a:bodyPr/>
          <a:lstStyle/>
          <a:p>
            <a:fld id="{FD561B19-0C13-A841-A1B4-212515371311}" type="slidenum">
              <a:rPr lang="es-ES" smtClean="0"/>
              <a:t>29</a:t>
            </a:fld>
            <a:endParaRPr lang="es-ES"/>
          </a:p>
        </p:txBody>
      </p:sp>
    </p:spTree>
    <p:extLst>
      <p:ext uri="{BB962C8B-B14F-4D97-AF65-F5344CB8AC3E}">
        <p14:creationId xmlns:p14="http://schemas.microsoft.com/office/powerpoint/2010/main" val="1458606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D561B19-0C13-A841-A1B4-212515371311}" type="slidenum">
              <a:rPr lang="es-ES" smtClean="0"/>
              <a:t>30</a:t>
            </a:fld>
            <a:endParaRPr lang="es-ES"/>
          </a:p>
        </p:txBody>
      </p:sp>
    </p:spTree>
    <p:extLst>
      <p:ext uri="{BB962C8B-B14F-4D97-AF65-F5344CB8AC3E}">
        <p14:creationId xmlns:p14="http://schemas.microsoft.com/office/powerpoint/2010/main" val="544299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curvas de función respiratoria son la representación gráfica de los cambios de una variable durante el ciclo respiratorio: el volumen, la presión o el flujo. Estos cambios se pueden representar respecto al tiempo (Ej.: presión-tiempo) o mediante la representación entre variables, (Ej. volumen-presión).</a:t>
            </a:r>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45299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S" sz="1200" b="1" kern="1200" dirty="0">
                <a:solidFill>
                  <a:schemeClr val="tx1"/>
                </a:solidFill>
                <a:effectLst/>
                <a:latin typeface="+mn-lt"/>
                <a:ea typeface="+mn-ea"/>
                <a:cs typeface="+mn-cs"/>
              </a:rPr>
              <a:t>Curvas temporales: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Son aquellas en las que se representa la variable a estudio (volumen, presión, flujo) en relación al tiempo.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Esto nos permite ver como varían dichas variables a medida que trascurre el ciclo respiratorio.</a:t>
            </a:r>
          </a:p>
          <a:p>
            <a:pPr marL="171450" indent="-171450">
              <a:buFont typeface="Arial" panose="020B0604020202020204" pitchFamily="34" charset="0"/>
              <a:buChar char="•"/>
            </a:pPr>
            <a:r>
              <a:rPr lang="es-ES" sz="1200" b="1" kern="1200" dirty="0">
                <a:solidFill>
                  <a:schemeClr val="tx1"/>
                </a:solidFill>
                <a:effectLst/>
                <a:latin typeface="+mn-lt"/>
                <a:ea typeface="+mn-ea"/>
                <a:cs typeface="+mn-cs"/>
              </a:rPr>
              <a:t>Curvas independientes del tiempo: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Sólo los respiradores de última generación suelen ofrecer estas curvas en su software.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ellas se representa alguna de las variables (volumen, flujo, presión) en relación a la otra.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Dado que no se representa la variable tiempo, sólo se muestra el bucle correspondiente al ciclo respiratorio en curso.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 Algunos respiradores de última generación pueden almacenar en memoria bucles seleccionados para comparar los cambios que se puedan producir a lo largo del tiempo</a:t>
            </a:r>
          </a:p>
          <a:p>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55913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forma en la que vemos las curvas (definición, color etc.) pueden depender de la marca del respirador.</a:t>
            </a:r>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01122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S" dirty="0"/>
              <a:t>Las curvas, excepto la de volumen-tiempo, difieren en su morfología, según se trate de</a:t>
            </a:r>
            <a:r>
              <a:rPr lang="es-ES" sz="1200" kern="1200" dirty="0">
                <a:solidFill>
                  <a:schemeClr val="tx1"/>
                </a:solidFill>
                <a:effectLst/>
                <a:latin typeface="+mn-lt"/>
                <a:ea typeface="+mn-ea"/>
                <a:cs typeface="+mn-cs"/>
              </a:rPr>
              <a:t> las modalidades controladas por volumen, es decir, con flujo inspiratorio constante o de modalidades controladas por presión es decir, con flujo inspiratorio decelerado.</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La diferencia se limita a la parte inspiratoria de la curva, ya que la espiración es un fenómeno pasivo y depende de las características del paciente y no de la modalidad programada en el respirador.</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La gráfica de flujo-tiempo en VC es “cuadrada” porque representa un flujo inspiratorio constante mientras que en PC la curva es “decreciente” porque representa un flujo decelerado.</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La gráfica de presión-tiempo en VC es decreciente durante la pausa inspiratoria (meseta) mientras que en PC es horizontal.</a:t>
            </a:r>
          </a:p>
          <a:p>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00944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S" sz="1200" kern="1200" dirty="0">
                <a:solidFill>
                  <a:schemeClr val="tx1"/>
                </a:solidFill>
                <a:effectLst/>
                <a:latin typeface="+mn-lt"/>
                <a:ea typeface="+mn-ea"/>
                <a:cs typeface="+mn-cs"/>
              </a:rPr>
              <a:t>La gráfica volumen-tiempo representa los cambios que se producen en el volumen corriente durante el ciclo respiratorio.</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Esta gráfica se obtiene generalmente a partir de la señal de flujo y no está en todos los respiradores de VMNI</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La rama ascendente de la curva corresponde al volumen inspirado (tiempo inspiratorio) y la rama descendente corresponde al volumen espirado (tiempo espiratorio)</a:t>
            </a: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5661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1. Evidenciar la presencia de fugas aéreas inspiratorias:</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La existencia de una fuga de aire hace que el volumen espiratorio detectado por el respirador sea inferior al volumen inspiratorio. </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En la curva de volumen-tiempo se observa que la rama descendente no llega al valor cero, sino que se hace horizontal y es bruscamente interrumpida al inicio de la siguiente inspiración. </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La altura a la cual la curva se vuelve horizontal depende del grado de fuga.</a:t>
            </a:r>
          </a:p>
          <a:p>
            <a:r>
              <a:rPr lang="es-ES" sz="1200" b="1" kern="1200" dirty="0">
                <a:solidFill>
                  <a:schemeClr val="tx1"/>
                </a:solidFill>
                <a:effectLst/>
                <a:latin typeface="+mn-lt"/>
                <a:ea typeface="+mn-ea"/>
                <a:cs typeface="+mn-cs"/>
              </a:rPr>
              <a:t>2. Sugerir la posibilidad de atrapamiento de aire</a:t>
            </a:r>
          </a:p>
          <a:p>
            <a:r>
              <a:rPr lang="es-ES" dirty="0"/>
              <a:t>Sino sale todo el volumen que entra en </a:t>
            </a:r>
            <a:r>
              <a:rPr lang="es-ES" sz="1200" kern="1200" dirty="0">
                <a:solidFill>
                  <a:schemeClr val="tx1"/>
                </a:solidFill>
                <a:effectLst/>
                <a:latin typeface="+mn-lt"/>
                <a:ea typeface="+mn-ea"/>
                <a:cs typeface="+mn-cs"/>
              </a:rPr>
              <a:t>la curva de volumen-tiempo se observará que la rama descendente tampoco llega al valor cero, pero en este caso no se produce una </a:t>
            </a:r>
            <a:r>
              <a:rPr lang="es-ES" sz="1200" kern="1200" dirty="0" err="1">
                <a:solidFill>
                  <a:schemeClr val="tx1"/>
                </a:solidFill>
                <a:effectLst/>
                <a:latin typeface="+mn-lt"/>
                <a:ea typeface="+mn-ea"/>
                <a:cs typeface="+mn-cs"/>
              </a:rPr>
              <a:t>horizontalización</a:t>
            </a:r>
            <a:r>
              <a:rPr lang="es-ES" sz="1200" kern="1200" dirty="0">
                <a:solidFill>
                  <a:schemeClr val="tx1"/>
                </a:solidFill>
                <a:effectLst/>
                <a:latin typeface="+mn-lt"/>
                <a:ea typeface="+mn-ea"/>
                <a:cs typeface="+mn-cs"/>
              </a:rPr>
              <a:t> de la curva previo al inicio de la siguiente inspiración.</a:t>
            </a: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18779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mn-lt"/>
                <a:ea typeface="+mn-ea"/>
                <a:cs typeface="+mn-cs"/>
              </a:rPr>
              <a:t>La gráfica de presión-tiempo representa los cambios que se producen en la presión de la vía aérea durante el ciclo respiratorio.</a:t>
            </a:r>
          </a:p>
          <a:p>
            <a:pPr marL="171450" indent="-171450">
              <a:buFont typeface="Arial" panose="020B0604020202020204" pitchFamily="34" charset="0"/>
              <a:buChar char="•"/>
            </a:pPr>
            <a:r>
              <a:rPr lang="es-ES" sz="1200" kern="1200" dirty="0">
                <a:solidFill>
                  <a:schemeClr val="tx1"/>
                </a:solidFill>
                <a:effectLst/>
                <a:latin typeface="+mn-lt"/>
                <a:ea typeface="+mn-ea"/>
                <a:cs typeface="+mn-cs"/>
              </a:rPr>
              <a:t>En un modo con doble nivel de presión, la curva se inicia a partir de la EPAP programada, alcanzando la presión inspiratoria programada o IPAP al final de la rampa de presurización</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BFBE66-7BBA-BD46-9CDF-03CCD620B96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000135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5" descr="Logotipo gtvmni">
            <a:extLst>
              <a:ext uri="{FF2B5EF4-FFF2-40B4-BE49-F238E27FC236}">
                <a16:creationId xmlns:a16="http://schemas.microsoft.com/office/drawing/2014/main" id="{C9EEF062-17EF-B240-A0DF-53CF90A071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3">
            <a:extLst>
              <a:ext uri="{FF2B5EF4-FFF2-40B4-BE49-F238E27FC236}">
                <a16:creationId xmlns:a16="http://schemas.microsoft.com/office/drawing/2014/main" id="{FA96FE39-3CDA-BE4E-8EB0-1857FF8E48F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6025" y="188913"/>
            <a:ext cx="46799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1">
            <a:extLst>
              <a:ext uri="{FF2B5EF4-FFF2-40B4-BE49-F238E27FC236}">
                <a16:creationId xmlns:a16="http://schemas.microsoft.com/office/drawing/2014/main" id="{51D54BFD-D752-1541-BA72-0EFDB3591954}"/>
              </a:ext>
            </a:extLst>
          </p:cNvPr>
          <p:cNvSpPr>
            <a:spLocks noChangeShapeType="1"/>
          </p:cNvSpPr>
          <p:nvPr userDrawn="1"/>
        </p:nvSpPr>
        <p:spPr bwMode="auto">
          <a:xfrm>
            <a:off x="6350" y="2205038"/>
            <a:ext cx="121920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 name="Título 1"/>
          <p:cNvSpPr>
            <a:spLocks noGrp="1"/>
          </p:cNvSpPr>
          <p:nvPr>
            <p:ph type="ctrTitle"/>
          </p:nvPr>
        </p:nvSpPr>
        <p:spPr>
          <a:xfrm>
            <a:off x="914400" y="3523803"/>
            <a:ext cx="10363200" cy="1470025"/>
          </a:xfrm>
        </p:spPr>
        <p:txBody>
          <a:bodyPr/>
          <a:lstStyle>
            <a:lvl1pPr>
              <a:defRPr>
                <a:solidFill>
                  <a:schemeClr val="accent6">
                    <a:lumMod val="75000"/>
                  </a:schemeClr>
                </a:solidFill>
              </a:defRPr>
            </a:lvl1pPr>
          </a:lstStyle>
          <a:p>
            <a:r>
              <a:rPr lang="es-ES_tradnl"/>
              <a:t>Clic para editar título</a:t>
            </a:r>
            <a:endParaRPr lang="es-ES"/>
          </a:p>
        </p:txBody>
      </p:sp>
      <p:sp>
        <p:nvSpPr>
          <p:cNvPr id="3" name="Subtítulo 2"/>
          <p:cNvSpPr>
            <a:spLocks noGrp="1"/>
          </p:cNvSpPr>
          <p:nvPr>
            <p:ph type="subTitle" idx="1"/>
          </p:nvPr>
        </p:nvSpPr>
        <p:spPr>
          <a:xfrm>
            <a:off x="914400" y="5013176"/>
            <a:ext cx="10363200" cy="625624"/>
          </a:xfrm>
        </p:spPr>
        <p:txBody>
          <a:bodyPr/>
          <a:lstStyle>
            <a:lvl1pPr marL="0" indent="0" algn="ctr">
              <a:buNone/>
              <a:defRPr sz="2800">
                <a:solidFill>
                  <a:schemeClr val="accent6">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dirty="0"/>
              <a:t>Haga clic para modificar el estilo de subtítulo del patrón</a:t>
            </a:r>
            <a:endParaRPr lang="es-ES" dirty="0"/>
          </a:p>
        </p:txBody>
      </p:sp>
      <p:sp>
        <p:nvSpPr>
          <p:cNvPr id="7" name="Rectangle 4">
            <a:extLst>
              <a:ext uri="{FF2B5EF4-FFF2-40B4-BE49-F238E27FC236}">
                <a16:creationId xmlns:a16="http://schemas.microsoft.com/office/drawing/2014/main" id="{0358FA6C-D3FD-9E48-823C-32051692124C}"/>
              </a:ext>
            </a:extLst>
          </p:cNvPr>
          <p:cNvSpPr>
            <a:spLocks noGrp="1" noChangeArrowheads="1"/>
          </p:cNvSpPr>
          <p:nvPr>
            <p:ph type="dt" sz="half" idx="10"/>
          </p:nvPr>
        </p:nvSpPr>
        <p:spPr/>
        <p:txBody>
          <a:bodyPr/>
          <a:lstStyle>
            <a:lvl1pPr>
              <a:defRPr sz="1200">
                <a:solidFill>
                  <a:schemeClr val="bg2">
                    <a:lumMod val="75000"/>
                  </a:schemeClr>
                </a:solidFill>
              </a:defRPr>
            </a:lvl1pPr>
          </a:lstStyle>
          <a:p>
            <a:pPr>
              <a:defRPr/>
            </a:pPr>
            <a:endParaRPr lang="es-ES"/>
          </a:p>
        </p:txBody>
      </p:sp>
      <p:sp>
        <p:nvSpPr>
          <p:cNvPr id="8" name="Rectangle 5">
            <a:extLst>
              <a:ext uri="{FF2B5EF4-FFF2-40B4-BE49-F238E27FC236}">
                <a16:creationId xmlns:a16="http://schemas.microsoft.com/office/drawing/2014/main" id="{1C323617-20B7-0243-988E-888D8372ED3B}"/>
              </a:ext>
            </a:extLst>
          </p:cNvPr>
          <p:cNvSpPr>
            <a:spLocks noGrp="1" noChangeArrowheads="1"/>
          </p:cNvSpPr>
          <p:nvPr>
            <p:ph type="ftr" sz="quarter" idx="11"/>
          </p:nvPr>
        </p:nvSpPr>
        <p:spPr/>
        <p:txBody>
          <a:bodyPr/>
          <a:lstStyle>
            <a:lvl1pPr>
              <a:defRPr sz="1200">
                <a:solidFill>
                  <a:schemeClr val="bg2">
                    <a:lumMod val="75000"/>
                  </a:schemeClr>
                </a:solidFill>
              </a:defRPr>
            </a:lvl1pPr>
          </a:lstStyle>
          <a:p>
            <a:pPr>
              <a:defRPr/>
            </a:pPr>
            <a:endParaRPr lang="es-ES"/>
          </a:p>
        </p:txBody>
      </p:sp>
      <p:sp>
        <p:nvSpPr>
          <p:cNvPr id="9" name="Rectangle 6">
            <a:extLst>
              <a:ext uri="{FF2B5EF4-FFF2-40B4-BE49-F238E27FC236}">
                <a16:creationId xmlns:a16="http://schemas.microsoft.com/office/drawing/2014/main" id="{8025F4A4-4A7D-CB40-A69E-7C1021D801E9}"/>
              </a:ext>
            </a:extLst>
          </p:cNvPr>
          <p:cNvSpPr>
            <a:spLocks noGrp="1" noChangeArrowheads="1"/>
          </p:cNvSpPr>
          <p:nvPr>
            <p:ph type="sldNum" sz="quarter" idx="12"/>
          </p:nvPr>
        </p:nvSpPr>
        <p:spPr/>
        <p:txBody>
          <a:bodyPr/>
          <a:lstStyle>
            <a:lvl1pPr>
              <a:defRPr sz="1200">
                <a:solidFill>
                  <a:schemeClr val="bg2">
                    <a:lumMod val="75000"/>
                  </a:schemeClr>
                </a:solidFill>
              </a:defRPr>
            </a:lvl1pPr>
          </a:lstStyle>
          <a:p>
            <a:pPr>
              <a:defRPr/>
            </a:pPr>
            <a:fld id="{2B7126C7-D821-3D47-A88F-0352FF41D2E5}" type="slidenum">
              <a:rPr lang="es-ES" altLang="es-ES"/>
              <a:pPr>
                <a:defRPr/>
              </a:pPr>
              <a:t>‹Nº›</a:t>
            </a:fld>
            <a:endParaRPr lang="es-ES" altLang="es-ES"/>
          </a:p>
        </p:txBody>
      </p:sp>
    </p:spTree>
    <p:extLst>
      <p:ext uri="{BB962C8B-B14F-4D97-AF65-F5344CB8AC3E}">
        <p14:creationId xmlns:p14="http://schemas.microsoft.com/office/powerpoint/2010/main" val="953533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79B7197-E459-D64A-B050-F5E6E639E57B}"/>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5" name="Picture 5" descr="Logotipo gtvmni">
            <a:extLst>
              <a:ext uri="{FF2B5EF4-FFF2-40B4-BE49-F238E27FC236}">
                <a16:creationId xmlns:a16="http://schemas.microsoft.com/office/drawing/2014/main" id="{74FD8F5C-57DC-D543-AE17-75C618F8F4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09600" y="274638"/>
            <a:ext cx="10972800" cy="418058"/>
          </a:xfrm>
        </p:spPr>
        <p:txBody>
          <a:bodyPr/>
          <a:lstStyle>
            <a:lvl1pPr>
              <a:defRPr sz="3600">
                <a:solidFill>
                  <a:schemeClr val="accent6">
                    <a:lumMod val="75000"/>
                  </a:schemeClr>
                </a:solidFill>
              </a:defRPr>
            </a:lvl1pPr>
          </a:lstStyle>
          <a:p>
            <a:r>
              <a:rPr lang="es-ES_tradnl" dirty="0"/>
              <a:t>Clic para editar título</a:t>
            </a:r>
            <a:endParaRPr lang="es-ES" dirty="0"/>
          </a:p>
        </p:txBody>
      </p:sp>
      <p:sp>
        <p:nvSpPr>
          <p:cNvPr id="3" name="Marcador de contenido 2"/>
          <p:cNvSpPr>
            <a:spLocks noGrp="1"/>
          </p:cNvSpPr>
          <p:nvPr>
            <p:ph idx="1"/>
          </p:nvPr>
        </p:nvSpPr>
        <p:spPr/>
        <p:txBody>
          <a:bodyPr/>
          <a:lstStyle>
            <a:lvl1pPr>
              <a:defRPr sz="2400">
                <a:solidFill>
                  <a:schemeClr val="accent6">
                    <a:lumMod val="75000"/>
                  </a:schemeClr>
                </a:solidFill>
              </a:defRPr>
            </a:lvl1pPr>
            <a:lvl2pPr>
              <a:defRPr sz="2400">
                <a:solidFill>
                  <a:schemeClr val="accent6">
                    <a:lumMod val="75000"/>
                  </a:schemeClr>
                </a:solidFill>
              </a:defRPr>
            </a:lvl2pPr>
            <a:lvl3pPr>
              <a:defRPr sz="2000">
                <a:solidFill>
                  <a:schemeClr val="accent6">
                    <a:lumMod val="75000"/>
                  </a:schemeClr>
                </a:solidFill>
              </a:defRPr>
            </a:lvl3pPr>
            <a:lvl4pPr>
              <a:defRPr sz="1800">
                <a:solidFill>
                  <a:schemeClr val="accent6">
                    <a:lumMod val="75000"/>
                  </a:schemeClr>
                </a:solidFill>
              </a:defRPr>
            </a:lvl4pPr>
            <a:lvl5pPr>
              <a:defRPr>
                <a:solidFill>
                  <a:schemeClr val="accent6">
                    <a:lumMod val="75000"/>
                  </a:schemeClr>
                </a:solidFill>
              </a:defRPr>
            </a:lvl5pPr>
          </a:lstStyle>
          <a:p>
            <a:pPr lvl="0"/>
            <a:r>
              <a:rPr lang="es-ES"/>
              <a:t>Editar los estilos de texto del patrón
Segundo nivel
Tercer nivel
Cuarto nivel
Quinto nivel</a:t>
            </a:r>
            <a:endParaRPr lang="es-ES_tradnl" dirty="0"/>
          </a:p>
        </p:txBody>
      </p:sp>
      <p:sp>
        <p:nvSpPr>
          <p:cNvPr id="6" name="Rectangle 4">
            <a:extLst>
              <a:ext uri="{FF2B5EF4-FFF2-40B4-BE49-F238E27FC236}">
                <a16:creationId xmlns:a16="http://schemas.microsoft.com/office/drawing/2014/main" id="{EAA562F6-5BAD-0844-AC0B-28F1899530DC}"/>
              </a:ext>
            </a:extLst>
          </p:cNvPr>
          <p:cNvSpPr>
            <a:spLocks noGrp="1" noChangeArrowheads="1"/>
          </p:cNvSpPr>
          <p:nvPr>
            <p:ph type="dt" sz="half" idx="10"/>
          </p:nvPr>
        </p:nvSpPr>
        <p:spPr/>
        <p:txBody>
          <a:bodyPr/>
          <a:lstStyle>
            <a:lvl1pPr>
              <a:defRPr/>
            </a:lvl1pPr>
          </a:lstStyle>
          <a:p>
            <a:pPr>
              <a:defRPr/>
            </a:pPr>
            <a:endParaRPr lang="es-ES"/>
          </a:p>
        </p:txBody>
      </p:sp>
      <p:sp>
        <p:nvSpPr>
          <p:cNvPr id="7" name="Rectangle 5">
            <a:extLst>
              <a:ext uri="{FF2B5EF4-FFF2-40B4-BE49-F238E27FC236}">
                <a16:creationId xmlns:a16="http://schemas.microsoft.com/office/drawing/2014/main" id="{C891C333-E25C-2A4D-ABBB-0E533906ACBF}"/>
              </a:ext>
            </a:extLst>
          </p:cNvPr>
          <p:cNvSpPr>
            <a:spLocks noGrp="1" noChangeArrowheads="1"/>
          </p:cNvSpPr>
          <p:nvPr>
            <p:ph type="ftr" sz="quarter" idx="11"/>
          </p:nvPr>
        </p:nvSpPr>
        <p:spPr/>
        <p:txBody>
          <a:bodyPr/>
          <a:lstStyle>
            <a:lvl1pPr>
              <a:defRPr/>
            </a:lvl1pPr>
          </a:lstStyle>
          <a:p>
            <a:pPr>
              <a:defRPr/>
            </a:pPr>
            <a:endParaRPr lang="es-ES"/>
          </a:p>
        </p:txBody>
      </p:sp>
      <p:sp>
        <p:nvSpPr>
          <p:cNvPr id="8" name="Rectangle 6">
            <a:extLst>
              <a:ext uri="{FF2B5EF4-FFF2-40B4-BE49-F238E27FC236}">
                <a16:creationId xmlns:a16="http://schemas.microsoft.com/office/drawing/2014/main" id="{18FDD900-EA33-1947-B2AB-647DB8AFD24E}"/>
              </a:ext>
            </a:extLst>
          </p:cNvPr>
          <p:cNvSpPr>
            <a:spLocks noGrp="1" noChangeArrowheads="1"/>
          </p:cNvSpPr>
          <p:nvPr>
            <p:ph type="sldNum" sz="quarter" idx="12"/>
          </p:nvPr>
        </p:nvSpPr>
        <p:spPr/>
        <p:txBody>
          <a:bodyPr/>
          <a:lstStyle>
            <a:lvl1pPr>
              <a:defRPr/>
            </a:lvl1pPr>
          </a:lstStyle>
          <a:p>
            <a:pPr>
              <a:defRPr/>
            </a:pPr>
            <a:fld id="{CA9AAC53-DFBF-5146-92BC-2AF41FBAEA87}" type="slidenum">
              <a:rPr lang="es-ES" altLang="es-ES"/>
              <a:pPr>
                <a:defRPr/>
              </a:pPr>
              <a:t>‹Nº›</a:t>
            </a:fld>
            <a:endParaRPr lang="es-ES" altLang="es-ES"/>
          </a:p>
        </p:txBody>
      </p:sp>
    </p:spTree>
    <p:extLst>
      <p:ext uri="{BB962C8B-B14F-4D97-AF65-F5344CB8AC3E}">
        <p14:creationId xmlns:p14="http://schemas.microsoft.com/office/powerpoint/2010/main" val="296441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5C69637-3423-A340-A6EC-60C70C2D2D7D}"/>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5" name="Picture 5" descr="Logotipo gtvmni">
            <a:extLst>
              <a:ext uri="{FF2B5EF4-FFF2-40B4-BE49-F238E27FC236}">
                <a16:creationId xmlns:a16="http://schemas.microsoft.com/office/drawing/2014/main" id="{2BA510EC-90DE-D84C-8C99-97FE8D82E7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
        <p:nvSpPr>
          <p:cNvPr id="6" name="Rectangle 4">
            <a:extLst>
              <a:ext uri="{FF2B5EF4-FFF2-40B4-BE49-F238E27FC236}">
                <a16:creationId xmlns:a16="http://schemas.microsoft.com/office/drawing/2014/main" id="{2AD398DB-C39A-BC46-8556-BF298F0B11C5}"/>
              </a:ext>
            </a:extLst>
          </p:cNvPr>
          <p:cNvSpPr>
            <a:spLocks noGrp="1" noChangeArrowheads="1"/>
          </p:cNvSpPr>
          <p:nvPr>
            <p:ph type="dt" sz="half" idx="10"/>
          </p:nvPr>
        </p:nvSpPr>
        <p:spPr/>
        <p:txBody>
          <a:bodyPr/>
          <a:lstStyle>
            <a:lvl1pPr>
              <a:defRPr/>
            </a:lvl1pPr>
          </a:lstStyle>
          <a:p>
            <a:pPr>
              <a:defRPr/>
            </a:pPr>
            <a:endParaRPr lang="es-ES"/>
          </a:p>
        </p:txBody>
      </p:sp>
      <p:sp>
        <p:nvSpPr>
          <p:cNvPr id="7" name="Rectangle 5">
            <a:extLst>
              <a:ext uri="{FF2B5EF4-FFF2-40B4-BE49-F238E27FC236}">
                <a16:creationId xmlns:a16="http://schemas.microsoft.com/office/drawing/2014/main" id="{676DC8BD-B18A-2B4D-AC99-48F014BFDBFA}"/>
              </a:ext>
            </a:extLst>
          </p:cNvPr>
          <p:cNvSpPr>
            <a:spLocks noGrp="1" noChangeArrowheads="1"/>
          </p:cNvSpPr>
          <p:nvPr>
            <p:ph type="ftr" sz="quarter" idx="11"/>
          </p:nvPr>
        </p:nvSpPr>
        <p:spPr/>
        <p:txBody>
          <a:bodyPr/>
          <a:lstStyle>
            <a:lvl1pPr>
              <a:defRPr/>
            </a:lvl1pPr>
          </a:lstStyle>
          <a:p>
            <a:pPr>
              <a:defRPr/>
            </a:pPr>
            <a:endParaRPr lang="es-ES"/>
          </a:p>
        </p:txBody>
      </p:sp>
      <p:sp>
        <p:nvSpPr>
          <p:cNvPr id="8" name="Rectangle 6">
            <a:extLst>
              <a:ext uri="{FF2B5EF4-FFF2-40B4-BE49-F238E27FC236}">
                <a16:creationId xmlns:a16="http://schemas.microsoft.com/office/drawing/2014/main" id="{E1567850-189D-F64D-AA51-38467C78D395}"/>
              </a:ext>
            </a:extLst>
          </p:cNvPr>
          <p:cNvSpPr>
            <a:spLocks noGrp="1" noChangeArrowheads="1"/>
          </p:cNvSpPr>
          <p:nvPr>
            <p:ph type="sldNum" sz="quarter" idx="12"/>
          </p:nvPr>
        </p:nvSpPr>
        <p:spPr/>
        <p:txBody>
          <a:bodyPr/>
          <a:lstStyle>
            <a:lvl1pPr>
              <a:defRPr/>
            </a:lvl1pPr>
          </a:lstStyle>
          <a:p>
            <a:pPr>
              <a:defRPr/>
            </a:pPr>
            <a:fld id="{FDE581F0-6F5D-7249-9F6E-FA6D3367224F}" type="slidenum">
              <a:rPr lang="es-ES" altLang="es-ES"/>
              <a:pPr>
                <a:defRPr/>
              </a:pPr>
              <a:t>‹Nº›</a:t>
            </a:fld>
            <a:endParaRPr lang="es-ES" altLang="es-ES"/>
          </a:p>
        </p:txBody>
      </p:sp>
    </p:spTree>
    <p:extLst>
      <p:ext uri="{BB962C8B-B14F-4D97-AF65-F5344CB8AC3E}">
        <p14:creationId xmlns:p14="http://schemas.microsoft.com/office/powerpoint/2010/main" val="193042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AD63870-461D-BC49-8AD4-A698330199D0}"/>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6" name="Picture 5" descr="Logotipo gtvmni">
            <a:extLst>
              <a:ext uri="{FF2B5EF4-FFF2-40B4-BE49-F238E27FC236}">
                <a16:creationId xmlns:a16="http://schemas.microsoft.com/office/drawing/2014/main" id="{7F3087E3-AF6D-BB40-B8AE-D54FBF73F1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lvl1pPr>
              <a:defRPr sz="3600"/>
            </a:lvl1pPr>
          </a:lstStyle>
          <a:p>
            <a:r>
              <a:rPr lang="es-ES_tradnl" dirty="0"/>
              <a:t>Clic para editar título</a:t>
            </a:r>
            <a:endParaRPr lang="es-ES" dirty="0"/>
          </a:p>
        </p:txBody>
      </p:sp>
      <p:sp>
        <p:nvSpPr>
          <p:cNvPr id="3" name="Marcador de contenido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4" name="Marcador de contenido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Rectangle 4">
            <a:extLst>
              <a:ext uri="{FF2B5EF4-FFF2-40B4-BE49-F238E27FC236}">
                <a16:creationId xmlns:a16="http://schemas.microsoft.com/office/drawing/2014/main" id="{419032CD-C8CB-2E42-B31D-2C321D87D824}"/>
              </a:ext>
            </a:extLst>
          </p:cNvPr>
          <p:cNvSpPr>
            <a:spLocks noGrp="1" noChangeArrowheads="1"/>
          </p:cNvSpPr>
          <p:nvPr>
            <p:ph type="dt" sz="half" idx="10"/>
          </p:nvPr>
        </p:nvSpPr>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14050816-48AE-8C46-A42A-B44B3EFBBD20}"/>
              </a:ext>
            </a:extLst>
          </p:cNvPr>
          <p:cNvSpPr>
            <a:spLocks noGrp="1" noChangeArrowheads="1"/>
          </p:cNvSpPr>
          <p:nvPr>
            <p:ph type="ftr" sz="quarter" idx="11"/>
          </p:nvPr>
        </p:nvSpPr>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70720201-DB00-7A49-A4BE-A8E12F0E4F9D}"/>
              </a:ext>
            </a:extLst>
          </p:cNvPr>
          <p:cNvSpPr>
            <a:spLocks noGrp="1" noChangeArrowheads="1"/>
          </p:cNvSpPr>
          <p:nvPr>
            <p:ph type="sldNum" sz="quarter" idx="12"/>
          </p:nvPr>
        </p:nvSpPr>
        <p:spPr/>
        <p:txBody>
          <a:bodyPr/>
          <a:lstStyle>
            <a:lvl1pPr>
              <a:defRPr/>
            </a:lvl1pPr>
          </a:lstStyle>
          <a:p>
            <a:pPr>
              <a:defRPr/>
            </a:pPr>
            <a:fld id="{B8A06072-7C21-7644-B5E4-F4E77AA7BFBE}" type="slidenum">
              <a:rPr lang="es-ES" altLang="es-ES"/>
              <a:pPr>
                <a:defRPr/>
              </a:pPr>
              <a:t>‹Nº›</a:t>
            </a:fld>
            <a:endParaRPr lang="es-ES" altLang="es-ES"/>
          </a:p>
        </p:txBody>
      </p:sp>
    </p:spTree>
    <p:extLst>
      <p:ext uri="{BB962C8B-B14F-4D97-AF65-F5344CB8AC3E}">
        <p14:creationId xmlns:p14="http://schemas.microsoft.com/office/powerpoint/2010/main" val="1258215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B3D4241-0FB6-834D-B047-0DA2CB0F8DFB}"/>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8" name="Picture 5" descr="Logotipo gtvmni">
            <a:extLst>
              <a:ext uri="{FF2B5EF4-FFF2-40B4-BE49-F238E27FC236}">
                <a16:creationId xmlns:a16="http://schemas.microsoft.com/office/drawing/2014/main" id="{902F5994-6AF8-0645-A4ED-49EB88BEEE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lvl1pPr>
              <a:defRPr sz="3600"/>
            </a:lvl1pPr>
          </a:lstStyle>
          <a:p>
            <a:r>
              <a:rPr lang="es-ES_tradnl" dirty="0"/>
              <a:t>Clic para editar título</a:t>
            </a:r>
            <a:endParaRPr lang="es-ES" dirty="0"/>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9" name="Rectangle 4">
            <a:extLst>
              <a:ext uri="{FF2B5EF4-FFF2-40B4-BE49-F238E27FC236}">
                <a16:creationId xmlns:a16="http://schemas.microsoft.com/office/drawing/2014/main" id="{81FEEA10-3CF7-7C47-996D-F38CD01675E7}"/>
              </a:ext>
            </a:extLst>
          </p:cNvPr>
          <p:cNvSpPr>
            <a:spLocks noGrp="1" noChangeArrowheads="1"/>
          </p:cNvSpPr>
          <p:nvPr>
            <p:ph type="dt" sz="half" idx="10"/>
          </p:nvPr>
        </p:nvSpPr>
        <p:spPr/>
        <p:txBody>
          <a:bodyPr/>
          <a:lstStyle>
            <a:lvl1pPr>
              <a:defRPr/>
            </a:lvl1pPr>
          </a:lstStyle>
          <a:p>
            <a:pPr>
              <a:defRPr/>
            </a:pPr>
            <a:endParaRPr lang="es-ES"/>
          </a:p>
        </p:txBody>
      </p:sp>
      <p:sp>
        <p:nvSpPr>
          <p:cNvPr id="10" name="Rectangle 5">
            <a:extLst>
              <a:ext uri="{FF2B5EF4-FFF2-40B4-BE49-F238E27FC236}">
                <a16:creationId xmlns:a16="http://schemas.microsoft.com/office/drawing/2014/main" id="{D915067E-0880-F14F-833F-D0F994A3425B}"/>
              </a:ext>
            </a:extLst>
          </p:cNvPr>
          <p:cNvSpPr>
            <a:spLocks noGrp="1" noChangeArrowheads="1"/>
          </p:cNvSpPr>
          <p:nvPr>
            <p:ph type="ftr" sz="quarter" idx="11"/>
          </p:nvPr>
        </p:nvSpPr>
        <p:spPr/>
        <p:txBody>
          <a:bodyPr/>
          <a:lstStyle>
            <a:lvl1pPr>
              <a:defRPr/>
            </a:lvl1pPr>
          </a:lstStyle>
          <a:p>
            <a:pPr>
              <a:defRPr/>
            </a:pPr>
            <a:endParaRPr lang="es-ES"/>
          </a:p>
        </p:txBody>
      </p:sp>
      <p:sp>
        <p:nvSpPr>
          <p:cNvPr id="11" name="Rectangle 6">
            <a:extLst>
              <a:ext uri="{FF2B5EF4-FFF2-40B4-BE49-F238E27FC236}">
                <a16:creationId xmlns:a16="http://schemas.microsoft.com/office/drawing/2014/main" id="{5D95F96D-A8DF-7344-9049-35B45DE7056A}"/>
              </a:ext>
            </a:extLst>
          </p:cNvPr>
          <p:cNvSpPr>
            <a:spLocks noGrp="1" noChangeArrowheads="1"/>
          </p:cNvSpPr>
          <p:nvPr>
            <p:ph type="sldNum" sz="quarter" idx="12"/>
          </p:nvPr>
        </p:nvSpPr>
        <p:spPr/>
        <p:txBody>
          <a:bodyPr/>
          <a:lstStyle>
            <a:lvl1pPr>
              <a:defRPr/>
            </a:lvl1pPr>
          </a:lstStyle>
          <a:p>
            <a:pPr>
              <a:defRPr/>
            </a:pPr>
            <a:fld id="{B3ECC159-3ECB-8645-8151-BE4BC850E130}" type="slidenum">
              <a:rPr lang="es-ES" altLang="es-ES"/>
              <a:pPr>
                <a:defRPr/>
              </a:pPr>
              <a:t>‹Nº›</a:t>
            </a:fld>
            <a:endParaRPr lang="es-ES" altLang="es-ES"/>
          </a:p>
        </p:txBody>
      </p:sp>
    </p:spTree>
    <p:extLst>
      <p:ext uri="{BB962C8B-B14F-4D97-AF65-F5344CB8AC3E}">
        <p14:creationId xmlns:p14="http://schemas.microsoft.com/office/powerpoint/2010/main" val="388320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60A7DD8-9639-2941-A31B-07E2095F13B4}"/>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4" name="Picture 5" descr="Logotipo gtvmni">
            <a:extLst>
              <a:ext uri="{FF2B5EF4-FFF2-40B4-BE49-F238E27FC236}">
                <a16:creationId xmlns:a16="http://schemas.microsoft.com/office/drawing/2014/main" id="{97125C43-A34F-7644-A53B-BDF3E5E200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lvl1pPr>
              <a:defRPr sz="3600"/>
            </a:lvl1pPr>
          </a:lstStyle>
          <a:p>
            <a:r>
              <a:rPr lang="es-ES_tradnl" dirty="0"/>
              <a:t>Clic para editar título</a:t>
            </a:r>
            <a:endParaRPr lang="es-ES" dirty="0"/>
          </a:p>
        </p:txBody>
      </p:sp>
      <p:sp>
        <p:nvSpPr>
          <p:cNvPr id="5" name="Rectangle 4">
            <a:extLst>
              <a:ext uri="{FF2B5EF4-FFF2-40B4-BE49-F238E27FC236}">
                <a16:creationId xmlns:a16="http://schemas.microsoft.com/office/drawing/2014/main" id="{F45AAA5F-FF03-504A-B3A3-3205B3936574}"/>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CC189DDA-3B03-894E-A029-E5F2AAEBFE20}"/>
              </a:ext>
            </a:extLst>
          </p:cNvPr>
          <p:cNvSpPr>
            <a:spLocks noGrp="1" noChangeArrowheads="1"/>
          </p:cNvSpPr>
          <p:nvPr>
            <p:ph type="ftr" sz="quarter" idx="11"/>
          </p:nvPr>
        </p:nvSpPr>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DAF05154-F79C-5E4E-A977-1C88043E3014}"/>
              </a:ext>
            </a:extLst>
          </p:cNvPr>
          <p:cNvSpPr>
            <a:spLocks noGrp="1" noChangeArrowheads="1"/>
          </p:cNvSpPr>
          <p:nvPr>
            <p:ph type="sldNum" sz="quarter" idx="12"/>
          </p:nvPr>
        </p:nvSpPr>
        <p:spPr/>
        <p:txBody>
          <a:bodyPr/>
          <a:lstStyle>
            <a:lvl1pPr>
              <a:defRPr/>
            </a:lvl1pPr>
          </a:lstStyle>
          <a:p>
            <a:pPr>
              <a:defRPr/>
            </a:pPr>
            <a:fld id="{B2960182-D2A2-E745-AFF3-73173872D1A2}" type="slidenum">
              <a:rPr lang="es-ES" altLang="es-ES"/>
              <a:pPr>
                <a:defRPr/>
              </a:pPr>
              <a:t>‹Nº›</a:t>
            </a:fld>
            <a:endParaRPr lang="es-ES" altLang="es-ES"/>
          </a:p>
        </p:txBody>
      </p:sp>
    </p:spTree>
    <p:extLst>
      <p:ext uri="{BB962C8B-B14F-4D97-AF65-F5344CB8AC3E}">
        <p14:creationId xmlns:p14="http://schemas.microsoft.com/office/powerpoint/2010/main" val="207870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0C7C725-66F8-A64C-8156-AC4A710614D1}"/>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A5A62993-3491-294F-81BC-4F20777A626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A9A742F1-C943-1748-8301-66A76668898F}"/>
              </a:ext>
            </a:extLst>
          </p:cNvPr>
          <p:cNvSpPr>
            <a:spLocks noGrp="1" noChangeArrowheads="1"/>
          </p:cNvSpPr>
          <p:nvPr>
            <p:ph type="sldNum" sz="quarter" idx="12"/>
          </p:nvPr>
        </p:nvSpPr>
        <p:spPr>
          <a:ln/>
        </p:spPr>
        <p:txBody>
          <a:bodyPr/>
          <a:lstStyle>
            <a:lvl1pPr>
              <a:defRPr/>
            </a:lvl1pPr>
          </a:lstStyle>
          <a:p>
            <a:pPr>
              <a:defRPr/>
            </a:pPr>
            <a:fld id="{6D70F4FC-168D-814F-85F4-6D7DB22BF221}" type="slidenum">
              <a:rPr lang="es-ES" altLang="es-ES"/>
              <a:pPr>
                <a:defRPr/>
              </a:pPr>
              <a:t>‹Nº›</a:t>
            </a:fld>
            <a:endParaRPr lang="es-ES" altLang="es-ES"/>
          </a:p>
        </p:txBody>
      </p:sp>
    </p:spTree>
    <p:extLst>
      <p:ext uri="{BB962C8B-B14F-4D97-AF65-F5344CB8AC3E}">
        <p14:creationId xmlns:p14="http://schemas.microsoft.com/office/powerpoint/2010/main" val="194836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pic>
        <p:nvPicPr>
          <p:cNvPr id="3" name="Picture 13" descr="Logotipo gtvmni">
            <a:extLst>
              <a:ext uri="{FF2B5EF4-FFF2-40B4-BE49-F238E27FC236}">
                <a16:creationId xmlns:a16="http://schemas.microsoft.com/office/drawing/2014/main" id="{90014A43-0BCF-2743-93F5-3F48894A77E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3933" y="115888"/>
            <a:ext cx="10668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12">
            <a:extLst>
              <a:ext uri="{FF2B5EF4-FFF2-40B4-BE49-F238E27FC236}">
                <a16:creationId xmlns:a16="http://schemas.microsoft.com/office/drawing/2014/main" id="{6BE06519-8B0E-9E4F-A0E6-B315C1A687D3}"/>
              </a:ext>
            </a:extLst>
          </p:cNvPr>
          <p:cNvSpPr>
            <a:spLocks noGrp="1"/>
          </p:cNvSpPr>
          <p:nvPr>
            <p:ph type="sldNum" sz="quarter" idx="10"/>
          </p:nvPr>
        </p:nvSpPr>
        <p:spPr/>
        <p:txBody>
          <a:bodyPr/>
          <a:lstStyle>
            <a:lvl1pPr>
              <a:defRPr/>
            </a:lvl1pPr>
          </a:lstStyle>
          <a:p>
            <a:pPr>
              <a:defRPr/>
            </a:pPr>
            <a:fld id="{673DA32D-8672-6D49-8AC6-098B14E192AD}" type="slidenum">
              <a:rPr lang="es-ES" altLang="es-ES_tradnl"/>
              <a:pPr>
                <a:defRPr/>
              </a:pPr>
              <a:t>‹Nº›</a:t>
            </a:fld>
            <a:endParaRPr lang="es-ES" altLang="es-ES_tradnl"/>
          </a:p>
        </p:txBody>
      </p:sp>
    </p:spTree>
    <p:extLst>
      <p:ext uri="{BB962C8B-B14F-4D97-AF65-F5344CB8AC3E}">
        <p14:creationId xmlns:p14="http://schemas.microsoft.com/office/powerpoint/2010/main" val="81304063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7C0723-D53C-A640-81C9-DA7A564E08B5}"/>
              </a:ext>
            </a:extLst>
          </p:cNvPr>
          <p:cNvSpPr>
            <a:spLocks noGrp="1" noChangeArrowheads="1"/>
          </p:cNvSpPr>
          <p:nvPr>
            <p:ph type="title"/>
          </p:nvPr>
        </p:nvSpPr>
        <p:spPr bwMode="auto">
          <a:xfrm>
            <a:off x="1487488" y="274638"/>
            <a:ext cx="10094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dirty="0"/>
              <a:t>Haga clic para cambiar el estilo	</a:t>
            </a:r>
          </a:p>
        </p:txBody>
      </p:sp>
      <p:sp>
        <p:nvSpPr>
          <p:cNvPr id="1027" name="Rectangle 3">
            <a:extLst>
              <a:ext uri="{FF2B5EF4-FFF2-40B4-BE49-F238E27FC236}">
                <a16:creationId xmlns:a16="http://schemas.microsoft.com/office/drawing/2014/main" id="{D36CC0C8-44DC-894C-B84C-C20047DD0FCC}"/>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dirty="0"/>
              <a:t>Haga clic para modificar el estilo de texto del patrón</a:t>
            </a:r>
          </a:p>
          <a:p>
            <a:pPr lvl="1"/>
            <a:r>
              <a:rPr lang="es-ES" altLang="es-ES" dirty="0"/>
              <a:t>Segundo nivel</a:t>
            </a:r>
          </a:p>
          <a:p>
            <a:pPr lvl="2"/>
            <a:r>
              <a:rPr lang="es-ES" altLang="es-ES" dirty="0"/>
              <a:t>Tercer nivel</a:t>
            </a:r>
          </a:p>
          <a:p>
            <a:pPr lvl="3"/>
            <a:r>
              <a:rPr lang="es-ES" altLang="es-ES" dirty="0"/>
              <a:t>Cuarto nivel</a:t>
            </a:r>
          </a:p>
        </p:txBody>
      </p:sp>
      <p:sp>
        <p:nvSpPr>
          <p:cNvPr id="1028" name="Rectangle 4">
            <a:extLst>
              <a:ext uri="{FF2B5EF4-FFF2-40B4-BE49-F238E27FC236}">
                <a16:creationId xmlns:a16="http://schemas.microsoft.com/office/drawing/2014/main" id="{0C3B15F2-C08B-D947-B594-AD3AD36B879C}"/>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mn-cs"/>
              </a:defRPr>
            </a:lvl1pPr>
          </a:lstStyle>
          <a:p>
            <a:pPr>
              <a:defRPr/>
            </a:pPr>
            <a:endParaRPr lang="es-ES"/>
          </a:p>
        </p:txBody>
      </p:sp>
      <p:sp>
        <p:nvSpPr>
          <p:cNvPr id="1029" name="Rectangle 5">
            <a:extLst>
              <a:ext uri="{FF2B5EF4-FFF2-40B4-BE49-F238E27FC236}">
                <a16:creationId xmlns:a16="http://schemas.microsoft.com/office/drawing/2014/main" id="{2F783CFA-34EE-3840-8852-8E6AC15363B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mn-cs"/>
              </a:defRPr>
            </a:lvl1pPr>
          </a:lstStyle>
          <a:p>
            <a:pPr>
              <a:defRPr/>
            </a:pPr>
            <a:endParaRPr lang="es-ES"/>
          </a:p>
        </p:txBody>
      </p:sp>
      <p:sp>
        <p:nvSpPr>
          <p:cNvPr id="1030" name="Rectangle 6">
            <a:extLst>
              <a:ext uri="{FF2B5EF4-FFF2-40B4-BE49-F238E27FC236}">
                <a16:creationId xmlns:a16="http://schemas.microsoft.com/office/drawing/2014/main" id="{175B5371-D714-5E44-92E6-189FB88D3CB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CA0CEEE-90E6-954F-95E3-60BD51A9366B}" type="slidenum">
              <a:rPr lang="es-ES" altLang="es-ES"/>
              <a:pPr>
                <a:defRPr/>
              </a:pPr>
              <a:t>‹Nº›</a:t>
            </a:fld>
            <a:endParaRPr lang="es-ES" altLang="es-ES"/>
          </a:p>
        </p:txBody>
      </p:sp>
    </p:spTree>
    <p:extLst>
      <p:ext uri="{BB962C8B-B14F-4D97-AF65-F5344CB8AC3E}">
        <p14:creationId xmlns:p14="http://schemas.microsoft.com/office/powerpoint/2010/main" val="3182677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rtl="0" eaLnBrk="0" fontAlgn="base" hangingPunct="0">
        <a:spcBef>
          <a:spcPct val="0"/>
        </a:spcBef>
        <a:spcAft>
          <a:spcPct val="0"/>
        </a:spcAft>
        <a:defRPr sz="3600">
          <a:solidFill>
            <a:srgbClr val="222268"/>
          </a:solidFill>
          <a:latin typeface="+mj-lt"/>
          <a:ea typeface="+mj-ea"/>
          <a:cs typeface="ＭＳ Ｐゴシック" charset="0"/>
        </a:defRPr>
      </a:lvl1pPr>
      <a:lvl2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rgbClr val="222268"/>
          </a:solidFill>
          <a:latin typeface="+mn-lt"/>
          <a:ea typeface="+mn-ea"/>
          <a:cs typeface="ＭＳ Ｐゴシック" charset="0"/>
        </a:defRPr>
      </a:lvl1pPr>
      <a:lvl2pPr marL="742950" indent="-285750" algn="l" rtl="0" eaLnBrk="0" fontAlgn="base" hangingPunct="0">
        <a:spcBef>
          <a:spcPct val="20000"/>
        </a:spcBef>
        <a:spcAft>
          <a:spcPct val="0"/>
        </a:spcAft>
        <a:buChar char="–"/>
        <a:defRPr sz="2000">
          <a:solidFill>
            <a:srgbClr val="222268"/>
          </a:solidFill>
          <a:latin typeface="+mn-lt"/>
          <a:ea typeface="+mn-ea"/>
        </a:defRPr>
      </a:lvl2pPr>
      <a:lvl3pPr marL="1143000" indent="-228600" algn="l" rtl="0" eaLnBrk="0" fontAlgn="base" hangingPunct="0">
        <a:spcBef>
          <a:spcPct val="20000"/>
        </a:spcBef>
        <a:spcAft>
          <a:spcPct val="0"/>
        </a:spcAft>
        <a:buChar char="•"/>
        <a:defRPr sz="1800">
          <a:solidFill>
            <a:srgbClr val="222268"/>
          </a:solidFill>
          <a:latin typeface="+mn-lt"/>
          <a:ea typeface="+mn-ea"/>
        </a:defRPr>
      </a:lvl3pPr>
      <a:lvl4pPr marL="1600200" indent="-228600" algn="l" rtl="0" eaLnBrk="0" fontAlgn="base" hangingPunct="0">
        <a:spcBef>
          <a:spcPct val="20000"/>
        </a:spcBef>
        <a:spcAft>
          <a:spcPct val="0"/>
        </a:spcAft>
        <a:buChar char="–"/>
        <a:defRPr sz="1600">
          <a:solidFill>
            <a:srgbClr val="222268"/>
          </a:solidFill>
          <a:latin typeface="+mn-lt"/>
          <a:ea typeface="+mn-ea"/>
        </a:defRPr>
      </a:lvl4pPr>
      <a:lvl5pPr marL="2057400" indent="-228600" algn="l" rtl="0" eaLnBrk="0" fontAlgn="base" hangingPunct="0">
        <a:spcBef>
          <a:spcPct val="20000"/>
        </a:spcBef>
        <a:spcAft>
          <a:spcPct val="0"/>
        </a:spcAft>
        <a:buChar char="»"/>
        <a:defRPr sz="2000">
          <a:solidFill>
            <a:srgbClr val="222268"/>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gsempere@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tiff"/><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2">
            <a:extLst>
              <a:ext uri="{FF2B5EF4-FFF2-40B4-BE49-F238E27FC236}">
                <a16:creationId xmlns:a16="http://schemas.microsoft.com/office/drawing/2014/main" id="{578C4988-39FA-2C43-B943-F6A5827B9C0C}"/>
              </a:ext>
            </a:extLst>
          </p:cNvPr>
          <p:cNvSpPr>
            <a:spLocks noGrp="1" noChangeArrowheads="1"/>
          </p:cNvSpPr>
          <p:nvPr>
            <p:ph type="ctrTitle"/>
          </p:nvPr>
        </p:nvSpPr>
        <p:spPr>
          <a:xfrm>
            <a:off x="1562100" y="2693987"/>
            <a:ext cx="9067800" cy="1470025"/>
          </a:xfrm>
        </p:spPr>
        <p:txBody>
          <a:bodyPr/>
          <a:lstStyle/>
          <a:p>
            <a:pPr eaLnBrk="1" hangingPunct="1"/>
            <a:r>
              <a:rPr lang="es-ES" altLang="es-ES" sz="3600" dirty="0">
                <a:solidFill>
                  <a:srgbClr val="000066"/>
                </a:solidFill>
              </a:rPr>
              <a:t>Introducción a las curvas en ventilación mecánica no invasiva</a:t>
            </a:r>
          </a:p>
        </p:txBody>
      </p:sp>
      <p:sp>
        <p:nvSpPr>
          <p:cNvPr id="6" name="Text Box 6">
            <a:extLst>
              <a:ext uri="{FF2B5EF4-FFF2-40B4-BE49-F238E27FC236}">
                <a16:creationId xmlns:a16="http://schemas.microsoft.com/office/drawing/2014/main" id="{4E6EDC0F-41D1-0142-8BEB-2F6F1F0F0F20}"/>
              </a:ext>
            </a:extLst>
          </p:cNvPr>
          <p:cNvSpPr txBox="1">
            <a:spLocks noChangeArrowheads="1"/>
          </p:cNvSpPr>
          <p:nvPr/>
        </p:nvSpPr>
        <p:spPr bwMode="auto">
          <a:xfrm>
            <a:off x="3791744" y="4653136"/>
            <a:ext cx="4842693"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sz="2000">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sz="2000">
                <a:solidFill>
                  <a:schemeClr val="tx2"/>
                </a:solidFill>
                <a:latin typeface="Franklin Gothic Book"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 altLang="es-ES" sz="2400" b="0" i="0" u="none" strike="noStrike" kern="1200" cap="none" spc="0" normalizeH="0" baseline="0" noProof="0" dirty="0">
                <a:ln>
                  <a:noFill/>
                </a:ln>
                <a:solidFill>
                  <a:srgbClr val="000066"/>
                </a:solidFill>
                <a:effectLst/>
                <a:uLnTx/>
                <a:uFillTx/>
                <a:latin typeface="Arial"/>
                <a:ea typeface="ＭＳ Ｐゴシック" panose="020B0600070205080204" pitchFamily="34" charset="-128"/>
                <a:cs typeface="+mn-cs"/>
              </a:rPr>
              <a:t>Gonzalo Sempere Montes </a:t>
            </a:r>
            <a:r>
              <a:rPr kumimoji="0" lang="es-ES" altLang="es-ES" sz="1800" b="0" i="0" u="none" strike="noStrike" kern="1200" cap="none" spc="0" normalizeH="0" baseline="0" noProof="0" dirty="0">
                <a:ln>
                  <a:noFill/>
                </a:ln>
                <a:solidFill>
                  <a:srgbClr val="000066"/>
                </a:solidFill>
                <a:effectLst/>
                <a:uLnTx/>
                <a:uFillTx/>
                <a:latin typeface="Arial"/>
                <a:ea typeface="ＭＳ Ｐゴシック" panose="020B0600070205080204" pitchFamily="34" charset="-128"/>
                <a:cs typeface="+mn-cs"/>
                <a:hlinkClick r:id="rId2"/>
              </a:rPr>
              <a:t>gsempere@gmail.com</a:t>
            </a:r>
            <a:endParaRPr kumimoji="0" lang="es-ES" altLang="es-ES" sz="1800" b="0" i="0" u="none" strike="noStrike" kern="1200" cap="none" spc="0" normalizeH="0" baseline="0" noProof="0" dirty="0">
              <a:ln>
                <a:noFill/>
              </a:ln>
              <a:solidFill>
                <a:srgbClr val="000066"/>
              </a:solidFill>
              <a:effectLst/>
              <a:uLnTx/>
              <a:uFillTx/>
              <a:latin typeface="Arial"/>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 altLang="es-ES" sz="1800" b="0" i="0" u="none" strike="noStrike" kern="1200" cap="none" spc="0" normalizeH="0" baseline="0" noProof="0" dirty="0">
                <a:ln>
                  <a:noFill/>
                </a:ln>
                <a:solidFill>
                  <a:srgbClr val="000066"/>
                </a:solidFill>
                <a:effectLst/>
                <a:uLnTx/>
                <a:uFillTx/>
                <a:latin typeface="Arial"/>
                <a:ea typeface="ＭＳ Ｐゴシック" panose="020B0600070205080204" pitchFamily="34" charset="-128"/>
                <a:cs typeface="+mn-cs"/>
              </a:rPr>
              <a:t>Unidad de Corta Estancia.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s-ES" altLang="es-ES" sz="1800" b="0" i="0" u="none" strike="noStrike" kern="1200" cap="none" spc="0" normalizeH="0" baseline="0" noProof="0" dirty="0">
                <a:ln>
                  <a:noFill/>
                </a:ln>
                <a:solidFill>
                  <a:srgbClr val="000066"/>
                </a:solidFill>
                <a:effectLst/>
                <a:uLnTx/>
                <a:uFillTx/>
                <a:latin typeface="Arial"/>
                <a:ea typeface="ＭＳ Ｐゴシック" panose="020B0600070205080204" pitchFamily="34" charset="-128"/>
                <a:cs typeface="+mn-cs"/>
              </a:rPr>
              <a:t>Hospital Universitario Dr. Peset. Valencia</a:t>
            </a:r>
            <a:endParaRPr kumimoji="0" lang="es-ES_tradnl" altLang="es-ES" sz="1800" b="0" i="0" u="none" strike="noStrike" kern="1200" cap="none" spc="0" normalizeH="0" baseline="0" noProof="0" dirty="0">
              <a:ln>
                <a:noFill/>
              </a:ln>
              <a:solidFill>
                <a:srgbClr val="333399"/>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389110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4F5BA0-D549-F346-82A5-F7935FCCFAE0}"/>
              </a:ext>
            </a:extLst>
          </p:cNvPr>
          <p:cNvSpPr>
            <a:spLocks noGrp="1"/>
          </p:cNvSpPr>
          <p:nvPr>
            <p:ph type="title"/>
          </p:nvPr>
        </p:nvSpPr>
        <p:spPr/>
        <p:txBody>
          <a:bodyPr/>
          <a:lstStyle/>
          <a:p>
            <a:r>
              <a:rPr lang="es-ES" dirty="0"/>
              <a:t>CURVAS TEMPORALES</a:t>
            </a:r>
          </a:p>
        </p:txBody>
      </p:sp>
      <p:sp>
        <p:nvSpPr>
          <p:cNvPr id="3" name="Marcador de texto 2">
            <a:extLst>
              <a:ext uri="{FF2B5EF4-FFF2-40B4-BE49-F238E27FC236}">
                <a16:creationId xmlns:a16="http://schemas.microsoft.com/office/drawing/2014/main" id="{2144D3F4-09EE-E84A-B38B-511FE6DF3860}"/>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1682423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3912888-068A-AD49-A70B-3A88C4CCA334}"/>
              </a:ext>
            </a:extLst>
          </p:cNvPr>
          <p:cNvPicPr>
            <a:picLocks noChangeAspect="1"/>
          </p:cNvPicPr>
          <p:nvPr/>
        </p:nvPicPr>
        <p:blipFill>
          <a:blip r:embed="rId3"/>
          <a:stretch>
            <a:fillRect/>
          </a:stretch>
        </p:blipFill>
        <p:spPr>
          <a:xfrm>
            <a:off x="6093085" y="1615425"/>
            <a:ext cx="5842000" cy="3327400"/>
          </a:xfrm>
          <a:prstGeom prst="rect">
            <a:avLst/>
          </a:prstGeom>
        </p:spPr>
      </p:pic>
      <p:sp>
        <p:nvSpPr>
          <p:cNvPr id="2" name="Título 1">
            <a:extLst>
              <a:ext uri="{FF2B5EF4-FFF2-40B4-BE49-F238E27FC236}">
                <a16:creationId xmlns:a16="http://schemas.microsoft.com/office/drawing/2014/main" id="{24CD5C5A-65D7-3E45-9F93-BC4B844733B8}"/>
              </a:ext>
            </a:extLst>
          </p:cNvPr>
          <p:cNvSpPr>
            <a:spLocks noGrp="1"/>
          </p:cNvSpPr>
          <p:nvPr>
            <p:ph type="title"/>
          </p:nvPr>
        </p:nvSpPr>
        <p:spPr/>
        <p:txBody>
          <a:bodyPr/>
          <a:lstStyle/>
          <a:p>
            <a:r>
              <a:rPr lang="es-ES" dirty="0"/>
              <a:t>Curva volumen-tiempo</a:t>
            </a:r>
          </a:p>
        </p:txBody>
      </p:sp>
      <p:pic>
        <p:nvPicPr>
          <p:cNvPr id="9" name="Imagen 8">
            <a:extLst>
              <a:ext uri="{FF2B5EF4-FFF2-40B4-BE49-F238E27FC236}">
                <a16:creationId xmlns:a16="http://schemas.microsoft.com/office/drawing/2014/main" id="{4BE6FA3C-C181-2B4D-916A-3B1079535B80}"/>
              </a:ext>
            </a:extLst>
          </p:cNvPr>
          <p:cNvPicPr>
            <a:picLocks noChangeAspect="1"/>
          </p:cNvPicPr>
          <p:nvPr/>
        </p:nvPicPr>
        <p:blipFill>
          <a:blip r:embed="rId4"/>
          <a:stretch>
            <a:fillRect/>
          </a:stretch>
        </p:blipFill>
        <p:spPr>
          <a:xfrm>
            <a:off x="767408" y="1532022"/>
            <a:ext cx="4827931" cy="3403724"/>
          </a:xfrm>
          <a:prstGeom prst="rect">
            <a:avLst/>
          </a:prstGeom>
        </p:spPr>
      </p:pic>
      <p:sp>
        <p:nvSpPr>
          <p:cNvPr id="10" name="Rectángulo 9">
            <a:extLst>
              <a:ext uri="{FF2B5EF4-FFF2-40B4-BE49-F238E27FC236}">
                <a16:creationId xmlns:a16="http://schemas.microsoft.com/office/drawing/2014/main" id="{5A541379-BDC0-ED42-94E3-2210058BC6AB}"/>
              </a:ext>
            </a:extLst>
          </p:cNvPr>
          <p:cNvSpPr/>
          <p:nvPr/>
        </p:nvSpPr>
        <p:spPr>
          <a:xfrm>
            <a:off x="6098916" y="1615425"/>
            <a:ext cx="5841305" cy="2258876"/>
          </a:xfrm>
          <a:prstGeom prst="rect">
            <a:avLst/>
          </a:prstGeom>
          <a:solidFill>
            <a:schemeClr val="bg2">
              <a:lumMod val="60000"/>
              <a:lumOff val="40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808080">
                  <a:lumMod val="75000"/>
                </a:srgbClr>
              </a:solidFill>
              <a:effectLst/>
              <a:uLnTx/>
              <a:uFillTx/>
              <a:latin typeface="Arial"/>
              <a:ea typeface="ＭＳ Ｐゴシック"/>
              <a:cs typeface="+mn-cs"/>
            </a:endParaRPr>
          </a:p>
        </p:txBody>
      </p:sp>
    </p:spTree>
    <p:extLst>
      <p:ext uri="{BB962C8B-B14F-4D97-AF65-F5344CB8AC3E}">
        <p14:creationId xmlns:p14="http://schemas.microsoft.com/office/powerpoint/2010/main" val="57943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868B08-9996-F24B-BED0-F4F63C363B21}"/>
              </a:ext>
            </a:extLst>
          </p:cNvPr>
          <p:cNvSpPr>
            <a:spLocks noGrp="1"/>
          </p:cNvSpPr>
          <p:nvPr>
            <p:ph type="title"/>
          </p:nvPr>
        </p:nvSpPr>
        <p:spPr/>
        <p:txBody>
          <a:bodyPr/>
          <a:lstStyle/>
          <a:p>
            <a:r>
              <a:rPr lang="es-ES" dirty="0"/>
              <a:t>Curva volumen-tiempo: </a:t>
            </a:r>
            <a:r>
              <a:rPr lang="es-ES" dirty="0">
                <a:solidFill>
                  <a:srgbClr val="C00000"/>
                </a:solidFill>
              </a:rPr>
              <a:t>utilidad</a:t>
            </a:r>
          </a:p>
        </p:txBody>
      </p:sp>
      <p:grpSp>
        <p:nvGrpSpPr>
          <p:cNvPr id="19" name="Grupo 18">
            <a:extLst>
              <a:ext uri="{FF2B5EF4-FFF2-40B4-BE49-F238E27FC236}">
                <a16:creationId xmlns:a16="http://schemas.microsoft.com/office/drawing/2014/main" id="{3C190E67-AD50-634A-84DF-0F14E3092894}"/>
              </a:ext>
            </a:extLst>
          </p:cNvPr>
          <p:cNvGrpSpPr/>
          <p:nvPr/>
        </p:nvGrpSpPr>
        <p:grpSpPr>
          <a:xfrm>
            <a:off x="609600" y="1484784"/>
            <a:ext cx="4870329" cy="4649075"/>
            <a:chOff x="609600" y="1484784"/>
            <a:chExt cx="4870329" cy="4649075"/>
          </a:xfrm>
        </p:grpSpPr>
        <p:pic>
          <p:nvPicPr>
            <p:cNvPr id="4" name="Imagen 3">
              <a:extLst>
                <a:ext uri="{FF2B5EF4-FFF2-40B4-BE49-F238E27FC236}">
                  <a16:creationId xmlns:a16="http://schemas.microsoft.com/office/drawing/2014/main" id="{A604CFA9-64EF-8A46-93D2-EBA5D79FBB39}"/>
                </a:ext>
              </a:extLst>
            </p:cNvPr>
            <p:cNvPicPr>
              <a:picLocks noChangeAspect="1"/>
            </p:cNvPicPr>
            <p:nvPr/>
          </p:nvPicPr>
          <p:blipFill>
            <a:blip r:embed="rId3"/>
            <a:stretch>
              <a:fillRect/>
            </a:stretch>
          </p:blipFill>
          <p:spPr>
            <a:xfrm>
              <a:off x="609600" y="2132856"/>
              <a:ext cx="4838328" cy="3537597"/>
            </a:xfrm>
            <a:prstGeom prst="rect">
              <a:avLst/>
            </a:prstGeom>
          </p:spPr>
        </p:pic>
        <p:sp>
          <p:nvSpPr>
            <p:cNvPr id="5" name="Rectángulo 4">
              <a:extLst>
                <a:ext uri="{FF2B5EF4-FFF2-40B4-BE49-F238E27FC236}">
                  <a16:creationId xmlns:a16="http://schemas.microsoft.com/office/drawing/2014/main" id="{5F40E410-3B6D-8146-A728-080DDEAD2C15}"/>
                </a:ext>
              </a:extLst>
            </p:cNvPr>
            <p:cNvSpPr/>
            <p:nvPr/>
          </p:nvSpPr>
          <p:spPr>
            <a:xfrm>
              <a:off x="1631504" y="1484784"/>
              <a:ext cx="3082895"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Presencia de fugas aéreas</a:t>
              </a:r>
              <a:endPar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 name="Rectángulo 5">
              <a:extLst>
                <a:ext uri="{FF2B5EF4-FFF2-40B4-BE49-F238E27FC236}">
                  <a16:creationId xmlns:a16="http://schemas.microsoft.com/office/drawing/2014/main" id="{B011D348-E63C-C047-9002-B79585A2A47B}"/>
                </a:ext>
              </a:extLst>
            </p:cNvPr>
            <p:cNvSpPr/>
            <p:nvPr/>
          </p:nvSpPr>
          <p:spPr>
            <a:xfrm>
              <a:off x="1159449" y="5764527"/>
              <a:ext cx="432048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Fugas del 17 % del volumen inspiratorio</a:t>
              </a:r>
            </a:p>
          </p:txBody>
        </p:sp>
        <p:sp>
          <p:nvSpPr>
            <p:cNvPr id="8" name="Flecha derecha 7">
              <a:extLst>
                <a:ext uri="{FF2B5EF4-FFF2-40B4-BE49-F238E27FC236}">
                  <a16:creationId xmlns:a16="http://schemas.microsoft.com/office/drawing/2014/main" id="{5417538E-D095-6F41-8160-892358C1BA8F}"/>
                </a:ext>
              </a:extLst>
            </p:cNvPr>
            <p:cNvSpPr/>
            <p:nvPr/>
          </p:nvSpPr>
          <p:spPr>
            <a:xfrm rot="19708131">
              <a:off x="1548717" y="4890218"/>
              <a:ext cx="445840"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ＭＳ Ｐゴシック"/>
                <a:cs typeface="+mn-cs"/>
              </a:endParaRPr>
            </a:p>
          </p:txBody>
        </p:sp>
        <p:cxnSp>
          <p:nvCxnSpPr>
            <p:cNvPr id="10" name="Conector recto 9">
              <a:extLst>
                <a:ext uri="{FF2B5EF4-FFF2-40B4-BE49-F238E27FC236}">
                  <a16:creationId xmlns:a16="http://schemas.microsoft.com/office/drawing/2014/main" id="{0014C05E-C750-2E46-874D-1EB4E1EDACE0}"/>
                </a:ext>
              </a:extLst>
            </p:cNvPr>
            <p:cNvCxnSpPr>
              <a:cxnSpLocks/>
              <a:stCxn id="8" idx="0"/>
            </p:cNvCxnSpPr>
            <p:nvPr/>
          </p:nvCxnSpPr>
          <p:spPr>
            <a:xfrm flipV="1">
              <a:off x="1714059" y="4890218"/>
              <a:ext cx="2173230" cy="4144"/>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0" name="Grupo 19">
            <a:extLst>
              <a:ext uri="{FF2B5EF4-FFF2-40B4-BE49-F238E27FC236}">
                <a16:creationId xmlns:a16="http://schemas.microsoft.com/office/drawing/2014/main" id="{A484E587-A32D-774F-98E3-9247CBEEB75D}"/>
              </a:ext>
            </a:extLst>
          </p:cNvPr>
          <p:cNvGrpSpPr/>
          <p:nvPr/>
        </p:nvGrpSpPr>
        <p:grpSpPr>
          <a:xfrm>
            <a:off x="6027894" y="1474717"/>
            <a:ext cx="4870961" cy="4195736"/>
            <a:chOff x="6027894" y="1474717"/>
            <a:chExt cx="4870961" cy="4195736"/>
          </a:xfrm>
        </p:grpSpPr>
        <p:pic>
          <p:nvPicPr>
            <p:cNvPr id="14" name="Imagen 13">
              <a:extLst>
                <a:ext uri="{FF2B5EF4-FFF2-40B4-BE49-F238E27FC236}">
                  <a16:creationId xmlns:a16="http://schemas.microsoft.com/office/drawing/2014/main" id="{CF3C3A86-018A-E647-BAF2-7162000BB4B4}"/>
                </a:ext>
              </a:extLst>
            </p:cNvPr>
            <p:cNvPicPr>
              <a:picLocks noChangeAspect="1"/>
            </p:cNvPicPr>
            <p:nvPr/>
          </p:nvPicPr>
          <p:blipFill>
            <a:blip r:embed="rId4"/>
            <a:stretch>
              <a:fillRect/>
            </a:stretch>
          </p:blipFill>
          <p:spPr>
            <a:xfrm>
              <a:off x="6027894" y="2132856"/>
              <a:ext cx="4870961" cy="3537597"/>
            </a:xfrm>
            <a:prstGeom prst="rect">
              <a:avLst/>
            </a:prstGeom>
          </p:spPr>
        </p:pic>
        <p:sp>
          <p:nvSpPr>
            <p:cNvPr id="15" name="Rectángulo 14">
              <a:extLst>
                <a:ext uri="{FF2B5EF4-FFF2-40B4-BE49-F238E27FC236}">
                  <a16:creationId xmlns:a16="http://schemas.microsoft.com/office/drawing/2014/main" id="{4E95F22C-217D-684B-8AC1-02F488EBD11E}"/>
                </a:ext>
              </a:extLst>
            </p:cNvPr>
            <p:cNvSpPr/>
            <p:nvPr/>
          </p:nvSpPr>
          <p:spPr>
            <a:xfrm>
              <a:off x="7477603" y="1474717"/>
              <a:ext cx="248016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Atrapamiento de aire</a:t>
              </a:r>
            </a:p>
          </p:txBody>
        </p:sp>
        <p:cxnSp>
          <p:nvCxnSpPr>
            <p:cNvPr id="16" name="Conector recto 15">
              <a:extLst>
                <a:ext uri="{FF2B5EF4-FFF2-40B4-BE49-F238E27FC236}">
                  <a16:creationId xmlns:a16="http://schemas.microsoft.com/office/drawing/2014/main" id="{7298DDE0-29C6-C54F-8D8F-9C121BAEFDC3}"/>
                </a:ext>
              </a:extLst>
            </p:cNvPr>
            <p:cNvCxnSpPr>
              <a:cxnSpLocks/>
            </p:cNvCxnSpPr>
            <p:nvPr/>
          </p:nvCxnSpPr>
          <p:spPr>
            <a:xfrm flipV="1">
              <a:off x="8328248" y="4890218"/>
              <a:ext cx="1944216" cy="209791"/>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Flecha derecha 17">
              <a:extLst>
                <a:ext uri="{FF2B5EF4-FFF2-40B4-BE49-F238E27FC236}">
                  <a16:creationId xmlns:a16="http://schemas.microsoft.com/office/drawing/2014/main" id="{BAC1846C-75D8-A847-99EA-7C649D39B4EE}"/>
                </a:ext>
              </a:extLst>
            </p:cNvPr>
            <p:cNvSpPr/>
            <p:nvPr/>
          </p:nvSpPr>
          <p:spPr>
            <a:xfrm rot="19708131">
              <a:off x="7866382" y="5085112"/>
              <a:ext cx="445840"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spTree>
    <p:extLst>
      <p:ext uri="{BB962C8B-B14F-4D97-AF65-F5344CB8AC3E}">
        <p14:creationId xmlns:p14="http://schemas.microsoft.com/office/powerpoint/2010/main" val="304572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3E1EAF-8CA8-8948-89C1-973412E56FD6}"/>
              </a:ext>
            </a:extLst>
          </p:cNvPr>
          <p:cNvPicPr>
            <a:picLocks noChangeAspect="1"/>
          </p:cNvPicPr>
          <p:nvPr/>
        </p:nvPicPr>
        <p:blipFill>
          <a:blip r:embed="rId3"/>
          <a:stretch>
            <a:fillRect/>
          </a:stretch>
        </p:blipFill>
        <p:spPr>
          <a:xfrm>
            <a:off x="6050124" y="1913035"/>
            <a:ext cx="5842000" cy="3327400"/>
          </a:xfrm>
          <a:prstGeom prst="rect">
            <a:avLst/>
          </a:prstGeom>
        </p:spPr>
      </p:pic>
      <p:sp>
        <p:nvSpPr>
          <p:cNvPr id="2" name="Título 1">
            <a:extLst>
              <a:ext uri="{FF2B5EF4-FFF2-40B4-BE49-F238E27FC236}">
                <a16:creationId xmlns:a16="http://schemas.microsoft.com/office/drawing/2014/main" id="{24CD5C5A-65D7-3E45-9F93-BC4B844733B8}"/>
              </a:ext>
            </a:extLst>
          </p:cNvPr>
          <p:cNvSpPr>
            <a:spLocks noGrp="1"/>
          </p:cNvSpPr>
          <p:nvPr>
            <p:ph type="title"/>
          </p:nvPr>
        </p:nvSpPr>
        <p:spPr/>
        <p:txBody>
          <a:bodyPr/>
          <a:lstStyle/>
          <a:p>
            <a:r>
              <a:rPr lang="es-ES" dirty="0"/>
              <a:t>Curva presión-tiempo</a:t>
            </a:r>
          </a:p>
        </p:txBody>
      </p:sp>
      <p:sp>
        <p:nvSpPr>
          <p:cNvPr id="8" name="Rectángulo 7">
            <a:extLst>
              <a:ext uri="{FF2B5EF4-FFF2-40B4-BE49-F238E27FC236}">
                <a16:creationId xmlns:a16="http://schemas.microsoft.com/office/drawing/2014/main" id="{A3902802-31BA-914E-AA2C-7B674EB36096}"/>
              </a:ext>
            </a:extLst>
          </p:cNvPr>
          <p:cNvSpPr/>
          <p:nvPr/>
        </p:nvSpPr>
        <p:spPr>
          <a:xfrm>
            <a:off x="6050124" y="2981559"/>
            <a:ext cx="5841305" cy="2258876"/>
          </a:xfrm>
          <a:prstGeom prst="rect">
            <a:avLst/>
          </a:prstGeom>
          <a:solidFill>
            <a:schemeClr val="bg2">
              <a:lumMod val="60000"/>
              <a:lumOff val="40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808080">
                  <a:lumMod val="75000"/>
                </a:srgbClr>
              </a:solidFill>
              <a:effectLst/>
              <a:uLnTx/>
              <a:uFillTx/>
              <a:latin typeface="Arial"/>
              <a:ea typeface="ＭＳ Ｐゴシック"/>
              <a:cs typeface="+mn-cs"/>
            </a:endParaRPr>
          </a:p>
        </p:txBody>
      </p:sp>
      <p:grpSp>
        <p:nvGrpSpPr>
          <p:cNvPr id="18" name="Grupo 17">
            <a:extLst>
              <a:ext uri="{FF2B5EF4-FFF2-40B4-BE49-F238E27FC236}">
                <a16:creationId xmlns:a16="http://schemas.microsoft.com/office/drawing/2014/main" id="{84809CDF-7E01-D542-B887-9DD46E492EC0}"/>
              </a:ext>
            </a:extLst>
          </p:cNvPr>
          <p:cNvGrpSpPr/>
          <p:nvPr/>
        </p:nvGrpSpPr>
        <p:grpSpPr>
          <a:xfrm>
            <a:off x="768067" y="1829151"/>
            <a:ext cx="4981948" cy="3502248"/>
            <a:chOff x="768067" y="1829151"/>
            <a:chExt cx="4981948" cy="3502248"/>
          </a:xfrm>
        </p:grpSpPr>
        <p:pic>
          <p:nvPicPr>
            <p:cNvPr id="10" name="Imagen 9">
              <a:extLst>
                <a:ext uri="{FF2B5EF4-FFF2-40B4-BE49-F238E27FC236}">
                  <a16:creationId xmlns:a16="http://schemas.microsoft.com/office/drawing/2014/main" id="{86403753-D860-D54D-B546-FE22EBEEDC79}"/>
                </a:ext>
              </a:extLst>
            </p:cNvPr>
            <p:cNvPicPr>
              <a:picLocks noChangeAspect="1"/>
            </p:cNvPicPr>
            <p:nvPr/>
          </p:nvPicPr>
          <p:blipFill>
            <a:blip r:embed="rId4"/>
            <a:stretch>
              <a:fillRect/>
            </a:stretch>
          </p:blipFill>
          <p:spPr>
            <a:xfrm>
              <a:off x="768067" y="1829151"/>
              <a:ext cx="4981948" cy="3502248"/>
            </a:xfrm>
            <a:prstGeom prst="rect">
              <a:avLst/>
            </a:prstGeom>
          </p:spPr>
        </p:pic>
        <p:cxnSp>
          <p:nvCxnSpPr>
            <p:cNvPr id="12" name="Conector recto de flecha 11">
              <a:extLst>
                <a:ext uri="{FF2B5EF4-FFF2-40B4-BE49-F238E27FC236}">
                  <a16:creationId xmlns:a16="http://schemas.microsoft.com/office/drawing/2014/main" id="{E6D22D82-CF72-6F43-B9E5-6B4774565ACE}"/>
                </a:ext>
              </a:extLst>
            </p:cNvPr>
            <p:cNvCxnSpPr>
              <a:cxnSpLocks/>
            </p:cNvCxnSpPr>
            <p:nvPr/>
          </p:nvCxnSpPr>
          <p:spPr>
            <a:xfrm>
              <a:off x="3935760" y="2739111"/>
              <a:ext cx="0" cy="2304256"/>
            </a:xfrm>
            <a:prstGeom prst="straightConnector1">
              <a:avLst/>
            </a:prstGeom>
            <a:ln w="19050">
              <a:prstDash val="sysDash"/>
              <a:headEnd type="triangl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4" name="Conector recto de flecha 13">
              <a:extLst>
                <a:ext uri="{FF2B5EF4-FFF2-40B4-BE49-F238E27FC236}">
                  <a16:creationId xmlns:a16="http://schemas.microsoft.com/office/drawing/2014/main" id="{EA839018-8D73-0C4E-BC2C-E8DC3D0CFBC9}"/>
                </a:ext>
              </a:extLst>
            </p:cNvPr>
            <p:cNvCxnSpPr>
              <a:cxnSpLocks/>
            </p:cNvCxnSpPr>
            <p:nvPr/>
          </p:nvCxnSpPr>
          <p:spPr>
            <a:xfrm>
              <a:off x="2279576" y="3963247"/>
              <a:ext cx="0" cy="1128098"/>
            </a:xfrm>
            <a:prstGeom prst="straightConnector1">
              <a:avLst/>
            </a:prstGeom>
            <a:ln w="19050">
              <a:prstDash val="sysDash"/>
              <a:headEnd type="triangl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16" name="CuadroTexto 15">
              <a:extLst>
                <a:ext uri="{FF2B5EF4-FFF2-40B4-BE49-F238E27FC236}">
                  <a16:creationId xmlns:a16="http://schemas.microsoft.com/office/drawing/2014/main" id="{8F66A0CE-8145-D144-88D5-ECBE7FFA3D5D}"/>
                </a:ext>
              </a:extLst>
            </p:cNvPr>
            <p:cNvSpPr txBox="1"/>
            <p:nvPr/>
          </p:nvSpPr>
          <p:spPr>
            <a:xfrm>
              <a:off x="2264583" y="4611319"/>
              <a:ext cx="1368152"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EPAP</a:t>
              </a:r>
              <a:r>
                <a:rPr kumimoji="0" lang="es-E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5 cmH2O</a:t>
              </a:r>
            </a:p>
          </p:txBody>
        </p:sp>
        <p:sp>
          <p:nvSpPr>
            <p:cNvPr id="17" name="CuadroTexto 16">
              <a:extLst>
                <a:ext uri="{FF2B5EF4-FFF2-40B4-BE49-F238E27FC236}">
                  <a16:creationId xmlns:a16="http://schemas.microsoft.com/office/drawing/2014/main" id="{0CA27B57-4DF4-964C-B2F9-9F92176E0A5B}"/>
                </a:ext>
              </a:extLst>
            </p:cNvPr>
            <p:cNvSpPr txBox="1"/>
            <p:nvPr/>
          </p:nvSpPr>
          <p:spPr>
            <a:xfrm>
              <a:off x="3979358" y="4611318"/>
              <a:ext cx="1368152"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IPAP</a:t>
              </a:r>
              <a:r>
                <a:rPr kumimoji="0" lang="es-E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12 cmH2O</a:t>
              </a:r>
            </a:p>
          </p:txBody>
        </p:sp>
      </p:grpSp>
    </p:spTree>
    <p:extLst>
      <p:ext uri="{BB962C8B-B14F-4D97-AF65-F5344CB8AC3E}">
        <p14:creationId xmlns:p14="http://schemas.microsoft.com/office/powerpoint/2010/main" val="1136782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829E3E5-8B7F-054C-BF41-5B094BD760B1}"/>
              </a:ext>
            </a:extLst>
          </p:cNvPr>
          <p:cNvPicPr>
            <a:picLocks noChangeAspect="1"/>
          </p:cNvPicPr>
          <p:nvPr/>
        </p:nvPicPr>
        <p:blipFill>
          <a:blip r:embed="rId3"/>
          <a:stretch>
            <a:fillRect/>
          </a:stretch>
        </p:blipFill>
        <p:spPr>
          <a:xfrm>
            <a:off x="6050124" y="1913035"/>
            <a:ext cx="5842000" cy="3327400"/>
          </a:xfrm>
          <a:prstGeom prst="rect">
            <a:avLst/>
          </a:prstGeom>
        </p:spPr>
      </p:pic>
      <p:sp>
        <p:nvSpPr>
          <p:cNvPr id="2" name="Título 1">
            <a:extLst>
              <a:ext uri="{FF2B5EF4-FFF2-40B4-BE49-F238E27FC236}">
                <a16:creationId xmlns:a16="http://schemas.microsoft.com/office/drawing/2014/main" id="{24CD5C5A-65D7-3E45-9F93-BC4B844733B8}"/>
              </a:ext>
            </a:extLst>
          </p:cNvPr>
          <p:cNvSpPr>
            <a:spLocks noGrp="1"/>
          </p:cNvSpPr>
          <p:nvPr>
            <p:ph type="title"/>
          </p:nvPr>
        </p:nvSpPr>
        <p:spPr/>
        <p:txBody>
          <a:bodyPr/>
          <a:lstStyle/>
          <a:p>
            <a:r>
              <a:rPr lang="es-ES" dirty="0"/>
              <a:t>Curva presión-tiempo</a:t>
            </a:r>
          </a:p>
        </p:txBody>
      </p:sp>
      <p:pic>
        <p:nvPicPr>
          <p:cNvPr id="4" name="Imagen 3">
            <a:extLst>
              <a:ext uri="{FF2B5EF4-FFF2-40B4-BE49-F238E27FC236}">
                <a16:creationId xmlns:a16="http://schemas.microsoft.com/office/drawing/2014/main" id="{696B1874-3314-BB41-BC8C-4F42B0DFADCB}"/>
              </a:ext>
            </a:extLst>
          </p:cNvPr>
          <p:cNvPicPr>
            <a:picLocks noChangeAspect="1"/>
          </p:cNvPicPr>
          <p:nvPr/>
        </p:nvPicPr>
        <p:blipFill>
          <a:blip r:embed="rId4"/>
          <a:stretch>
            <a:fillRect/>
          </a:stretch>
        </p:blipFill>
        <p:spPr>
          <a:xfrm>
            <a:off x="360833" y="1494160"/>
            <a:ext cx="5468195" cy="4104456"/>
          </a:xfrm>
          <a:prstGeom prst="rect">
            <a:avLst/>
          </a:prstGeom>
        </p:spPr>
      </p:pic>
      <p:sp>
        <p:nvSpPr>
          <p:cNvPr id="9" name="Rectángulo 8">
            <a:extLst>
              <a:ext uri="{FF2B5EF4-FFF2-40B4-BE49-F238E27FC236}">
                <a16:creationId xmlns:a16="http://schemas.microsoft.com/office/drawing/2014/main" id="{578294BD-B83A-624E-AC48-B52F539D48E7}"/>
              </a:ext>
            </a:extLst>
          </p:cNvPr>
          <p:cNvSpPr/>
          <p:nvPr/>
        </p:nvSpPr>
        <p:spPr>
          <a:xfrm>
            <a:off x="6050124" y="2981559"/>
            <a:ext cx="5841305" cy="2258876"/>
          </a:xfrm>
          <a:prstGeom prst="rect">
            <a:avLst/>
          </a:prstGeom>
          <a:solidFill>
            <a:schemeClr val="bg2">
              <a:lumMod val="60000"/>
              <a:lumOff val="40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808080">
                  <a:lumMod val="75000"/>
                </a:srgbClr>
              </a:solidFill>
              <a:effectLst/>
              <a:uLnTx/>
              <a:uFillTx/>
              <a:latin typeface="Arial"/>
              <a:ea typeface="ＭＳ Ｐゴシック"/>
              <a:cs typeface="+mn-cs"/>
            </a:endParaRPr>
          </a:p>
        </p:txBody>
      </p:sp>
    </p:spTree>
    <p:extLst>
      <p:ext uri="{BB962C8B-B14F-4D97-AF65-F5344CB8AC3E}">
        <p14:creationId xmlns:p14="http://schemas.microsoft.com/office/powerpoint/2010/main" val="3206419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2DB3B8-B5FF-BD4C-AF7D-99D5ED458E52}"/>
              </a:ext>
            </a:extLst>
          </p:cNvPr>
          <p:cNvSpPr>
            <a:spLocks noGrp="1"/>
          </p:cNvSpPr>
          <p:nvPr>
            <p:ph type="title"/>
          </p:nvPr>
        </p:nvSpPr>
        <p:spPr/>
        <p:txBody>
          <a:bodyPr/>
          <a:lstStyle/>
          <a:p>
            <a:r>
              <a:rPr lang="es-ES" dirty="0"/>
              <a:t>Curva presión-tiempo: </a:t>
            </a:r>
            <a:r>
              <a:rPr lang="es-ES" dirty="0">
                <a:solidFill>
                  <a:srgbClr val="C00000"/>
                </a:solidFill>
              </a:rPr>
              <a:t>utilidad</a:t>
            </a:r>
          </a:p>
        </p:txBody>
      </p:sp>
      <p:sp>
        <p:nvSpPr>
          <p:cNvPr id="4" name="Rectángulo 3">
            <a:extLst>
              <a:ext uri="{FF2B5EF4-FFF2-40B4-BE49-F238E27FC236}">
                <a16:creationId xmlns:a16="http://schemas.microsoft.com/office/drawing/2014/main" id="{15432161-4957-0B49-8CCB-450238823BB1}"/>
              </a:ext>
            </a:extLst>
          </p:cNvPr>
          <p:cNvSpPr/>
          <p:nvPr/>
        </p:nvSpPr>
        <p:spPr>
          <a:xfrm>
            <a:off x="4727848" y="1124744"/>
            <a:ext cx="1800493"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ASINCRONÍAS</a:t>
            </a:r>
          </a:p>
        </p:txBody>
      </p:sp>
      <p:sp>
        <p:nvSpPr>
          <p:cNvPr id="6" name="Rectángulo 5">
            <a:extLst>
              <a:ext uri="{FF2B5EF4-FFF2-40B4-BE49-F238E27FC236}">
                <a16:creationId xmlns:a16="http://schemas.microsoft.com/office/drawing/2014/main" id="{8523DC72-02D9-2842-8A35-81DD8050BED5}"/>
              </a:ext>
            </a:extLst>
          </p:cNvPr>
          <p:cNvSpPr/>
          <p:nvPr/>
        </p:nvSpPr>
        <p:spPr>
          <a:xfrm>
            <a:off x="1415480" y="5445224"/>
            <a:ext cx="1903085"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Esfuerzo fallido</a:t>
            </a:r>
          </a:p>
        </p:txBody>
      </p:sp>
      <p:sp>
        <p:nvSpPr>
          <p:cNvPr id="8" name="Rectángulo 7">
            <a:extLst>
              <a:ext uri="{FF2B5EF4-FFF2-40B4-BE49-F238E27FC236}">
                <a16:creationId xmlns:a16="http://schemas.microsoft.com/office/drawing/2014/main" id="{B7F6F814-7A0D-4D4F-8FAC-F2BD9021C111}"/>
              </a:ext>
            </a:extLst>
          </p:cNvPr>
          <p:cNvSpPr/>
          <p:nvPr/>
        </p:nvSpPr>
        <p:spPr>
          <a:xfrm>
            <a:off x="7923451" y="5522461"/>
            <a:ext cx="168507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Doble trigger </a:t>
            </a:r>
          </a:p>
        </p:txBody>
      </p:sp>
      <p:pic>
        <p:nvPicPr>
          <p:cNvPr id="9" name="Imagen 8">
            <a:extLst>
              <a:ext uri="{FF2B5EF4-FFF2-40B4-BE49-F238E27FC236}">
                <a16:creationId xmlns:a16="http://schemas.microsoft.com/office/drawing/2014/main" id="{A71204F8-9DCB-814C-BA56-FA3BFFB9810E}"/>
              </a:ext>
            </a:extLst>
          </p:cNvPr>
          <p:cNvPicPr>
            <a:picLocks noChangeAspect="1"/>
          </p:cNvPicPr>
          <p:nvPr/>
        </p:nvPicPr>
        <p:blipFill>
          <a:blip r:embed="rId3"/>
          <a:stretch>
            <a:fillRect/>
          </a:stretch>
        </p:blipFill>
        <p:spPr>
          <a:xfrm>
            <a:off x="6234546" y="1954098"/>
            <a:ext cx="4684568" cy="3293007"/>
          </a:xfrm>
          <a:prstGeom prst="rect">
            <a:avLst/>
          </a:prstGeom>
        </p:spPr>
      </p:pic>
      <p:pic>
        <p:nvPicPr>
          <p:cNvPr id="10" name="Imagen 9">
            <a:extLst>
              <a:ext uri="{FF2B5EF4-FFF2-40B4-BE49-F238E27FC236}">
                <a16:creationId xmlns:a16="http://schemas.microsoft.com/office/drawing/2014/main" id="{1CB2C2D4-5CA2-9E42-A5D8-52882109E55E}"/>
              </a:ext>
            </a:extLst>
          </p:cNvPr>
          <p:cNvPicPr>
            <a:picLocks noChangeAspect="1"/>
          </p:cNvPicPr>
          <p:nvPr/>
        </p:nvPicPr>
        <p:blipFill>
          <a:blip r:embed="rId4"/>
          <a:stretch>
            <a:fillRect/>
          </a:stretch>
        </p:blipFill>
        <p:spPr>
          <a:xfrm>
            <a:off x="1272886" y="1954097"/>
            <a:ext cx="3714750" cy="3347861"/>
          </a:xfrm>
          <a:prstGeom prst="rect">
            <a:avLst/>
          </a:prstGeom>
        </p:spPr>
      </p:pic>
    </p:spTree>
    <p:extLst>
      <p:ext uri="{BB962C8B-B14F-4D97-AF65-F5344CB8AC3E}">
        <p14:creationId xmlns:p14="http://schemas.microsoft.com/office/powerpoint/2010/main" val="3982918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2DB3B8-B5FF-BD4C-AF7D-99D5ED458E52}"/>
              </a:ext>
            </a:extLst>
          </p:cNvPr>
          <p:cNvSpPr>
            <a:spLocks noGrp="1"/>
          </p:cNvSpPr>
          <p:nvPr>
            <p:ph type="title"/>
          </p:nvPr>
        </p:nvSpPr>
        <p:spPr/>
        <p:txBody>
          <a:bodyPr/>
          <a:lstStyle/>
          <a:p>
            <a:r>
              <a:rPr lang="es-ES" dirty="0"/>
              <a:t>Curva presión-tiempo: </a:t>
            </a:r>
            <a:r>
              <a:rPr lang="es-ES" dirty="0">
                <a:solidFill>
                  <a:srgbClr val="C00000"/>
                </a:solidFill>
              </a:rPr>
              <a:t>utilidad</a:t>
            </a:r>
          </a:p>
        </p:txBody>
      </p:sp>
      <p:sp>
        <p:nvSpPr>
          <p:cNvPr id="4" name="Rectángulo 3">
            <a:extLst>
              <a:ext uri="{FF2B5EF4-FFF2-40B4-BE49-F238E27FC236}">
                <a16:creationId xmlns:a16="http://schemas.microsoft.com/office/drawing/2014/main" id="{15432161-4957-0B49-8CCB-450238823BB1}"/>
              </a:ext>
            </a:extLst>
          </p:cNvPr>
          <p:cNvSpPr/>
          <p:nvPr/>
        </p:nvSpPr>
        <p:spPr>
          <a:xfrm>
            <a:off x="4727848" y="1124744"/>
            <a:ext cx="1800493"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ASINCRONÍAS</a:t>
            </a:r>
          </a:p>
        </p:txBody>
      </p:sp>
      <p:sp>
        <p:nvSpPr>
          <p:cNvPr id="6" name="Rectángulo 5">
            <a:extLst>
              <a:ext uri="{FF2B5EF4-FFF2-40B4-BE49-F238E27FC236}">
                <a16:creationId xmlns:a16="http://schemas.microsoft.com/office/drawing/2014/main" id="{8523DC72-02D9-2842-8A35-81DD8050BED5}"/>
              </a:ext>
            </a:extLst>
          </p:cNvPr>
          <p:cNvSpPr/>
          <p:nvPr/>
        </p:nvSpPr>
        <p:spPr>
          <a:xfrm>
            <a:off x="1415480" y="5445224"/>
            <a:ext cx="22236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Ciclado prematuro</a:t>
            </a:r>
          </a:p>
        </p:txBody>
      </p:sp>
      <p:sp>
        <p:nvSpPr>
          <p:cNvPr id="8" name="Rectángulo 7">
            <a:extLst>
              <a:ext uri="{FF2B5EF4-FFF2-40B4-BE49-F238E27FC236}">
                <a16:creationId xmlns:a16="http://schemas.microsoft.com/office/drawing/2014/main" id="{B7F6F814-7A0D-4D4F-8FAC-F2BD9021C111}"/>
              </a:ext>
            </a:extLst>
          </p:cNvPr>
          <p:cNvSpPr/>
          <p:nvPr/>
        </p:nvSpPr>
        <p:spPr>
          <a:xfrm>
            <a:off x="7921894" y="5445224"/>
            <a:ext cx="172354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Ciclado tardío</a:t>
            </a:r>
            <a:endPar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Imagen 4">
            <a:extLst>
              <a:ext uri="{FF2B5EF4-FFF2-40B4-BE49-F238E27FC236}">
                <a16:creationId xmlns:a16="http://schemas.microsoft.com/office/drawing/2014/main" id="{E881DA5E-0043-D348-B5E8-D28DF66501E9}"/>
              </a:ext>
            </a:extLst>
          </p:cNvPr>
          <p:cNvPicPr>
            <a:picLocks noChangeAspect="1"/>
          </p:cNvPicPr>
          <p:nvPr/>
        </p:nvPicPr>
        <p:blipFill>
          <a:blip r:embed="rId3"/>
          <a:stretch>
            <a:fillRect/>
          </a:stretch>
        </p:blipFill>
        <p:spPr>
          <a:xfrm>
            <a:off x="576569" y="1946734"/>
            <a:ext cx="5301680" cy="3398930"/>
          </a:xfrm>
          <a:prstGeom prst="rect">
            <a:avLst/>
          </a:prstGeom>
        </p:spPr>
      </p:pic>
      <p:pic>
        <p:nvPicPr>
          <p:cNvPr id="7" name="Imagen 6">
            <a:extLst>
              <a:ext uri="{FF2B5EF4-FFF2-40B4-BE49-F238E27FC236}">
                <a16:creationId xmlns:a16="http://schemas.microsoft.com/office/drawing/2014/main" id="{773AA7A7-484B-2044-8EE1-BA287AF19F6B}"/>
              </a:ext>
            </a:extLst>
          </p:cNvPr>
          <p:cNvPicPr>
            <a:picLocks noChangeAspect="1"/>
          </p:cNvPicPr>
          <p:nvPr/>
        </p:nvPicPr>
        <p:blipFill>
          <a:blip r:embed="rId4"/>
          <a:stretch>
            <a:fillRect/>
          </a:stretch>
        </p:blipFill>
        <p:spPr>
          <a:xfrm>
            <a:off x="6313753" y="1946734"/>
            <a:ext cx="5385318" cy="3398930"/>
          </a:xfrm>
          <a:prstGeom prst="rect">
            <a:avLst/>
          </a:prstGeom>
        </p:spPr>
      </p:pic>
    </p:spTree>
    <p:extLst>
      <p:ext uri="{BB962C8B-B14F-4D97-AF65-F5344CB8AC3E}">
        <p14:creationId xmlns:p14="http://schemas.microsoft.com/office/powerpoint/2010/main" val="3560830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4038B5D-27DC-7944-B959-7CE4233AABAB}"/>
              </a:ext>
            </a:extLst>
          </p:cNvPr>
          <p:cNvPicPr>
            <a:picLocks noChangeAspect="1"/>
          </p:cNvPicPr>
          <p:nvPr/>
        </p:nvPicPr>
        <p:blipFill>
          <a:blip r:embed="rId3"/>
          <a:stretch>
            <a:fillRect/>
          </a:stretch>
        </p:blipFill>
        <p:spPr>
          <a:xfrm>
            <a:off x="6069297" y="1575382"/>
            <a:ext cx="5740400" cy="3263900"/>
          </a:xfrm>
          <a:prstGeom prst="rect">
            <a:avLst/>
          </a:prstGeom>
        </p:spPr>
      </p:pic>
      <p:sp>
        <p:nvSpPr>
          <p:cNvPr id="2" name="Título 1">
            <a:extLst>
              <a:ext uri="{FF2B5EF4-FFF2-40B4-BE49-F238E27FC236}">
                <a16:creationId xmlns:a16="http://schemas.microsoft.com/office/drawing/2014/main" id="{24CD5C5A-65D7-3E45-9F93-BC4B844733B8}"/>
              </a:ext>
            </a:extLst>
          </p:cNvPr>
          <p:cNvSpPr>
            <a:spLocks noGrp="1"/>
          </p:cNvSpPr>
          <p:nvPr>
            <p:ph type="title"/>
          </p:nvPr>
        </p:nvSpPr>
        <p:spPr/>
        <p:txBody>
          <a:bodyPr/>
          <a:lstStyle/>
          <a:p>
            <a:r>
              <a:rPr lang="es-ES" dirty="0"/>
              <a:t>Curva flujo-tiempo</a:t>
            </a:r>
          </a:p>
        </p:txBody>
      </p:sp>
      <p:sp>
        <p:nvSpPr>
          <p:cNvPr id="8" name="Rectángulo 7">
            <a:extLst>
              <a:ext uri="{FF2B5EF4-FFF2-40B4-BE49-F238E27FC236}">
                <a16:creationId xmlns:a16="http://schemas.microsoft.com/office/drawing/2014/main" id="{A3902802-31BA-914E-AA2C-7B674EB36096}"/>
              </a:ext>
            </a:extLst>
          </p:cNvPr>
          <p:cNvSpPr/>
          <p:nvPr/>
        </p:nvSpPr>
        <p:spPr>
          <a:xfrm>
            <a:off x="6074531" y="3789039"/>
            <a:ext cx="5735167" cy="1076557"/>
          </a:xfrm>
          <a:prstGeom prst="rect">
            <a:avLst/>
          </a:prstGeom>
          <a:solidFill>
            <a:schemeClr val="bg2">
              <a:lumMod val="60000"/>
              <a:lumOff val="40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808080">
                  <a:lumMod val="75000"/>
                </a:srgbClr>
              </a:solidFill>
              <a:effectLst/>
              <a:uLnTx/>
              <a:uFillTx/>
              <a:latin typeface="Arial"/>
              <a:ea typeface="ＭＳ Ｐゴシック"/>
              <a:cs typeface="+mn-cs"/>
            </a:endParaRPr>
          </a:p>
        </p:txBody>
      </p:sp>
      <p:sp>
        <p:nvSpPr>
          <p:cNvPr id="6" name="Rectángulo 5">
            <a:extLst>
              <a:ext uri="{FF2B5EF4-FFF2-40B4-BE49-F238E27FC236}">
                <a16:creationId xmlns:a16="http://schemas.microsoft.com/office/drawing/2014/main" id="{785823AB-021F-C341-84C8-F9E18DCF1C27}"/>
              </a:ext>
            </a:extLst>
          </p:cNvPr>
          <p:cNvSpPr/>
          <p:nvPr/>
        </p:nvSpPr>
        <p:spPr>
          <a:xfrm>
            <a:off x="6074530" y="1574695"/>
            <a:ext cx="5735167" cy="990210"/>
          </a:xfrm>
          <a:prstGeom prst="rect">
            <a:avLst/>
          </a:prstGeom>
          <a:solidFill>
            <a:schemeClr val="bg2">
              <a:lumMod val="60000"/>
              <a:lumOff val="40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808080">
                  <a:lumMod val="75000"/>
                </a:srgbClr>
              </a:solidFill>
              <a:effectLst/>
              <a:uLnTx/>
              <a:uFillTx/>
              <a:latin typeface="Arial"/>
              <a:ea typeface="ＭＳ Ｐゴシック"/>
              <a:cs typeface="+mn-cs"/>
            </a:endParaRPr>
          </a:p>
        </p:txBody>
      </p:sp>
      <p:pic>
        <p:nvPicPr>
          <p:cNvPr id="3" name="Imagen 2">
            <a:extLst>
              <a:ext uri="{FF2B5EF4-FFF2-40B4-BE49-F238E27FC236}">
                <a16:creationId xmlns:a16="http://schemas.microsoft.com/office/drawing/2014/main" id="{F017FF54-966F-6144-A8E7-167865288C78}"/>
              </a:ext>
            </a:extLst>
          </p:cNvPr>
          <p:cNvPicPr>
            <a:picLocks noChangeAspect="1"/>
          </p:cNvPicPr>
          <p:nvPr/>
        </p:nvPicPr>
        <p:blipFill>
          <a:blip r:embed="rId4"/>
          <a:stretch>
            <a:fillRect/>
          </a:stretch>
        </p:blipFill>
        <p:spPr>
          <a:xfrm>
            <a:off x="382301" y="1804524"/>
            <a:ext cx="5436299" cy="2776604"/>
          </a:xfrm>
          <a:prstGeom prst="rect">
            <a:avLst/>
          </a:prstGeom>
        </p:spPr>
      </p:pic>
    </p:spTree>
    <p:extLst>
      <p:ext uri="{BB962C8B-B14F-4D97-AF65-F5344CB8AC3E}">
        <p14:creationId xmlns:p14="http://schemas.microsoft.com/office/powerpoint/2010/main" val="979742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D5C5A-65D7-3E45-9F93-BC4B844733B8}"/>
              </a:ext>
            </a:extLst>
          </p:cNvPr>
          <p:cNvSpPr>
            <a:spLocks noGrp="1"/>
          </p:cNvSpPr>
          <p:nvPr>
            <p:ph type="title"/>
          </p:nvPr>
        </p:nvSpPr>
        <p:spPr/>
        <p:txBody>
          <a:bodyPr/>
          <a:lstStyle/>
          <a:p>
            <a:r>
              <a:rPr lang="es-ES" dirty="0"/>
              <a:t>Curva flujo-tiempo</a:t>
            </a:r>
          </a:p>
        </p:txBody>
      </p:sp>
      <p:pic>
        <p:nvPicPr>
          <p:cNvPr id="11" name="Imagen 1">
            <a:extLst>
              <a:ext uri="{FF2B5EF4-FFF2-40B4-BE49-F238E27FC236}">
                <a16:creationId xmlns:a16="http://schemas.microsoft.com/office/drawing/2014/main" id="{23BF2E2F-936F-A14B-B21A-5036854F1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1268760"/>
            <a:ext cx="51308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7D498F5C-222B-AD47-98C9-BF34E89B9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62" t="13406" r="32762" b="22610"/>
          <a:stretch>
            <a:fillRect/>
          </a:stretch>
        </p:blipFill>
        <p:spPr bwMode="auto">
          <a:xfrm>
            <a:off x="6839615" y="1268760"/>
            <a:ext cx="2095154" cy="15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90E8F850-1B47-D948-9185-94E0988A5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108" t="12422" r="34422" b="21625"/>
          <a:stretch>
            <a:fillRect/>
          </a:stretch>
        </p:blipFill>
        <p:spPr bwMode="auto">
          <a:xfrm>
            <a:off x="8328248" y="2362078"/>
            <a:ext cx="2157758"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EEB8045D-ABBD-F048-BB94-AB3BA65D37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108" t="22266" r="32762" b="6250"/>
          <a:stretch>
            <a:fillRect/>
          </a:stretch>
        </p:blipFill>
        <p:spPr bwMode="auto">
          <a:xfrm>
            <a:off x="9809087" y="3695425"/>
            <a:ext cx="2165552" cy="162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40611F1B-716D-5748-94B6-99B0AE322E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662" t="24234" r="32762" b="6250"/>
          <a:stretch>
            <a:fillRect/>
          </a:stretch>
        </p:blipFill>
        <p:spPr bwMode="auto">
          <a:xfrm>
            <a:off x="8018460" y="5006504"/>
            <a:ext cx="2165552" cy="160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5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3"/>
            </p:par>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B08B0CC4-E1AF-A140-B2F6-A34BC7C8FF46}"/>
              </a:ext>
            </a:extLst>
          </p:cNvPr>
          <p:cNvSpPr>
            <a:spLocks noGrp="1" noChangeArrowheads="1"/>
          </p:cNvSpPr>
          <p:nvPr>
            <p:ph type="title"/>
          </p:nvPr>
        </p:nvSpPr>
        <p:spPr>
          <a:xfrm>
            <a:off x="2639616" y="188640"/>
            <a:ext cx="7499350" cy="725487"/>
          </a:xfrm>
        </p:spPr>
        <p:txBody>
          <a:bodyPr anchor="t"/>
          <a:lstStyle/>
          <a:p>
            <a:pPr eaLnBrk="1" hangingPunct="1">
              <a:defRPr/>
            </a:pPr>
            <a:r>
              <a:rPr lang="es-ES" dirty="0"/>
              <a:t>Curva flujo-tiempo: </a:t>
            </a:r>
            <a:r>
              <a:rPr lang="es-ES" dirty="0">
                <a:solidFill>
                  <a:srgbClr val="C00000"/>
                </a:solidFill>
              </a:rPr>
              <a:t>utilidad</a:t>
            </a:r>
            <a:endParaRPr lang="es-ES" altLang="es-ES_tradnl" i="1" dirty="0">
              <a:solidFill>
                <a:srgbClr val="C00000"/>
              </a:solidFill>
            </a:endParaRPr>
          </a:p>
        </p:txBody>
      </p:sp>
      <p:sp>
        <p:nvSpPr>
          <p:cNvPr id="5" name="Rectangle 4">
            <a:extLst>
              <a:ext uri="{FF2B5EF4-FFF2-40B4-BE49-F238E27FC236}">
                <a16:creationId xmlns:a16="http://schemas.microsoft.com/office/drawing/2014/main" id="{9AFAD8AC-98A1-5448-A95D-B78748C9B65A}"/>
              </a:ext>
            </a:extLst>
          </p:cNvPr>
          <p:cNvSpPr>
            <a:spLocks noChangeArrowheads="1"/>
          </p:cNvSpPr>
          <p:nvPr/>
        </p:nvSpPr>
        <p:spPr bwMode="auto">
          <a:xfrm>
            <a:off x="690562" y="1758436"/>
            <a:ext cx="11814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3" name="Imagen 2">
            <a:extLst>
              <a:ext uri="{FF2B5EF4-FFF2-40B4-BE49-F238E27FC236}">
                <a16:creationId xmlns:a16="http://schemas.microsoft.com/office/drawing/2014/main" id="{1132DD68-3BC3-8144-9F2B-FC12CCEDF350}"/>
              </a:ext>
            </a:extLst>
          </p:cNvPr>
          <p:cNvPicPr>
            <a:picLocks noChangeAspect="1"/>
          </p:cNvPicPr>
          <p:nvPr/>
        </p:nvPicPr>
        <p:blipFill>
          <a:blip r:embed="rId3"/>
          <a:stretch>
            <a:fillRect/>
          </a:stretch>
        </p:blipFill>
        <p:spPr>
          <a:xfrm>
            <a:off x="465548" y="2334970"/>
            <a:ext cx="5664200" cy="3162300"/>
          </a:xfrm>
          <a:prstGeom prst="rect">
            <a:avLst/>
          </a:prstGeom>
        </p:spPr>
      </p:pic>
      <p:sp>
        <p:nvSpPr>
          <p:cNvPr id="8" name="Rectángulo 7">
            <a:extLst>
              <a:ext uri="{FF2B5EF4-FFF2-40B4-BE49-F238E27FC236}">
                <a16:creationId xmlns:a16="http://schemas.microsoft.com/office/drawing/2014/main" id="{92B82063-04E3-8348-9DA6-75708E29326C}"/>
              </a:ext>
            </a:extLst>
          </p:cNvPr>
          <p:cNvSpPr/>
          <p:nvPr/>
        </p:nvSpPr>
        <p:spPr>
          <a:xfrm>
            <a:off x="2423592" y="1389104"/>
            <a:ext cx="153118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Auto - PEEP</a:t>
            </a:r>
            <a:endPar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 name="Imagen 1">
            <a:extLst>
              <a:ext uri="{FF2B5EF4-FFF2-40B4-BE49-F238E27FC236}">
                <a16:creationId xmlns:a16="http://schemas.microsoft.com/office/drawing/2014/main" id="{4AAE2FF8-3EAF-CA45-A78C-C8BDC93ED659}"/>
              </a:ext>
            </a:extLst>
          </p:cNvPr>
          <p:cNvPicPr>
            <a:picLocks noChangeAspect="1"/>
          </p:cNvPicPr>
          <p:nvPr/>
        </p:nvPicPr>
        <p:blipFill>
          <a:blip r:embed="rId4"/>
          <a:stretch>
            <a:fillRect/>
          </a:stretch>
        </p:blipFill>
        <p:spPr>
          <a:xfrm>
            <a:off x="6958445" y="1797050"/>
            <a:ext cx="4343400" cy="3263900"/>
          </a:xfrm>
          <a:prstGeom prst="rect">
            <a:avLst/>
          </a:prstGeom>
        </p:spPr>
      </p:pic>
    </p:spTree>
    <p:extLst>
      <p:ext uri="{BB962C8B-B14F-4D97-AF65-F5344CB8AC3E}">
        <p14:creationId xmlns:p14="http://schemas.microsoft.com/office/powerpoint/2010/main" val="1985538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F89CFE-80E5-B449-8F3D-9C1C9D624FE4}"/>
              </a:ext>
            </a:extLst>
          </p:cNvPr>
          <p:cNvSpPr>
            <a:spLocks noGrp="1"/>
          </p:cNvSpPr>
          <p:nvPr>
            <p:ph type="title"/>
          </p:nvPr>
        </p:nvSpPr>
        <p:spPr/>
        <p:txBody>
          <a:bodyPr/>
          <a:lstStyle/>
          <a:p>
            <a:r>
              <a:rPr lang="es-ES" dirty="0"/>
              <a:t>¿PORQUÉ USAR CURVAS EN VMNI?</a:t>
            </a:r>
          </a:p>
        </p:txBody>
      </p:sp>
      <p:sp>
        <p:nvSpPr>
          <p:cNvPr id="3" name="Marcador de texto 2">
            <a:extLst>
              <a:ext uri="{FF2B5EF4-FFF2-40B4-BE49-F238E27FC236}">
                <a16:creationId xmlns:a16="http://schemas.microsoft.com/office/drawing/2014/main" id="{BD82E12F-2124-484E-A99E-3F77422EEAE3}"/>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3269699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B08B0CC4-E1AF-A140-B2F6-A34BC7C8FF46}"/>
              </a:ext>
            </a:extLst>
          </p:cNvPr>
          <p:cNvSpPr>
            <a:spLocks noGrp="1" noChangeArrowheads="1"/>
          </p:cNvSpPr>
          <p:nvPr>
            <p:ph type="title"/>
          </p:nvPr>
        </p:nvSpPr>
        <p:spPr>
          <a:xfrm>
            <a:off x="2639616" y="188640"/>
            <a:ext cx="7499350" cy="725487"/>
          </a:xfrm>
        </p:spPr>
        <p:txBody>
          <a:bodyPr anchor="t"/>
          <a:lstStyle/>
          <a:p>
            <a:pPr eaLnBrk="1" hangingPunct="1">
              <a:defRPr/>
            </a:pPr>
            <a:r>
              <a:rPr lang="es-ES" dirty="0"/>
              <a:t>Curva flujo-tiempo: </a:t>
            </a:r>
            <a:r>
              <a:rPr lang="es-ES" dirty="0">
                <a:solidFill>
                  <a:srgbClr val="C00000"/>
                </a:solidFill>
              </a:rPr>
              <a:t>utilidad</a:t>
            </a:r>
            <a:endParaRPr lang="es-ES" altLang="es-ES_tradnl" i="1" dirty="0">
              <a:solidFill>
                <a:srgbClr val="C00000"/>
              </a:solidFill>
            </a:endParaRPr>
          </a:p>
        </p:txBody>
      </p:sp>
      <p:sp>
        <p:nvSpPr>
          <p:cNvPr id="5" name="Rectangle 4">
            <a:extLst>
              <a:ext uri="{FF2B5EF4-FFF2-40B4-BE49-F238E27FC236}">
                <a16:creationId xmlns:a16="http://schemas.microsoft.com/office/drawing/2014/main" id="{9AFAD8AC-98A1-5448-A95D-B78748C9B65A}"/>
              </a:ext>
            </a:extLst>
          </p:cNvPr>
          <p:cNvSpPr>
            <a:spLocks noChangeArrowheads="1"/>
          </p:cNvSpPr>
          <p:nvPr/>
        </p:nvSpPr>
        <p:spPr bwMode="auto">
          <a:xfrm>
            <a:off x="2242271" y="4405773"/>
            <a:ext cx="11814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 name="Rectángulo 7">
            <a:extLst>
              <a:ext uri="{FF2B5EF4-FFF2-40B4-BE49-F238E27FC236}">
                <a16:creationId xmlns:a16="http://schemas.microsoft.com/office/drawing/2014/main" id="{92B82063-04E3-8348-9DA6-75708E29326C}"/>
              </a:ext>
            </a:extLst>
          </p:cNvPr>
          <p:cNvSpPr/>
          <p:nvPr/>
        </p:nvSpPr>
        <p:spPr>
          <a:xfrm>
            <a:off x="2600799" y="1301262"/>
            <a:ext cx="5360336" cy="369332"/>
          </a:xfrm>
          <a:prstGeom prst="rect">
            <a:avLst/>
          </a:prstGeom>
          <a:solidFill>
            <a:schemeClr val="bg1"/>
          </a:solidFill>
          <a:ln>
            <a:solidFill>
              <a:srgbClr val="0070C0"/>
            </a:solidFill>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s-ES" sz="1800" b="0" i="0" u="none" strike="noStrike" kern="1200" cap="none" spc="0" normalizeH="0" baseline="0" noProof="0" dirty="0">
                <a:ln>
                  <a:noFill/>
                </a:ln>
                <a:solidFill>
                  <a:srgbClr val="222268"/>
                </a:solidFill>
                <a:effectLst/>
                <a:uLnTx/>
                <a:uFillTx/>
                <a:latin typeface="Arial" panose="020B0604020202020204" pitchFamily="34" charset="0"/>
                <a:ea typeface="ＭＳ Ｐゴシック" panose="020B0600070205080204" pitchFamily="34" charset="-128"/>
                <a:cs typeface="+mn-cs"/>
              </a:rPr>
              <a:t>ASINCRONIAS</a:t>
            </a:r>
          </a:p>
        </p:txBody>
      </p:sp>
      <p:sp>
        <p:nvSpPr>
          <p:cNvPr id="10" name="Rectángulo 9">
            <a:extLst>
              <a:ext uri="{FF2B5EF4-FFF2-40B4-BE49-F238E27FC236}">
                <a16:creationId xmlns:a16="http://schemas.microsoft.com/office/drawing/2014/main" id="{CA989FA7-3BF4-1244-9F1E-65B3FED33E8D}"/>
              </a:ext>
            </a:extLst>
          </p:cNvPr>
          <p:cNvSpPr/>
          <p:nvPr/>
        </p:nvSpPr>
        <p:spPr>
          <a:xfrm>
            <a:off x="1739025" y="2354015"/>
            <a:ext cx="2016224"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Esfuerzo fallido</a:t>
            </a:r>
          </a:p>
        </p:txBody>
      </p:sp>
      <p:sp>
        <p:nvSpPr>
          <p:cNvPr id="12" name="Rectángulo 11">
            <a:extLst>
              <a:ext uri="{FF2B5EF4-FFF2-40B4-BE49-F238E27FC236}">
                <a16:creationId xmlns:a16="http://schemas.microsoft.com/office/drawing/2014/main" id="{14C05D33-DB77-F840-8A49-9BEAFA755301}"/>
              </a:ext>
            </a:extLst>
          </p:cNvPr>
          <p:cNvSpPr/>
          <p:nvPr/>
        </p:nvSpPr>
        <p:spPr>
          <a:xfrm>
            <a:off x="1739025" y="3665586"/>
            <a:ext cx="1796995"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Doble trigger </a:t>
            </a:r>
          </a:p>
        </p:txBody>
      </p:sp>
      <p:sp>
        <p:nvSpPr>
          <p:cNvPr id="13" name="Rectángulo 12">
            <a:extLst>
              <a:ext uri="{FF2B5EF4-FFF2-40B4-BE49-F238E27FC236}">
                <a16:creationId xmlns:a16="http://schemas.microsoft.com/office/drawing/2014/main" id="{F20AA16A-0C3B-9F44-878E-D75E772A7515}"/>
              </a:ext>
            </a:extLst>
          </p:cNvPr>
          <p:cNvSpPr/>
          <p:nvPr/>
        </p:nvSpPr>
        <p:spPr>
          <a:xfrm>
            <a:off x="1739025" y="3010562"/>
            <a:ext cx="22236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Ciclado prematuro</a:t>
            </a:r>
          </a:p>
        </p:txBody>
      </p:sp>
      <p:sp>
        <p:nvSpPr>
          <p:cNvPr id="14" name="Rectángulo 13">
            <a:extLst>
              <a:ext uri="{FF2B5EF4-FFF2-40B4-BE49-F238E27FC236}">
                <a16:creationId xmlns:a16="http://schemas.microsoft.com/office/drawing/2014/main" id="{EB742D9E-922F-6E4E-A23A-D1C1EDF8846E}"/>
              </a:ext>
            </a:extLst>
          </p:cNvPr>
          <p:cNvSpPr/>
          <p:nvPr/>
        </p:nvSpPr>
        <p:spPr>
          <a:xfrm>
            <a:off x="1739025" y="4385812"/>
            <a:ext cx="172354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Ciclado tardío</a:t>
            </a:r>
            <a:endPar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19026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upo 16">
            <a:extLst>
              <a:ext uri="{FF2B5EF4-FFF2-40B4-BE49-F238E27FC236}">
                <a16:creationId xmlns:a16="http://schemas.microsoft.com/office/drawing/2014/main" id="{B9E1D25D-EB6E-3440-AFFC-7F796BD36D21}"/>
              </a:ext>
            </a:extLst>
          </p:cNvPr>
          <p:cNvGrpSpPr>
            <a:grpSpLocks/>
          </p:cNvGrpSpPr>
          <p:nvPr/>
        </p:nvGrpSpPr>
        <p:grpSpPr bwMode="auto">
          <a:xfrm>
            <a:off x="1199726" y="1354138"/>
            <a:ext cx="7404100" cy="4927600"/>
            <a:chOff x="1039649" y="1596317"/>
            <a:chExt cx="7144509" cy="4640995"/>
          </a:xfrm>
        </p:grpSpPr>
        <p:pic>
          <p:nvPicPr>
            <p:cNvPr id="55301" name="Imagen 11">
              <a:extLst>
                <a:ext uri="{FF2B5EF4-FFF2-40B4-BE49-F238E27FC236}">
                  <a16:creationId xmlns:a16="http://schemas.microsoft.com/office/drawing/2014/main" id="{B25877FE-4054-DF4B-B424-8352F2965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649" y="2060848"/>
              <a:ext cx="7144509"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lecha derecha 15">
              <a:extLst>
                <a:ext uri="{FF2B5EF4-FFF2-40B4-BE49-F238E27FC236}">
                  <a16:creationId xmlns:a16="http://schemas.microsoft.com/office/drawing/2014/main" id="{0C6DDB27-D8A4-FD41-840F-0458FB8765F2}"/>
                </a:ext>
              </a:extLst>
            </p:cNvPr>
            <p:cNvSpPr/>
            <p:nvPr/>
          </p:nvSpPr>
          <p:spPr>
            <a:xfrm>
              <a:off x="1949563" y="1596317"/>
              <a:ext cx="5327745" cy="215304"/>
            </a:xfrm>
            <a:prstGeom prst="rightArrow">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5303" name="CuadroTexto 12">
              <a:extLst>
                <a:ext uri="{FF2B5EF4-FFF2-40B4-BE49-F238E27FC236}">
                  <a16:creationId xmlns:a16="http://schemas.microsoft.com/office/drawing/2014/main" id="{99BF22F3-6D7B-B342-831C-3B9128158F41}"/>
                </a:ext>
              </a:extLst>
            </p:cNvPr>
            <p:cNvSpPr txBox="1">
              <a:spLocks noChangeArrowheads="1"/>
            </p:cNvSpPr>
            <p:nvPr/>
          </p:nvSpPr>
          <p:spPr bwMode="auto">
            <a:xfrm>
              <a:off x="1735304" y="2031879"/>
              <a:ext cx="6005048" cy="318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Normal		R. Media			R. Alta</a:t>
              </a:r>
            </a:p>
          </p:txBody>
        </p:sp>
      </p:grpSp>
      <p:sp>
        <p:nvSpPr>
          <p:cNvPr id="55299" name="Rectángulo 13">
            <a:extLst>
              <a:ext uri="{FF2B5EF4-FFF2-40B4-BE49-F238E27FC236}">
                <a16:creationId xmlns:a16="http://schemas.microsoft.com/office/drawing/2014/main" id="{08A1989B-A4B5-D741-ABAA-A8A5FD6924EB}"/>
              </a:ext>
            </a:extLst>
          </p:cNvPr>
          <p:cNvSpPr>
            <a:spLocks noChangeArrowheads="1"/>
          </p:cNvSpPr>
          <p:nvPr/>
        </p:nvSpPr>
        <p:spPr bwMode="auto">
          <a:xfrm>
            <a:off x="7319964" y="6453189"/>
            <a:ext cx="32400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Correger E. Med Intensiva. 2012;36(4):294-306</a:t>
            </a:r>
          </a:p>
        </p:txBody>
      </p:sp>
      <p:sp>
        <p:nvSpPr>
          <p:cNvPr id="11" name="Rectangle 2">
            <a:extLst>
              <a:ext uri="{FF2B5EF4-FFF2-40B4-BE49-F238E27FC236}">
                <a16:creationId xmlns:a16="http://schemas.microsoft.com/office/drawing/2014/main" id="{5CE0265F-E5D2-5343-B44E-06052FF0184B}"/>
              </a:ext>
            </a:extLst>
          </p:cNvPr>
          <p:cNvSpPr txBox="1">
            <a:spLocks noChangeArrowheads="1"/>
          </p:cNvSpPr>
          <p:nvPr/>
        </p:nvSpPr>
        <p:spPr bwMode="auto">
          <a:xfrm>
            <a:off x="1199726" y="188640"/>
            <a:ext cx="1037913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600">
                <a:solidFill>
                  <a:schemeClr val="accent6">
                    <a:lumMod val="75000"/>
                  </a:schemeClr>
                </a:solidFill>
                <a:latin typeface="+mj-lt"/>
                <a:ea typeface="+mj-ea"/>
                <a:cs typeface="ＭＳ Ｐゴシック" charset="0"/>
              </a:defRPr>
            </a:lvl1pPr>
            <a:lvl2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es-ES" kern="0" dirty="0"/>
              <a:t>Curvas temporales: </a:t>
            </a:r>
            <a:r>
              <a:rPr lang="es-ES" kern="0" dirty="0">
                <a:solidFill>
                  <a:srgbClr val="C00000"/>
                </a:solidFill>
              </a:rPr>
              <a:t>valoración del patrón de flujo</a:t>
            </a:r>
            <a:endParaRPr lang="es-ES" altLang="es-ES_tradnl" i="1" kern="0" dirty="0">
              <a:solidFill>
                <a:srgbClr val="C00000"/>
              </a:solidFill>
            </a:endParaRPr>
          </a:p>
        </p:txBody>
      </p:sp>
      <p:sp>
        <p:nvSpPr>
          <p:cNvPr id="12" name="Rectángulo 11">
            <a:extLst>
              <a:ext uri="{FF2B5EF4-FFF2-40B4-BE49-F238E27FC236}">
                <a16:creationId xmlns:a16="http://schemas.microsoft.com/office/drawing/2014/main" id="{D17A4D81-4392-6E4B-A1DB-BD31DCB60BF8}"/>
              </a:ext>
            </a:extLst>
          </p:cNvPr>
          <p:cNvSpPr/>
          <p:nvPr/>
        </p:nvSpPr>
        <p:spPr>
          <a:xfrm>
            <a:off x="8521054" y="1264453"/>
            <a:ext cx="3240087" cy="369332"/>
          </a:xfrm>
          <a:prstGeom prst="rect">
            <a:avLst/>
          </a:prstGeom>
          <a:solidFill>
            <a:schemeClr val="bg1"/>
          </a:solidFill>
          <a:ln>
            <a:solidFill>
              <a:srgbClr val="0070C0"/>
            </a:solidFill>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s-ES" sz="1800" b="0" i="0" u="none" strike="noStrike" kern="1200" cap="none" spc="0" normalizeH="0" baseline="0" noProof="0" dirty="0">
                <a:ln>
                  <a:noFill/>
                </a:ln>
                <a:solidFill>
                  <a:srgbClr val="222268"/>
                </a:solidFill>
                <a:effectLst/>
                <a:uLnTx/>
                <a:uFillTx/>
                <a:latin typeface="Arial" panose="020B0604020202020204" pitchFamily="34" charset="0"/>
                <a:ea typeface="ＭＳ Ｐゴシック" panose="020B0600070205080204" pitchFamily="34" charset="-128"/>
                <a:cs typeface="+mn-cs"/>
              </a:rPr>
              <a:t>PATRÓN OBSTRUCTIVO</a:t>
            </a:r>
          </a:p>
        </p:txBody>
      </p:sp>
      <p:pic>
        <p:nvPicPr>
          <p:cNvPr id="14" name="Imagen 14">
            <a:extLst>
              <a:ext uri="{FF2B5EF4-FFF2-40B4-BE49-F238E27FC236}">
                <a16:creationId xmlns:a16="http://schemas.microsoft.com/office/drawing/2014/main" id="{8D082DCE-4241-BE47-8317-D14875035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357" t="6023"/>
          <a:stretch>
            <a:fillRect/>
          </a:stretch>
        </p:blipFill>
        <p:spPr bwMode="auto">
          <a:xfrm>
            <a:off x="9709574" y="3115222"/>
            <a:ext cx="12827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66657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uadroTexto 1">
            <a:extLst>
              <a:ext uri="{FF2B5EF4-FFF2-40B4-BE49-F238E27FC236}">
                <a16:creationId xmlns:a16="http://schemas.microsoft.com/office/drawing/2014/main" id="{C5F6259E-E2FA-6043-B8BD-689F14DC5478}"/>
              </a:ext>
            </a:extLst>
          </p:cNvPr>
          <p:cNvSpPr txBox="1">
            <a:spLocks noChangeArrowheads="1"/>
          </p:cNvSpPr>
          <p:nvPr/>
        </p:nvSpPr>
        <p:spPr bwMode="auto">
          <a:xfrm>
            <a:off x="-2219325" y="7051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s-ES_tradnl"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57347" name="Grupo 7">
            <a:extLst>
              <a:ext uri="{FF2B5EF4-FFF2-40B4-BE49-F238E27FC236}">
                <a16:creationId xmlns:a16="http://schemas.microsoft.com/office/drawing/2014/main" id="{FB1E037E-A057-E445-8834-92797D7629DC}"/>
              </a:ext>
            </a:extLst>
          </p:cNvPr>
          <p:cNvGrpSpPr>
            <a:grpSpLocks/>
          </p:cNvGrpSpPr>
          <p:nvPr/>
        </p:nvGrpSpPr>
        <p:grpSpPr bwMode="auto">
          <a:xfrm>
            <a:off x="827125" y="1452452"/>
            <a:ext cx="7667625" cy="4862513"/>
            <a:chOff x="778880" y="1596317"/>
            <a:chExt cx="7668344" cy="4862745"/>
          </a:xfrm>
        </p:grpSpPr>
        <p:pic>
          <p:nvPicPr>
            <p:cNvPr id="57350" name="Imagen 4">
              <a:extLst>
                <a:ext uri="{FF2B5EF4-FFF2-40B4-BE49-F238E27FC236}">
                  <a16:creationId xmlns:a16="http://schemas.microsoft.com/office/drawing/2014/main" id="{BACA69E1-DAEA-1645-8ECA-A28300571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80" y="2061041"/>
              <a:ext cx="7668344" cy="439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echa derecha 6">
              <a:extLst>
                <a:ext uri="{FF2B5EF4-FFF2-40B4-BE49-F238E27FC236}">
                  <a16:creationId xmlns:a16="http://schemas.microsoft.com/office/drawing/2014/main" id="{8683E636-911C-5C44-9927-94C7545B87A8}"/>
                </a:ext>
              </a:extLst>
            </p:cNvPr>
            <p:cNvSpPr/>
            <p:nvPr/>
          </p:nvSpPr>
          <p:spPr>
            <a:xfrm>
              <a:off x="1948978" y="1596317"/>
              <a:ext cx="5328150" cy="215910"/>
            </a:xfrm>
            <a:prstGeom prst="rightArrow">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7352" name="CuadroTexto 11">
              <a:extLst>
                <a:ext uri="{FF2B5EF4-FFF2-40B4-BE49-F238E27FC236}">
                  <a16:creationId xmlns:a16="http://schemas.microsoft.com/office/drawing/2014/main" id="{6A4AABFE-1088-304F-919C-C217E2BD382F}"/>
                </a:ext>
              </a:extLst>
            </p:cNvPr>
            <p:cNvSpPr txBox="1">
              <a:spLocks noChangeArrowheads="1"/>
            </p:cNvSpPr>
            <p:nvPr/>
          </p:nvSpPr>
          <p:spPr bwMode="auto">
            <a:xfrm>
              <a:off x="1735304" y="2031879"/>
              <a:ext cx="6005048"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Normal		E. Media			E. Alta</a:t>
              </a:r>
            </a:p>
          </p:txBody>
        </p:sp>
      </p:grpSp>
      <p:sp>
        <p:nvSpPr>
          <p:cNvPr id="57348" name="Rectángulo 12">
            <a:extLst>
              <a:ext uri="{FF2B5EF4-FFF2-40B4-BE49-F238E27FC236}">
                <a16:creationId xmlns:a16="http://schemas.microsoft.com/office/drawing/2014/main" id="{25816649-928D-E74E-A1FF-42C818069E54}"/>
              </a:ext>
            </a:extLst>
          </p:cNvPr>
          <p:cNvSpPr>
            <a:spLocks noChangeArrowheads="1"/>
          </p:cNvSpPr>
          <p:nvPr/>
        </p:nvSpPr>
        <p:spPr bwMode="auto">
          <a:xfrm>
            <a:off x="8680932" y="6438276"/>
            <a:ext cx="32400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Correger</a:t>
            </a:r>
            <a:r>
              <a:rPr kumimoji="0" lang="es-ES" altLang="es-E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 </a:t>
            </a:r>
            <a:r>
              <a:rPr kumimoji="0" lang="es-ES" altLang="es-E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Med</a:t>
            </a:r>
            <a:r>
              <a:rPr kumimoji="0" lang="es-ES" altLang="es-E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Intensiva. 2012;36(4):294-306</a:t>
            </a:r>
          </a:p>
        </p:txBody>
      </p:sp>
      <p:sp>
        <p:nvSpPr>
          <p:cNvPr id="10" name="Rectángulo 9">
            <a:extLst>
              <a:ext uri="{FF2B5EF4-FFF2-40B4-BE49-F238E27FC236}">
                <a16:creationId xmlns:a16="http://schemas.microsoft.com/office/drawing/2014/main" id="{A98FEFF4-7548-B54C-94F6-A01584DE8530}"/>
              </a:ext>
            </a:extLst>
          </p:cNvPr>
          <p:cNvSpPr/>
          <p:nvPr/>
        </p:nvSpPr>
        <p:spPr>
          <a:xfrm>
            <a:off x="8414729" y="1409596"/>
            <a:ext cx="3240087" cy="369332"/>
          </a:xfrm>
          <a:prstGeom prst="rect">
            <a:avLst/>
          </a:prstGeom>
          <a:solidFill>
            <a:schemeClr val="bg1"/>
          </a:solidFill>
          <a:ln>
            <a:solidFill>
              <a:srgbClr val="0070C0"/>
            </a:solidFill>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s-ES" sz="1800" b="0" i="0" u="none" strike="noStrike" kern="1200" cap="none" spc="0" normalizeH="0" baseline="0" noProof="0" dirty="0">
                <a:ln>
                  <a:noFill/>
                </a:ln>
                <a:solidFill>
                  <a:srgbClr val="222268"/>
                </a:solidFill>
                <a:effectLst/>
                <a:uLnTx/>
                <a:uFillTx/>
                <a:latin typeface="Arial" panose="020B0604020202020204" pitchFamily="34" charset="0"/>
                <a:ea typeface="ＭＳ Ｐゴシック" panose="020B0600070205080204" pitchFamily="34" charset="-128"/>
                <a:cs typeface="+mn-cs"/>
              </a:rPr>
              <a:t>PATRÓN RESTRICTIVO</a:t>
            </a:r>
          </a:p>
        </p:txBody>
      </p:sp>
      <p:sp>
        <p:nvSpPr>
          <p:cNvPr id="13" name="Rectangle 2">
            <a:extLst>
              <a:ext uri="{FF2B5EF4-FFF2-40B4-BE49-F238E27FC236}">
                <a16:creationId xmlns:a16="http://schemas.microsoft.com/office/drawing/2014/main" id="{3BA29F64-3F62-1B4F-96A2-E3CBAE184E1D}"/>
              </a:ext>
            </a:extLst>
          </p:cNvPr>
          <p:cNvSpPr txBox="1">
            <a:spLocks noChangeArrowheads="1"/>
          </p:cNvSpPr>
          <p:nvPr/>
        </p:nvSpPr>
        <p:spPr bwMode="auto">
          <a:xfrm>
            <a:off x="1199726" y="188640"/>
            <a:ext cx="1037913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600">
                <a:solidFill>
                  <a:schemeClr val="accent6">
                    <a:lumMod val="75000"/>
                  </a:schemeClr>
                </a:solidFill>
                <a:latin typeface="+mj-lt"/>
                <a:ea typeface="+mj-ea"/>
                <a:cs typeface="ＭＳ Ｐゴシック" charset="0"/>
              </a:defRPr>
            </a:lvl1pPr>
            <a:lvl2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es-ES" kern="0" dirty="0"/>
              <a:t>Curvas temporales: </a:t>
            </a:r>
            <a:r>
              <a:rPr lang="es-ES" kern="0" dirty="0">
                <a:solidFill>
                  <a:srgbClr val="C00000"/>
                </a:solidFill>
              </a:rPr>
              <a:t>valoración del patrón de flujo</a:t>
            </a:r>
            <a:endParaRPr lang="es-ES" altLang="es-ES_tradnl" i="1" kern="0" dirty="0">
              <a:solidFill>
                <a:srgbClr val="C00000"/>
              </a:solidFill>
            </a:endParaRPr>
          </a:p>
        </p:txBody>
      </p:sp>
      <p:pic>
        <p:nvPicPr>
          <p:cNvPr id="15" name="Imagen 8">
            <a:extLst>
              <a:ext uri="{FF2B5EF4-FFF2-40B4-BE49-F238E27FC236}">
                <a16:creationId xmlns:a16="http://schemas.microsoft.com/office/drawing/2014/main" id="{AADB725E-3080-CA48-9523-BE1E866CE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743" r="47643"/>
          <a:stretch>
            <a:fillRect/>
          </a:stretch>
        </p:blipFill>
        <p:spPr bwMode="auto">
          <a:xfrm>
            <a:off x="9340851" y="2746849"/>
            <a:ext cx="12192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75605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1359D7-6DE4-F54B-891B-923193976A35}"/>
              </a:ext>
            </a:extLst>
          </p:cNvPr>
          <p:cNvSpPr>
            <a:spLocks noGrp="1"/>
          </p:cNvSpPr>
          <p:nvPr>
            <p:ph type="title"/>
          </p:nvPr>
        </p:nvSpPr>
        <p:spPr/>
        <p:txBody>
          <a:bodyPr/>
          <a:lstStyle/>
          <a:p>
            <a:r>
              <a:rPr lang="es-ES" dirty="0"/>
              <a:t>CURVAS INDEPENDIENTES DEL TIEMPO</a:t>
            </a:r>
          </a:p>
        </p:txBody>
      </p:sp>
      <p:sp>
        <p:nvSpPr>
          <p:cNvPr id="3" name="Marcador de texto 2">
            <a:extLst>
              <a:ext uri="{FF2B5EF4-FFF2-40B4-BE49-F238E27FC236}">
                <a16:creationId xmlns:a16="http://schemas.microsoft.com/office/drawing/2014/main" id="{83A0738B-DC59-FF44-8A1B-8E8F3FF90EFD}"/>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2440255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468501B-CE39-9E4A-97C1-FC69C2179610}"/>
              </a:ext>
            </a:extLst>
          </p:cNvPr>
          <p:cNvPicPr>
            <a:picLocks noChangeAspect="1"/>
          </p:cNvPicPr>
          <p:nvPr/>
        </p:nvPicPr>
        <p:blipFill>
          <a:blip r:embed="rId3"/>
          <a:stretch>
            <a:fillRect/>
          </a:stretch>
        </p:blipFill>
        <p:spPr>
          <a:xfrm>
            <a:off x="6096000" y="2477431"/>
            <a:ext cx="3911600" cy="2946400"/>
          </a:xfrm>
          <a:prstGeom prst="rect">
            <a:avLst/>
          </a:prstGeom>
        </p:spPr>
      </p:pic>
      <p:sp>
        <p:nvSpPr>
          <p:cNvPr id="2" name="Título 1">
            <a:extLst>
              <a:ext uri="{FF2B5EF4-FFF2-40B4-BE49-F238E27FC236}">
                <a16:creationId xmlns:a16="http://schemas.microsoft.com/office/drawing/2014/main" id="{57F1A48C-FAD6-B54F-8173-3939FDBAD24F}"/>
              </a:ext>
            </a:extLst>
          </p:cNvPr>
          <p:cNvSpPr>
            <a:spLocks noGrp="1"/>
          </p:cNvSpPr>
          <p:nvPr>
            <p:ph type="title"/>
          </p:nvPr>
        </p:nvSpPr>
        <p:spPr/>
        <p:txBody>
          <a:bodyPr/>
          <a:lstStyle/>
          <a:p>
            <a:r>
              <a:rPr lang="es-ES" dirty="0"/>
              <a:t>Curva volumen-presión</a:t>
            </a:r>
          </a:p>
        </p:txBody>
      </p:sp>
      <p:pic>
        <p:nvPicPr>
          <p:cNvPr id="4" name="Imagen 3">
            <a:extLst>
              <a:ext uri="{FF2B5EF4-FFF2-40B4-BE49-F238E27FC236}">
                <a16:creationId xmlns:a16="http://schemas.microsoft.com/office/drawing/2014/main" id="{6DEF8B70-8D87-1F44-A2F9-BFFE66882C39}"/>
              </a:ext>
            </a:extLst>
          </p:cNvPr>
          <p:cNvPicPr>
            <a:picLocks noChangeAspect="1"/>
          </p:cNvPicPr>
          <p:nvPr/>
        </p:nvPicPr>
        <p:blipFill rotWithShape="1">
          <a:blip r:embed="rId4"/>
          <a:srcRect l="11656" t="94" r="1379" b="39240"/>
          <a:stretch/>
        </p:blipFill>
        <p:spPr>
          <a:xfrm>
            <a:off x="9815462" y="1132200"/>
            <a:ext cx="1870732" cy="1413292"/>
          </a:xfrm>
          <a:prstGeom prst="rect">
            <a:avLst/>
          </a:prstGeom>
        </p:spPr>
      </p:pic>
      <p:pic>
        <p:nvPicPr>
          <p:cNvPr id="5" name="Imagen 4">
            <a:extLst>
              <a:ext uri="{FF2B5EF4-FFF2-40B4-BE49-F238E27FC236}">
                <a16:creationId xmlns:a16="http://schemas.microsoft.com/office/drawing/2014/main" id="{73A2E76B-407F-954F-A4F5-64667DCF3B9B}"/>
              </a:ext>
            </a:extLst>
          </p:cNvPr>
          <p:cNvPicPr>
            <a:picLocks noChangeAspect="1"/>
          </p:cNvPicPr>
          <p:nvPr/>
        </p:nvPicPr>
        <p:blipFill>
          <a:blip r:embed="rId5"/>
          <a:stretch>
            <a:fillRect/>
          </a:stretch>
        </p:blipFill>
        <p:spPr>
          <a:xfrm>
            <a:off x="778071" y="2477431"/>
            <a:ext cx="4608512" cy="2909352"/>
          </a:xfrm>
          <a:prstGeom prst="rect">
            <a:avLst/>
          </a:prstGeom>
        </p:spPr>
      </p:pic>
    </p:spTree>
    <p:extLst>
      <p:ext uri="{BB962C8B-B14F-4D97-AF65-F5344CB8AC3E}">
        <p14:creationId xmlns:p14="http://schemas.microsoft.com/office/powerpoint/2010/main" val="3774346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3DBD7-E1B3-1646-A105-4329658B2D62}"/>
              </a:ext>
            </a:extLst>
          </p:cNvPr>
          <p:cNvSpPr>
            <a:spLocks noGrp="1"/>
          </p:cNvSpPr>
          <p:nvPr>
            <p:ph type="title"/>
          </p:nvPr>
        </p:nvSpPr>
        <p:spPr/>
        <p:txBody>
          <a:bodyPr/>
          <a:lstStyle/>
          <a:p>
            <a:r>
              <a:rPr lang="es-ES_tradnl" altLang="es-ES_tradnl" dirty="0"/>
              <a:t>Curva volumen-presión: </a:t>
            </a:r>
            <a:r>
              <a:rPr lang="es-ES_tradnl" altLang="es-ES_tradnl" dirty="0">
                <a:solidFill>
                  <a:srgbClr val="C00000"/>
                </a:solidFill>
              </a:rPr>
              <a:t>utilidad</a:t>
            </a:r>
            <a:endParaRPr lang="es-ES" dirty="0">
              <a:solidFill>
                <a:srgbClr val="C00000"/>
              </a:solidFill>
            </a:endParaRPr>
          </a:p>
        </p:txBody>
      </p:sp>
      <p:sp>
        <p:nvSpPr>
          <p:cNvPr id="16" name="Rectángulo 15">
            <a:extLst>
              <a:ext uri="{FF2B5EF4-FFF2-40B4-BE49-F238E27FC236}">
                <a16:creationId xmlns:a16="http://schemas.microsoft.com/office/drawing/2014/main" id="{ED1C43CA-2137-F845-9637-37735C3BF7AC}"/>
              </a:ext>
            </a:extLst>
          </p:cNvPr>
          <p:cNvSpPr/>
          <p:nvPr/>
        </p:nvSpPr>
        <p:spPr>
          <a:xfrm>
            <a:off x="218899" y="1628564"/>
            <a:ext cx="5269793" cy="1287532"/>
          </a:xfrm>
          <a:prstGeom prst="rect">
            <a:avLst/>
          </a:prstGeom>
        </p:spPr>
        <p:txBody>
          <a:bodyPr wrap="square">
            <a:spAutoFit/>
          </a:bodyPr>
          <a:lstStyle/>
          <a:p>
            <a:pPr marL="12700" marR="0" lvl="1" indent="0" algn="l" defTabSz="914400" rtl="0" eaLnBrk="0" fontAlgn="base" latinLnBrk="0" hangingPunct="0">
              <a:lnSpc>
                <a:spcPct val="150000"/>
              </a:lnSpc>
              <a:spcBef>
                <a:spcPct val="0"/>
              </a:spcBef>
              <a:spcAft>
                <a:spcPct val="0"/>
              </a:spcAft>
              <a:buClrTx/>
              <a:buSzTx/>
              <a:buFontTx/>
              <a:buNone/>
              <a:tabLst/>
              <a:defRPr/>
            </a:pPr>
            <a:r>
              <a:rPr kumimoji="0" lang="es-ES" altLang="es-ES_tradnl" sz="1800" b="1" i="1" u="none" strike="noStrike" kern="1200" cap="none" spc="0" normalizeH="0" baseline="0" noProof="0" dirty="0" err="1">
                <a:ln>
                  <a:noFill/>
                </a:ln>
                <a:solidFill>
                  <a:srgbClr val="2D2D8A">
                    <a:lumMod val="75000"/>
                  </a:srgbClr>
                </a:solidFill>
                <a:effectLst/>
                <a:uLnTx/>
                <a:uFillTx/>
                <a:latin typeface="Arial" panose="020B0604020202020204" pitchFamily="34" charset="0"/>
                <a:ea typeface="ＭＳ Ｐゴシック" panose="020B0600070205080204" pitchFamily="34" charset="-128"/>
                <a:cs typeface="+mn-cs"/>
              </a:rPr>
              <a:t>Elastancia</a:t>
            </a:r>
            <a:r>
              <a:rPr kumimoji="0" lang="es-ES" altLang="es-ES_tradnl" sz="1800" b="0" i="1" u="none" strike="noStrike" kern="1200" cap="none" spc="0" normalizeH="0" baseline="0" noProof="0" dirty="0">
                <a:ln>
                  <a:noFill/>
                </a:ln>
                <a:solidFill>
                  <a:srgbClr val="2D2D8A">
                    <a:lumMod val="75000"/>
                  </a:srgbClr>
                </a:solidFill>
                <a:effectLst/>
                <a:uLnTx/>
                <a:uFillTx/>
                <a:latin typeface="Arial" panose="020B0604020202020204" pitchFamily="34" charset="0"/>
                <a:ea typeface="ＭＳ Ｐゴシック" panose="020B0600070205080204" pitchFamily="34" charset="-128"/>
                <a:cs typeface="+mn-cs"/>
              </a:rPr>
              <a:t>: </a:t>
            </a:r>
            <a:r>
              <a:rPr kumimoji="0" lang="es-ES" altLang="es-ES_tradnl" sz="1800" b="0" i="0" u="none" strike="noStrike" kern="1200" cap="none" spc="0" normalizeH="0" baseline="0" noProof="0" dirty="0">
                <a:ln>
                  <a:noFill/>
                </a:ln>
                <a:solidFill>
                  <a:srgbClr val="2D2D8A">
                    <a:lumMod val="75000"/>
                  </a:srgbClr>
                </a:solidFill>
                <a:effectLst/>
                <a:uLnTx/>
                <a:uFillTx/>
                <a:latin typeface="Arial" panose="020B0604020202020204" pitchFamily="34" charset="0"/>
                <a:ea typeface="ＭＳ Ｐゴシック" panose="020B0600070205080204" pitchFamily="34" charset="-128"/>
                <a:cs typeface="+mn-cs"/>
              </a:rPr>
              <a:t>resistencia a la insuflación pulmonar</a:t>
            </a:r>
          </a:p>
          <a:p>
            <a:pPr marL="12700" marR="0" lvl="1" indent="0" algn="l" defTabSz="914400" rtl="0" eaLnBrk="0" fontAlgn="base" latinLnBrk="0" hangingPunct="0">
              <a:lnSpc>
                <a:spcPct val="150000"/>
              </a:lnSpc>
              <a:spcBef>
                <a:spcPct val="0"/>
              </a:spcBef>
              <a:spcAft>
                <a:spcPct val="0"/>
              </a:spcAft>
              <a:buClrTx/>
              <a:buSzTx/>
              <a:buFontTx/>
              <a:buNone/>
              <a:tabLst/>
              <a:defRPr/>
            </a:pPr>
            <a:r>
              <a:rPr lang="es-ES" altLang="es-ES_tradnl" b="1" i="1" dirty="0" err="1">
                <a:solidFill>
                  <a:srgbClr val="2D2D8A">
                    <a:lumMod val="75000"/>
                  </a:srgbClr>
                </a:solidFill>
                <a:latin typeface="Arial" panose="020B0604020202020204" pitchFamily="34" charset="0"/>
                <a:ea typeface="ＭＳ Ｐゴシック" panose="020B0600070205080204" pitchFamily="34" charset="-128"/>
              </a:rPr>
              <a:t>Elastancia</a:t>
            </a:r>
            <a:r>
              <a:rPr lang="es-ES" altLang="es-ES_tradnl" dirty="0">
                <a:solidFill>
                  <a:srgbClr val="2D2D8A">
                    <a:lumMod val="75000"/>
                  </a:srgbClr>
                </a:solidFill>
                <a:latin typeface="Arial" panose="020B0604020202020204" pitchFamily="34" charset="0"/>
                <a:ea typeface="ＭＳ Ｐゴシック" panose="020B0600070205080204" pitchFamily="34" charset="-128"/>
              </a:rPr>
              <a:t> = 1/C</a:t>
            </a:r>
            <a:endParaRPr kumimoji="0" lang="es-ES" altLang="es-ES_tradnl" sz="1800" b="0" i="0" u="none" strike="noStrike" kern="1200" cap="none" spc="0" normalizeH="0" baseline="0" noProof="0" dirty="0">
              <a:ln>
                <a:noFill/>
              </a:ln>
              <a:solidFill>
                <a:srgbClr val="2D2D8A">
                  <a:lumMod val="75000"/>
                </a:srgbClr>
              </a:solidFill>
              <a:effectLst/>
              <a:uLnTx/>
              <a:uFillTx/>
              <a:latin typeface="Arial" panose="020B0604020202020204" pitchFamily="34" charset="0"/>
              <a:ea typeface="ＭＳ Ｐゴシック" panose="020B0600070205080204" pitchFamily="34" charset="-128"/>
              <a:cs typeface="+mn-cs"/>
            </a:endParaRPr>
          </a:p>
          <a:p>
            <a:pPr marL="12700" marR="0" lvl="1" indent="0" algn="l" defTabSz="914400" rtl="0" eaLnBrk="0" fontAlgn="base" latinLnBrk="0" hangingPunct="0">
              <a:lnSpc>
                <a:spcPct val="150000"/>
              </a:lnSpc>
              <a:spcBef>
                <a:spcPct val="0"/>
              </a:spcBef>
              <a:spcAft>
                <a:spcPct val="0"/>
              </a:spcAft>
              <a:buClrTx/>
              <a:buSzTx/>
              <a:buFontTx/>
              <a:buNone/>
              <a:tabLst/>
              <a:defRPr/>
            </a:pPr>
            <a:r>
              <a:rPr kumimoji="0" lang="es-ES" altLang="es-ES_tradnl" sz="1800" b="1" i="1" u="none" strike="noStrike" kern="1200" cap="none" spc="0" normalizeH="0" baseline="0" noProof="0" dirty="0">
                <a:ln>
                  <a:noFill/>
                </a:ln>
                <a:solidFill>
                  <a:srgbClr val="2D2D8A">
                    <a:lumMod val="75000"/>
                  </a:srgbClr>
                </a:solidFill>
                <a:effectLst/>
                <a:uLnTx/>
                <a:uFillTx/>
                <a:latin typeface="Arial" panose="020B0604020202020204" pitchFamily="34" charset="0"/>
                <a:ea typeface="ＭＳ Ｐゴシック" panose="020B0600070205080204" pitchFamily="34" charset="-128"/>
                <a:cs typeface="+mn-cs"/>
              </a:rPr>
              <a:t>Compliance</a:t>
            </a:r>
            <a:r>
              <a:rPr kumimoji="0" lang="es-ES" altLang="es-ES_tradnl" sz="1800" b="0" i="0" u="none" strike="noStrike" kern="1200" cap="none" spc="0" normalizeH="0" baseline="0" noProof="0" dirty="0">
                <a:ln>
                  <a:noFill/>
                </a:ln>
                <a:solidFill>
                  <a:srgbClr val="2D2D8A">
                    <a:lumMod val="75000"/>
                  </a:srgbClr>
                </a:solidFill>
                <a:effectLst/>
                <a:uLnTx/>
                <a:uFillTx/>
                <a:latin typeface="Arial" panose="020B0604020202020204" pitchFamily="34" charset="0"/>
                <a:ea typeface="ＭＳ Ｐゴシック" panose="020B0600070205080204" pitchFamily="34" charset="-128"/>
                <a:cs typeface="+mn-cs"/>
              </a:rPr>
              <a:t> (∆V/∆P) = 70-100 ml/cmH2O</a:t>
            </a:r>
          </a:p>
        </p:txBody>
      </p:sp>
      <p:grpSp>
        <p:nvGrpSpPr>
          <p:cNvPr id="31" name="Grupo 30">
            <a:extLst>
              <a:ext uri="{FF2B5EF4-FFF2-40B4-BE49-F238E27FC236}">
                <a16:creationId xmlns:a16="http://schemas.microsoft.com/office/drawing/2014/main" id="{EEDE0C47-E751-4648-A2F0-9FFEFDA13F8A}"/>
              </a:ext>
            </a:extLst>
          </p:cNvPr>
          <p:cNvGrpSpPr/>
          <p:nvPr/>
        </p:nvGrpSpPr>
        <p:grpSpPr>
          <a:xfrm>
            <a:off x="5326062" y="2204864"/>
            <a:ext cx="6256338" cy="3956050"/>
            <a:chOff x="4840039" y="2115801"/>
            <a:chExt cx="6256338" cy="3956050"/>
          </a:xfrm>
        </p:grpSpPr>
        <p:pic>
          <p:nvPicPr>
            <p:cNvPr id="15" name="Imagen 2">
              <a:extLst>
                <a:ext uri="{FF2B5EF4-FFF2-40B4-BE49-F238E27FC236}">
                  <a16:creationId xmlns:a16="http://schemas.microsoft.com/office/drawing/2014/main" id="{E450418C-52FE-F942-8867-E987BDB042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0039" y="2115801"/>
              <a:ext cx="6256338"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ángulo 16">
              <a:extLst>
                <a:ext uri="{FF2B5EF4-FFF2-40B4-BE49-F238E27FC236}">
                  <a16:creationId xmlns:a16="http://schemas.microsoft.com/office/drawing/2014/main" id="{35AF38E4-6E8D-8F43-8800-900EC3A56063}"/>
                </a:ext>
              </a:extLst>
            </p:cNvPr>
            <p:cNvSpPr/>
            <p:nvPr/>
          </p:nvSpPr>
          <p:spPr>
            <a:xfrm>
              <a:off x="7720359" y="5063848"/>
              <a:ext cx="2031325" cy="369332"/>
            </a:xfrm>
            <a:prstGeom prst="rect">
              <a:avLst/>
            </a:prstGeom>
            <a:solidFill>
              <a:schemeClr val="accent5"/>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_tradnl" sz="1800" b="0" i="0" u="none" strike="noStrike" kern="1200" cap="none" spc="0" normalizeH="0" baseline="0" noProof="0" dirty="0">
                  <a:ln>
                    <a:noFill/>
                  </a:ln>
                  <a:solidFill>
                    <a:srgbClr val="2D2D8A">
                      <a:lumMod val="75000"/>
                    </a:srgbClr>
                  </a:solidFill>
                  <a:effectLst/>
                  <a:uLnTx/>
                  <a:uFillTx/>
                  <a:latin typeface="Arial" panose="020B0604020202020204" pitchFamily="34" charset="0"/>
                  <a:ea typeface="ＭＳ Ｐゴシック" panose="020B0600070205080204" pitchFamily="34" charset="-128"/>
                  <a:cs typeface="+mn-cs"/>
                </a:rPr>
                <a:t>Punto de apertura</a:t>
              </a:r>
              <a:endPar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 name="Rectángulo 17">
              <a:extLst>
                <a:ext uri="{FF2B5EF4-FFF2-40B4-BE49-F238E27FC236}">
                  <a16:creationId xmlns:a16="http://schemas.microsoft.com/office/drawing/2014/main" id="{46AE06B0-73AA-3C42-B84F-E3D679AA138C}"/>
                </a:ext>
              </a:extLst>
            </p:cNvPr>
            <p:cNvSpPr/>
            <p:nvPr/>
          </p:nvSpPr>
          <p:spPr>
            <a:xfrm>
              <a:off x="6217286" y="2412068"/>
              <a:ext cx="1606906" cy="369332"/>
            </a:xfrm>
            <a:prstGeom prst="rect">
              <a:avLst/>
            </a:prstGeom>
            <a:solidFill>
              <a:schemeClr val="accent5"/>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_tradnl" sz="1800" b="0" i="0" u="none" strike="noStrike" kern="1200" cap="none" spc="0" normalizeH="0" baseline="0" noProof="0" dirty="0">
                  <a:ln>
                    <a:noFill/>
                  </a:ln>
                  <a:solidFill>
                    <a:srgbClr val="2D2D8A">
                      <a:lumMod val="75000"/>
                    </a:srgbClr>
                  </a:solidFill>
                  <a:effectLst/>
                  <a:uLnTx/>
                  <a:uFillTx/>
                  <a:latin typeface="Arial" panose="020B0604020202020204" pitchFamily="34" charset="0"/>
                  <a:ea typeface="ＭＳ Ｐゴシック" panose="020B0600070205080204" pitchFamily="34" charset="-128"/>
                  <a:cs typeface="+mn-cs"/>
                </a:rPr>
                <a:t>Punto límite</a:t>
              </a:r>
              <a:endPar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1" name="Conector recto de flecha 20">
              <a:extLst>
                <a:ext uri="{FF2B5EF4-FFF2-40B4-BE49-F238E27FC236}">
                  <a16:creationId xmlns:a16="http://schemas.microsoft.com/office/drawing/2014/main" id="{62709E6C-E1DA-E540-AA51-960ABD12743E}"/>
                </a:ext>
              </a:extLst>
            </p:cNvPr>
            <p:cNvCxnSpPr>
              <a:cxnSpLocks/>
            </p:cNvCxnSpPr>
            <p:nvPr/>
          </p:nvCxnSpPr>
          <p:spPr>
            <a:xfrm flipV="1">
              <a:off x="8072041" y="4093826"/>
              <a:ext cx="154066" cy="2160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a:extLst>
                <a:ext uri="{FF2B5EF4-FFF2-40B4-BE49-F238E27FC236}">
                  <a16:creationId xmlns:a16="http://schemas.microsoft.com/office/drawing/2014/main" id="{E5999D6A-2A80-A447-A6FA-A69D50024744}"/>
                </a:ext>
              </a:extLst>
            </p:cNvPr>
            <p:cNvCxnSpPr/>
            <p:nvPr/>
          </p:nvCxnSpPr>
          <p:spPr>
            <a:xfrm flipV="1">
              <a:off x="8400256" y="3538797"/>
              <a:ext cx="144016" cy="2160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ector recto de flecha 24">
              <a:extLst>
                <a:ext uri="{FF2B5EF4-FFF2-40B4-BE49-F238E27FC236}">
                  <a16:creationId xmlns:a16="http://schemas.microsoft.com/office/drawing/2014/main" id="{E711237F-B0B3-3A47-A5F6-DFCAF7B0F88C}"/>
                </a:ext>
              </a:extLst>
            </p:cNvPr>
            <p:cNvCxnSpPr/>
            <p:nvPr/>
          </p:nvCxnSpPr>
          <p:spPr>
            <a:xfrm flipV="1">
              <a:off x="7824192" y="4653136"/>
              <a:ext cx="144016" cy="2160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onector recto de flecha 27">
              <a:extLst>
                <a:ext uri="{FF2B5EF4-FFF2-40B4-BE49-F238E27FC236}">
                  <a16:creationId xmlns:a16="http://schemas.microsoft.com/office/drawing/2014/main" id="{D0C32FB9-3432-8141-8E96-1C53DC08CFCB}"/>
                </a:ext>
              </a:extLst>
            </p:cNvPr>
            <p:cNvCxnSpPr>
              <a:cxnSpLocks/>
            </p:cNvCxnSpPr>
            <p:nvPr/>
          </p:nvCxnSpPr>
          <p:spPr>
            <a:xfrm rot="10800000" flipV="1">
              <a:off x="6888088" y="3754821"/>
              <a:ext cx="154066" cy="216024"/>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ector recto de flecha 28">
              <a:extLst>
                <a:ext uri="{FF2B5EF4-FFF2-40B4-BE49-F238E27FC236}">
                  <a16:creationId xmlns:a16="http://schemas.microsoft.com/office/drawing/2014/main" id="{FFF86B3A-4033-BB44-BFF4-5B00D84DFDD9}"/>
                </a:ext>
              </a:extLst>
            </p:cNvPr>
            <p:cNvCxnSpPr>
              <a:cxnSpLocks/>
            </p:cNvCxnSpPr>
            <p:nvPr/>
          </p:nvCxnSpPr>
          <p:spPr>
            <a:xfrm rot="10800000" flipV="1">
              <a:off x="7216303" y="3199792"/>
              <a:ext cx="144016" cy="216024"/>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onector recto de flecha 29">
              <a:extLst>
                <a:ext uri="{FF2B5EF4-FFF2-40B4-BE49-F238E27FC236}">
                  <a16:creationId xmlns:a16="http://schemas.microsoft.com/office/drawing/2014/main" id="{0649E2C8-BB50-3542-8598-D4D807C78C88}"/>
                </a:ext>
              </a:extLst>
            </p:cNvPr>
            <p:cNvCxnSpPr>
              <a:cxnSpLocks/>
            </p:cNvCxnSpPr>
            <p:nvPr/>
          </p:nvCxnSpPr>
          <p:spPr>
            <a:xfrm rot="10800000" flipV="1">
              <a:off x="6640239" y="4314131"/>
              <a:ext cx="144016" cy="216024"/>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32" name="Rectángulo 31">
            <a:extLst>
              <a:ext uri="{FF2B5EF4-FFF2-40B4-BE49-F238E27FC236}">
                <a16:creationId xmlns:a16="http://schemas.microsoft.com/office/drawing/2014/main" id="{843E07E6-BCE5-EA4E-A827-44D6BE2F8ABC}"/>
              </a:ext>
            </a:extLst>
          </p:cNvPr>
          <p:cNvSpPr/>
          <p:nvPr/>
        </p:nvSpPr>
        <p:spPr>
          <a:xfrm>
            <a:off x="5822467" y="1259232"/>
            <a:ext cx="5779325" cy="369332"/>
          </a:xfrm>
          <a:prstGeom prst="rect">
            <a:avLst/>
          </a:prstGeom>
          <a:solidFill>
            <a:schemeClr val="accent6">
              <a:lumMod val="50000"/>
            </a:schemeClr>
          </a:solidFill>
        </p:spPr>
        <p:txBody>
          <a:bodyPr wrap="square" anchor="ctr">
            <a:spAutoFit/>
          </a:bodyPr>
          <a:lstStyle/>
          <a:p>
            <a:pPr marL="457200" marR="0" lvl="1" indent="0" algn="just" defTabSz="914400" rtl="0" eaLnBrk="0" fontAlgn="base" latinLnBrk="0" hangingPunct="0">
              <a:lnSpc>
                <a:spcPct val="100000"/>
              </a:lnSpc>
              <a:spcBef>
                <a:spcPct val="0"/>
              </a:spcBef>
              <a:spcAft>
                <a:spcPct val="0"/>
              </a:spcAft>
              <a:buClrTx/>
              <a:buSzTx/>
              <a:buFontTx/>
              <a:buNone/>
              <a:tabLst/>
              <a:defRPr/>
            </a:pPr>
            <a:r>
              <a:rPr kumimoji="0" lang="es-ES" altLang="es-ES_tradnl"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Curva de compliance o “distensibilidad” pulmonar</a:t>
            </a:r>
          </a:p>
        </p:txBody>
      </p:sp>
      <p:pic>
        <p:nvPicPr>
          <p:cNvPr id="19" name="Imagen 18">
            <a:extLst>
              <a:ext uri="{FF2B5EF4-FFF2-40B4-BE49-F238E27FC236}">
                <a16:creationId xmlns:a16="http://schemas.microsoft.com/office/drawing/2014/main" id="{54EFFAC6-2620-E947-A30A-57A4E4AFE34A}"/>
              </a:ext>
            </a:extLst>
          </p:cNvPr>
          <p:cNvPicPr>
            <a:picLocks noChangeAspect="1"/>
          </p:cNvPicPr>
          <p:nvPr/>
        </p:nvPicPr>
        <p:blipFill rotWithShape="1">
          <a:blip r:embed="rId4"/>
          <a:srcRect b="8176"/>
          <a:stretch/>
        </p:blipFill>
        <p:spPr>
          <a:xfrm>
            <a:off x="877188" y="3504879"/>
            <a:ext cx="2956797" cy="3040869"/>
          </a:xfrm>
          <a:prstGeom prst="rect">
            <a:avLst/>
          </a:prstGeom>
        </p:spPr>
      </p:pic>
    </p:spTree>
    <p:extLst>
      <p:ext uri="{BB962C8B-B14F-4D97-AF65-F5344CB8AC3E}">
        <p14:creationId xmlns:p14="http://schemas.microsoft.com/office/powerpoint/2010/main" val="1819326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7638A3-9FCE-C94A-A60D-5FBE6554374B}"/>
              </a:ext>
            </a:extLst>
          </p:cNvPr>
          <p:cNvSpPr>
            <a:spLocks noGrp="1"/>
          </p:cNvSpPr>
          <p:nvPr>
            <p:ph type="title"/>
          </p:nvPr>
        </p:nvSpPr>
        <p:spPr/>
        <p:txBody>
          <a:bodyPr/>
          <a:lstStyle/>
          <a:p>
            <a:r>
              <a:rPr lang="es-ES_tradnl" altLang="es-ES_tradnl" dirty="0"/>
              <a:t>Curva volumen-presión: </a:t>
            </a:r>
            <a:r>
              <a:rPr lang="es-ES_tradnl" altLang="es-ES_tradnl" dirty="0">
                <a:solidFill>
                  <a:srgbClr val="C00000"/>
                </a:solidFill>
              </a:rPr>
              <a:t>utilidad</a:t>
            </a:r>
            <a:endParaRPr lang="es-ES" dirty="0"/>
          </a:p>
        </p:txBody>
      </p:sp>
      <p:sp>
        <p:nvSpPr>
          <p:cNvPr id="3" name="Marcador de contenido 2">
            <a:extLst>
              <a:ext uri="{FF2B5EF4-FFF2-40B4-BE49-F238E27FC236}">
                <a16:creationId xmlns:a16="http://schemas.microsoft.com/office/drawing/2014/main" id="{D376C3BA-805A-5D4F-89F4-06DC845DF31F}"/>
              </a:ext>
            </a:extLst>
          </p:cNvPr>
          <p:cNvSpPr>
            <a:spLocks noGrp="1"/>
          </p:cNvSpPr>
          <p:nvPr>
            <p:ph idx="1"/>
          </p:nvPr>
        </p:nvSpPr>
        <p:spPr>
          <a:xfrm>
            <a:off x="911424" y="1462577"/>
            <a:ext cx="6306794" cy="4896544"/>
          </a:xfrm>
        </p:spPr>
        <p:txBody>
          <a:bodyPr/>
          <a:lstStyle/>
          <a:p>
            <a:pPr marL="12700" indent="-12700">
              <a:spcBef>
                <a:spcPts val="600"/>
              </a:spcBef>
              <a:spcAft>
                <a:spcPts val="1200"/>
              </a:spcAft>
              <a:buNone/>
            </a:pPr>
            <a:r>
              <a:rPr lang="es-ES" altLang="es-ES_tradnl" sz="2000" b="1" dirty="0"/>
              <a:t>Curvas P/V en situación normal y patológica:</a:t>
            </a:r>
          </a:p>
          <a:p>
            <a:pPr marL="368300" indent="-368300">
              <a:spcBef>
                <a:spcPts val="600"/>
              </a:spcBef>
              <a:buFont typeface="+mj-lt"/>
              <a:buAutoNum type="arabicPeriod"/>
            </a:pPr>
            <a:r>
              <a:rPr lang="es-ES" altLang="es-ES_tradnl" sz="2000" b="1" dirty="0">
                <a:solidFill>
                  <a:srgbClr val="C00000"/>
                </a:solidFill>
              </a:rPr>
              <a:t>C. Disminuida: </a:t>
            </a:r>
          </a:p>
          <a:p>
            <a:pPr marL="627063" lvl="1" indent="-227013">
              <a:spcBef>
                <a:spcPts val="600"/>
              </a:spcBef>
            </a:pPr>
            <a:r>
              <a:rPr lang="es-ES" altLang="es-ES_tradnl" sz="1600" dirty="0"/>
              <a:t>Atelectasias</a:t>
            </a:r>
          </a:p>
          <a:p>
            <a:pPr marL="627063" lvl="1" indent="-227013">
              <a:spcBef>
                <a:spcPts val="600"/>
              </a:spcBef>
            </a:pPr>
            <a:r>
              <a:rPr lang="es-ES" altLang="es-ES_tradnl" sz="1600" dirty="0"/>
              <a:t>Fibrosis</a:t>
            </a:r>
          </a:p>
          <a:p>
            <a:pPr marL="627063" lvl="1" indent="-227013">
              <a:spcBef>
                <a:spcPts val="600"/>
              </a:spcBef>
            </a:pPr>
            <a:r>
              <a:rPr lang="es-ES" altLang="es-ES_tradnl" sz="1600" dirty="0"/>
              <a:t>derrame pleural</a:t>
            </a:r>
          </a:p>
          <a:p>
            <a:pPr marL="627063" lvl="1" indent="-227013">
              <a:spcBef>
                <a:spcPts val="600"/>
              </a:spcBef>
            </a:pPr>
            <a:r>
              <a:rPr lang="es-ES" altLang="es-ES_tradnl" sz="1600" dirty="0"/>
              <a:t>edema pulmonar</a:t>
            </a:r>
          </a:p>
          <a:p>
            <a:pPr marL="627063" lvl="1" indent="-227013">
              <a:spcBef>
                <a:spcPts val="600"/>
              </a:spcBef>
            </a:pPr>
            <a:r>
              <a:rPr lang="es-ES" altLang="es-ES_tradnl" sz="1600" dirty="0"/>
              <a:t>SDRA</a:t>
            </a:r>
          </a:p>
          <a:p>
            <a:pPr marL="627063" lvl="1" indent="-227013">
              <a:spcBef>
                <a:spcPts val="600"/>
              </a:spcBef>
            </a:pPr>
            <a:r>
              <a:rPr lang="es-ES" altLang="es-ES_tradnl" sz="1600" dirty="0"/>
              <a:t>Atelectasias</a:t>
            </a:r>
          </a:p>
          <a:p>
            <a:pPr marL="627063" lvl="1" indent="-227013">
              <a:spcBef>
                <a:spcPts val="600"/>
              </a:spcBef>
              <a:spcAft>
                <a:spcPts val="600"/>
              </a:spcAft>
            </a:pPr>
            <a:r>
              <a:rPr lang="es-ES" altLang="es-ES_tradnl" sz="1600" dirty="0" err="1"/>
              <a:t>Toracógenos</a:t>
            </a:r>
            <a:endParaRPr lang="es-ES" altLang="es-ES_tradnl" sz="2000" dirty="0"/>
          </a:p>
          <a:p>
            <a:pPr marL="457200" indent="-457200">
              <a:spcBef>
                <a:spcPts val="600"/>
              </a:spcBef>
              <a:buFont typeface="+mj-lt"/>
              <a:buAutoNum type="arabicPeriod"/>
            </a:pPr>
            <a:r>
              <a:rPr lang="es-ES" altLang="es-ES_tradnl" sz="2000" b="1" dirty="0">
                <a:solidFill>
                  <a:srgbClr val="C00000"/>
                </a:solidFill>
              </a:rPr>
              <a:t>C. Aumentada: </a:t>
            </a:r>
          </a:p>
          <a:p>
            <a:pPr marL="668338" lvl="1" indent="-268288">
              <a:spcBef>
                <a:spcPts val="600"/>
              </a:spcBef>
            </a:pPr>
            <a:r>
              <a:rPr lang="es-ES" altLang="es-ES_tradnl" sz="1600" dirty="0"/>
              <a:t>enfisema </a:t>
            </a:r>
          </a:p>
          <a:p>
            <a:pPr marL="668338" lvl="1" indent="-268288">
              <a:spcBef>
                <a:spcPts val="600"/>
              </a:spcBef>
            </a:pPr>
            <a:r>
              <a:rPr lang="es-ES" altLang="es-ES_tradnl" sz="1600" dirty="0"/>
              <a:t>hiperinsuflación dinámica</a:t>
            </a:r>
          </a:p>
          <a:p>
            <a:pPr marL="668338" lvl="1" indent="-268288">
              <a:spcBef>
                <a:spcPts val="600"/>
              </a:spcBef>
            </a:pPr>
            <a:r>
              <a:rPr lang="es-ES" altLang="es-ES_tradnl" sz="1600" dirty="0"/>
              <a:t>NTX</a:t>
            </a:r>
          </a:p>
        </p:txBody>
      </p:sp>
      <p:pic>
        <p:nvPicPr>
          <p:cNvPr id="6" name="Imagen 5">
            <a:extLst>
              <a:ext uri="{FF2B5EF4-FFF2-40B4-BE49-F238E27FC236}">
                <a16:creationId xmlns:a16="http://schemas.microsoft.com/office/drawing/2014/main" id="{4B200302-EA27-0C49-8C01-2352D77351C2}"/>
              </a:ext>
            </a:extLst>
          </p:cNvPr>
          <p:cNvPicPr>
            <a:picLocks noChangeAspect="1"/>
          </p:cNvPicPr>
          <p:nvPr/>
        </p:nvPicPr>
        <p:blipFill>
          <a:blip r:embed="rId3"/>
          <a:stretch>
            <a:fillRect/>
          </a:stretch>
        </p:blipFill>
        <p:spPr>
          <a:xfrm>
            <a:off x="4792150" y="2204864"/>
            <a:ext cx="6820622" cy="3556577"/>
          </a:xfrm>
          <a:prstGeom prst="rect">
            <a:avLst/>
          </a:prstGeom>
        </p:spPr>
      </p:pic>
    </p:spTree>
    <p:extLst>
      <p:ext uri="{BB962C8B-B14F-4D97-AF65-F5344CB8AC3E}">
        <p14:creationId xmlns:p14="http://schemas.microsoft.com/office/powerpoint/2010/main" val="961546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C9A9887-275A-A845-9AC7-3F7E85FF1652}"/>
              </a:ext>
            </a:extLst>
          </p:cNvPr>
          <p:cNvPicPr>
            <a:picLocks noChangeAspect="1"/>
          </p:cNvPicPr>
          <p:nvPr/>
        </p:nvPicPr>
        <p:blipFill>
          <a:blip r:embed="rId3"/>
          <a:stretch>
            <a:fillRect/>
          </a:stretch>
        </p:blipFill>
        <p:spPr>
          <a:xfrm>
            <a:off x="6373090" y="2107212"/>
            <a:ext cx="3911600" cy="2946400"/>
          </a:xfrm>
          <a:prstGeom prst="rect">
            <a:avLst/>
          </a:prstGeom>
        </p:spPr>
      </p:pic>
      <p:sp>
        <p:nvSpPr>
          <p:cNvPr id="2" name="Título 1">
            <a:extLst>
              <a:ext uri="{FF2B5EF4-FFF2-40B4-BE49-F238E27FC236}">
                <a16:creationId xmlns:a16="http://schemas.microsoft.com/office/drawing/2014/main" id="{57F1A48C-FAD6-B54F-8173-3939FDBAD24F}"/>
              </a:ext>
            </a:extLst>
          </p:cNvPr>
          <p:cNvSpPr>
            <a:spLocks noGrp="1"/>
          </p:cNvSpPr>
          <p:nvPr>
            <p:ph type="title"/>
          </p:nvPr>
        </p:nvSpPr>
        <p:spPr/>
        <p:txBody>
          <a:bodyPr/>
          <a:lstStyle/>
          <a:p>
            <a:r>
              <a:rPr lang="es-ES" dirty="0"/>
              <a:t>Curva flujo-volumen</a:t>
            </a:r>
          </a:p>
        </p:txBody>
      </p:sp>
      <p:pic>
        <p:nvPicPr>
          <p:cNvPr id="3" name="Imagen 2">
            <a:extLst>
              <a:ext uri="{FF2B5EF4-FFF2-40B4-BE49-F238E27FC236}">
                <a16:creationId xmlns:a16="http://schemas.microsoft.com/office/drawing/2014/main" id="{35163C24-2A0E-004D-87A2-4119F80850E3}"/>
              </a:ext>
            </a:extLst>
          </p:cNvPr>
          <p:cNvPicPr>
            <a:picLocks noChangeAspect="1"/>
          </p:cNvPicPr>
          <p:nvPr/>
        </p:nvPicPr>
        <p:blipFill>
          <a:blip r:embed="rId4"/>
          <a:stretch>
            <a:fillRect/>
          </a:stretch>
        </p:blipFill>
        <p:spPr>
          <a:xfrm>
            <a:off x="716478" y="2030682"/>
            <a:ext cx="4836007" cy="3099460"/>
          </a:xfrm>
          <a:prstGeom prst="rect">
            <a:avLst/>
          </a:prstGeom>
        </p:spPr>
      </p:pic>
      <p:pic>
        <p:nvPicPr>
          <p:cNvPr id="5" name="Imagen 4">
            <a:extLst>
              <a:ext uri="{FF2B5EF4-FFF2-40B4-BE49-F238E27FC236}">
                <a16:creationId xmlns:a16="http://schemas.microsoft.com/office/drawing/2014/main" id="{CA081912-288F-494B-AC65-69E09E647DE0}"/>
              </a:ext>
            </a:extLst>
          </p:cNvPr>
          <p:cNvPicPr>
            <a:picLocks noChangeAspect="1"/>
          </p:cNvPicPr>
          <p:nvPr/>
        </p:nvPicPr>
        <p:blipFill rotWithShape="1">
          <a:blip r:embed="rId5"/>
          <a:srcRect l="11656" t="94" r="1379" b="39240"/>
          <a:stretch/>
        </p:blipFill>
        <p:spPr>
          <a:xfrm>
            <a:off x="10124222" y="1243410"/>
            <a:ext cx="1553653" cy="1173747"/>
          </a:xfrm>
          <a:prstGeom prst="rect">
            <a:avLst/>
          </a:prstGeom>
        </p:spPr>
      </p:pic>
    </p:spTree>
    <p:extLst>
      <p:ext uri="{BB962C8B-B14F-4D97-AF65-F5344CB8AC3E}">
        <p14:creationId xmlns:p14="http://schemas.microsoft.com/office/powerpoint/2010/main" val="2380382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ítulo 1">
            <a:extLst>
              <a:ext uri="{FF2B5EF4-FFF2-40B4-BE49-F238E27FC236}">
                <a16:creationId xmlns:a16="http://schemas.microsoft.com/office/drawing/2014/main" id="{470D405F-81E3-F646-9C1C-0D71991E9E0F}"/>
              </a:ext>
            </a:extLst>
          </p:cNvPr>
          <p:cNvSpPr>
            <a:spLocks noGrp="1" noChangeArrowheads="1"/>
          </p:cNvSpPr>
          <p:nvPr>
            <p:ph type="title"/>
          </p:nvPr>
        </p:nvSpPr>
        <p:spPr>
          <a:xfrm>
            <a:off x="3291385" y="154379"/>
            <a:ext cx="6218237" cy="581892"/>
          </a:xfrm>
        </p:spPr>
        <p:txBody>
          <a:bodyPr/>
          <a:lstStyle/>
          <a:p>
            <a:pPr eaLnBrk="1" hangingPunct="1"/>
            <a:r>
              <a:rPr lang="es-ES" dirty="0"/>
              <a:t>Curva flujo-volumen: </a:t>
            </a:r>
            <a:r>
              <a:rPr lang="es-ES" dirty="0">
                <a:solidFill>
                  <a:srgbClr val="C00000"/>
                </a:solidFill>
              </a:rPr>
              <a:t>utilidad</a:t>
            </a:r>
            <a:endParaRPr lang="es-ES" altLang="es-ES_tradnl" dirty="0">
              <a:solidFill>
                <a:srgbClr val="C00000"/>
              </a:solidFill>
              <a:latin typeface="Calibri" panose="020F0502020204030204" pitchFamily="34" charset="0"/>
            </a:endParaRPr>
          </a:p>
        </p:txBody>
      </p:sp>
      <p:sp>
        <p:nvSpPr>
          <p:cNvPr id="57346" name="CuadroTexto 1">
            <a:extLst>
              <a:ext uri="{FF2B5EF4-FFF2-40B4-BE49-F238E27FC236}">
                <a16:creationId xmlns:a16="http://schemas.microsoft.com/office/drawing/2014/main" id="{C5F6259E-E2FA-6043-B8BD-689F14DC5478}"/>
              </a:ext>
            </a:extLst>
          </p:cNvPr>
          <p:cNvSpPr txBox="1">
            <a:spLocks noChangeArrowheads="1"/>
          </p:cNvSpPr>
          <p:nvPr/>
        </p:nvSpPr>
        <p:spPr bwMode="auto">
          <a:xfrm>
            <a:off x="-2219325" y="7051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es-ES_tradnl"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Rectángulo 4">
            <a:extLst>
              <a:ext uri="{FF2B5EF4-FFF2-40B4-BE49-F238E27FC236}">
                <a16:creationId xmlns:a16="http://schemas.microsoft.com/office/drawing/2014/main" id="{632535FB-912B-E541-8559-C334121EF80E}"/>
              </a:ext>
            </a:extLst>
          </p:cNvPr>
          <p:cNvSpPr/>
          <p:nvPr/>
        </p:nvSpPr>
        <p:spPr>
          <a:xfrm>
            <a:off x="2639616" y="1147799"/>
            <a:ext cx="5969994" cy="369332"/>
          </a:xfrm>
          <a:prstGeom prst="rect">
            <a:avLst/>
          </a:prstGeom>
          <a:solidFill>
            <a:schemeClr val="bg1"/>
          </a:solidFill>
          <a:ln>
            <a:solidFill>
              <a:srgbClr val="0070C0"/>
            </a:solidFill>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pPr lvl="0" algn="ctr" eaLnBrk="0" fontAlgn="base" hangingPunct="0">
              <a:spcBef>
                <a:spcPct val="20000"/>
              </a:spcBef>
              <a:spcAft>
                <a:spcPct val="0"/>
              </a:spcAft>
              <a:defRPr/>
            </a:pPr>
            <a:r>
              <a:rPr lang="es-ES" dirty="0">
                <a:solidFill>
                  <a:srgbClr val="222268"/>
                </a:solidFill>
                <a:latin typeface="Arial" panose="020B0604020202020204" pitchFamily="34" charset="0"/>
                <a:ea typeface="ＭＳ Ｐゴシック" panose="020B0600070205080204" pitchFamily="34" charset="-128"/>
              </a:rPr>
              <a:t>Distinguir los distintos patrones de flujo en la vía aérea</a:t>
            </a:r>
          </a:p>
        </p:txBody>
      </p:sp>
      <p:pic>
        <p:nvPicPr>
          <p:cNvPr id="6" name="Imagen 5">
            <a:extLst>
              <a:ext uri="{FF2B5EF4-FFF2-40B4-BE49-F238E27FC236}">
                <a16:creationId xmlns:a16="http://schemas.microsoft.com/office/drawing/2014/main" id="{917987F4-860C-6448-AAB1-1FEC7D5457C9}"/>
              </a:ext>
            </a:extLst>
          </p:cNvPr>
          <p:cNvPicPr>
            <a:picLocks noChangeAspect="1"/>
          </p:cNvPicPr>
          <p:nvPr/>
        </p:nvPicPr>
        <p:blipFill>
          <a:blip r:embed="rId3"/>
          <a:stretch>
            <a:fillRect/>
          </a:stretch>
        </p:blipFill>
        <p:spPr>
          <a:xfrm>
            <a:off x="1466407" y="1928659"/>
            <a:ext cx="9067800" cy="3848100"/>
          </a:xfrm>
          <a:prstGeom prst="rect">
            <a:avLst/>
          </a:prstGeom>
        </p:spPr>
      </p:pic>
    </p:spTree>
    <p:extLst>
      <p:ext uri="{BB962C8B-B14F-4D97-AF65-F5344CB8AC3E}">
        <p14:creationId xmlns:p14="http://schemas.microsoft.com/office/powerpoint/2010/main" val="225615395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EAB0E6-9852-CD47-B8C5-F6F592C58E38}"/>
              </a:ext>
            </a:extLst>
          </p:cNvPr>
          <p:cNvSpPr>
            <a:spLocks noGrp="1"/>
          </p:cNvSpPr>
          <p:nvPr>
            <p:ph type="title"/>
          </p:nvPr>
        </p:nvSpPr>
        <p:spPr/>
        <p:txBody>
          <a:bodyPr/>
          <a:lstStyle/>
          <a:p>
            <a:r>
              <a:rPr lang="es-ES" dirty="0"/>
              <a:t>Curva flujo-volumen: </a:t>
            </a:r>
            <a:r>
              <a:rPr lang="es-ES" dirty="0">
                <a:solidFill>
                  <a:srgbClr val="C00000"/>
                </a:solidFill>
              </a:rPr>
              <a:t>utilidad</a:t>
            </a:r>
            <a:endParaRPr lang="es-ES" dirty="0"/>
          </a:p>
        </p:txBody>
      </p:sp>
      <p:sp>
        <p:nvSpPr>
          <p:cNvPr id="4" name="Rectángulo 3">
            <a:extLst>
              <a:ext uri="{FF2B5EF4-FFF2-40B4-BE49-F238E27FC236}">
                <a16:creationId xmlns:a16="http://schemas.microsoft.com/office/drawing/2014/main" id="{D6FA7732-DA2B-3746-A4EA-E4F6D9B91295}"/>
              </a:ext>
            </a:extLst>
          </p:cNvPr>
          <p:cNvSpPr/>
          <p:nvPr/>
        </p:nvSpPr>
        <p:spPr>
          <a:xfrm>
            <a:off x="728133" y="1373430"/>
            <a:ext cx="5126402" cy="369332"/>
          </a:xfrm>
          <a:prstGeom prst="rect">
            <a:avLst/>
          </a:prstGeom>
          <a:solidFill>
            <a:schemeClr val="bg1"/>
          </a:solidFill>
          <a:ln>
            <a:solidFill>
              <a:srgbClr val="0070C0"/>
            </a:solidFill>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pPr lvl="0" algn="ctr" eaLnBrk="0" fontAlgn="base" hangingPunct="0">
              <a:spcBef>
                <a:spcPct val="20000"/>
              </a:spcBef>
              <a:spcAft>
                <a:spcPct val="0"/>
              </a:spcAft>
              <a:defRPr/>
            </a:pPr>
            <a:r>
              <a:rPr lang="es-ES" dirty="0">
                <a:solidFill>
                  <a:srgbClr val="222268"/>
                </a:solidFill>
                <a:latin typeface="Arial" panose="020B0604020202020204" pitchFamily="34" charset="0"/>
                <a:ea typeface="ＭＳ Ｐゴシック" panose="020B0600070205080204" pitchFamily="34" charset="-128"/>
              </a:rPr>
              <a:t>Evaluar el efecto de tratamiento broncodilatador</a:t>
            </a:r>
          </a:p>
        </p:txBody>
      </p:sp>
      <p:sp>
        <p:nvSpPr>
          <p:cNvPr id="5" name="Rectángulo 4">
            <a:extLst>
              <a:ext uri="{FF2B5EF4-FFF2-40B4-BE49-F238E27FC236}">
                <a16:creationId xmlns:a16="http://schemas.microsoft.com/office/drawing/2014/main" id="{C446E7E4-0E30-D04D-9D3E-E00F17F6EEB1}"/>
              </a:ext>
            </a:extLst>
          </p:cNvPr>
          <p:cNvSpPr/>
          <p:nvPr/>
        </p:nvSpPr>
        <p:spPr>
          <a:xfrm>
            <a:off x="6536267" y="1373430"/>
            <a:ext cx="4766734" cy="369332"/>
          </a:xfrm>
          <a:prstGeom prst="rect">
            <a:avLst/>
          </a:prstGeom>
          <a:solidFill>
            <a:schemeClr val="bg1"/>
          </a:solidFill>
          <a:ln>
            <a:solidFill>
              <a:srgbClr val="0070C0"/>
            </a:solidFill>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pPr lvl="0" algn="ctr" eaLnBrk="0" fontAlgn="base" hangingPunct="0">
              <a:spcBef>
                <a:spcPct val="20000"/>
              </a:spcBef>
              <a:spcAft>
                <a:spcPct val="0"/>
              </a:spcAft>
              <a:defRPr/>
            </a:pPr>
            <a:r>
              <a:rPr lang="es-ES" dirty="0">
                <a:solidFill>
                  <a:srgbClr val="222268"/>
                </a:solidFill>
                <a:latin typeface="Arial" panose="020B0604020202020204" pitchFamily="34" charset="0"/>
                <a:ea typeface="ＭＳ Ｐゴシック" panose="020B0600070205080204" pitchFamily="34" charset="-128"/>
              </a:rPr>
              <a:t>Detectar la presencia de fugas</a:t>
            </a:r>
          </a:p>
        </p:txBody>
      </p:sp>
      <p:pic>
        <p:nvPicPr>
          <p:cNvPr id="8" name="Imagen 7">
            <a:extLst>
              <a:ext uri="{FF2B5EF4-FFF2-40B4-BE49-F238E27FC236}">
                <a16:creationId xmlns:a16="http://schemas.microsoft.com/office/drawing/2014/main" id="{76BD6561-335E-A04C-B9A0-DBCA1700EDAC}"/>
              </a:ext>
            </a:extLst>
          </p:cNvPr>
          <p:cNvPicPr>
            <a:picLocks noChangeAspect="1"/>
          </p:cNvPicPr>
          <p:nvPr/>
        </p:nvPicPr>
        <p:blipFill>
          <a:blip r:embed="rId3"/>
          <a:stretch>
            <a:fillRect/>
          </a:stretch>
        </p:blipFill>
        <p:spPr>
          <a:xfrm>
            <a:off x="6439834" y="2321177"/>
            <a:ext cx="4964321" cy="3192291"/>
          </a:xfrm>
          <a:prstGeom prst="rect">
            <a:avLst/>
          </a:prstGeom>
        </p:spPr>
      </p:pic>
      <p:grpSp>
        <p:nvGrpSpPr>
          <p:cNvPr id="21" name="Grupo 20">
            <a:extLst>
              <a:ext uri="{FF2B5EF4-FFF2-40B4-BE49-F238E27FC236}">
                <a16:creationId xmlns:a16="http://schemas.microsoft.com/office/drawing/2014/main" id="{17A52294-0AED-A24D-B542-BC3AE1E34F8B}"/>
              </a:ext>
            </a:extLst>
          </p:cNvPr>
          <p:cNvGrpSpPr/>
          <p:nvPr/>
        </p:nvGrpSpPr>
        <p:grpSpPr>
          <a:xfrm>
            <a:off x="620811" y="2321178"/>
            <a:ext cx="5343922" cy="3192290"/>
            <a:chOff x="620811" y="2321178"/>
            <a:chExt cx="5343922" cy="3192290"/>
          </a:xfrm>
        </p:grpSpPr>
        <p:pic>
          <p:nvPicPr>
            <p:cNvPr id="11" name="Imagen 10">
              <a:extLst>
                <a:ext uri="{FF2B5EF4-FFF2-40B4-BE49-F238E27FC236}">
                  <a16:creationId xmlns:a16="http://schemas.microsoft.com/office/drawing/2014/main" id="{9E88A166-2638-D840-82E4-2C5C83413E41}"/>
                </a:ext>
              </a:extLst>
            </p:cNvPr>
            <p:cNvPicPr>
              <a:picLocks noChangeAspect="1"/>
            </p:cNvPicPr>
            <p:nvPr/>
          </p:nvPicPr>
          <p:blipFill>
            <a:blip r:embed="rId4"/>
            <a:stretch>
              <a:fillRect/>
            </a:stretch>
          </p:blipFill>
          <p:spPr>
            <a:xfrm>
              <a:off x="620811" y="2321178"/>
              <a:ext cx="5343922" cy="3192290"/>
            </a:xfrm>
            <a:prstGeom prst="rect">
              <a:avLst/>
            </a:prstGeom>
          </p:spPr>
        </p:pic>
        <p:cxnSp>
          <p:nvCxnSpPr>
            <p:cNvPr id="13" name="Conector recto de flecha 12">
              <a:extLst>
                <a:ext uri="{FF2B5EF4-FFF2-40B4-BE49-F238E27FC236}">
                  <a16:creationId xmlns:a16="http://schemas.microsoft.com/office/drawing/2014/main" id="{495796EF-8BF9-CA46-908E-7A0B7D98211F}"/>
                </a:ext>
              </a:extLst>
            </p:cNvPr>
            <p:cNvCxnSpPr/>
            <p:nvPr/>
          </p:nvCxnSpPr>
          <p:spPr>
            <a:xfrm flipH="1" flipV="1">
              <a:off x="2057400" y="3310467"/>
              <a:ext cx="101600" cy="118533"/>
            </a:xfrm>
            <a:prstGeom prst="straightConnector1">
              <a:avLst/>
            </a:prstGeom>
            <a:ln w="9525" cap="flat" cmpd="sng" algn="ctr">
              <a:solidFill>
                <a:schemeClr val="accent2"/>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5" name="Conector recto de flecha 14">
              <a:extLst>
                <a:ext uri="{FF2B5EF4-FFF2-40B4-BE49-F238E27FC236}">
                  <a16:creationId xmlns:a16="http://schemas.microsoft.com/office/drawing/2014/main" id="{F8E730F4-EA23-9944-8586-2A035FE0994D}"/>
                </a:ext>
              </a:extLst>
            </p:cNvPr>
            <p:cNvCxnSpPr>
              <a:cxnSpLocks/>
            </p:cNvCxnSpPr>
            <p:nvPr/>
          </p:nvCxnSpPr>
          <p:spPr>
            <a:xfrm flipH="1" flipV="1">
              <a:off x="2285035" y="3132990"/>
              <a:ext cx="67733" cy="135465"/>
            </a:xfrm>
            <a:prstGeom prst="straightConnector1">
              <a:avLst/>
            </a:prstGeom>
            <a:ln w="9525" cap="flat" cmpd="sng" algn="ctr">
              <a:solidFill>
                <a:schemeClr val="accent2"/>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7" name="Conector recto de flecha 16">
              <a:extLst>
                <a:ext uri="{FF2B5EF4-FFF2-40B4-BE49-F238E27FC236}">
                  <a16:creationId xmlns:a16="http://schemas.microsoft.com/office/drawing/2014/main" id="{C5F46851-232F-284D-A322-E6594238207D}"/>
                </a:ext>
              </a:extLst>
            </p:cNvPr>
            <p:cNvCxnSpPr>
              <a:cxnSpLocks/>
            </p:cNvCxnSpPr>
            <p:nvPr/>
          </p:nvCxnSpPr>
          <p:spPr>
            <a:xfrm rot="1200000" flipH="1" flipV="1">
              <a:off x="2556452" y="2997525"/>
              <a:ext cx="67733" cy="135465"/>
            </a:xfrm>
            <a:prstGeom prst="straightConnector1">
              <a:avLst/>
            </a:prstGeom>
            <a:ln w="9525" cap="flat" cmpd="sng" algn="ctr">
              <a:solidFill>
                <a:schemeClr val="accent2"/>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8" name="Conector recto de flecha 17">
              <a:extLst>
                <a:ext uri="{FF2B5EF4-FFF2-40B4-BE49-F238E27FC236}">
                  <a16:creationId xmlns:a16="http://schemas.microsoft.com/office/drawing/2014/main" id="{8807EF8F-C4E9-B140-82F5-C5E751060D00}"/>
                </a:ext>
              </a:extLst>
            </p:cNvPr>
            <p:cNvCxnSpPr>
              <a:cxnSpLocks/>
            </p:cNvCxnSpPr>
            <p:nvPr/>
          </p:nvCxnSpPr>
          <p:spPr>
            <a:xfrm rot="2760000" flipH="1" flipV="1">
              <a:off x="2848992" y="3057759"/>
              <a:ext cx="67733" cy="135465"/>
            </a:xfrm>
            <a:prstGeom prst="straightConnector1">
              <a:avLst/>
            </a:prstGeom>
            <a:ln w="9525" cap="flat" cmpd="sng" algn="ctr">
              <a:solidFill>
                <a:schemeClr val="accent2"/>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9" name="Conector recto de flecha 18">
              <a:extLst>
                <a:ext uri="{FF2B5EF4-FFF2-40B4-BE49-F238E27FC236}">
                  <a16:creationId xmlns:a16="http://schemas.microsoft.com/office/drawing/2014/main" id="{F445B648-464C-A746-91D1-F565B76C8948}"/>
                </a:ext>
              </a:extLst>
            </p:cNvPr>
            <p:cNvCxnSpPr>
              <a:cxnSpLocks/>
            </p:cNvCxnSpPr>
            <p:nvPr/>
          </p:nvCxnSpPr>
          <p:spPr>
            <a:xfrm rot="2760000" flipH="1" flipV="1">
              <a:off x="3131557" y="3160137"/>
              <a:ext cx="67733" cy="135465"/>
            </a:xfrm>
            <a:prstGeom prst="straightConnector1">
              <a:avLst/>
            </a:prstGeom>
            <a:ln w="9525" cap="flat" cmpd="sng" algn="ctr">
              <a:solidFill>
                <a:schemeClr val="accent2"/>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0" name="Conector recto de flecha 19">
              <a:extLst>
                <a:ext uri="{FF2B5EF4-FFF2-40B4-BE49-F238E27FC236}">
                  <a16:creationId xmlns:a16="http://schemas.microsoft.com/office/drawing/2014/main" id="{3AB5C210-0E8D-0F42-A186-93579F44BCF4}"/>
                </a:ext>
              </a:extLst>
            </p:cNvPr>
            <p:cNvCxnSpPr>
              <a:cxnSpLocks/>
            </p:cNvCxnSpPr>
            <p:nvPr/>
          </p:nvCxnSpPr>
          <p:spPr>
            <a:xfrm rot="2760000" flipH="1" flipV="1">
              <a:off x="3441355" y="3276887"/>
              <a:ext cx="67733" cy="135465"/>
            </a:xfrm>
            <a:prstGeom prst="straightConnector1">
              <a:avLst/>
            </a:prstGeom>
            <a:ln w="9525" cap="flat" cmpd="sng" algn="ctr">
              <a:solidFill>
                <a:schemeClr val="accent2"/>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pic>
        <p:nvPicPr>
          <p:cNvPr id="22" name="Imagen 21">
            <a:extLst>
              <a:ext uri="{FF2B5EF4-FFF2-40B4-BE49-F238E27FC236}">
                <a16:creationId xmlns:a16="http://schemas.microsoft.com/office/drawing/2014/main" id="{20173260-C4C8-1241-91E4-12D5124B641B}"/>
              </a:ext>
            </a:extLst>
          </p:cNvPr>
          <p:cNvPicPr>
            <a:picLocks noChangeAspect="1"/>
          </p:cNvPicPr>
          <p:nvPr/>
        </p:nvPicPr>
        <p:blipFill>
          <a:blip r:embed="rId5"/>
          <a:stretch>
            <a:fillRect/>
          </a:stretch>
        </p:blipFill>
        <p:spPr>
          <a:xfrm>
            <a:off x="7583448" y="3416032"/>
            <a:ext cx="568302" cy="320816"/>
          </a:xfrm>
          <a:prstGeom prst="rect">
            <a:avLst/>
          </a:prstGeom>
        </p:spPr>
      </p:pic>
    </p:spTree>
    <p:extLst>
      <p:ext uri="{BB962C8B-B14F-4D97-AF65-F5344CB8AC3E}">
        <p14:creationId xmlns:p14="http://schemas.microsoft.com/office/powerpoint/2010/main" val="1663723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1 Título">
            <a:extLst>
              <a:ext uri="{FF2B5EF4-FFF2-40B4-BE49-F238E27FC236}">
                <a16:creationId xmlns:a16="http://schemas.microsoft.com/office/drawing/2014/main" id="{64BE2BAA-90A0-C04F-B52E-C155B672A711}"/>
              </a:ext>
            </a:extLst>
          </p:cNvPr>
          <p:cNvSpPr>
            <a:spLocks noGrp="1"/>
          </p:cNvSpPr>
          <p:nvPr>
            <p:ph type="title"/>
          </p:nvPr>
        </p:nvSpPr>
        <p:spPr>
          <a:xfrm>
            <a:off x="2566988" y="188913"/>
            <a:ext cx="7643812" cy="849312"/>
          </a:xfrm>
        </p:spPr>
        <p:txBody>
          <a:bodyPr/>
          <a:lstStyle/>
          <a:p>
            <a:pPr eaLnBrk="1" hangingPunct="1">
              <a:defRPr/>
            </a:pPr>
            <a:r>
              <a:rPr lang="es-ES" dirty="0">
                <a:cs typeface="+mj-cs"/>
              </a:rPr>
              <a:t>Análisis de las curvas</a:t>
            </a:r>
          </a:p>
        </p:txBody>
      </p:sp>
      <p:pic>
        <p:nvPicPr>
          <p:cNvPr id="51202" name="Picture 2">
            <a:extLst>
              <a:ext uri="{FF2B5EF4-FFF2-40B4-BE49-F238E27FC236}">
                <a16:creationId xmlns:a16="http://schemas.microsoft.com/office/drawing/2014/main" id="{656D6140-8F0E-404E-BBD9-58DAEC969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3716339"/>
            <a:ext cx="3694112"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Shape 139">
            <a:extLst>
              <a:ext uri="{FF2B5EF4-FFF2-40B4-BE49-F238E27FC236}">
                <a16:creationId xmlns:a16="http://schemas.microsoft.com/office/drawing/2014/main" id="{B694BB15-86CD-4D49-90ED-0E087B8D2C6D}"/>
              </a:ext>
            </a:extLst>
          </p:cNvPr>
          <p:cNvSpPr txBox="1">
            <a:spLocks/>
          </p:cNvSpPr>
          <p:nvPr/>
        </p:nvSpPr>
        <p:spPr bwMode="auto">
          <a:xfrm>
            <a:off x="1919289" y="1631951"/>
            <a:ext cx="7273925"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20750" indent="-5715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s-ES" altLang="es-ES_tradnl" sz="24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mn-cs"/>
              </a:rPr>
              <a:t>Análisis de las curvas </a:t>
            </a:r>
            <a:r>
              <a:rPr kumimoji="0" lang="es-ES" altLang="es-ES_tradnl" sz="2400" b="0" i="0" u="none" strike="noStrike" kern="1200" cap="none" spc="0" normalizeH="0" baseline="0" noProof="0" dirty="0">
                <a:ln>
                  <a:noFill/>
                </a:ln>
                <a:solidFill>
                  <a:srgbClr val="595959"/>
                </a:solidFill>
                <a:effectLst/>
                <a:uLnTx/>
                <a:uFillTx/>
                <a:latin typeface="Wingdings" pitchFamily="2" charset="2"/>
                <a:ea typeface="ＭＳ Ｐゴシック" panose="020B0600070205080204" pitchFamily="34" charset="-128"/>
                <a:cs typeface="+mn-cs"/>
                <a:sym typeface="Wingdings" pitchFamily="2" charset="2"/>
              </a:rPr>
              <a:t> </a:t>
            </a:r>
            <a:r>
              <a:rPr kumimoji="0" lang="es-ES" altLang="es-ES_tradnl"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VNI optimizada</a:t>
            </a:r>
          </a:p>
          <a:p>
            <a:pPr marL="920750" marR="0" lvl="1" indent="-571500" algn="l" defTabSz="914400" rtl="0" eaLnBrk="0" fontAlgn="base" latinLnBrk="0" hangingPunct="0">
              <a:lnSpc>
                <a:spcPct val="100000"/>
              </a:lnSpc>
              <a:spcBef>
                <a:spcPts val="1200"/>
              </a:spcBef>
              <a:spcAft>
                <a:spcPct val="0"/>
              </a:spcAft>
              <a:buClr>
                <a:srgbClr val="51640B"/>
              </a:buClr>
              <a:buSzTx/>
              <a:buFontTx/>
              <a:buAutoNum type="arabicPeriod"/>
              <a:tabLst/>
              <a:defRPr/>
            </a:pPr>
            <a:r>
              <a:rPr kumimoji="0" lang="es-ES" altLang="es-ES_tradnl" sz="2000" b="1" i="0" u="none" strike="noStrike" kern="1200" cap="none" spc="0" normalizeH="0" baseline="0" noProof="0" dirty="0">
                <a:ln>
                  <a:noFill/>
                </a:ln>
                <a:solidFill>
                  <a:srgbClr val="7E8C4D"/>
                </a:solidFill>
                <a:effectLst/>
                <a:uLnTx/>
                <a:uFillTx/>
                <a:latin typeface="Arial" panose="020B0604020202020204" pitchFamily="34" charset="0"/>
                <a:ea typeface="ＭＳ Ｐゴシック" panose="020B0600070205080204" pitchFamily="34" charset="-128"/>
                <a:cs typeface="+mn-cs"/>
              </a:rPr>
              <a:t>Detecta patrón ventilatorio del paciente</a:t>
            </a:r>
            <a:endParaRPr kumimoji="0" lang="es-ES" altLang="es-ES_tradnl" sz="1600" b="1" i="0" u="none" strike="noStrike" kern="1200" cap="none" spc="0" normalizeH="0" baseline="0" noProof="0" dirty="0">
              <a:ln>
                <a:noFill/>
              </a:ln>
              <a:solidFill>
                <a:srgbClr val="7E8C4D"/>
              </a:solidFill>
              <a:effectLst/>
              <a:uLnTx/>
              <a:uFillTx/>
              <a:latin typeface="Arial" panose="020B0604020202020204" pitchFamily="34" charset="0"/>
              <a:ea typeface="ＭＳ Ｐゴシック" panose="020B0600070205080204" pitchFamily="34" charset="-128"/>
              <a:cs typeface="+mn-cs"/>
            </a:endParaRPr>
          </a:p>
          <a:p>
            <a:pPr marL="920750" marR="0" lvl="1" indent="-571500" algn="l" defTabSz="914400" rtl="0" eaLnBrk="0" fontAlgn="base" latinLnBrk="0" hangingPunct="0">
              <a:lnSpc>
                <a:spcPct val="100000"/>
              </a:lnSpc>
              <a:spcBef>
                <a:spcPts val="1200"/>
              </a:spcBef>
              <a:spcAft>
                <a:spcPct val="0"/>
              </a:spcAft>
              <a:buClr>
                <a:srgbClr val="51640B"/>
              </a:buClr>
              <a:buSzTx/>
              <a:buFontTx/>
              <a:buAutoNum type="arabicPeriod"/>
              <a:tabLst/>
              <a:defRPr/>
            </a:pPr>
            <a:r>
              <a:rPr kumimoji="0" lang="es-ES" altLang="es-ES_tradnl" sz="2000" b="1" i="0" u="none" strike="noStrike" kern="1200" cap="none" spc="0" normalizeH="0" baseline="0" noProof="0" dirty="0">
                <a:ln>
                  <a:noFill/>
                </a:ln>
                <a:solidFill>
                  <a:srgbClr val="7E8C4D"/>
                </a:solidFill>
                <a:effectLst/>
                <a:uLnTx/>
                <a:uFillTx/>
                <a:latin typeface="Arial" panose="020B0604020202020204" pitchFamily="34" charset="0"/>
                <a:ea typeface="ＭＳ Ｐゴシック" panose="020B0600070205080204" pitchFamily="34" charset="-128"/>
                <a:cs typeface="+mn-cs"/>
              </a:rPr>
              <a:t>Detecta asincronías</a:t>
            </a:r>
          </a:p>
          <a:p>
            <a:pPr marL="920750" marR="0" lvl="1" indent="-571500" algn="l" defTabSz="914400" rtl="0" eaLnBrk="0" fontAlgn="base" latinLnBrk="0" hangingPunct="0">
              <a:lnSpc>
                <a:spcPct val="100000"/>
              </a:lnSpc>
              <a:spcBef>
                <a:spcPts val="1200"/>
              </a:spcBef>
              <a:spcAft>
                <a:spcPct val="0"/>
              </a:spcAft>
              <a:buClr>
                <a:srgbClr val="51640B"/>
              </a:buClr>
              <a:buSzTx/>
              <a:buFontTx/>
              <a:buAutoNum type="arabicPeriod"/>
              <a:tabLst/>
              <a:defRPr/>
            </a:pPr>
            <a:r>
              <a:rPr kumimoji="0" lang="es-ES" altLang="es-ES_tradnl" sz="2000" b="1" i="0" u="none" strike="noStrike" kern="1200" cap="none" spc="0" normalizeH="0" baseline="0" noProof="0" dirty="0">
                <a:ln>
                  <a:noFill/>
                </a:ln>
                <a:solidFill>
                  <a:srgbClr val="7E8C4D"/>
                </a:solidFill>
                <a:effectLst/>
                <a:uLnTx/>
                <a:uFillTx/>
                <a:latin typeface="Arial" panose="020B0604020202020204" pitchFamily="34" charset="0"/>
                <a:ea typeface="ＭＳ Ｐゴシック" panose="020B0600070205080204" pitchFamily="34" charset="-128"/>
                <a:cs typeface="+mn-cs"/>
              </a:rPr>
              <a:t>Mayor confort</a:t>
            </a:r>
          </a:p>
          <a:p>
            <a:pPr marL="920750" marR="0" lvl="1" indent="-571500" algn="l" defTabSz="914400" rtl="0" eaLnBrk="0" fontAlgn="base" latinLnBrk="0" hangingPunct="0">
              <a:lnSpc>
                <a:spcPct val="100000"/>
              </a:lnSpc>
              <a:spcBef>
                <a:spcPts val="1200"/>
              </a:spcBef>
              <a:spcAft>
                <a:spcPct val="0"/>
              </a:spcAft>
              <a:buClr>
                <a:srgbClr val="51640B"/>
              </a:buClr>
              <a:buSzTx/>
              <a:buFontTx/>
              <a:buAutoNum type="arabicPeriod"/>
              <a:tabLst/>
              <a:defRPr/>
            </a:pPr>
            <a:r>
              <a:rPr kumimoji="0" lang="es-ES" altLang="es-ES_tradnl" sz="2000" b="1" i="0" u="none" strike="noStrike" kern="1200" cap="none" spc="0" normalizeH="0" baseline="0" noProof="0" dirty="0">
                <a:ln>
                  <a:noFill/>
                </a:ln>
                <a:solidFill>
                  <a:srgbClr val="7E8C4D"/>
                </a:solidFill>
                <a:effectLst/>
                <a:uLnTx/>
                <a:uFillTx/>
                <a:latin typeface="Arial" panose="020B0604020202020204" pitchFamily="34" charset="0"/>
                <a:ea typeface="ＭＳ Ｐゴシック" panose="020B0600070205080204" pitchFamily="34" charset="-128"/>
                <a:cs typeface="+mn-cs"/>
              </a:rPr>
              <a:t>Mayor eficacia de la VNI</a:t>
            </a:r>
          </a:p>
        </p:txBody>
      </p:sp>
    </p:spTree>
    <p:extLst>
      <p:ext uri="{BB962C8B-B14F-4D97-AF65-F5344CB8AC3E}">
        <p14:creationId xmlns:p14="http://schemas.microsoft.com/office/powerpoint/2010/main" val="1061052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2CF4E3-DC9A-2845-B8AC-05420A2FA48F}"/>
              </a:ext>
            </a:extLst>
          </p:cNvPr>
          <p:cNvSpPr>
            <a:spLocks noGrp="1"/>
          </p:cNvSpPr>
          <p:nvPr>
            <p:ph type="title"/>
          </p:nvPr>
        </p:nvSpPr>
        <p:spPr/>
        <p:txBody>
          <a:bodyPr/>
          <a:lstStyle/>
          <a:p>
            <a:r>
              <a:rPr lang="es-ES" dirty="0"/>
              <a:t>Curvas de función respiratoria</a:t>
            </a:r>
            <a:endParaRPr lang="es-ES" dirty="0">
              <a:solidFill>
                <a:srgbClr val="C00000"/>
              </a:solidFill>
            </a:endParaRPr>
          </a:p>
        </p:txBody>
      </p:sp>
      <p:graphicFrame>
        <p:nvGraphicFramePr>
          <p:cNvPr id="4" name="Marcador de contenido 3">
            <a:extLst>
              <a:ext uri="{FF2B5EF4-FFF2-40B4-BE49-F238E27FC236}">
                <a16:creationId xmlns:a16="http://schemas.microsoft.com/office/drawing/2014/main" id="{8D707CE7-8539-8D4A-A0BA-AACEC007D201}"/>
              </a:ext>
            </a:extLst>
          </p:cNvPr>
          <p:cNvGraphicFramePr>
            <a:graphicFrameLocks noGrp="1"/>
          </p:cNvGraphicFramePr>
          <p:nvPr>
            <p:ph idx="1"/>
            <p:extLst>
              <p:ext uri="{D42A27DB-BD31-4B8C-83A1-F6EECF244321}">
                <p14:modId xmlns:p14="http://schemas.microsoft.com/office/powerpoint/2010/main" val="1313630272"/>
              </p:ext>
            </p:extLst>
          </p:nvPr>
        </p:nvGraphicFramePr>
        <p:xfrm>
          <a:off x="758456" y="2316480"/>
          <a:ext cx="10972801" cy="2225040"/>
        </p:xfrm>
        <a:graphic>
          <a:graphicData uri="http://schemas.openxmlformats.org/drawingml/2006/table">
            <a:tbl>
              <a:tblPr firstRow="1" bandRow="1">
                <a:tableStyleId>{2D5ABB26-0587-4C30-8999-92F81FD0307C}</a:tableStyleId>
              </a:tblPr>
              <a:tblGrid>
                <a:gridCol w="2324986">
                  <a:extLst>
                    <a:ext uri="{9D8B030D-6E8A-4147-A177-3AD203B41FA5}">
                      <a16:colId xmlns:a16="http://schemas.microsoft.com/office/drawing/2014/main" val="1565958486"/>
                    </a:ext>
                  </a:extLst>
                </a:gridCol>
                <a:gridCol w="1729563">
                  <a:extLst>
                    <a:ext uri="{9D8B030D-6E8A-4147-A177-3AD203B41FA5}">
                      <a16:colId xmlns:a16="http://schemas.microsoft.com/office/drawing/2014/main" val="3838230114"/>
                    </a:ext>
                  </a:extLst>
                </a:gridCol>
                <a:gridCol w="1729563">
                  <a:extLst>
                    <a:ext uri="{9D8B030D-6E8A-4147-A177-3AD203B41FA5}">
                      <a16:colId xmlns:a16="http://schemas.microsoft.com/office/drawing/2014/main" val="3816245010"/>
                    </a:ext>
                  </a:extLst>
                </a:gridCol>
                <a:gridCol w="1729563">
                  <a:extLst>
                    <a:ext uri="{9D8B030D-6E8A-4147-A177-3AD203B41FA5}">
                      <a16:colId xmlns:a16="http://schemas.microsoft.com/office/drawing/2014/main" val="2389820312"/>
                    </a:ext>
                  </a:extLst>
                </a:gridCol>
                <a:gridCol w="1729563">
                  <a:extLst>
                    <a:ext uri="{9D8B030D-6E8A-4147-A177-3AD203B41FA5}">
                      <a16:colId xmlns:a16="http://schemas.microsoft.com/office/drawing/2014/main" val="3015236237"/>
                    </a:ext>
                  </a:extLst>
                </a:gridCol>
                <a:gridCol w="1729563">
                  <a:extLst>
                    <a:ext uri="{9D8B030D-6E8A-4147-A177-3AD203B41FA5}">
                      <a16:colId xmlns:a16="http://schemas.microsoft.com/office/drawing/2014/main" val="2831249471"/>
                    </a:ext>
                  </a:extLst>
                </a:gridCol>
              </a:tblGrid>
              <a:tr h="370840">
                <a:tc>
                  <a:txBody>
                    <a:bodyPr/>
                    <a:lstStyle/>
                    <a:p>
                      <a:pPr algn="ctr"/>
                      <a:endParaRPr lang="es-ES" dirty="0">
                        <a:solidFill>
                          <a:schemeClr val="accent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s-ES" dirty="0">
                          <a:solidFill>
                            <a:schemeClr val="bg1"/>
                          </a:solidFill>
                        </a:rPr>
                        <a:t>Fugas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s-ES" dirty="0">
                          <a:solidFill>
                            <a:schemeClr val="bg1"/>
                          </a:solidFill>
                        </a:rPr>
                        <a:t>↑ PEEP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s-ES" dirty="0">
                          <a:solidFill>
                            <a:schemeClr val="bg1"/>
                          </a:solidFill>
                        </a:rPr>
                        <a:t>Asincronías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s-ES" dirty="0">
                          <a:solidFill>
                            <a:schemeClr val="bg1"/>
                          </a:solidFill>
                        </a:rPr>
                        <a:t>Patrones flujo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s-ES" dirty="0">
                          <a:solidFill>
                            <a:schemeClr val="bg1"/>
                          </a:solidFill>
                        </a:rPr>
                        <a:t>Compliance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664638902"/>
                  </a:ext>
                </a:extLst>
              </a:tr>
              <a:tr h="370840">
                <a:tc>
                  <a:txBody>
                    <a:bodyPr/>
                    <a:lstStyle/>
                    <a:p>
                      <a:r>
                        <a:rPr lang="es-ES" dirty="0">
                          <a:solidFill>
                            <a:schemeClr val="accent6"/>
                          </a:solidFill>
                        </a:rPr>
                        <a:t>Volumen-tiempo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s-ES" dirty="0">
                          <a:solidFill>
                            <a:schemeClr val="accent6">
                              <a:lumMod val="7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7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20000"/>
                              <a:lumOff val="8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20000"/>
                              <a:lumOff val="8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74700895"/>
                  </a:ext>
                </a:extLst>
              </a:tr>
              <a:tr h="370840">
                <a:tc>
                  <a:txBody>
                    <a:bodyPr/>
                    <a:lstStyle/>
                    <a:p>
                      <a:r>
                        <a:rPr lang="es-ES" dirty="0">
                          <a:solidFill>
                            <a:schemeClr val="accent6"/>
                          </a:solidFill>
                        </a:rPr>
                        <a:t>Presión-tiempo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7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20000"/>
                              <a:lumOff val="8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7494897"/>
                  </a:ext>
                </a:extLst>
              </a:tr>
              <a:tr h="370840">
                <a:tc>
                  <a:txBody>
                    <a:bodyPr/>
                    <a:lstStyle/>
                    <a:p>
                      <a:r>
                        <a:rPr lang="es-ES" dirty="0">
                          <a:solidFill>
                            <a:schemeClr val="accent6"/>
                          </a:solidFill>
                        </a:rPr>
                        <a:t>Flujo-tiempo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20000"/>
                              <a:lumOff val="8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7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20000"/>
                              <a:lumOff val="8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7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67876137"/>
                  </a:ext>
                </a:extLst>
              </a:tr>
              <a:tr h="370840">
                <a:tc>
                  <a:txBody>
                    <a:bodyPr/>
                    <a:lstStyle/>
                    <a:p>
                      <a:r>
                        <a:rPr lang="es-ES" dirty="0">
                          <a:solidFill>
                            <a:schemeClr val="accent6"/>
                          </a:solidFill>
                        </a:rPr>
                        <a:t>Volumen-presión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7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96509761"/>
                  </a:ext>
                </a:extLst>
              </a:tr>
              <a:tr h="370840">
                <a:tc>
                  <a:txBody>
                    <a:bodyPr/>
                    <a:lstStyle/>
                    <a:p>
                      <a:r>
                        <a:rPr lang="es-ES" dirty="0">
                          <a:solidFill>
                            <a:schemeClr val="accent6"/>
                          </a:solidFill>
                        </a:rPr>
                        <a:t>Flujo-volumen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7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lumMod val="7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a:solidFill>
                            <a:schemeClr val="accent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2866132"/>
                  </a:ext>
                </a:extLst>
              </a:tr>
            </a:tbl>
          </a:graphicData>
        </a:graphic>
      </p:graphicFrame>
      <p:sp>
        <p:nvSpPr>
          <p:cNvPr id="5" name="Rectángulo 4">
            <a:extLst>
              <a:ext uri="{FF2B5EF4-FFF2-40B4-BE49-F238E27FC236}">
                <a16:creationId xmlns:a16="http://schemas.microsoft.com/office/drawing/2014/main" id="{72C8C714-0F53-0141-B246-580DDE54CD1B}"/>
              </a:ext>
            </a:extLst>
          </p:cNvPr>
          <p:cNvSpPr/>
          <p:nvPr/>
        </p:nvSpPr>
        <p:spPr>
          <a:xfrm>
            <a:off x="4036234" y="1436799"/>
            <a:ext cx="3685624" cy="369332"/>
          </a:xfrm>
          <a:prstGeom prst="rect">
            <a:avLst/>
          </a:prstGeom>
        </p:spPr>
        <p:txBody>
          <a:bodyPr wrap="none">
            <a:spAutoFit/>
          </a:bodyPr>
          <a:lstStyle/>
          <a:p>
            <a:r>
              <a:rPr lang="es-ES" dirty="0">
                <a:solidFill>
                  <a:srgbClr val="C00000"/>
                </a:solidFill>
              </a:rPr>
              <a:t>RESUMEN DE SUS UTILIDADES</a:t>
            </a:r>
            <a:endParaRPr lang="es-ES" dirty="0"/>
          </a:p>
        </p:txBody>
      </p:sp>
      <p:graphicFrame>
        <p:nvGraphicFramePr>
          <p:cNvPr id="6" name="Tabla 5">
            <a:extLst>
              <a:ext uri="{FF2B5EF4-FFF2-40B4-BE49-F238E27FC236}">
                <a16:creationId xmlns:a16="http://schemas.microsoft.com/office/drawing/2014/main" id="{68DA05A8-D345-134D-B9E8-C411903F337A}"/>
              </a:ext>
            </a:extLst>
          </p:cNvPr>
          <p:cNvGraphicFramePr>
            <a:graphicFrameLocks noGrp="1"/>
          </p:cNvGraphicFramePr>
          <p:nvPr>
            <p:extLst>
              <p:ext uri="{D42A27DB-BD31-4B8C-83A1-F6EECF244321}">
                <p14:modId xmlns:p14="http://schemas.microsoft.com/office/powerpoint/2010/main" val="51054192"/>
              </p:ext>
            </p:extLst>
          </p:nvPr>
        </p:nvGraphicFramePr>
        <p:xfrm>
          <a:off x="4313697" y="5557479"/>
          <a:ext cx="4107288" cy="370840"/>
        </p:xfrm>
        <a:graphic>
          <a:graphicData uri="http://schemas.openxmlformats.org/drawingml/2006/table">
            <a:tbl>
              <a:tblPr firstRow="1" bandRow="1">
                <a:tableStyleId>{F5AB1C69-6EDB-4FF4-983F-18BD219EF322}</a:tableStyleId>
              </a:tblPr>
              <a:tblGrid>
                <a:gridCol w="1369096">
                  <a:extLst>
                    <a:ext uri="{9D8B030D-6E8A-4147-A177-3AD203B41FA5}">
                      <a16:colId xmlns:a16="http://schemas.microsoft.com/office/drawing/2014/main" val="3474332004"/>
                    </a:ext>
                  </a:extLst>
                </a:gridCol>
                <a:gridCol w="1036984">
                  <a:extLst>
                    <a:ext uri="{9D8B030D-6E8A-4147-A177-3AD203B41FA5}">
                      <a16:colId xmlns:a16="http://schemas.microsoft.com/office/drawing/2014/main" val="794368404"/>
                    </a:ext>
                  </a:extLst>
                </a:gridCol>
                <a:gridCol w="1701208">
                  <a:extLst>
                    <a:ext uri="{9D8B030D-6E8A-4147-A177-3AD203B41FA5}">
                      <a16:colId xmlns:a16="http://schemas.microsoft.com/office/drawing/2014/main" val="1090040840"/>
                    </a:ext>
                  </a:extLst>
                </a:gridCol>
              </a:tblGrid>
              <a:tr h="370840">
                <a:tc>
                  <a:txBody>
                    <a:bodyPr/>
                    <a:lstStyle/>
                    <a:p>
                      <a:r>
                        <a:rPr lang="es-ES" b="0" dirty="0">
                          <a:solidFill>
                            <a:schemeClr val="accent6">
                              <a:lumMod val="75000"/>
                            </a:schemeClr>
                          </a:solidFill>
                        </a:rPr>
                        <a:t>● Muy útil</a:t>
                      </a:r>
                      <a:endParaRPr lang="es-ES" b="0" dirty="0"/>
                    </a:p>
                  </a:txBody>
                  <a:tcPr/>
                </a:tc>
                <a:tc>
                  <a:txBody>
                    <a:bodyPr/>
                    <a:lstStyle/>
                    <a:p>
                      <a:r>
                        <a:rPr lang="es-ES" b="0" dirty="0">
                          <a:solidFill>
                            <a:schemeClr val="accent6">
                              <a:lumMod val="20000"/>
                              <a:lumOff val="80000"/>
                            </a:schemeClr>
                          </a:solidFill>
                        </a:rPr>
                        <a:t>●</a:t>
                      </a:r>
                      <a:r>
                        <a:rPr lang="es-ES" b="0" dirty="0">
                          <a:solidFill>
                            <a:schemeClr val="accent6">
                              <a:lumMod val="75000"/>
                            </a:schemeClr>
                          </a:solidFill>
                        </a:rPr>
                        <a:t> Útil</a:t>
                      </a:r>
                      <a:endParaRPr lang="es-ES" b="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b="0" dirty="0">
                          <a:solidFill>
                            <a:schemeClr val="accent6"/>
                          </a:solidFill>
                        </a:rPr>
                        <a:t>○</a:t>
                      </a:r>
                      <a:r>
                        <a:rPr lang="es-ES" b="0" dirty="0">
                          <a:solidFill>
                            <a:schemeClr val="accent6">
                              <a:lumMod val="75000"/>
                            </a:schemeClr>
                          </a:solidFill>
                        </a:rPr>
                        <a:t> Poco útil</a:t>
                      </a:r>
                      <a:endParaRPr lang="es-ES" b="0" dirty="0"/>
                    </a:p>
                  </a:txBody>
                  <a:tcPr/>
                </a:tc>
                <a:extLst>
                  <a:ext uri="{0D108BD9-81ED-4DB2-BD59-A6C34878D82A}">
                    <a16:rowId xmlns:a16="http://schemas.microsoft.com/office/drawing/2014/main" val="1718431437"/>
                  </a:ext>
                </a:extLst>
              </a:tr>
            </a:tbl>
          </a:graphicData>
        </a:graphic>
      </p:graphicFrame>
    </p:spTree>
    <p:extLst>
      <p:ext uri="{BB962C8B-B14F-4D97-AF65-F5344CB8AC3E}">
        <p14:creationId xmlns:p14="http://schemas.microsoft.com/office/powerpoint/2010/main" val="3170062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2BC7C1F3-6B80-F34F-9587-8DFABABCF721}"/>
              </a:ext>
            </a:extLst>
          </p:cNvPr>
          <p:cNvSpPr>
            <a:spLocks noGrp="1" noChangeArrowheads="1"/>
          </p:cNvSpPr>
          <p:nvPr>
            <p:ph type="title"/>
          </p:nvPr>
        </p:nvSpPr>
        <p:spPr/>
        <p:txBody>
          <a:bodyPr/>
          <a:lstStyle/>
          <a:p>
            <a:pPr eaLnBrk="1" hangingPunct="1"/>
            <a:r>
              <a:rPr lang="es-ES" altLang="es-ES" sz="3600">
                <a:solidFill>
                  <a:srgbClr val="000066"/>
                </a:solidFill>
              </a:rPr>
              <a:t>Gracias por la atención prestada</a:t>
            </a:r>
          </a:p>
        </p:txBody>
      </p:sp>
      <p:pic>
        <p:nvPicPr>
          <p:cNvPr id="13314" name="Picture 5" descr="Logotipo gtvmni">
            <a:extLst>
              <a:ext uri="{FF2B5EF4-FFF2-40B4-BE49-F238E27FC236}">
                <a16:creationId xmlns:a16="http://schemas.microsoft.com/office/drawing/2014/main" id="{5BABC107-FE86-C84E-A62B-CFC53E2ED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2133600"/>
            <a:ext cx="20002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4">
            <a:extLst>
              <a:ext uri="{FF2B5EF4-FFF2-40B4-BE49-F238E27FC236}">
                <a16:creationId xmlns:a16="http://schemas.microsoft.com/office/drawing/2014/main" id="{ACF0B434-453F-4045-829C-4C40AFEEA614}"/>
              </a:ext>
            </a:extLst>
          </p:cNvPr>
          <p:cNvSpPr txBox="1">
            <a:spLocks noChangeArrowheads="1"/>
          </p:cNvSpPr>
          <p:nvPr/>
        </p:nvSpPr>
        <p:spPr bwMode="auto">
          <a:xfrm>
            <a:off x="4448175" y="4941888"/>
            <a:ext cx="294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222268"/>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rgbClr val="222268"/>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rgbClr val="222268"/>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rgbClr val="222268"/>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222268"/>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1800" b="0" i="0" u="none" strike="noStrike" kern="1200" cap="none" spc="0" normalizeH="0" baseline="0" noProof="0">
                <a:ln>
                  <a:noFill/>
                </a:ln>
                <a:solidFill>
                  <a:srgbClr val="26426B"/>
                </a:solidFill>
                <a:effectLst/>
                <a:uLnTx/>
                <a:uFillTx/>
                <a:latin typeface="Arial" panose="020B0604020202020204" pitchFamily="34" charset="0"/>
                <a:ea typeface="ＭＳ Ｐゴシック" panose="020B0600070205080204" pitchFamily="34" charset="-128"/>
                <a:cs typeface="+mn-cs"/>
              </a:rPr>
              <a:t>Grupo de Trabajo de VMNI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altLang="es-ES" sz="18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rPr>
              <a:t>www.gtvmni.es</a:t>
            </a:r>
            <a:endParaRPr kumimoji="0" lang="es-ES" altLang="es-ES" sz="12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1200" b="0" i="0" u="none" strike="noStrike" kern="1200" cap="none" spc="0" normalizeH="0" baseline="0" noProof="0">
                <a:ln>
                  <a:noFill/>
                </a:ln>
                <a:solidFill>
                  <a:srgbClr val="26426B"/>
                </a:solidFill>
                <a:effectLst/>
                <a:uLnTx/>
                <a:uFillTx/>
                <a:latin typeface="Arial" panose="020B0604020202020204" pitchFamily="34" charset="0"/>
                <a:ea typeface="ＭＳ Ｐゴシック" panose="020B0600070205080204" pitchFamily="34" charset="-128"/>
                <a:cs typeface="+mn-cs"/>
              </a:rPr>
              <a:t>© de los autores, 2015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es-ES" sz="12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altLang="es-ES" sz="12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53287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hape 165">
            <a:extLst>
              <a:ext uri="{FF2B5EF4-FFF2-40B4-BE49-F238E27FC236}">
                <a16:creationId xmlns:a16="http://schemas.microsoft.com/office/drawing/2014/main" id="{47DB83D8-6663-AC47-A4FA-2319DFA6AD1B}"/>
              </a:ext>
            </a:extLst>
          </p:cNvPr>
          <p:cNvSpPr>
            <a:spLocks noGrp="1" noChangeArrowheads="1"/>
          </p:cNvSpPr>
          <p:nvPr>
            <p:ph type="title" idx="4294967295"/>
          </p:nvPr>
        </p:nvSpPr>
        <p:spPr>
          <a:xfrm>
            <a:off x="2711451" y="260350"/>
            <a:ext cx="7726363" cy="914400"/>
          </a:xfrm>
        </p:spPr>
        <p:txBody>
          <a:bodyPr vert="horz" wrap="square" lIns="0" tIns="0" rIns="0" bIns="0" numCol="1" anchor="ctr" anchorCtr="0" compatLnSpc="1">
            <a:prstTxWarp prst="textNoShape">
              <a:avLst/>
            </a:prstTxWarp>
          </a:bodyPr>
          <a:lstStyle/>
          <a:p>
            <a:r>
              <a:rPr lang="es-ES_tradnl" altLang="es-ES_tradnl">
                <a:solidFill>
                  <a:srgbClr val="2D2D8A"/>
                </a:solidFill>
              </a:rPr>
              <a:t>VNI optimizada</a:t>
            </a:r>
          </a:p>
        </p:txBody>
      </p:sp>
      <p:sp>
        <p:nvSpPr>
          <p:cNvPr id="53250" name="Shape 166">
            <a:extLst>
              <a:ext uri="{FF2B5EF4-FFF2-40B4-BE49-F238E27FC236}">
                <a16:creationId xmlns:a16="http://schemas.microsoft.com/office/drawing/2014/main" id="{DDBD7AF1-A4F3-644A-A8B4-6A4458E75AE6}"/>
              </a:ext>
            </a:extLst>
          </p:cNvPr>
          <p:cNvSpPr>
            <a:spLocks noGrp="1" noChangeArrowheads="1"/>
          </p:cNvSpPr>
          <p:nvPr>
            <p:ph type="body" idx="4294967295"/>
          </p:nvPr>
        </p:nvSpPr>
        <p:spPr>
          <a:xfrm>
            <a:off x="839416" y="1899444"/>
            <a:ext cx="3457575" cy="503237"/>
          </a:xfrm>
        </p:spPr>
        <p:txBody>
          <a:bodyPr vert="horz" wrap="square" lIns="0" tIns="0" rIns="0" bIns="0" numCol="1" anchor="t" anchorCtr="0" compatLnSpc="1">
            <a:prstTxWarp prst="textNoShape">
              <a:avLst/>
            </a:prstTxWarp>
          </a:bodyPr>
          <a:lstStyle/>
          <a:p>
            <a:pPr marL="0" indent="0" defTabSz="904875">
              <a:spcBef>
                <a:spcPts val="1900"/>
              </a:spcBef>
              <a:buNone/>
            </a:pPr>
            <a:r>
              <a:rPr lang="es-ES" altLang="es-ES_tradnl" sz="2100" b="1" dirty="0">
                <a:solidFill>
                  <a:srgbClr val="FF0000"/>
                </a:solidFill>
              </a:rPr>
              <a:t>VNI optimizada vs normal</a:t>
            </a:r>
          </a:p>
        </p:txBody>
      </p:sp>
      <p:pic>
        <p:nvPicPr>
          <p:cNvPr id="53251" name="image.png">
            <a:extLst>
              <a:ext uri="{FF2B5EF4-FFF2-40B4-BE49-F238E27FC236}">
                <a16:creationId xmlns:a16="http://schemas.microsoft.com/office/drawing/2014/main" id="{5352151A-80A5-7946-A6A7-78026D392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37" y="3127375"/>
            <a:ext cx="5576442" cy="305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3252" name="image.png">
            <a:extLst>
              <a:ext uri="{FF2B5EF4-FFF2-40B4-BE49-F238E27FC236}">
                <a16:creationId xmlns:a16="http://schemas.microsoft.com/office/drawing/2014/main" id="{8FDD284A-5543-0247-9068-0EAE23CF1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072" y="1411388"/>
            <a:ext cx="5085723" cy="246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45139758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033CCD-0741-7147-8257-65F268C659F7}"/>
              </a:ext>
            </a:extLst>
          </p:cNvPr>
          <p:cNvSpPr>
            <a:spLocks noGrp="1"/>
          </p:cNvSpPr>
          <p:nvPr>
            <p:ph type="title"/>
          </p:nvPr>
        </p:nvSpPr>
        <p:spPr/>
        <p:txBody>
          <a:bodyPr/>
          <a:lstStyle/>
          <a:p>
            <a:r>
              <a:rPr lang="es-ES" dirty="0"/>
              <a:t>Tipos de Curvas en </a:t>
            </a:r>
            <a:r>
              <a:rPr lang="es-ES" dirty="0" err="1"/>
              <a:t>vmni</a:t>
            </a:r>
            <a:endParaRPr lang="es-ES" dirty="0"/>
          </a:p>
        </p:txBody>
      </p:sp>
      <p:sp>
        <p:nvSpPr>
          <p:cNvPr id="3" name="Marcador de texto 2">
            <a:extLst>
              <a:ext uri="{FF2B5EF4-FFF2-40B4-BE49-F238E27FC236}">
                <a16:creationId xmlns:a16="http://schemas.microsoft.com/office/drawing/2014/main" id="{FE2B9402-C2C7-D24A-BBE2-E1C47973BDE8}"/>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401655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B8D05-FDC6-284D-97B3-3FF58A8A3AC0}"/>
              </a:ext>
            </a:extLst>
          </p:cNvPr>
          <p:cNvSpPr>
            <a:spLocks noGrp="1"/>
          </p:cNvSpPr>
          <p:nvPr>
            <p:ph type="title"/>
          </p:nvPr>
        </p:nvSpPr>
        <p:spPr/>
        <p:txBody>
          <a:bodyPr/>
          <a:lstStyle/>
          <a:p>
            <a:r>
              <a:rPr lang="es-ES" dirty="0"/>
              <a:t>Definición de curva de función respiratoria</a:t>
            </a:r>
          </a:p>
        </p:txBody>
      </p:sp>
      <p:sp>
        <p:nvSpPr>
          <p:cNvPr id="3" name="Marcador de contenido 2">
            <a:extLst>
              <a:ext uri="{FF2B5EF4-FFF2-40B4-BE49-F238E27FC236}">
                <a16:creationId xmlns:a16="http://schemas.microsoft.com/office/drawing/2014/main" id="{ABAC6CC9-90EF-CC42-BEEC-FCD89438ED09}"/>
              </a:ext>
            </a:extLst>
          </p:cNvPr>
          <p:cNvSpPr>
            <a:spLocks noGrp="1"/>
          </p:cNvSpPr>
          <p:nvPr>
            <p:ph idx="1"/>
          </p:nvPr>
        </p:nvSpPr>
        <p:spPr>
          <a:xfrm>
            <a:off x="592712" y="2060848"/>
            <a:ext cx="5270376" cy="3052935"/>
          </a:xfrm>
        </p:spPr>
        <p:txBody>
          <a:bodyPr/>
          <a:lstStyle/>
          <a:p>
            <a:pPr>
              <a:spcAft>
                <a:spcPts val="1800"/>
              </a:spcAft>
            </a:pPr>
            <a:r>
              <a:rPr lang="es-ES" sz="2000" i="1" dirty="0"/>
              <a:t>Representación gráfica de los cambios de una variable (volumen, presión, flujo) durante el ciclo respiratorio respecto al tiempo o respecto a otra variable.</a:t>
            </a:r>
          </a:p>
          <a:p>
            <a:pPr>
              <a:spcAft>
                <a:spcPts val="1800"/>
              </a:spcAft>
            </a:pPr>
            <a:r>
              <a:rPr lang="es-ES" sz="2000" i="1" dirty="0"/>
              <a:t>La señal se mide en el circuito del respirador</a:t>
            </a:r>
          </a:p>
        </p:txBody>
      </p:sp>
      <p:pic>
        <p:nvPicPr>
          <p:cNvPr id="5" name="Imagen 1">
            <a:extLst>
              <a:ext uri="{FF2B5EF4-FFF2-40B4-BE49-F238E27FC236}">
                <a16:creationId xmlns:a16="http://schemas.microsoft.com/office/drawing/2014/main" id="{EE070958-17E2-EE4E-9296-290C5FD547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8830" y="1844824"/>
            <a:ext cx="4977282" cy="373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139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3B6B85-2EB8-7746-ADF1-A5B523FDE64F}"/>
              </a:ext>
            </a:extLst>
          </p:cNvPr>
          <p:cNvSpPr>
            <a:spLocks noGrp="1"/>
          </p:cNvSpPr>
          <p:nvPr>
            <p:ph type="title"/>
          </p:nvPr>
        </p:nvSpPr>
        <p:spPr/>
        <p:txBody>
          <a:bodyPr/>
          <a:lstStyle/>
          <a:p>
            <a:r>
              <a:rPr lang="es-ES" dirty="0"/>
              <a:t>Clasificación</a:t>
            </a:r>
          </a:p>
        </p:txBody>
      </p:sp>
      <p:sp>
        <p:nvSpPr>
          <p:cNvPr id="3" name="Marcador de texto 2">
            <a:extLst>
              <a:ext uri="{FF2B5EF4-FFF2-40B4-BE49-F238E27FC236}">
                <a16:creationId xmlns:a16="http://schemas.microsoft.com/office/drawing/2014/main" id="{59B3CF83-7DEA-E343-8547-A16245AEDF45}"/>
              </a:ext>
            </a:extLst>
          </p:cNvPr>
          <p:cNvSpPr>
            <a:spLocks noGrp="1"/>
          </p:cNvSpPr>
          <p:nvPr>
            <p:ph type="body" idx="1"/>
          </p:nvPr>
        </p:nvSpPr>
        <p:spPr>
          <a:xfrm>
            <a:off x="609600" y="1757361"/>
            <a:ext cx="4334271" cy="417513"/>
          </a:xfrm>
          <a:ln w="19050">
            <a:solidFill>
              <a:srgbClr val="C00000"/>
            </a:solidFill>
          </a:ln>
        </p:spPr>
        <p:txBody>
          <a:bodyPr/>
          <a:lstStyle/>
          <a:p>
            <a:r>
              <a:rPr lang="es-ES" dirty="0"/>
              <a:t>Curvas dependientes del tiempo</a:t>
            </a:r>
          </a:p>
        </p:txBody>
      </p:sp>
      <p:sp>
        <p:nvSpPr>
          <p:cNvPr id="4" name="Marcador de contenido 3">
            <a:extLst>
              <a:ext uri="{FF2B5EF4-FFF2-40B4-BE49-F238E27FC236}">
                <a16:creationId xmlns:a16="http://schemas.microsoft.com/office/drawing/2014/main" id="{35F8CD10-54E3-BC47-A2A2-1D474CA06AEA}"/>
              </a:ext>
            </a:extLst>
          </p:cNvPr>
          <p:cNvSpPr>
            <a:spLocks noGrp="1"/>
          </p:cNvSpPr>
          <p:nvPr>
            <p:ph sz="half" idx="2"/>
          </p:nvPr>
        </p:nvSpPr>
        <p:spPr>
          <a:xfrm>
            <a:off x="609600" y="2636911"/>
            <a:ext cx="5386917" cy="3489251"/>
          </a:xfrm>
        </p:spPr>
        <p:txBody>
          <a:bodyPr/>
          <a:lstStyle/>
          <a:p>
            <a:r>
              <a:rPr lang="es-ES" dirty="0"/>
              <a:t>Curva volumen-tiempo</a:t>
            </a:r>
          </a:p>
          <a:p>
            <a:r>
              <a:rPr lang="es-ES" dirty="0"/>
              <a:t>Curva presión-tiempo</a:t>
            </a:r>
          </a:p>
          <a:p>
            <a:r>
              <a:rPr lang="es-ES" dirty="0"/>
              <a:t>Curva flujo-tiempo</a:t>
            </a:r>
          </a:p>
        </p:txBody>
      </p:sp>
      <p:sp>
        <p:nvSpPr>
          <p:cNvPr id="5" name="Marcador de texto 4">
            <a:extLst>
              <a:ext uri="{FF2B5EF4-FFF2-40B4-BE49-F238E27FC236}">
                <a16:creationId xmlns:a16="http://schemas.microsoft.com/office/drawing/2014/main" id="{977A5FB3-CF9E-2F4B-A45F-4308DAA62EC4}"/>
              </a:ext>
            </a:extLst>
          </p:cNvPr>
          <p:cNvSpPr>
            <a:spLocks noGrp="1"/>
          </p:cNvSpPr>
          <p:nvPr>
            <p:ph type="body" sz="quarter" idx="3"/>
          </p:nvPr>
        </p:nvSpPr>
        <p:spPr>
          <a:xfrm>
            <a:off x="6193369" y="1757361"/>
            <a:ext cx="4439136" cy="417514"/>
          </a:xfrm>
          <a:ln w="19050">
            <a:solidFill>
              <a:srgbClr val="C00000"/>
            </a:solidFill>
          </a:ln>
        </p:spPr>
        <p:txBody>
          <a:bodyPr/>
          <a:lstStyle/>
          <a:p>
            <a:r>
              <a:rPr lang="es-ES" dirty="0"/>
              <a:t>Curvas independientes del tiempo</a:t>
            </a:r>
          </a:p>
        </p:txBody>
      </p:sp>
      <p:sp>
        <p:nvSpPr>
          <p:cNvPr id="6" name="Marcador de contenido 5">
            <a:extLst>
              <a:ext uri="{FF2B5EF4-FFF2-40B4-BE49-F238E27FC236}">
                <a16:creationId xmlns:a16="http://schemas.microsoft.com/office/drawing/2014/main" id="{8B193ECF-A718-C440-B5AF-D011D91AAB22}"/>
              </a:ext>
            </a:extLst>
          </p:cNvPr>
          <p:cNvSpPr>
            <a:spLocks noGrp="1"/>
          </p:cNvSpPr>
          <p:nvPr>
            <p:ph sz="quarter" idx="4"/>
          </p:nvPr>
        </p:nvSpPr>
        <p:spPr>
          <a:xfrm>
            <a:off x="6193368" y="2636911"/>
            <a:ext cx="5389033" cy="3489252"/>
          </a:xfrm>
        </p:spPr>
        <p:txBody>
          <a:bodyPr/>
          <a:lstStyle/>
          <a:p>
            <a:r>
              <a:rPr lang="es-ES" dirty="0"/>
              <a:t>Curva volumen-presión</a:t>
            </a:r>
          </a:p>
          <a:p>
            <a:r>
              <a:rPr lang="es-ES" dirty="0"/>
              <a:t>Curva flujo-volumen</a:t>
            </a:r>
          </a:p>
        </p:txBody>
      </p:sp>
    </p:spTree>
    <p:extLst>
      <p:ext uri="{BB962C8B-B14F-4D97-AF65-F5344CB8AC3E}">
        <p14:creationId xmlns:p14="http://schemas.microsoft.com/office/powerpoint/2010/main" val="4285423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FC7960-CEF1-664A-9480-A9A0F52F8C9D}"/>
              </a:ext>
            </a:extLst>
          </p:cNvPr>
          <p:cNvSpPr>
            <a:spLocks noGrp="1"/>
          </p:cNvSpPr>
          <p:nvPr>
            <p:ph type="title"/>
          </p:nvPr>
        </p:nvSpPr>
        <p:spPr/>
        <p:txBody>
          <a:bodyPr/>
          <a:lstStyle/>
          <a:p>
            <a:r>
              <a:rPr lang="es-ES" dirty="0"/>
              <a:t>¿De qué depende la morfología de las curvas?</a:t>
            </a:r>
          </a:p>
        </p:txBody>
      </p:sp>
      <p:sp>
        <p:nvSpPr>
          <p:cNvPr id="3" name="Marcador de contenido 2">
            <a:extLst>
              <a:ext uri="{FF2B5EF4-FFF2-40B4-BE49-F238E27FC236}">
                <a16:creationId xmlns:a16="http://schemas.microsoft.com/office/drawing/2014/main" id="{7BC58BA6-28AC-6E42-B5CE-7792CFEF43B1}"/>
              </a:ext>
            </a:extLst>
          </p:cNvPr>
          <p:cNvSpPr>
            <a:spLocks noGrp="1"/>
          </p:cNvSpPr>
          <p:nvPr>
            <p:ph sz="half" idx="1"/>
          </p:nvPr>
        </p:nvSpPr>
        <p:spPr>
          <a:xfrm>
            <a:off x="599233" y="1196753"/>
            <a:ext cx="3840583" cy="417512"/>
          </a:xfrm>
          <a:solidFill>
            <a:schemeClr val="bg1"/>
          </a:solidFill>
          <a:ln>
            <a:solidFill>
              <a:srgbClr val="0070C0"/>
            </a:solidFill>
          </a:ln>
          <a:effectLst>
            <a:outerShdw blurRad="50800" dist="38100" algn="l" rotWithShape="0">
              <a:prstClr val="black">
                <a:alpha val="40000"/>
              </a:prstClr>
            </a:outerShdw>
          </a:effectLst>
        </p:spPr>
        <p:txBody>
          <a:bodyPr/>
          <a:lstStyle/>
          <a:p>
            <a:pPr marL="457200" indent="-457200">
              <a:buFont typeface="+mj-lt"/>
              <a:buAutoNum type="arabicPeriod"/>
            </a:pPr>
            <a:r>
              <a:rPr lang="es-ES" dirty="0"/>
              <a:t>Del tipo de respirador</a:t>
            </a:r>
          </a:p>
        </p:txBody>
      </p:sp>
      <p:sp>
        <p:nvSpPr>
          <p:cNvPr id="14" name="CuadroTexto 13">
            <a:extLst>
              <a:ext uri="{FF2B5EF4-FFF2-40B4-BE49-F238E27FC236}">
                <a16:creationId xmlns:a16="http://schemas.microsoft.com/office/drawing/2014/main" id="{094C3B3C-A2B0-6A45-8D38-D09E72FECD2C}"/>
              </a:ext>
            </a:extLst>
          </p:cNvPr>
          <p:cNvSpPr txBox="1"/>
          <p:nvPr/>
        </p:nvSpPr>
        <p:spPr>
          <a:xfrm>
            <a:off x="9192344" y="5288051"/>
            <a:ext cx="160819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Philips </a:t>
            </a:r>
            <a:r>
              <a:rPr kumimoji="0" lang="es-E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Trilogy</a:t>
            </a:r>
            <a:endPar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Imagen 4">
            <a:extLst>
              <a:ext uri="{FF2B5EF4-FFF2-40B4-BE49-F238E27FC236}">
                <a16:creationId xmlns:a16="http://schemas.microsoft.com/office/drawing/2014/main" id="{3EBCED66-A1EA-D941-A2F3-A3281791E1AD}"/>
              </a:ext>
            </a:extLst>
          </p:cNvPr>
          <p:cNvPicPr>
            <a:picLocks noChangeAspect="1"/>
          </p:cNvPicPr>
          <p:nvPr/>
        </p:nvPicPr>
        <p:blipFill>
          <a:blip r:embed="rId3"/>
          <a:stretch>
            <a:fillRect/>
          </a:stretch>
        </p:blipFill>
        <p:spPr>
          <a:xfrm>
            <a:off x="809533" y="1941775"/>
            <a:ext cx="2603500" cy="4292600"/>
          </a:xfrm>
          <a:prstGeom prst="rect">
            <a:avLst/>
          </a:prstGeom>
        </p:spPr>
      </p:pic>
      <p:pic>
        <p:nvPicPr>
          <p:cNvPr id="7" name="Imagen 6">
            <a:extLst>
              <a:ext uri="{FF2B5EF4-FFF2-40B4-BE49-F238E27FC236}">
                <a16:creationId xmlns:a16="http://schemas.microsoft.com/office/drawing/2014/main" id="{A9458F8D-878F-C846-A068-1034593738E5}"/>
              </a:ext>
            </a:extLst>
          </p:cNvPr>
          <p:cNvPicPr>
            <a:picLocks noChangeAspect="1"/>
          </p:cNvPicPr>
          <p:nvPr/>
        </p:nvPicPr>
        <p:blipFill>
          <a:blip r:embed="rId4"/>
          <a:stretch>
            <a:fillRect/>
          </a:stretch>
        </p:blipFill>
        <p:spPr>
          <a:xfrm>
            <a:off x="3937974" y="1941775"/>
            <a:ext cx="3251200" cy="4292600"/>
          </a:xfrm>
          <a:prstGeom prst="rect">
            <a:avLst/>
          </a:prstGeom>
        </p:spPr>
      </p:pic>
      <p:pic>
        <p:nvPicPr>
          <p:cNvPr id="9" name="Imagen 8">
            <a:extLst>
              <a:ext uri="{FF2B5EF4-FFF2-40B4-BE49-F238E27FC236}">
                <a16:creationId xmlns:a16="http://schemas.microsoft.com/office/drawing/2014/main" id="{7F31BD76-6D5C-B349-B502-3143257C839E}"/>
              </a:ext>
            </a:extLst>
          </p:cNvPr>
          <p:cNvPicPr>
            <a:picLocks noChangeAspect="1"/>
          </p:cNvPicPr>
          <p:nvPr/>
        </p:nvPicPr>
        <p:blipFill>
          <a:blip r:embed="rId5"/>
          <a:stretch>
            <a:fillRect/>
          </a:stretch>
        </p:blipFill>
        <p:spPr>
          <a:xfrm>
            <a:off x="7708900" y="2647950"/>
            <a:ext cx="3873500" cy="2171700"/>
          </a:xfrm>
          <a:prstGeom prst="rect">
            <a:avLst/>
          </a:prstGeom>
        </p:spPr>
      </p:pic>
      <p:sp>
        <p:nvSpPr>
          <p:cNvPr id="11" name="CuadroTexto 10">
            <a:extLst>
              <a:ext uri="{FF2B5EF4-FFF2-40B4-BE49-F238E27FC236}">
                <a16:creationId xmlns:a16="http://schemas.microsoft.com/office/drawing/2014/main" id="{C193D676-BF21-8B4B-93D6-2FED89C817A5}"/>
              </a:ext>
            </a:extLst>
          </p:cNvPr>
          <p:cNvSpPr txBox="1"/>
          <p:nvPr/>
        </p:nvSpPr>
        <p:spPr>
          <a:xfrm>
            <a:off x="7386660" y="5865043"/>
            <a:ext cx="163378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ES" dirty="0">
                <a:solidFill>
                  <a:srgbClr val="000000"/>
                </a:solidFill>
                <a:latin typeface="Arial" panose="020B0604020202020204" pitchFamily="34" charset="0"/>
                <a:ea typeface="ＭＳ Ｐゴシック" panose="020B0600070205080204" pitchFamily="34" charset="-128"/>
              </a:rPr>
              <a:t>D</a:t>
            </a:r>
            <a:r>
              <a:rPr kumimoji="0" lang="es-ES" sz="1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räger</a:t>
            </a: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Carina</a:t>
            </a:r>
          </a:p>
        </p:txBody>
      </p:sp>
    </p:spTree>
    <p:extLst>
      <p:ext uri="{BB962C8B-B14F-4D97-AF65-F5344CB8AC3E}">
        <p14:creationId xmlns:p14="http://schemas.microsoft.com/office/powerpoint/2010/main" val="1390486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FC7960-CEF1-664A-9480-A9A0F52F8C9D}"/>
              </a:ext>
            </a:extLst>
          </p:cNvPr>
          <p:cNvSpPr>
            <a:spLocks noGrp="1"/>
          </p:cNvSpPr>
          <p:nvPr>
            <p:ph type="title"/>
          </p:nvPr>
        </p:nvSpPr>
        <p:spPr/>
        <p:txBody>
          <a:bodyPr/>
          <a:lstStyle/>
          <a:p>
            <a:r>
              <a:rPr lang="es-ES" dirty="0"/>
              <a:t>¿De qué depende la morfología de las curvas?</a:t>
            </a:r>
          </a:p>
        </p:txBody>
      </p:sp>
      <p:sp>
        <p:nvSpPr>
          <p:cNvPr id="4" name="Marcador de contenido 3">
            <a:extLst>
              <a:ext uri="{FF2B5EF4-FFF2-40B4-BE49-F238E27FC236}">
                <a16:creationId xmlns:a16="http://schemas.microsoft.com/office/drawing/2014/main" id="{FD37166F-B0F5-194F-9B33-806C81CC711E}"/>
              </a:ext>
            </a:extLst>
          </p:cNvPr>
          <p:cNvSpPr>
            <a:spLocks noGrp="1"/>
          </p:cNvSpPr>
          <p:nvPr>
            <p:ph sz="half" idx="2"/>
          </p:nvPr>
        </p:nvSpPr>
        <p:spPr>
          <a:xfrm>
            <a:off x="263352" y="2204864"/>
            <a:ext cx="3960440" cy="2160240"/>
          </a:xfrm>
          <a:solidFill>
            <a:schemeClr val="bg1"/>
          </a:solidFill>
          <a:ln>
            <a:solidFill>
              <a:srgbClr val="0070C0"/>
            </a:solidFill>
          </a:ln>
          <a:effectLst>
            <a:outerShdw blurRad="50800" dist="38100" dir="18900000" algn="bl" rotWithShape="0">
              <a:prstClr val="black">
                <a:alpha val="40000"/>
              </a:prstClr>
            </a:outerShdw>
          </a:effectLst>
        </p:spPr>
        <p:txBody>
          <a:bodyPr/>
          <a:lstStyle/>
          <a:p>
            <a:pPr marL="457200" indent="-457200">
              <a:buFont typeface="+mj-lt"/>
              <a:buAutoNum type="arabicPeriod" startAt="2"/>
            </a:pPr>
            <a:r>
              <a:rPr lang="es-ES" sz="1800" u="sng" dirty="0"/>
              <a:t>De la modalidad ventilatoria</a:t>
            </a:r>
          </a:p>
          <a:p>
            <a:pPr lvl="1"/>
            <a:r>
              <a:rPr lang="es-ES" sz="1600" dirty="0">
                <a:solidFill>
                  <a:srgbClr val="C00000"/>
                </a:solidFill>
              </a:rPr>
              <a:t>Modos controlados por volumen</a:t>
            </a:r>
          </a:p>
          <a:p>
            <a:pPr lvl="2"/>
            <a:r>
              <a:rPr lang="es-ES" sz="1400" dirty="0"/>
              <a:t>VCV</a:t>
            </a:r>
          </a:p>
          <a:p>
            <a:pPr lvl="2"/>
            <a:r>
              <a:rPr lang="es-ES" sz="1400" dirty="0"/>
              <a:t>VC-SIMV</a:t>
            </a:r>
          </a:p>
          <a:p>
            <a:pPr lvl="1"/>
            <a:r>
              <a:rPr lang="es-ES" sz="1600" dirty="0">
                <a:solidFill>
                  <a:srgbClr val="C00000"/>
                </a:solidFill>
              </a:rPr>
              <a:t>Modos controlados por presión</a:t>
            </a:r>
          </a:p>
          <a:p>
            <a:pPr lvl="2"/>
            <a:r>
              <a:rPr lang="es-ES" sz="1400" dirty="0" err="1"/>
              <a:t>BiPAP</a:t>
            </a:r>
            <a:endParaRPr lang="es-ES" sz="1400" dirty="0"/>
          </a:p>
          <a:p>
            <a:pPr lvl="2"/>
            <a:r>
              <a:rPr lang="es-ES" sz="1400" dirty="0"/>
              <a:t>PCV</a:t>
            </a:r>
          </a:p>
        </p:txBody>
      </p:sp>
      <p:pic>
        <p:nvPicPr>
          <p:cNvPr id="10" name="Imagen 9">
            <a:extLst>
              <a:ext uri="{FF2B5EF4-FFF2-40B4-BE49-F238E27FC236}">
                <a16:creationId xmlns:a16="http://schemas.microsoft.com/office/drawing/2014/main" id="{04D008CF-1B80-B045-A35E-FBAD4D968F07}"/>
              </a:ext>
            </a:extLst>
          </p:cNvPr>
          <p:cNvPicPr>
            <a:picLocks noChangeAspect="1"/>
          </p:cNvPicPr>
          <p:nvPr/>
        </p:nvPicPr>
        <p:blipFill>
          <a:blip r:embed="rId3"/>
          <a:stretch>
            <a:fillRect/>
          </a:stretch>
        </p:blipFill>
        <p:spPr>
          <a:xfrm>
            <a:off x="4483943" y="1196752"/>
            <a:ext cx="7228681" cy="5155550"/>
          </a:xfrm>
          <a:prstGeom prst="rect">
            <a:avLst/>
          </a:prstGeom>
        </p:spPr>
      </p:pic>
    </p:spTree>
    <p:extLst>
      <p:ext uri="{BB962C8B-B14F-4D97-AF65-F5344CB8AC3E}">
        <p14:creationId xmlns:p14="http://schemas.microsoft.com/office/powerpoint/2010/main" val="2091798740"/>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2834</Words>
  <Application>Microsoft Macintosh PowerPoint</Application>
  <PresentationFormat>Panorámica</PresentationFormat>
  <Paragraphs>281</Paragraphs>
  <Slides>31</Slides>
  <Notes>25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Arial</vt:lpstr>
      <vt:lpstr>Calibri</vt:lpstr>
      <vt:lpstr>Times New Roman</vt:lpstr>
      <vt:lpstr>Wingdings</vt:lpstr>
      <vt:lpstr>Diseño predeterminado</vt:lpstr>
      <vt:lpstr>Introducción a las curvas en ventilación mecánica no invasiva</vt:lpstr>
      <vt:lpstr>¿PORQUÉ USAR CURVAS EN VMNI?</vt:lpstr>
      <vt:lpstr>Análisis de las curvas</vt:lpstr>
      <vt:lpstr>VNI optimizada</vt:lpstr>
      <vt:lpstr>Tipos de Curvas en vmni</vt:lpstr>
      <vt:lpstr>Definición de curva de función respiratoria</vt:lpstr>
      <vt:lpstr>Clasificación</vt:lpstr>
      <vt:lpstr>¿De qué depende la morfología de las curvas?</vt:lpstr>
      <vt:lpstr>¿De qué depende la morfología de las curvas?</vt:lpstr>
      <vt:lpstr>CURVAS TEMPORALES</vt:lpstr>
      <vt:lpstr>Curva volumen-tiempo</vt:lpstr>
      <vt:lpstr>Curva volumen-tiempo: utilidad</vt:lpstr>
      <vt:lpstr>Curva presión-tiempo</vt:lpstr>
      <vt:lpstr>Curva presión-tiempo</vt:lpstr>
      <vt:lpstr>Curva presión-tiempo: utilidad</vt:lpstr>
      <vt:lpstr>Curva presión-tiempo: utilidad</vt:lpstr>
      <vt:lpstr>Curva flujo-tiempo</vt:lpstr>
      <vt:lpstr>Curva flujo-tiempo</vt:lpstr>
      <vt:lpstr>Curva flujo-tiempo: utilidad</vt:lpstr>
      <vt:lpstr>Curva flujo-tiempo: utilidad</vt:lpstr>
      <vt:lpstr>Presentación de PowerPoint</vt:lpstr>
      <vt:lpstr>Presentación de PowerPoint</vt:lpstr>
      <vt:lpstr>CURVAS INDEPENDIENTES DEL TIEMPO</vt:lpstr>
      <vt:lpstr>Curva volumen-presión</vt:lpstr>
      <vt:lpstr>Curva volumen-presión: utilidad</vt:lpstr>
      <vt:lpstr>Curva volumen-presión: utilidad</vt:lpstr>
      <vt:lpstr>Curva flujo-volumen</vt:lpstr>
      <vt:lpstr>Curva flujo-volumen: utilidad</vt:lpstr>
      <vt:lpstr>Curva flujo-volumen: utilidad</vt:lpstr>
      <vt:lpstr>Curvas de función respiratoria</vt:lpstr>
      <vt:lpstr>Gracias por la atención prestada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Gonzalo Sempere</dc:creator>
  <cp:lastModifiedBy>Gonzalo Sempere</cp:lastModifiedBy>
  <cp:revision>23</cp:revision>
  <dcterms:created xsi:type="dcterms:W3CDTF">2019-04-10T20:37:38Z</dcterms:created>
  <dcterms:modified xsi:type="dcterms:W3CDTF">2019-04-16T17:36:34Z</dcterms:modified>
</cp:coreProperties>
</file>