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4154" r:id="rId1"/>
  </p:sldMasterIdLst>
  <p:notesMasterIdLst>
    <p:notesMasterId r:id="rId68"/>
  </p:notesMasterIdLst>
  <p:handoutMasterIdLst>
    <p:handoutMasterId r:id="rId69"/>
  </p:handoutMasterIdLst>
  <p:sldIdLst>
    <p:sldId id="519" r:id="rId2"/>
    <p:sldId id="257" r:id="rId3"/>
    <p:sldId id="258" r:id="rId4"/>
    <p:sldId id="259" r:id="rId5"/>
    <p:sldId id="313" r:id="rId6"/>
    <p:sldId id="525" r:id="rId7"/>
    <p:sldId id="321" r:id="rId8"/>
    <p:sldId id="526" r:id="rId9"/>
    <p:sldId id="763" r:id="rId10"/>
    <p:sldId id="764" r:id="rId11"/>
    <p:sldId id="765" r:id="rId12"/>
    <p:sldId id="766" r:id="rId13"/>
    <p:sldId id="263" r:id="rId14"/>
    <p:sldId id="264" r:id="rId15"/>
    <p:sldId id="307" r:id="rId16"/>
    <p:sldId id="266" r:id="rId17"/>
    <p:sldId id="267" r:id="rId18"/>
    <p:sldId id="315" r:id="rId19"/>
    <p:sldId id="767" r:id="rId20"/>
    <p:sldId id="269" r:id="rId21"/>
    <p:sldId id="515" r:id="rId22"/>
    <p:sldId id="271" r:id="rId23"/>
    <p:sldId id="272" r:id="rId24"/>
    <p:sldId id="273" r:id="rId25"/>
    <p:sldId id="274" r:id="rId26"/>
    <p:sldId id="275" r:id="rId27"/>
    <p:sldId id="277" r:id="rId28"/>
    <p:sldId id="311" r:id="rId29"/>
    <p:sldId id="316" r:id="rId30"/>
    <p:sldId id="323" r:id="rId31"/>
    <p:sldId id="324" r:id="rId32"/>
    <p:sldId id="278" r:id="rId33"/>
    <p:sldId id="279" r:id="rId34"/>
    <p:sldId id="317" r:id="rId35"/>
    <p:sldId id="280" r:id="rId36"/>
    <p:sldId id="281" r:id="rId37"/>
    <p:sldId id="282" r:id="rId38"/>
    <p:sldId id="283" r:id="rId39"/>
    <p:sldId id="318" r:id="rId40"/>
    <p:sldId id="284" r:id="rId41"/>
    <p:sldId id="285" r:id="rId42"/>
    <p:sldId id="306" r:id="rId43"/>
    <p:sldId id="320" r:id="rId44"/>
    <p:sldId id="319" r:id="rId45"/>
    <p:sldId id="287" r:id="rId46"/>
    <p:sldId id="288" r:id="rId47"/>
    <p:sldId id="289" r:id="rId48"/>
    <p:sldId id="290" r:id="rId49"/>
    <p:sldId id="260" r:id="rId50"/>
    <p:sldId id="291" r:id="rId51"/>
    <p:sldId id="292" r:id="rId52"/>
    <p:sldId id="301" r:id="rId53"/>
    <p:sldId id="516" r:id="rId54"/>
    <p:sldId id="293" r:id="rId55"/>
    <p:sldId id="294" r:id="rId56"/>
    <p:sldId id="295" r:id="rId57"/>
    <p:sldId id="296" r:id="rId58"/>
    <p:sldId id="523" r:id="rId59"/>
    <p:sldId id="297" r:id="rId60"/>
    <p:sldId id="524" r:id="rId61"/>
    <p:sldId id="302" r:id="rId62"/>
    <p:sldId id="517" r:id="rId63"/>
    <p:sldId id="518" r:id="rId64"/>
    <p:sldId id="298" r:id="rId65"/>
    <p:sldId id="299" r:id="rId66"/>
    <p:sldId id="520" r:id="rId67"/>
  </p:sldIdLst>
  <p:sldSz cx="12192000" cy="6858000"/>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9pPr>
  </p:defaultTextStyle>
  <p:modifyVerifier cryptProviderType="rsaAES" cryptAlgorithmClass="hash" cryptAlgorithmType="typeAny" cryptAlgorithmSid="14" spinCount="100000" saltData="IQ2SR3/D++ttpx6zkiqUEA==" hashData="m96A8Eh4uvX5rdhLup1SmdB50OT/Sm1RyzCxYLsrtAQOvuzU1DXlgN1Z3h8d7WhUAMvIMxRSJ2Dvh3n7F5XVo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91" autoAdjust="0"/>
    <p:restoredTop sz="86152"/>
  </p:normalViewPr>
  <p:slideViewPr>
    <p:cSldViewPr>
      <p:cViewPr varScale="1">
        <p:scale>
          <a:sx n="107" d="100"/>
          <a:sy n="107" d="100"/>
        </p:scale>
        <p:origin x="1464" y="176"/>
      </p:cViewPr>
      <p:guideLst>
        <p:guide orient="horz" pos="2160"/>
        <p:guide pos="3840"/>
      </p:guideLst>
    </p:cSldViewPr>
  </p:slideViewPr>
  <p:outlineViewPr>
    <p:cViewPr varScale="1">
      <p:scale>
        <a:sx n="170" d="200"/>
        <a:sy n="170" d="200"/>
      </p:scale>
      <p:origin x="-780" y="-84"/>
    </p:cViewPr>
  </p:outlineViewPr>
  <p:notesTextViewPr>
    <p:cViewPr>
      <p:scale>
        <a:sx n="114" d="100"/>
        <a:sy n="114" d="100"/>
      </p:scale>
      <p:origin x="0" y="0"/>
    </p:cViewPr>
  </p:notesTextViewPr>
  <p:sorterViewPr>
    <p:cViewPr>
      <p:scale>
        <a:sx n="120" d="100"/>
        <a:sy n="12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5540188-1C4F-6E42-8C3A-1CD3F3AC8975}"/>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s-ES_tradnl"/>
          </a:p>
        </p:txBody>
      </p:sp>
      <p:sp>
        <p:nvSpPr>
          <p:cNvPr id="3" name="Marcador de fecha 2">
            <a:extLst>
              <a:ext uri="{FF2B5EF4-FFF2-40B4-BE49-F238E27FC236}">
                <a16:creationId xmlns:a16="http://schemas.microsoft.com/office/drawing/2014/main" id="{FEFA5A2B-E114-6F45-A360-49758C40E97E}"/>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CBB02AA-D89F-F74B-BBE3-DE7712CD0A3C}" type="datetimeFigureOut">
              <a:rPr lang="es-ES_tradnl"/>
              <a:pPr>
                <a:defRPr/>
              </a:pPr>
              <a:t>14/9/22</a:t>
            </a:fld>
            <a:endParaRPr lang="es-ES_tradnl"/>
          </a:p>
        </p:txBody>
      </p:sp>
      <p:sp>
        <p:nvSpPr>
          <p:cNvPr id="4" name="Marcador de pie de página 3">
            <a:extLst>
              <a:ext uri="{FF2B5EF4-FFF2-40B4-BE49-F238E27FC236}">
                <a16:creationId xmlns:a16="http://schemas.microsoft.com/office/drawing/2014/main" id="{4018D395-2754-214B-9349-FB029E72A3FB}"/>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s-ES_tradnl"/>
          </a:p>
        </p:txBody>
      </p:sp>
      <p:sp>
        <p:nvSpPr>
          <p:cNvPr id="5" name="Marcador de número de diapositiva 4">
            <a:extLst>
              <a:ext uri="{FF2B5EF4-FFF2-40B4-BE49-F238E27FC236}">
                <a16:creationId xmlns:a16="http://schemas.microsoft.com/office/drawing/2014/main" id="{26B6CDF8-47DF-FE4E-9F42-5A93A0ADC69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2D07AA6-081B-7A4E-8E1B-F299A954A05F}" type="slidenum">
              <a:rPr lang="es-ES_tradnl" altLang="es-ES"/>
              <a:pPr>
                <a:defRPr/>
              </a:pPr>
              <a:t>‹Nº›</a:t>
            </a:fld>
            <a:endParaRPr lang="es-ES_tradnl" altLang="es-E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AutoShape 1">
            <a:extLst>
              <a:ext uri="{FF2B5EF4-FFF2-40B4-BE49-F238E27FC236}">
                <a16:creationId xmlns:a16="http://schemas.microsoft.com/office/drawing/2014/main" id="{A5F14403-D86C-6D4F-BA40-57AB694BFB4D}"/>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9219" name="Text Box 2">
            <a:extLst>
              <a:ext uri="{FF2B5EF4-FFF2-40B4-BE49-F238E27FC236}">
                <a16:creationId xmlns:a16="http://schemas.microsoft.com/office/drawing/2014/main" id="{6EADAB93-89D0-2E4A-95D4-D55BA28CFBE0}"/>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 name="Rectangle 3">
            <a:extLst>
              <a:ext uri="{FF2B5EF4-FFF2-40B4-BE49-F238E27FC236}">
                <a16:creationId xmlns:a16="http://schemas.microsoft.com/office/drawing/2014/main" id="{55D08264-A08E-A14A-9882-9BFCEA41052A}"/>
              </a:ext>
            </a:extLst>
          </p:cNvPr>
          <p:cNvSpPr>
            <a:spLocks noGrp="1" noChangeArrowheads="1"/>
          </p:cNvSpPr>
          <p:nvPr>
            <p:ph type="dt"/>
          </p:nvPr>
        </p:nvSpPr>
        <p:spPr bwMode="auto">
          <a:xfrm>
            <a:off x="3884613" y="0"/>
            <a:ext cx="2970212"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lgn="r" eaLnBrk="1" hangingPunct="1">
              <a:buSzPct val="100000"/>
              <a:tabLst>
                <a:tab pos="723900" algn="l"/>
                <a:tab pos="1447800" algn="l"/>
                <a:tab pos="2171700" algn="l"/>
                <a:tab pos="2895600" algn="l"/>
              </a:tabLst>
              <a:defRPr sz="1200">
                <a:solidFill>
                  <a:srgbClr val="000000"/>
                </a:solidFill>
                <a:latin typeface="Calibri" pitchFamily="34" charset="0"/>
                <a:cs typeface="Lucida Sans Unicode" pitchFamily="34" charset="0"/>
              </a:defRPr>
            </a:lvl1pPr>
          </a:lstStyle>
          <a:p>
            <a:pPr>
              <a:defRPr/>
            </a:pPr>
            <a:endParaRPr lang="es-ES"/>
          </a:p>
        </p:txBody>
      </p:sp>
      <p:sp>
        <p:nvSpPr>
          <p:cNvPr id="9221" name="Rectangle 4">
            <a:extLst>
              <a:ext uri="{FF2B5EF4-FFF2-40B4-BE49-F238E27FC236}">
                <a16:creationId xmlns:a16="http://schemas.microsoft.com/office/drawing/2014/main" id="{0098B24F-5E1F-274D-A489-9779C9EAF782}"/>
              </a:ext>
            </a:extLst>
          </p:cNvPr>
          <p:cNvSpPr>
            <a:spLocks noGrp="1" noRot="1" noChangeAspect="1" noChangeArrowheads="1"/>
          </p:cNvSpPr>
          <p:nvPr>
            <p:ph type="sldImg"/>
          </p:nvPr>
        </p:nvSpPr>
        <p:spPr bwMode="auto">
          <a:xfrm>
            <a:off x="382588" y="685800"/>
            <a:ext cx="6091237" cy="3427413"/>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Rectangle 5">
            <a:extLst>
              <a:ext uri="{FF2B5EF4-FFF2-40B4-BE49-F238E27FC236}">
                <a16:creationId xmlns:a16="http://schemas.microsoft.com/office/drawing/2014/main" id="{F98D65DB-9CA9-404B-9791-8F94F506E854}"/>
              </a:ext>
            </a:extLst>
          </p:cNvPr>
          <p:cNvSpPr>
            <a:spLocks noGrp="1" noChangeArrowheads="1"/>
          </p:cNvSpPr>
          <p:nvPr>
            <p:ph type="body"/>
          </p:nvPr>
        </p:nvSpPr>
        <p:spPr bwMode="auto">
          <a:xfrm>
            <a:off x="685800" y="4343400"/>
            <a:ext cx="5484813" cy="4113213"/>
          </a:xfrm>
          <a:prstGeom prst="rect">
            <a:avLst/>
          </a:prstGeom>
          <a:noFill/>
          <a:ln>
            <a:noFill/>
          </a:ln>
          <a:effectLst/>
        </p:spPr>
        <p:txBody>
          <a:bodyPr vert="horz" wrap="square" lIns="90000" tIns="46800" rIns="90000" bIns="46800" numCol="1" anchor="t" anchorCtr="0" compatLnSpc="1">
            <a:prstTxWarp prst="textNoShape">
              <a:avLst/>
            </a:prstTxWarp>
          </a:bodyPr>
          <a:lstStyle/>
          <a:p>
            <a:pPr lvl="0"/>
            <a:endParaRPr lang="es-ES" noProof="0"/>
          </a:p>
        </p:txBody>
      </p:sp>
      <p:sp>
        <p:nvSpPr>
          <p:cNvPr id="9223" name="Text Box 6">
            <a:extLst>
              <a:ext uri="{FF2B5EF4-FFF2-40B4-BE49-F238E27FC236}">
                <a16:creationId xmlns:a16="http://schemas.microsoft.com/office/drawing/2014/main" id="{2D325243-FDA1-F54F-B56B-70F5C102FD89}"/>
              </a:ext>
            </a:extLst>
          </p:cNvPr>
          <p:cNvSpPr txBox="1">
            <a:spLocks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4" name="Rectangle 7">
            <a:extLst>
              <a:ext uri="{FF2B5EF4-FFF2-40B4-BE49-F238E27FC236}">
                <a16:creationId xmlns:a16="http://schemas.microsoft.com/office/drawing/2014/main" id="{CB093B94-FBFE-9744-8ABF-AD3F00D6FD71}"/>
              </a:ext>
            </a:extLst>
          </p:cNvPr>
          <p:cNvSpPr>
            <a:spLocks noGrp="1" noChangeArrowheads="1"/>
          </p:cNvSpPr>
          <p:nvPr>
            <p:ph type="sldNum"/>
          </p:nvPr>
        </p:nvSpPr>
        <p:spPr bwMode="auto">
          <a:xfrm>
            <a:off x="3884613" y="8685213"/>
            <a:ext cx="2970212" cy="455612"/>
          </a:xfrm>
          <a:prstGeom prst="rect">
            <a:avLst/>
          </a:prstGeom>
          <a:noFill/>
          <a:ln>
            <a:noFill/>
          </a:ln>
          <a:effectLst/>
        </p:spPr>
        <p:txBody>
          <a:bodyPr vert="horz" wrap="square" lIns="90000" tIns="46800" rIns="90000" bIns="46800" numCol="1" anchor="b" anchorCtr="0" compatLnSpc="1">
            <a:prstTxWarp prst="textNoShape">
              <a:avLst/>
            </a:prstTxWarp>
          </a:bodyPr>
          <a:lstStyle>
            <a:lvl1pPr algn="r" eaLnBrk="1" hangingPunct="1">
              <a:buSzPct val="100000"/>
              <a:tabLst>
                <a:tab pos="723900" algn="l"/>
                <a:tab pos="1447800" algn="l"/>
                <a:tab pos="2171700" algn="l"/>
                <a:tab pos="2895600" algn="l"/>
              </a:tabLst>
              <a:defRPr sz="1200" smtClean="0">
                <a:solidFill>
                  <a:srgbClr val="000000"/>
                </a:solidFill>
                <a:latin typeface="Calibri" panose="020F0502020204030204" pitchFamily="34" charset="0"/>
              </a:defRPr>
            </a:lvl1pPr>
          </a:lstStyle>
          <a:p>
            <a:pPr>
              <a:defRPr/>
            </a:pPr>
            <a:fld id="{F613E93F-9F76-F648-AE60-8B7883503127}"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C69BB0D3-15A6-5E40-86F4-1A46888BFB8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B7C3C124-F0D2-8447-A1BA-34B115318BAA}" type="slidenum">
              <a:rPr lang="es-ES" altLang="es-ES" sz="1200">
                <a:solidFill>
                  <a:srgbClr val="000000"/>
                </a:solidFill>
                <a:latin typeface="Calibri" panose="020F0502020204030204" pitchFamily="34" charset="0"/>
              </a:rPr>
              <a:pPr/>
              <a:t>2</a:t>
            </a:fld>
            <a:endParaRPr lang="es-ES" altLang="es-ES" sz="1200">
              <a:solidFill>
                <a:srgbClr val="000000"/>
              </a:solidFill>
              <a:latin typeface="Calibri" panose="020F0502020204030204" pitchFamily="34" charset="0"/>
            </a:endParaRPr>
          </a:p>
        </p:txBody>
      </p:sp>
      <p:sp>
        <p:nvSpPr>
          <p:cNvPr id="13315" name="Text Box 1">
            <a:extLst>
              <a:ext uri="{FF2B5EF4-FFF2-40B4-BE49-F238E27FC236}">
                <a16:creationId xmlns:a16="http://schemas.microsoft.com/office/drawing/2014/main" id="{0F03280D-7679-2548-82CA-65F7C31B151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C087C5CA-7E68-6C42-8DBA-13C5D4B2F5C6}" type="slidenum">
              <a:rPr lang="es-ES" altLang="es-ES" sz="1200">
                <a:solidFill>
                  <a:srgbClr val="000000"/>
                </a:solidFill>
              </a:rPr>
              <a:pPr algn="r" eaLnBrk="1" hangingPunct="1">
                <a:buSzPct val="100000"/>
              </a:pPr>
              <a:t>2</a:t>
            </a:fld>
            <a:endParaRPr lang="es-ES" altLang="es-ES" sz="1200">
              <a:solidFill>
                <a:srgbClr val="000000"/>
              </a:solidFill>
            </a:endParaRPr>
          </a:p>
        </p:txBody>
      </p:sp>
      <p:sp>
        <p:nvSpPr>
          <p:cNvPr id="13316" name="Text Box 2">
            <a:extLst>
              <a:ext uri="{FF2B5EF4-FFF2-40B4-BE49-F238E27FC236}">
                <a16:creationId xmlns:a16="http://schemas.microsoft.com/office/drawing/2014/main" id="{D91EBE44-0F5C-D540-8556-5BB7A0D0440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3317" name="Text Box 3">
            <a:extLst>
              <a:ext uri="{FF2B5EF4-FFF2-40B4-BE49-F238E27FC236}">
                <a16:creationId xmlns:a16="http://schemas.microsoft.com/office/drawing/2014/main" id="{91FACE7C-C859-0042-B2A9-F50B9544755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CO" altLang="es-ES">
                <a:latin typeface="Arial" panose="020B0604020202020204" pitchFamily="34" charset="0"/>
                <a:ea typeface="ＭＳ Ｐゴシック" panose="020B0600070205080204" pitchFamily="34" charset="-128"/>
              </a:rPr>
              <a:t>Agregar el subtítulo de la presentación.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3D3032A-FDE3-AA4C-ABAA-3047FA1798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B6D66F20-0653-3F40-96CC-41B254EB9933}" type="slidenum">
              <a:rPr lang="es-ES" altLang="es-ES" sz="1200" smtClean="0">
                <a:solidFill>
                  <a:srgbClr val="000000"/>
                </a:solidFill>
                <a:latin typeface="Calibri" panose="020F0502020204030204" pitchFamily="34" charset="0"/>
              </a:rPr>
              <a:pPr/>
              <a:t>11</a:t>
            </a:fld>
            <a:endParaRPr lang="es-ES" altLang="es-ES" sz="1200">
              <a:solidFill>
                <a:srgbClr val="000000"/>
              </a:solidFill>
              <a:latin typeface="Calibri" panose="020F0502020204030204" pitchFamily="34" charset="0"/>
            </a:endParaRPr>
          </a:p>
        </p:txBody>
      </p:sp>
      <p:sp>
        <p:nvSpPr>
          <p:cNvPr id="25603" name="Text Box 1">
            <a:extLst>
              <a:ext uri="{FF2B5EF4-FFF2-40B4-BE49-F238E27FC236}">
                <a16:creationId xmlns:a16="http://schemas.microsoft.com/office/drawing/2014/main" id="{86E03B20-BEFB-A94C-BB78-3D7E13E75965}"/>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5604" name="Text Box 2">
            <a:extLst>
              <a:ext uri="{FF2B5EF4-FFF2-40B4-BE49-F238E27FC236}">
                <a16:creationId xmlns:a16="http://schemas.microsoft.com/office/drawing/2014/main" id="{532B86CF-6531-F440-BE13-EDC5CE67482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dirty="0">
              <a:latin typeface="Calibri" panose="020F0502020204030204" pitchFamily="34" charset="0"/>
              <a:ea typeface="ＭＳ Ｐゴシック" panose="020B0600070205080204" pitchFamily="34" charset="-128"/>
            </a:endParaRPr>
          </a:p>
        </p:txBody>
      </p:sp>
      <p:sp>
        <p:nvSpPr>
          <p:cNvPr id="25605" name="Text Box 3">
            <a:extLst>
              <a:ext uri="{FF2B5EF4-FFF2-40B4-BE49-F238E27FC236}">
                <a16:creationId xmlns:a16="http://schemas.microsoft.com/office/drawing/2014/main" id="{5B2FCFFA-3399-DF4E-A1B1-2DC33B3D120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1144481-BA91-8442-9492-BB49B6BA590C}" type="slidenum">
              <a:rPr lang="es-ES" altLang="es-ES" sz="1200">
                <a:solidFill>
                  <a:srgbClr val="000000"/>
                </a:solidFill>
                <a:latin typeface="Calibri" panose="020F0502020204030204" pitchFamily="34" charset="0"/>
              </a:rPr>
              <a:pPr algn="r" eaLnBrk="1" hangingPunct="1">
                <a:buSzPct val="100000"/>
              </a:pPr>
              <a:t>11</a:t>
            </a:fld>
            <a:endParaRPr lang="es-ES" altLang="es-E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050275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3D3032A-FDE3-AA4C-ABAA-3047FA1798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B6D66F20-0653-3F40-96CC-41B254EB9933}" type="slidenum">
              <a:rPr lang="es-ES" altLang="es-ES" sz="1200" smtClean="0">
                <a:solidFill>
                  <a:srgbClr val="000000"/>
                </a:solidFill>
                <a:latin typeface="Calibri" panose="020F0502020204030204" pitchFamily="34" charset="0"/>
              </a:rPr>
              <a:pPr/>
              <a:t>12</a:t>
            </a:fld>
            <a:endParaRPr lang="es-ES" altLang="es-ES" sz="1200">
              <a:solidFill>
                <a:srgbClr val="000000"/>
              </a:solidFill>
              <a:latin typeface="Calibri" panose="020F0502020204030204" pitchFamily="34" charset="0"/>
            </a:endParaRPr>
          </a:p>
        </p:txBody>
      </p:sp>
      <p:sp>
        <p:nvSpPr>
          <p:cNvPr id="25603" name="Text Box 1">
            <a:extLst>
              <a:ext uri="{FF2B5EF4-FFF2-40B4-BE49-F238E27FC236}">
                <a16:creationId xmlns:a16="http://schemas.microsoft.com/office/drawing/2014/main" id="{86E03B20-BEFB-A94C-BB78-3D7E13E75965}"/>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5604" name="Text Box 2">
            <a:extLst>
              <a:ext uri="{FF2B5EF4-FFF2-40B4-BE49-F238E27FC236}">
                <a16:creationId xmlns:a16="http://schemas.microsoft.com/office/drawing/2014/main" id="{532B86CF-6531-F440-BE13-EDC5CE67482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dirty="0">
              <a:latin typeface="Calibri" panose="020F0502020204030204" pitchFamily="34" charset="0"/>
              <a:ea typeface="ＭＳ Ｐゴシック" panose="020B0600070205080204" pitchFamily="34" charset="-128"/>
            </a:endParaRPr>
          </a:p>
        </p:txBody>
      </p:sp>
      <p:sp>
        <p:nvSpPr>
          <p:cNvPr id="25605" name="Text Box 3">
            <a:extLst>
              <a:ext uri="{FF2B5EF4-FFF2-40B4-BE49-F238E27FC236}">
                <a16:creationId xmlns:a16="http://schemas.microsoft.com/office/drawing/2014/main" id="{5B2FCFFA-3399-DF4E-A1B1-2DC33B3D120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1144481-BA91-8442-9492-BB49B6BA590C}" type="slidenum">
              <a:rPr lang="es-ES" altLang="es-ES" sz="1200">
                <a:solidFill>
                  <a:srgbClr val="000000"/>
                </a:solidFill>
                <a:latin typeface="Calibri" panose="020F0502020204030204" pitchFamily="34" charset="0"/>
              </a:rPr>
              <a:pPr algn="r" eaLnBrk="1" hangingPunct="1">
                <a:buSzPct val="100000"/>
              </a:pPr>
              <a:t>12</a:t>
            </a:fld>
            <a:endParaRPr lang="es-ES" altLang="es-E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870388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D463F86-91B9-D046-B807-028A31CB2A7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067AE8CD-BE02-634E-B46F-FED6FDE3FAA7}" type="slidenum">
              <a:rPr lang="es-ES" altLang="es-ES" sz="1200">
                <a:solidFill>
                  <a:srgbClr val="000000"/>
                </a:solidFill>
                <a:latin typeface="Calibri" panose="020F0502020204030204" pitchFamily="34" charset="0"/>
              </a:rPr>
              <a:pPr/>
              <a:t>13</a:t>
            </a:fld>
            <a:endParaRPr lang="es-ES" altLang="es-ES" sz="1200">
              <a:solidFill>
                <a:srgbClr val="000000"/>
              </a:solidFill>
              <a:latin typeface="Calibri" panose="020F0502020204030204" pitchFamily="34" charset="0"/>
            </a:endParaRPr>
          </a:p>
        </p:txBody>
      </p:sp>
      <p:sp>
        <p:nvSpPr>
          <p:cNvPr id="27651" name="Text Box 1">
            <a:extLst>
              <a:ext uri="{FF2B5EF4-FFF2-40B4-BE49-F238E27FC236}">
                <a16:creationId xmlns:a16="http://schemas.microsoft.com/office/drawing/2014/main" id="{824E7308-43E8-9141-AEA9-27427C5DF6F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B20E2B2D-479C-E94B-A17E-7B480D0DB487}" type="slidenum">
              <a:rPr lang="es-ES" altLang="es-ES" sz="1200">
                <a:solidFill>
                  <a:srgbClr val="000000"/>
                </a:solidFill>
              </a:rPr>
              <a:pPr algn="r" eaLnBrk="1" hangingPunct="1">
                <a:buSzPct val="100000"/>
              </a:pPr>
              <a:t>13</a:t>
            </a:fld>
            <a:endParaRPr lang="es-ES" altLang="es-ES" sz="1200">
              <a:solidFill>
                <a:srgbClr val="000000"/>
              </a:solidFill>
            </a:endParaRPr>
          </a:p>
        </p:txBody>
      </p:sp>
      <p:sp>
        <p:nvSpPr>
          <p:cNvPr id="27652" name="Text Box 2">
            <a:extLst>
              <a:ext uri="{FF2B5EF4-FFF2-40B4-BE49-F238E27FC236}">
                <a16:creationId xmlns:a16="http://schemas.microsoft.com/office/drawing/2014/main" id="{B025F73E-D037-F64C-AD77-3654DBEF196C}"/>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7653" name="Text Box 3">
            <a:extLst>
              <a:ext uri="{FF2B5EF4-FFF2-40B4-BE49-F238E27FC236}">
                <a16:creationId xmlns:a16="http://schemas.microsoft.com/office/drawing/2014/main" id="{2E849AE8-E08C-BE42-A6ED-3F811F0ED1C7}"/>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CO" altLang="es-ES">
                <a:latin typeface="Arial" panose="020B0604020202020204" pitchFamily="34" charset="0"/>
                <a:ea typeface="ＭＳ Ｐゴシック" panose="020B0600070205080204" pitchFamily="34" charset="-128"/>
              </a:rPr>
              <a:t>Agregar el subtítulo de la presentación.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87314C7B-51B0-A544-87C7-8BF9C3C3C3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30EA5BD8-8DCE-C042-9F4C-8C684ED72731}" type="slidenum">
              <a:rPr lang="es-ES" altLang="es-ES" sz="1200">
                <a:solidFill>
                  <a:srgbClr val="000000"/>
                </a:solidFill>
                <a:latin typeface="Calibri" panose="020F0502020204030204" pitchFamily="34" charset="0"/>
              </a:rPr>
              <a:pPr/>
              <a:t>14</a:t>
            </a:fld>
            <a:endParaRPr lang="es-ES" altLang="es-ES" sz="1200">
              <a:solidFill>
                <a:srgbClr val="000000"/>
              </a:solidFill>
              <a:latin typeface="Calibri" panose="020F0502020204030204" pitchFamily="34" charset="0"/>
            </a:endParaRPr>
          </a:p>
        </p:txBody>
      </p:sp>
      <p:sp>
        <p:nvSpPr>
          <p:cNvPr id="29699" name="Text Box 1">
            <a:extLst>
              <a:ext uri="{FF2B5EF4-FFF2-40B4-BE49-F238E27FC236}">
                <a16:creationId xmlns:a16="http://schemas.microsoft.com/office/drawing/2014/main" id="{791027D1-7FEF-224B-8FA7-40DBE22D2FA6}"/>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9700" name="Text Box 2">
            <a:extLst>
              <a:ext uri="{FF2B5EF4-FFF2-40B4-BE49-F238E27FC236}">
                <a16:creationId xmlns:a16="http://schemas.microsoft.com/office/drawing/2014/main" id="{51F19600-1913-3740-9184-ECC92B8F4E57}"/>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Desde los trabajos de Brochard en 1995, la VNI ha sido un tratamiento de primera línea en la enfermedad </a:t>
            </a:r>
            <a:r>
              <a:rPr lang="es-ES" altLang="es-ES" i="1">
                <a:latin typeface="Calibri" panose="020F0502020204030204" pitchFamily="34" charset="0"/>
                <a:ea typeface="ＭＳ Ｐゴシック" panose="020B0600070205080204" pitchFamily="34" charset="-128"/>
              </a:rPr>
              <a:t>pulmonar obstructiva crónica</a:t>
            </a:r>
            <a:r>
              <a:rPr lang="es-ES" altLang="es-ES">
                <a:latin typeface="Calibri" panose="020F0502020204030204" pitchFamily="34" charset="0"/>
                <a:ea typeface="ＭＳ Ｐゴシック" panose="020B0600070205080204" pitchFamily="34" charset="-128"/>
              </a:rPr>
              <a:t> con fallo respiratorio.</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En su estudio utilizaba interfases oronasales primitivas a las que acoplaba en su interior un molde de espuma para reducir el espacio muerto del interior de la mascarilla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p:txBody>
      </p:sp>
      <p:sp>
        <p:nvSpPr>
          <p:cNvPr id="29701" name="Text Box 3">
            <a:extLst>
              <a:ext uri="{FF2B5EF4-FFF2-40B4-BE49-F238E27FC236}">
                <a16:creationId xmlns:a16="http://schemas.microsoft.com/office/drawing/2014/main" id="{26A37F0B-C822-EF43-9836-F59C5F321E0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7D396BFE-6CD6-8F45-A241-464107D6D35F}" type="slidenum">
              <a:rPr lang="es-ES" altLang="es-ES" sz="1200">
                <a:solidFill>
                  <a:srgbClr val="000000"/>
                </a:solidFill>
                <a:latin typeface="Calibri" panose="020F0502020204030204" pitchFamily="34" charset="0"/>
              </a:rPr>
              <a:pPr algn="r" eaLnBrk="1" hangingPunct="1">
                <a:buSzPct val="100000"/>
              </a:pPr>
              <a:t>14</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DFB2629-381B-C449-9B8C-8E9631AD15A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4BA1339B-7C75-5549-90F3-18C94CC2D847}" type="slidenum">
              <a:rPr lang="es-ES" altLang="es-ES" sz="1200">
                <a:solidFill>
                  <a:srgbClr val="000000"/>
                </a:solidFill>
                <a:latin typeface="Calibri" panose="020F0502020204030204" pitchFamily="34" charset="0"/>
              </a:rPr>
              <a:pPr/>
              <a:t>15</a:t>
            </a:fld>
            <a:endParaRPr lang="es-ES" altLang="es-ES" sz="1200">
              <a:solidFill>
                <a:srgbClr val="000000"/>
              </a:solidFill>
              <a:latin typeface="Calibri" panose="020F0502020204030204" pitchFamily="34" charset="0"/>
            </a:endParaRPr>
          </a:p>
        </p:txBody>
      </p:sp>
      <p:sp>
        <p:nvSpPr>
          <p:cNvPr id="31747" name="Text Box 1">
            <a:extLst>
              <a:ext uri="{FF2B5EF4-FFF2-40B4-BE49-F238E27FC236}">
                <a16:creationId xmlns:a16="http://schemas.microsoft.com/office/drawing/2014/main" id="{296AA83A-32D3-5D43-A75F-13CCD0A7059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1748" name="Text Box 2">
            <a:extLst>
              <a:ext uri="{FF2B5EF4-FFF2-40B4-BE49-F238E27FC236}">
                <a16:creationId xmlns:a16="http://schemas.microsoft.com/office/drawing/2014/main" id="{866035FD-1B6C-5A4E-878F-EC4AD33ACA1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Existe evidencia de máximo nivel (ensayos clínicos randomizados y metaanálisis) que indica que, comparado con la utilización de tratamiento médico sólo, los pacientes con agudizaciones severas de la EPOC y acidosis respiratoria tratados con VNI tienen mejores resultados a corto plazo (mejoría del pH, pCO2 y frecuencia respiratoria).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p:txBody>
      </p:sp>
      <p:sp>
        <p:nvSpPr>
          <p:cNvPr id="31749" name="Text Box 3">
            <a:extLst>
              <a:ext uri="{FF2B5EF4-FFF2-40B4-BE49-F238E27FC236}">
                <a16:creationId xmlns:a16="http://schemas.microsoft.com/office/drawing/2014/main" id="{50CE3FDE-D46D-5849-8656-13B4437FCBB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3798A1CC-12D0-7D45-B0E7-298F4FC4A984}" type="slidenum">
              <a:rPr lang="es-ES" altLang="es-ES" sz="1200">
                <a:solidFill>
                  <a:srgbClr val="000000"/>
                </a:solidFill>
                <a:latin typeface="Calibri" panose="020F0502020204030204" pitchFamily="34" charset="0"/>
              </a:rPr>
              <a:pPr algn="r" eaLnBrk="1" hangingPunct="1">
                <a:buSzPct val="100000"/>
              </a:pPr>
              <a:t>15</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72441AD-159E-8345-A7F4-94B9B1AD1B1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A480FA6C-AC52-7745-B634-89CF39F72EB1}" type="slidenum">
              <a:rPr lang="es-ES" altLang="es-ES" sz="1200">
                <a:solidFill>
                  <a:srgbClr val="000000"/>
                </a:solidFill>
                <a:latin typeface="Calibri" panose="020F0502020204030204" pitchFamily="34" charset="0"/>
              </a:rPr>
              <a:pPr/>
              <a:t>16</a:t>
            </a:fld>
            <a:endParaRPr lang="es-ES" altLang="es-ES" sz="1200">
              <a:solidFill>
                <a:srgbClr val="000000"/>
              </a:solidFill>
              <a:latin typeface="Calibri" panose="020F0502020204030204" pitchFamily="34" charset="0"/>
            </a:endParaRPr>
          </a:p>
        </p:txBody>
      </p:sp>
      <p:sp>
        <p:nvSpPr>
          <p:cNvPr id="33795" name="Text Box 1">
            <a:extLst>
              <a:ext uri="{FF2B5EF4-FFF2-40B4-BE49-F238E27FC236}">
                <a16:creationId xmlns:a16="http://schemas.microsoft.com/office/drawing/2014/main" id="{2559AD89-7345-2143-8262-699E7A459EBC}"/>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3796" name="Text Box 2">
            <a:extLst>
              <a:ext uri="{FF2B5EF4-FFF2-40B4-BE49-F238E27FC236}">
                <a16:creationId xmlns:a16="http://schemas.microsoft.com/office/drawing/2014/main" id="{BCDB843A-807A-A84D-8C2E-9BCE8128348F}"/>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La VNI, en estos pacientes, reduce la mortalidad hospitalaria con un riesgo relativo (RR) del 0.41 y reducción del riesgo absoluto (RRA) del 10%. También reduce la necesidad de intubación (RR: 0.42 y RRA: 28%) y la estancia hospitalaria </a:t>
            </a:r>
          </a:p>
        </p:txBody>
      </p:sp>
      <p:sp>
        <p:nvSpPr>
          <p:cNvPr id="33797" name="Text Box 3">
            <a:extLst>
              <a:ext uri="{FF2B5EF4-FFF2-40B4-BE49-F238E27FC236}">
                <a16:creationId xmlns:a16="http://schemas.microsoft.com/office/drawing/2014/main" id="{46F7AFF6-E33F-0543-9885-31960FEFF3F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3376AA9B-1692-104A-80EA-52C7C2E55EEC}" type="slidenum">
              <a:rPr lang="es-ES" altLang="es-ES" sz="1200">
                <a:solidFill>
                  <a:srgbClr val="000000"/>
                </a:solidFill>
                <a:latin typeface="Calibri" panose="020F0502020204030204" pitchFamily="34" charset="0"/>
              </a:rPr>
              <a:pPr algn="r" eaLnBrk="1" hangingPunct="1">
                <a:buSzPct val="100000"/>
              </a:pPr>
              <a:t>16</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87DCDB46-EB8A-2044-A069-AAF7E26C738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9E727C16-517D-AA4E-AD93-468990D2EB3A}" type="slidenum">
              <a:rPr lang="es-ES" altLang="es-ES" sz="1200">
                <a:solidFill>
                  <a:srgbClr val="000000"/>
                </a:solidFill>
                <a:latin typeface="Calibri" panose="020F0502020204030204" pitchFamily="34" charset="0"/>
              </a:rPr>
              <a:pPr/>
              <a:t>17</a:t>
            </a:fld>
            <a:endParaRPr lang="es-ES" altLang="es-ES" sz="1200">
              <a:solidFill>
                <a:srgbClr val="000000"/>
              </a:solidFill>
              <a:latin typeface="Calibri" panose="020F0502020204030204" pitchFamily="34" charset="0"/>
            </a:endParaRPr>
          </a:p>
        </p:txBody>
      </p:sp>
      <p:sp>
        <p:nvSpPr>
          <p:cNvPr id="35843" name="Text Box 1">
            <a:extLst>
              <a:ext uri="{FF2B5EF4-FFF2-40B4-BE49-F238E27FC236}">
                <a16:creationId xmlns:a16="http://schemas.microsoft.com/office/drawing/2014/main" id="{E8A92C36-EA4A-FC43-9C00-B138FF3DF985}"/>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5844" name="Text Box 2">
            <a:extLst>
              <a:ext uri="{FF2B5EF4-FFF2-40B4-BE49-F238E27FC236}">
                <a16:creationId xmlns:a16="http://schemas.microsoft.com/office/drawing/2014/main" id="{A13EF914-6ACE-C545-9883-D2F6D1444F8F}"/>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9D8EE00-7AFF-BE4D-8FB2-B038CD8BBF0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EDF421B3-75E4-A94A-9A5F-F48B12FCDAD5}" type="slidenum">
              <a:rPr lang="es-ES" altLang="es-ES" sz="1200">
                <a:solidFill>
                  <a:srgbClr val="000000"/>
                </a:solidFill>
                <a:latin typeface="Calibri" panose="020F0502020204030204" pitchFamily="34" charset="0"/>
              </a:rPr>
              <a:pPr/>
              <a:t>18</a:t>
            </a:fld>
            <a:endParaRPr lang="es-ES" altLang="es-ES" sz="1200">
              <a:solidFill>
                <a:srgbClr val="000000"/>
              </a:solidFill>
              <a:latin typeface="Calibri" panose="020F0502020204030204" pitchFamily="34" charset="0"/>
            </a:endParaRPr>
          </a:p>
        </p:txBody>
      </p:sp>
      <p:sp>
        <p:nvSpPr>
          <p:cNvPr id="37891" name="Text Box 1">
            <a:extLst>
              <a:ext uri="{FF2B5EF4-FFF2-40B4-BE49-F238E27FC236}">
                <a16:creationId xmlns:a16="http://schemas.microsoft.com/office/drawing/2014/main" id="{876A73C5-3B87-054B-8554-B94B1C8224D8}"/>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7892" name="Text Box 2">
            <a:extLst>
              <a:ext uri="{FF2B5EF4-FFF2-40B4-BE49-F238E27FC236}">
                <a16:creationId xmlns:a16="http://schemas.microsoft.com/office/drawing/2014/main" id="{EBFB12B7-4B78-6348-BA02-2495DA7144E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74976D00-32C5-0F4F-818F-A4BD338846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F2BB8EF4-512C-0E4C-BF98-660A34A178A7}" type="slidenum">
              <a:rPr lang="es-ES" altLang="es-ES" sz="1200" smtClean="0">
                <a:solidFill>
                  <a:srgbClr val="000000"/>
                </a:solidFill>
                <a:latin typeface="Calibri" panose="020F0502020204030204" pitchFamily="34" charset="0"/>
              </a:rPr>
              <a:pPr/>
              <a:t>19</a:t>
            </a:fld>
            <a:endParaRPr lang="es-ES" altLang="es-ES" sz="1200">
              <a:solidFill>
                <a:srgbClr val="000000"/>
              </a:solidFill>
              <a:latin typeface="Calibri" panose="020F0502020204030204" pitchFamily="34" charset="0"/>
            </a:endParaRPr>
          </a:p>
        </p:txBody>
      </p:sp>
      <p:sp>
        <p:nvSpPr>
          <p:cNvPr id="39939" name="Text Box 1">
            <a:extLst>
              <a:ext uri="{FF2B5EF4-FFF2-40B4-BE49-F238E27FC236}">
                <a16:creationId xmlns:a16="http://schemas.microsoft.com/office/drawing/2014/main" id="{D4959D81-7F3D-DF47-9BF7-5455E0DB543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9940" name="Text Box 2">
            <a:extLst>
              <a:ext uri="{FF2B5EF4-FFF2-40B4-BE49-F238E27FC236}">
                <a16:creationId xmlns:a16="http://schemas.microsoft.com/office/drawing/2014/main" id="{3AF00FDD-4FAE-E149-84F8-05BCBA78C71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9863" indent="-169863">
              <a:spcBef>
                <a:spcPts val="450"/>
              </a:spcBef>
              <a:buFont typeface="Calibri" panose="020F0502020204030204"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s-ES" altLang="es-ES">
                <a:latin typeface="Calibri" panose="020F0502020204030204" pitchFamily="34" charset="0"/>
                <a:ea typeface="ＭＳ Ｐゴシック" panose="020B0600070205080204" pitchFamily="34" charset="-128"/>
              </a:rPr>
              <a:t>La VNI en el EPOC con fracaso respiratorio es especialmente eficaz en situacion de  exacerbación severa.  </a:t>
            </a:r>
          </a:p>
          <a:p>
            <a:pPr marL="169863" indent="-169863">
              <a:spcBef>
                <a:spcPts val="450"/>
              </a:spcBef>
              <a:buFont typeface="Calibri" panose="020F0502020204030204"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s-ES" altLang="es-ES">
                <a:latin typeface="Calibri" panose="020F0502020204030204" pitchFamily="34" charset="0"/>
                <a:ea typeface="ＭＳ Ｐゴシック" panose="020B0600070205080204" pitchFamily="34" charset="-128"/>
              </a:rPr>
              <a:t>En los casos de exacerbación moderada (disnea con pH&gt;7.30) los beneficios no son tan evidentes </a:t>
            </a:r>
            <a:r>
              <a:rPr lang="es-ES" altLang="es-ES" baseline="30000">
                <a:latin typeface="Calibri" panose="020F0502020204030204" pitchFamily="34" charset="0"/>
                <a:ea typeface="ＭＳ Ｐゴシック" panose="020B0600070205080204" pitchFamily="34" charset="-128"/>
              </a:rPr>
              <a:t>4</a:t>
            </a:r>
            <a:r>
              <a:rPr lang="es-ES" altLang="es-ES">
                <a:latin typeface="Calibri" panose="020F0502020204030204" pitchFamily="34" charset="0"/>
                <a:ea typeface="ＭＳ Ｐゴシック" panose="020B0600070205080204" pitchFamily="34" charset="-128"/>
              </a:rPr>
              <a:t>, de ahí la importancia de seleccionar adecuadamente al paciente.</a:t>
            </a:r>
          </a:p>
          <a:p>
            <a:pPr marL="169863" indent="-169863">
              <a:spcBef>
                <a:spcPts val="450"/>
              </a:spcBef>
              <a:buFont typeface="Calibri" panose="020F0502020204030204"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s-ES" altLang="es-ES">
                <a:latin typeface="Calibri" panose="020F0502020204030204" pitchFamily="34" charset="0"/>
                <a:ea typeface="ＭＳ Ｐゴシック" panose="020B0600070205080204" pitchFamily="34" charset="-128"/>
              </a:rPr>
              <a:t>Los pacientes que más se benefician de la VNI serían aquellos que presenten alguna de las siguientes condiciones:</a:t>
            </a:r>
          </a:p>
          <a:p>
            <a:pPr marL="685800" lvl="1" indent="-228600">
              <a:spcBef>
                <a:spcPts val="450"/>
              </a:spcBef>
              <a:buFont typeface="Calibri" panose="020F0502020204030204" pitchFamily="34" charset="0"/>
              <a:buAutoNum type="arabicPeriod"/>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s-ES" altLang="es-ES">
                <a:latin typeface="Calibri" panose="020F0502020204030204" pitchFamily="34" charset="0"/>
                <a:ea typeface="ＭＳ Ｐゴシック" panose="020B0600070205080204" pitchFamily="34" charset="-128"/>
              </a:rPr>
              <a:t>Disnea severa con signos de fatiga muscular o  aumento del trabajo respiratorio</a:t>
            </a:r>
          </a:p>
          <a:p>
            <a:pPr marL="685800" lvl="1" indent="-228600">
              <a:spcBef>
                <a:spcPts val="450"/>
              </a:spcBef>
              <a:buFont typeface="Calibri" panose="020F0502020204030204" pitchFamily="34" charset="0"/>
              <a:buAutoNum type="arabicPeriod"/>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s-ES" altLang="es-ES">
                <a:latin typeface="Calibri" panose="020F0502020204030204" pitchFamily="34" charset="0"/>
                <a:ea typeface="ＭＳ Ｐゴシック" panose="020B0600070205080204" pitchFamily="34" charset="-128"/>
              </a:rPr>
              <a:t>Acidósis respiratoria severa a moderada (pH ≤ 7.35  y/o pCO2 &gt; 45 mm Hg).</a:t>
            </a:r>
          </a:p>
          <a:p>
            <a:pPr marL="169863" indent="-169863">
              <a:spcBef>
                <a:spcPts val="450"/>
              </a:spcBef>
              <a:buFont typeface="Calibri" panose="020F0502020204030204"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s-ES" altLang="es-ES">
                <a:latin typeface="Calibri" panose="020F0502020204030204" pitchFamily="34" charset="0"/>
                <a:ea typeface="ＭＳ Ｐゴシック" panose="020B0600070205080204" pitchFamily="34" charset="-128"/>
              </a:rPr>
              <a:t>Es aconsejable priorizar la clínica sobre los hallazgos gasométricos, ya que la acidosis respiratoria aislada puede ser de evolución crónica.</a:t>
            </a:r>
          </a:p>
          <a:p>
            <a:pPr marL="169863" indent="-169863">
              <a:spcBef>
                <a:spcPts val="450"/>
              </a:spcBef>
              <a:buClrTx/>
              <a:buFontTx/>
              <a:buNone/>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endParaRPr lang="es-ES" altLang="es-ES">
              <a:latin typeface="Calibri" panose="020F0502020204030204" pitchFamily="34" charset="0"/>
              <a:ea typeface="ＭＳ Ｐゴシック" panose="020B0600070205080204" pitchFamily="34" charset="-128"/>
            </a:endParaRPr>
          </a:p>
        </p:txBody>
      </p:sp>
      <p:sp>
        <p:nvSpPr>
          <p:cNvPr id="39941" name="Text Box 3">
            <a:extLst>
              <a:ext uri="{FF2B5EF4-FFF2-40B4-BE49-F238E27FC236}">
                <a16:creationId xmlns:a16="http://schemas.microsoft.com/office/drawing/2014/main" id="{467E0F6D-1FBE-4F46-994A-C3B43682F24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414830BF-B839-5345-8448-B9F503212B38}" type="slidenum">
              <a:rPr lang="es-ES" altLang="es-ES" sz="1200">
                <a:solidFill>
                  <a:srgbClr val="000000"/>
                </a:solidFill>
                <a:latin typeface="Calibri" panose="020F0502020204030204" pitchFamily="34" charset="0"/>
              </a:rPr>
              <a:pPr algn="r" eaLnBrk="1" hangingPunct="1">
                <a:buSzPct val="100000"/>
              </a:pPr>
              <a:t>19</a:t>
            </a:fld>
            <a:endParaRPr lang="es-ES" altLang="es-E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275117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8B424CD-60F0-1D46-88CD-527D6E6BE5A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B406C1DB-9BBA-2C46-BEA5-F4AB39C54DF6}" type="slidenum">
              <a:rPr lang="es-ES" altLang="es-ES" sz="1200">
                <a:solidFill>
                  <a:srgbClr val="000000"/>
                </a:solidFill>
                <a:latin typeface="Calibri" panose="020F0502020204030204" pitchFamily="34" charset="0"/>
              </a:rPr>
              <a:pPr/>
              <a:t>20</a:t>
            </a:fld>
            <a:endParaRPr lang="es-ES" altLang="es-ES" sz="1200">
              <a:solidFill>
                <a:srgbClr val="000000"/>
              </a:solidFill>
              <a:latin typeface="Calibri" panose="020F0502020204030204" pitchFamily="34" charset="0"/>
            </a:endParaRPr>
          </a:p>
        </p:txBody>
      </p:sp>
      <p:sp>
        <p:nvSpPr>
          <p:cNvPr id="41987" name="Text Box 1">
            <a:extLst>
              <a:ext uri="{FF2B5EF4-FFF2-40B4-BE49-F238E27FC236}">
                <a16:creationId xmlns:a16="http://schemas.microsoft.com/office/drawing/2014/main" id="{ADF76EAD-B027-6A49-B9E5-4AAF30CE98F6}"/>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1988" name="Text Box 2">
            <a:extLst>
              <a:ext uri="{FF2B5EF4-FFF2-40B4-BE49-F238E27FC236}">
                <a16:creationId xmlns:a16="http://schemas.microsoft.com/office/drawing/2014/main" id="{957CDDC3-2C3A-2E48-9F1D-13D1BCA7558A}"/>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Pang en 1998 objetivó en el primer meta-análisis sobre VNI, la eficacia del uso de CPAP en el EAP.</a:t>
            </a:r>
          </a:p>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Desde entonces se han publicado múltiples ensayos clínicos randomizados de pequeño tamaño muestral (entre 20 y 130 pacientes) y heterogéneos. Entre los años 2005 y 2006 se publican 4 meta-análisis (Masip 2005, Peter 2006, Winck 2006, Collins 2006), que sumarizan los principales estudios disponibles hasta entonces (tabla 1).</a:t>
            </a:r>
          </a:p>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p:txBody>
      </p:sp>
      <p:sp>
        <p:nvSpPr>
          <p:cNvPr id="41989" name="Text Box 3">
            <a:extLst>
              <a:ext uri="{FF2B5EF4-FFF2-40B4-BE49-F238E27FC236}">
                <a16:creationId xmlns:a16="http://schemas.microsoft.com/office/drawing/2014/main" id="{AF82FE9D-2845-B144-B2E5-F52150B9B7A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D6C3C8EE-1017-044B-9AAC-FF189C59714E}" type="slidenum">
              <a:rPr lang="es-ES" altLang="es-ES" sz="1200">
                <a:solidFill>
                  <a:srgbClr val="000000"/>
                </a:solidFill>
              </a:rPr>
              <a:pPr algn="r" eaLnBrk="1" hangingPunct="1">
                <a:buSzPct val="100000"/>
              </a:pPr>
              <a:t>20</a:t>
            </a:fld>
            <a:endParaRPr lang="es-ES" altLang="es-E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1C29D700-52C3-404F-8A7F-8A7757CB70E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FB66A2A4-AF60-D844-9F62-BBA619E04865}" type="slidenum">
              <a:rPr lang="es-ES" altLang="es-ES" sz="1200">
                <a:solidFill>
                  <a:srgbClr val="000000"/>
                </a:solidFill>
                <a:latin typeface="Calibri" panose="020F0502020204030204" pitchFamily="34" charset="0"/>
              </a:rPr>
              <a:pPr/>
              <a:t>3</a:t>
            </a:fld>
            <a:endParaRPr lang="es-ES" altLang="es-ES" sz="1200">
              <a:solidFill>
                <a:srgbClr val="000000"/>
              </a:solidFill>
              <a:latin typeface="Calibri" panose="020F0502020204030204" pitchFamily="34" charset="0"/>
            </a:endParaRPr>
          </a:p>
        </p:txBody>
      </p:sp>
      <p:sp>
        <p:nvSpPr>
          <p:cNvPr id="15363" name="Text Box 1">
            <a:extLst>
              <a:ext uri="{FF2B5EF4-FFF2-40B4-BE49-F238E27FC236}">
                <a16:creationId xmlns:a16="http://schemas.microsoft.com/office/drawing/2014/main" id="{A893CC04-D7DB-F94F-A2EF-B67DA8DCBBF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5364" name="Text Box 2">
            <a:extLst>
              <a:ext uri="{FF2B5EF4-FFF2-40B4-BE49-F238E27FC236}">
                <a16:creationId xmlns:a16="http://schemas.microsoft.com/office/drawing/2014/main" id="{7D29528A-1CC7-D243-B82A-86CF9046F48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Arial" panose="020B0604020202020204" pitchFamily="34" charset="0"/>
              <a:ea typeface="ＭＳ Ｐゴシック" panose="020B0600070205080204" pitchFamily="34" charset="-128"/>
            </a:endParaRPr>
          </a:p>
        </p:txBody>
      </p:sp>
      <p:sp>
        <p:nvSpPr>
          <p:cNvPr id="15365" name="Text Box 3">
            <a:extLst>
              <a:ext uri="{FF2B5EF4-FFF2-40B4-BE49-F238E27FC236}">
                <a16:creationId xmlns:a16="http://schemas.microsoft.com/office/drawing/2014/main" id="{C7E5026C-8176-6540-AFF0-A8142A68382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55B74E21-2637-274E-BF9C-5235D8E48322}" type="slidenum">
              <a:rPr lang="es-ES" altLang="es-ES" sz="1200">
                <a:solidFill>
                  <a:srgbClr val="000000"/>
                </a:solidFill>
              </a:rPr>
              <a:pPr algn="r" eaLnBrk="1" hangingPunct="1">
                <a:buSzPct val="100000"/>
              </a:pPr>
              <a:t>3</a:t>
            </a:fld>
            <a:endParaRPr lang="es-ES" altLang="es-E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a:extLst>
              <a:ext uri="{FF2B5EF4-FFF2-40B4-BE49-F238E27FC236}">
                <a16:creationId xmlns:a16="http://schemas.microsoft.com/office/drawing/2014/main" id="{2470C191-87D2-1C43-A64A-FAB757BD8C2D}"/>
              </a:ext>
            </a:extLst>
          </p:cNvPr>
          <p:cNvSpPr>
            <a:spLocks noGrp="1" noRot="1" noChangeAspect="1" noChangeArrowheads="1" noTextEdit="1"/>
          </p:cNvSpPr>
          <p:nvPr>
            <p:ph type="sldImg"/>
          </p:nvPr>
        </p:nvSpPr>
        <p:spPr>
          <a:ln/>
        </p:spPr>
      </p:sp>
      <p:sp>
        <p:nvSpPr>
          <p:cNvPr id="44034" name="2 Marcador de notas">
            <a:extLst>
              <a:ext uri="{FF2B5EF4-FFF2-40B4-BE49-F238E27FC236}">
                <a16:creationId xmlns:a16="http://schemas.microsoft.com/office/drawing/2014/main" id="{72CEC644-F24C-ED44-B34E-F0CB9B31545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a:latin typeface="Times New Roman" panose="02020603050405020304" pitchFamily="18" charset="0"/>
                <a:ea typeface="ＭＳ Ｐゴシック" panose="020B0600070205080204" pitchFamily="34" charset="-128"/>
              </a:rPr>
              <a:t>El meta-análisis de Collins no alcanza significación para la intubación cuando se compara BiPAP con TMS pero sí cuando se compara de forma conjunta CPAP y BiPAP con TMS (RR 0.43).</a:t>
            </a:r>
          </a:p>
          <a:p>
            <a:endParaRPr lang="es-ES" altLang="es-ES_tradnl">
              <a:latin typeface="Times New Roman" panose="02020603050405020304" pitchFamily="18" charset="0"/>
              <a:ea typeface="ＭＳ Ｐゴシック" panose="020B0600070205080204" pitchFamily="34" charset="-128"/>
            </a:endParaRPr>
          </a:p>
        </p:txBody>
      </p:sp>
      <p:sp>
        <p:nvSpPr>
          <p:cNvPr id="44035" name="3 Marcador de número de diapositiva">
            <a:extLst>
              <a:ext uri="{FF2B5EF4-FFF2-40B4-BE49-F238E27FC236}">
                <a16:creationId xmlns:a16="http://schemas.microsoft.com/office/drawing/2014/main" id="{37F77958-340E-8147-ADB3-2DF20067E694}"/>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57247EE5-00E1-B24E-9ABB-05FB16C452E9}" type="slidenum">
              <a:rPr lang="es-ES" altLang="es-ES_tradnl">
                <a:solidFill>
                  <a:schemeClr val="tx1"/>
                </a:solidFill>
                <a:latin typeface="Arial" panose="020B0604020202020204" pitchFamily="34" charset="0"/>
              </a:rPr>
              <a:pPr>
                <a:spcBef>
                  <a:spcPct val="0"/>
                </a:spcBef>
                <a:buClrTx/>
                <a:buFontTx/>
                <a:buNone/>
              </a:pPr>
              <a:t>21</a:t>
            </a:fld>
            <a:endParaRPr lang="es-ES" altLang="es-ES_tradnl">
              <a:solidFill>
                <a:schemeClr val="tx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0FA38BF2-603A-E34A-95BD-986CE01DBEA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550DA5B6-3EA4-DD40-A169-D845E1F21B9B}" type="slidenum">
              <a:rPr lang="es-ES" altLang="es-ES" sz="1200">
                <a:solidFill>
                  <a:srgbClr val="000000"/>
                </a:solidFill>
                <a:latin typeface="Calibri" panose="020F0502020204030204" pitchFamily="34" charset="0"/>
              </a:rPr>
              <a:pPr/>
              <a:t>22</a:t>
            </a:fld>
            <a:endParaRPr lang="es-ES" altLang="es-ES" sz="1200">
              <a:solidFill>
                <a:srgbClr val="000000"/>
              </a:solidFill>
              <a:latin typeface="Calibri" panose="020F0502020204030204" pitchFamily="34" charset="0"/>
            </a:endParaRPr>
          </a:p>
        </p:txBody>
      </p:sp>
      <p:sp>
        <p:nvSpPr>
          <p:cNvPr id="46083" name="Text Box 1">
            <a:extLst>
              <a:ext uri="{FF2B5EF4-FFF2-40B4-BE49-F238E27FC236}">
                <a16:creationId xmlns:a16="http://schemas.microsoft.com/office/drawing/2014/main" id="{1C57EFA8-C297-B843-9BB7-3E90BFC6C6FF}"/>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6084" name="Text Box 2">
            <a:extLst>
              <a:ext uri="{FF2B5EF4-FFF2-40B4-BE49-F238E27FC236}">
                <a16:creationId xmlns:a16="http://schemas.microsoft.com/office/drawing/2014/main" id="{5A23491A-A778-2E45-B4EB-0BAD7F7A9C3F}"/>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p:txBody>
      </p:sp>
      <p:sp>
        <p:nvSpPr>
          <p:cNvPr id="46085" name="Text Box 3">
            <a:extLst>
              <a:ext uri="{FF2B5EF4-FFF2-40B4-BE49-F238E27FC236}">
                <a16:creationId xmlns:a16="http://schemas.microsoft.com/office/drawing/2014/main" id="{3375EDB6-357E-AE41-A761-4C6DDD32945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9B82055B-F6D9-4544-9470-252016DEADCE}" type="slidenum">
              <a:rPr lang="es-ES" altLang="es-ES" sz="1200">
                <a:solidFill>
                  <a:srgbClr val="000000"/>
                </a:solidFill>
              </a:rPr>
              <a:pPr algn="r" eaLnBrk="1" hangingPunct="1">
                <a:buSzPct val="100000"/>
              </a:pPr>
              <a:t>22</a:t>
            </a:fld>
            <a:endParaRPr lang="es-ES" altLang="es-E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3AC6265-1A3C-204E-8DF4-85292F4EA68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19AF55F1-18D7-7A4A-9D09-9C5EB3F16D98}" type="slidenum">
              <a:rPr lang="es-ES" altLang="es-ES" sz="1200">
                <a:solidFill>
                  <a:srgbClr val="000000"/>
                </a:solidFill>
                <a:latin typeface="Calibri" panose="020F0502020204030204" pitchFamily="34" charset="0"/>
              </a:rPr>
              <a:pPr/>
              <a:t>23</a:t>
            </a:fld>
            <a:endParaRPr lang="es-ES" altLang="es-ES" sz="1200">
              <a:solidFill>
                <a:srgbClr val="000000"/>
              </a:solidFill>
              <a:latin typeface="Calibri" panose="020F0502020204030204" pitchFamily="34" charset="0"/>
            </a:endParaRPr>
          </a:p>
        </p:txBody>
      </p:sp>
      <p:sp>
        <p:nvSpPr>
          <p:cNvPr id="48131" name="Text Box 1">
            <a:extLst>
              <a:ext uri="{FF2B5EF4-FFF2-40B4-BE49-F238E27FC236}">
                <a16:creationId xmlns:a16="http://schemas.microsoft.com/office/drawing/2014/main" id="{C322719D-4279-394E-9B12-A9D671BA60A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8132" name="Text Box 2">
            <a:extLst>
              <a:ext uri="{FF2B5EF4-FFF2-40B4-BE49-F238E27FC236}">
                <a16:creationId xmlns:a16="http://schemas.microsoft.com/office/drawing/2014/main" id="{0A8A329F-C300-5349-B986-68D8ED203343}"/>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012ABE98-F37A-7644-AD63-CB36B87BA81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EF899DC5-FB1C-0440-8B2C-D515991EC52A}" type="slidenum">
              <a:rPr lang="es-ES" altLang="es-ES" sz="1200">
                <a:solidFill>
                  <a:srgbClr val="000000"/>
                </a:solidFill>
                <a:latin typeface="Calibri" panose="020F0502020204030204" pitchFamily="34" charset="0"/>
              </a:rPr>
              <a:pPr/>
              <a:t>24</a:t>
            </a:fld>
            <a:endParaRPr lang="es-ES" altLang="es-ES" sz="1200">
              <a:solidFill>
                <a:srgbClr val="000000"/>
              </a:solidFill>
              <a:latin typeface="Calibri" panose="020F0502020204030204" pitchFamily="34" charset="0"/>
            </a:endParaRPr>
          </a:p>
        </p:txBody>
      </p:sp>
      <p:sp>
        <p:nvSpPr>
          <p:cNvPr id="50179" name="Text Box 1">
            <a:extLst>
              <a:ext uri="{FF2B5EF4-FFF2-40B4-BE49-F238E27FC236}">
                <a16:creationId xmlns:a16="http://schemas.microsoft.com/office/drawing/2014/main" id="{63905975-1CEE-FB4F-9107-403AD9251F5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0180" name="Text Box 2">
            <a:extLst>
              <a:ext uri="{FF2B5EF4-FFF2-40B4-BE49-F238E27FC236}">
                <a16:creationId xmlns:a16="http://schemas.microsoft.com/office/drawing/2014/main" id="{1CF48D01-0975-B44F-87C6-93DF4F7FB97B}"/>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4A43248-3168-6240-BA1B-2723DD481BE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C5B63B23-E26B-B84C-BB60-207F5BE47CB9}" type="slidenum">
              <a:rPr lang="es-ES" altLang="es-ES" sz="1200">
                <a:solidFill>
                  <a:srgbClr val="000000"/>
                </a:solidFill>
                <a:latin typeface="Calibri" panose="020F0502020204030204" pitchFamily="34" charset="0"/>
              </a:rPr>
              <a:pPr/>
              <a:t>25</a:t>
            </a:fld>
            <a:endParaRPr lang="es-ES" altLang="es-ES" sz="1200">
              <a:solidFill>
                <a:srgbClr val="000000"/>
              </a:solidFill>
              <a:latin typeface="Calibri" panose="020F0502020204030204" pitchFamily="34" charset="0"/>
            </a:endParaRPr>
          </a:p>
        </p:txBody>
      </p:sp>
      <p:sp>
        <p:nvSpPr>
          <p:cNvPr id="52227" name="Text Box 1">
            <a:extLst>
              <a:ext uri="{FF2B5EF4-FFF2-40B4-BE49-F238E27FC236}">
                <a16:creationId xmlns:a16="http://schemas.microsoft.com/office/drawing/2014/main" id="{B8E91A5E-8C18-474B-B2DB-068096701E74}"/>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2228" name="Text Box 2">
            <a:extLst>
              <a:ext uri="{FF2B5EF4-FFF2-40B4-BE49-F238E27FC236}">
                <a16:creationId xmlns:a16="http://schemas.microsoft.com/office/drawing/2014/main" id="{159FAB34-3738-0647-A476-068EB3C25C0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55D9F50-B5B7-AB4D-9279-031AF5ACDCD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772AAA5C-A933-B54D-B314-96142E2CD260}" type="slidenum">
              <a:rPr lang="es-ES" altLang="es-ES" sz="1200">
                <a:solidFill>
                  <a:srgbClr val="000000"/>
                </a:solidFill>
                <a:latin typeface="Calibri" panose="020F0502020204030204" pitchFamily="34" charset="0"/>
              </a:rPr>
              <a:pPr/>
              <a:t>26</a:t>
            </a:fld>
            <a:endParaRPr lang="es-ES" altLang="es-ES" sz="1200">
              <a:solidFill>
                <a:srgbClr val="000000"/>
              </a:solidFill>
              <a:latin typeface="Calibri" panose="020F0502020204030204" pitchFamily="34" charset="0"/>
            </a:endParaRPr>
          </a:p>
        </p:txBody>
      </p:sp>
      <p:sp>
        <p:nvSpPr>
          <p:cNvPr id="54275" name="Text Box 1">
            <a:extLst>
              <a:ext uri="{FF2B5EF4-FFF2-40B4-BE49-F238E27FC236}">
                <a16:creationId xmlns:a16="http://schemas.microsoft.com/office/drawing/2014/main" id="{0B2FEBD5-9987-4244-B1B0-09FBC146F738}"/>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4276" name="Text Box 2">
            <a:extLst>
              <a:ext uri="{FF2B5EF4-FFF2-40B4-BE49-F238E27FC236}">
                <a16:creationId xmlns:a16="http://schemas.microsoft.com/office/drawing/2014/main" id="{905FAA76-C279-A843-A177-5A292818BB67}"/>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DED35F0-B5A5-994D-B167-E83582A1712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EA3427C6-6C2F-1041-8322-A49C6F7EB1FF}" type="slidenum">
              <a:rPr lang="es-ES" altLang="es-ES" sz="1200">
                <a:solidFill>
                  <a:srgbClr val="000000"/>
                </a:solidFill>
                <a:latin typeface="Calibri" panose="020F0502020204030204" pitchFamily="34" charset="0"/>
              </a:rPr>
              <a:pPr/>
              <a:t>27</a:t>
            </a:fld>
            <a:endParaRPr lang="es-ES" altLang="es-ES" sz="1200">
              <a:solidFill>
                <a:srgbClr val="000000"/>
              </a:solidFill>
              <a:latin typeface="Calibri" panose="020F0502020204030204" pitchFamily="34" charset="0"/>
            </a:endParaRPr>
          </a:p>
        </p:txBody>
      </p:sp>
      <p:sp>
        <p:nvSpPr>
          <p:cNvPr id="56323" name="Text Box 1">
            <a:extLst>
              <a:ext uri="{FF2B5EF4-FFF2-40B4-BE49-F238E27FC236}">
                <a16:creationId xmlns:a16="http://schemas.microsoft.com/office/drawing/2014/main" id="{D00DADC2-D004-714D-8F6F-E4205A5DD8A6}"/>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6324" name="Text Box 2">
            <a:extLst>
              <a:ext uri="{FF2B5EF4-FFF2-40B4-BE49-F238E27FC236}">
                <a16:creationId xmlns:a16="http://schemas.microsoft.com/office/drawing/2014/main" id="{00291E45-D4A4-4146-8BDE-FFB7E01B60E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7771617-E7EE-4A4A-A94A-059304E331B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0F1C8E9A-B8EA-C340-B813-9CAF70E21E79}" type="slidenum">
              <a:rPr lang="es-ES" altLang="es-ES" sz="1200">
                <a:solidFill>
                  <a:srgbClr val="000000"/>
                </a:solidFill>
                <a:latin typeface="Calibri" panose="020F0502020204030204" pitchFamily="34" charset="0"/>
              </a:rPr>
              <a:pPr/>
              <a:t>28</a:t>
            </a:fld>
            <a:endParaRPr lang="es-ES" altLang="es-ES" sz="1200">
              <a:solidFill>
                <a:srgbClr val="000000"/>
              </a:solidFill>
              <a:latin typeface="Calibri" panose="020F0502020204030204" pitchFamily="34" charset="0"/>
            </a:endParaRPr>
          </a:p>
        </p:txBody>
      </p:sp>
      <p:sp>
        <p:nvSpPr>
          <p:cNvPr id="58371" name="Text Box 1">
            <a:extLst>
              <a:ext uri="{FF2B5EF4-FFF2-40B4-BE49-F238E27FC236}">
                <a16:creationId xmlns:a16="http://schemas.microsoft.com/office/drawing/2014/main" id="{D7D93881-3FD5-6749-BAAA-4EFD51A21BD3}"/>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8372" name="Text Box 2">
            <a:extLst>
              <a:ext uri="{FF2B5EF4-FFF2-40B4-BE49-F238E27FC236}">
                <a16:creationId xmlns:a16="http://schemas.microsoft.com/office/drawing/2014/main" id="{3816250A-6E7D-1B45-AD2D-A67A0ECBC0E9}"/>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6F131DF9-3B22-C44B-A87C-274419872AF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88DA0D0E-7F0C-974F-B0FD-067EDFC452AE}" type="slidenum">
              <a:rPr lang="es-ES" altLang="es-ES" sz="1200">
                <a:solidFill>
                  <a:srgbClr val="000000"/>
                </a:solidFill>
                <a:latin typeface="Calibri" panose="020F0502020204030204" pitchFamily="34" charset="0"/>
              </a:rPr>
              <a:pPr/>
              <a:t>29</a:t>
            </a:fld>
            <a:endParaRPr lang="es-ES" altLang="es-ES" sz="1200">
              <a:solidFill>
                <a:srgbClr val="000000"/>
              </a:solidFill>
              <a:latin typeface="Calibri" panose="020F0502020204030204" pitchFamily="34" charset="0"/>
            </a:endParaRPr>
          </a:p>
        </p:txBody>
      </p:sp>
      <p:sp>
        <p:nvSpPr>
          <p:cNvPr id="60419" name="Text Box 1">
            <a:extLst>
              <a:ext uri="{FF2B5EF4-FFF2-40B4-BE49-F238E27FC236}">
                <a16:creationId xmlns:a16="http://schemas.microsoft.com/office/drawing/2014/main" id="{66E220D1-62CC-8149-B5E7-EB0104EC3E65}"/>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60420" name="Text Box 2">
            <a:extLst>
              <a:ext uri="{FF2B5EF4-FFF2-40B4-BE49-F238E27FC236}">
                <a16:creationId xmlns:a16="http://schemas.microsoft.com/office/drawing/2014/main" id="{26AF1BC4-2D28-9F43-92AC-07405234C827}"/>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7C7D46F-7C06-4C4B-8C01-F7A931A7F93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397D893C-B875-EE41-84F3-1C36739AE197}" type="slidenum">
              <a:rPr lang="es-ES" altLang="es-ES" sz="1200">
                <a:solidFill>
                  <a:srgbClr val="000000"/>
                </a:solidFill>
                <a:latin typeface="Calibri" panose="020F0502020204030204" pitchFamily="34" charset="0"/>
              </a:rPr>
              <a:pPr/>
              <a:t>30</a:t>
            </a:fld>
            <a:endParaRPr lang="es-ES" altLang="es-ES" sz="1200">
              <a:solidFill>
                <a:srgbClr val="000000"/>
              </a:solidFill>
              <a:latin typeface="Calibri" panose="020F0502020204030204" pitchFamily="34" charset="0"/>
            </a:endParaRPr>
          </a:p>
        </p:txBody>
      </p:sp>
      <p:sp>
        <p:nvSpPr>
          <p:cNvPr id="62467" name="Text Box 1">
            <a:extLst>
              <a:ext uri="{FF2B5EF4-FFF2-40B4-BE49-F238E27FC236}">
                <a16:creationId xmlns:a16="http://schemas.microsoft.com/office/drawing/2014/main" id="{70AAFFD0-1714-764D-9CB7-8F7DAAD64A30}"/>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62468" name="Text Box 2">
            <a:extLst>
              <a:ext uri="{FF2B5EF4-FFF2-40B4-BE49-F238E27FC236}">
                <a16:creationId xmlns:a16="http://schemas.microsoft.com/office/drawing/2014/main" id="{76C09FC0-23EF-B647-A638-32E3DE8B80A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B64940D-C193-4148-A367-D3BCC5D362A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8071CC47-CA00-9143-BB69-56003FF0DD8E}" type="slidenum">
              <a:rPr lang="es-ES" altLang="es-ES" sz="1200">
                <a:solidFill>
                  <a:srgbClr val="000000"/>
                </a:solidFill>
                <a:latin typeface="Calibri" panose="020F0502020204030204" pitchFamily="34" charset="0"/>
              </a:rPr>
              <a:pPr/>
              <a:t>4</a:t>
            </a:fld>
            <a:endParaRPr lang="es-ES" altLang="es-ES" sz="1200">
              <a:solidFill>
                <a:srgbClr val="000000"/>
              </a:solidFill>
              <a:latin typeface="Calibri" panose="020F0502020204030204" pitchFamily="34" charset="0"/>
            </a:endParaRPr>
          </a:p>
        </p:txBody>
      </p:sp>
      <p:sp>
        <p:nvSpPr>
          <p:cNvPr id="17411" name="Text Box 1">
            <a:extLst>
              <a:ext uri="{FF2B5EF4-FFF2-40B4-BE49-F238E27FC236}">
                <a16:creationId xmlns:a16="http://schemas.microsoft.com/office/drawing/2014/main" id="{A01BDFF4-4DCF-594E-ACE2-C95DF1E066F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E358BF41-1871-754C-A0E6-CB2DD38DD00D}" type="slidenum">
              <a:rPr lang="es-ES" altLang="es-ES" sz="1200">
                <a:solidFill>
                  <a:srgbClr val="000000"/>
                </a:solidFill>
              </a:rPr>
              <a:pPr algn="r" eaLnBrk="1" hangingPunct="1">
                <a:buSzPct val="100000"/>
              </a:pPr>
              <a:t>4</a:t>
            </a:fld>
            <a:endParaRPr lang="es-ES" altLang="es-ES" sz="1200">
              <a:solidFill>
                <a:srgbClr val="000000"/>
              </a:solidFill>
            </a:endParaRPr>
          </a:p>
        </p:txBody>
      </p:sp>
      <p:sp>
        <p:nvSpPr>
          <p:cNvPr id="17412" name="Text Box 2">
            <a:extLst>
              <a:ext uri="{FF2B5EF4-FFF2-40B4-BE49-F238E27FC236}">
                <a16:creationId xmlns:a16="http://schemas.microsoft.com/office/drawing/2014/main" id="{98695FFD-1381-D149-ACB9-EE165BC0307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7413" name="Text Box 3">
            <a:extLst>
              <a:ext uri="{FF2B5EF4-FFF2-40B4-BE49-F238E27FC236}">
                <a16:creationId xmlns:a16="http://schemas.microsoft.com/office/drawing/2014/main" id="{FFBFFDCD-0DDE-0E41-8E7C-7927F5CC45A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CO" altLang="es-ES">
                <a:latin typeface="Arial" panose="020B0604020202020204" pitchFamily="34" charset="0"/>
                <a:ea typeface="ＭＳ Ｐゴシック" panose="020B0600070205080204" pitchFamily="34" charset="-128"/>
              </a:rPr>
              <a:t>Agregar el subtítulo de la presentación.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3EE6361F-14F4-484F-9F06-A6F8A6315AA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2F7F91BD-5238-2D4D-8088-729987AB36CA}" type="slidenum">
              <a:rPr lang="es-ES" altLang="es-ES" sz="1200">
                <a:solidFill>
                  <a:srgbClr val="000000"/>
                </a:solidFill>
                <a:latin typeface="Calibri" panose="020F0502020204030204" pitchFamily="34" charset="0"/>
              </a:rPr>
              <a:pPr/>
              <a:t>31</a:t>
            </a:fld>
            <a:endParaRPr lang="es-ES" altLang="es-ES" sz="1200">
              <a:solidFill>
                <a:srgbClr val="000000"/>
              </a:solidFill>
              <a:latin typeface="Calibri" panose="020F0502020204030204" pitchFamily="34" charset="0"/>
            </a:endParaRPr>
          </a:p>
        </p:txBody>
      </p:sp>
      <p:sp>
        <p:nvSpPr>
          <p:cNvPr id="64515" name="Text Box 1">
            <a:extLst>
              <a:ext uri="{FF2B5EF4-FFF2-40B4-BE49-F238E27FC236}">
                <a16:creationId xmlns:a16="http://schemas.microsoft.com/office/drawing/2014/main" id="{EAED94CA-E0CE-9548-8F51-D46B9040751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64516" name="Text Box 2">
            <a:extLst>
              <a:ext uri="{FF2B5EF4-FFF2-40B4-BE49-F238E27FC236}">
                <a16:creationId xmlns:a16="http://schemas.microsoft.com/office/drawing/2014/main" id="{675FC232-F7AE-9D41-B263-BF75CDD9843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FA12832C-5B7C-4640-85C2-7BD92DABC4A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C161FA4B-3992-A74A-9662-984E475C86E1}" type="slidenum">
              <a:rPr lang="es-ES" altLang="es-ES" sz="1200">
                <a:solidFill>
                  <a:srgbClr val="000000"/>
                </a:solidFill>
                <a:latin typeface="Calibri" panose="020F0502020204030204" pitchFamily="34" charset="0"/>
              </a:rPr>
              <a:pPr/>
              <a:t>32</a:t>
            </a:fld>
            <a:endParaRPr lang="es-ES" altLang="es-ES" sz="1200">
              <a:solidFill>
                <a:srgbClr val="000000"/>
              </a:solidFill>
              <a:latin typeface="Calibri" panose="020F0502020204030204" pitchFamily="34" charset="0"/>
            </a:endParaRPr>
          </a:p>
        </p:txBody>
      </p:sp>
      <p:sp>
        <p:nvSpPr>
          <p:cNvPr id="66563" name="Text Box 1">
            <a:extLst>
              <a:ext uri="{FF2B5EF4-FFF2-40B4-BE49-F238E27FC236}">
                <a16:creationId xmlns:a16="http://schemas.microsoft.com/office/drawing/2014/main" id="{42C894EA-EE49-B646-89BB-4DDB9B63DEB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FE7DFC0-86EC-AD4E-88E3-1F61E81BC850}" type="slidenum">
              <a:rPr lang="es-ES" altLang="es-ES" sz="1200">
                <a:solidFill>
                  <a:srgbClr val="000000"/>
                </a:solidFill>
              </a:rPr>
              <a:pPr algn="r" eaLnBrk="1" hangingPunct="1">
                <a:buSzPct val="100000"/>
              </a:pPr>
              <a:t>32</a:t>
            </a:fld>
            <a:endParaRPr lang="es-ES" altLang="es-ES" sz="1200">
              <a:solidFill>
                <a:srgbClr val="000000"/>
              </a:solidFill>
            </a:endParaRPr>
          </a:p>
        </p:txBody>
      </p:sp>
      <p:sp>
        <p:nvSpPr>
          <p:cNvPr id="66564" name="Text Box 2">
            <a:extLst>
              <a:ext uri="{FF2B5EF4-FFF2-40B4-BE49-F238E27FC236}">
                <a16:creationId xmlns:a16="http://schemas.microsoft.com/office/drawing/2014/main" id="{59DFBBD8-0273-CB48-A31D-460AC98C8A30}"/>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66565" name="Text Box 3">
            <a:extLst>
              <a:ext uri="{FF2B5EF4-FFF2-40B4-BE49-F238E27FC236}">
                <a16:creationId xmlns:a16="http://schemas.microsoft.com/office/drawing/2014/main" id="{131697F6-1447-984C-91ED-AC872388C5C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CO" altLang="es-ES">
                <a:latin typeface="Arial" panose="020B0604020202020204" pitchFamily="34" charset="0"/>
                <a:ea typeface="ＭＳ Ｐゴシック" panose="020B0600070205080204" pitchFamily="34" charset="-128"/>
              </a:rPr>
              <a:t>Agregar el subtítulo de la presentación.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4421D5C-B256-4A41-A455-AFF3A04DD57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2428E657-F12B-824A-8BDC-2F29F95C25B2}" type="slidenum">
              <a:rPr lang="es-ES" altLang="es-ES" sz="1200">
                <a:solidFill>
                  <a:srgbClr val="000000"/>
                </a:solidFill>
                <a:latin typeface="Calibri" panose="020F0502020204030204" pitchFamily="34" charset="0"/>
              </a:rPr>
              <a:pPr/>
              <a:t>33</a:t>
            </a:fld>
            <a:endParaRPr lang="es-ES" altLang="es-ES" sz="1200">
              <a:solidFill>
                <a:srgbClr val="000000"/>
              </a:solidFill>
              <a:latin typeface="Calibri" panose="020F0502020204030204" pitchFamily="34" charset="0"/>
            </a:endParaRPr>
          </a:p>
        </p:txBody>
      </p:sp>
      <p:sp>
        <p:nvSpPr>
          <p:cNvPr id="68611" name="Text Box 1">
            <a:extLst>
              <a:ext uri="{FF2B5EF4-FFF2-40B4-BE49-F238E27FC236}">
                <a16:creationId xmlns:a16="http://schemas.microsoft.com/office/drawing/2014/main" id="{DBA980F2-3C30-6D42-92C9-BA27AA220A2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68612" name="Text Box 2">
            <a:extLst>
              <a:ext uri="{FF2B5EF4-FFF2-40B4-BE49-F238E27FC236}">
                <a16:creationId xmlns:a16="http://schemas.microsoft.com/office/drawing/2014/main" id="{6B6891F9-F714-FA4A-8505-46EB1EA578A5}"/>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9FC250D-460D-2A4D-83DF-5BCFCCFD372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E69223B3-4C88-BB42-B04E-ACB2C190EE70}" type="slidenum">
              <a:rPr lang="es-ES" altLang="es-ES" sz="1200">
                <a:solidFill>
                  <a:srgbClr val="000000"/>
                </a:solidFill>
                <a:latin typeface="Calibri" panose="020F0502020204030204" pitchFamily="34" charset="0"/>
              </a:rPr>
              <a:pPr/>
              <a:t>34</a:t>
            </a:fld>
            <a:endParaRPr lang="es-ES" altLang="es-ES" sz="1200">
              <a:solidFill>
                <a:srgbClr val="000000"/>
              </a:solidFill>
              <a:latin typeface="Calibri" panose="020F0502020204030204" pitchFamily="34" charset="0"/>
            </a:endParaRPr>
          </a:p>
        </p:txBody>
      </p:sp>
      <p:sp>
        <p:nvSpPr>
          <p:cNvPr id="70659" name="Text Box 1">
            <a:extLst>
              <a:ext uri="{FF2B5EF4-FFF2-40B4-BE49-F238E27FC236}">
                <a16:creationId xmlns:a16="http://schemas.microsoft.com/office/drawing/2014/main" id="{9191B0D6-A6B3-C045-8434-4CCF7E09033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70660" name="Text Box 2">
            <a:extLst>
              <a:ext uri="{FF2B5EF4-FFF2-40B4-BE49-F238E27FC236}">
                <a16:creationId xmlns:a16="http://schemas.microsoft.com/office/drawing/2014/main" id="{BB7F6CA0-6A22-3241-A901-255A358E174A}"/>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010C6FB6-435F-7241-B49C-218679209E6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66CE27C3-5EEF-A64A-B6AF-3A250264644B}" type="slidenum">
              <a:rPr lang="es-ES" altLang="es-ES" sz="1200">
                <a:solidFill>
                  <a:srgbClr val="000000"/>
                </a:solidFill>
                <a:latin typeface="Calibri" panose="020F0502020204030204" pitchFamily="34" charset="0"/>
              </a:rPr>
              <a:pPr/>
              <a:t>35</a:t>
            </a:fld>
            <a:endParaRPr lang="es-ES" altLang="es-ES" sz="1200">
              <a:solidFill>
                <a:srgbClr val="000000"/>
              </a:solidFill>
              <a:latin typeface="Calibri" panose="020F0502020204030204" pitchFamily="34" charset="0"/>
            </a:endParaRPr>
          </a:p>
        </p:txBody>
      </p:sp>
      <p:sp>
        <p:nvSpPr>
          <p:cNvPr id="72707" name="Text Box 1">
            <a:extLst>
              <a:ext uri="{FF2B5EF4-FFF2-40B4-BE49-F238E27FC236}">
                <a16:creationId xmlns:a16="http://schemas.microsoft.com/office/drawing/2014/main" id="{DFCA7CA2-7FDD-4B44-8CCF-3FB955AAF896}"/>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72708" name="Text Box 2">
            <a:extLst>
              <a:ext uri="{FF2B5EF4-FFF2-40B4-BE49-F238E27FC236}">
                <a16:creationId xmlns:a16="http://schemas.microsoft.com/office/drawing/2014/main" id="{162ECAC3-7DBA-D240-B50C-85208F245E1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indent="0">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(1) Pacientes con factores de riesgo de fallo respiratorio post-extubación (edad &gt; 65 años, insuficiencia cardíaca, extubación fallida previa, pCO2&gt;45 mmHg post-extubación, obesidad mórbida, reflejo de la tos disminuido),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p:txBody>
      </p:sp>
      <p:sp>
        <p:nvSpPr>
          <p:cNvPr id="72709" name="Text Box 3">
            <a:extLst>
              <a:ext uri="{FF2B5EF4-FFF2-40B4-BE49-F238E27FC236}">
                <a16:creationId xmlns:a16="http://schemas.microsoft.com/office/drawing/2014/main" id="{87D8CF4A-D60F-7D43-BCF7-6245523A1CD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2BEA688A-6575-7846-ABD9-C02D695780FC}" type="slidenum">
              <a:rPr lang="es-ES" altLang="es-ES" sz="1200">
                <a:solidFill>
                  <a:srgbClr val="000000"/>
                </a:solidFill>
                <a:latin typeface="Calibri" panose="020F0502020204030204" pitchFamily="34" charset="0"/>
              </a:rPr>
              <a:pPr algn="r" eaLnBrk="1" hangingPunct="1">
                <a:buSzPct val="100000"/>
              </a:pPr>
              <a:t>35</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BFD4FBB-92C1-FE48-8E55-F05C406CC6C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9EC272E3-AA36-7044-8D42-FF33603CD11B}" type="slidenum">
              <a:rPr lang="es-ES" altLang="es-ES" sz="1200">
                <a:solidFill>
                  <a:srgbClr val="000000"/>
                </a:solidFill>
                <a:latin typeface="Calibri" panose="020F0502020204030204" pitchFamily="34" charset="0"/>
              </a:rPr>
              <a:pPr/>
              <a:t>36</a:t>
            </a:fld>
            <a:endParaRPr lang="es-ES" altLang="es-ES" sz="1200">
              <a:solidFill>
                <a:srgbClr val="000000"/>
              </a:solidFill>
              <a:latin typeface="Calibri" panose="020F0502020204030204" pitchFamily="34" charset="0"/>
            </a:endParaRPr>
          </a:p>
        </p:txBody>
      </p:sp>
      <p:sp>
        <p:nvSpPr>
          <p:cNvPr id="74755" name="Text Box 1">
            <a:extLst>
              <a:ext uri="{FF2B5EF4-FFF2-40B4-BE49-F238E27FC236}">
                <a16:creationId xmlns:a16="http://schemas.microsoft.com/office/drawing/2014/main" id="{FF85D21E-06D7-614B-959D-0E71B79FF66A}"/>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74756" name="Text Box 2">
            <a:extLst>
              <a:ext uri="{FF2B5EF4-FFF2-40B4-BE49-F238E27FC236}">
                <a16:creationId xmlns:a16="http://schemas.microsoft.com/office/drawing/2014/main" id="{90F7ACF8-495E-6842-A695-18BE977C079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La CPAP en cirugia abdominal y la ventilación con presión de soporte en cirugía de resección pumonar son más eficaces para revertir el fallo respiratorio post-cirugía que la oxigenoterapia aislada.</a:t>
            </a:r>
          </a:p>
        </p:txBody>
      </p:sp>
      <p:sp>
        <p:nvSpPr>
          <p:cNvPr id="74757" name="Text Box 3">
            <a:extLst>
              <a:ext uri="{FF2B5EF4-FFF2-40B4-BE49-F238E27FC236}">
                <a16:creationId xmlns:a16="http://schemas.microsoft.com/office/drawing/2014/main" id="{CF87D746-419F-C042-883E-6A7D55753D7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3E7D9C83-7C56-714B-B647-0E39E49FF13C}" type="slidenum">
              <a:rPr lang="es-ES" altLang="es-ES" sz="1200">
                <a:solidFill>
                  <a:srgbClr val="000000"/>
                </a:solidFill>
                <a:latin typeface="Calibri" panose="020F0502020204030204" pitchFamily="34" charset="0"/>
              </a:rPr>
              <a:pPr algn="r" eaLnBrk="1" hangingPunct="1">
                <a:buSzPct val="100000"/>
              </a:pPr>
              <a:t>36</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70156837-3684-C940-B33C-4D4FD288761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C99B1F6A-9019-F544-85E3-1439CD105CAE}" type="slidenum">
              <a:rPr lang="es-ES" altLang="es-ES" sz="1200">
                <a:solidFill>
                  <a:srgbClr val="000000"/>
                </a:solidFill>
                <a:latin typeface="Calibri" panose="020F0502020204030204" pitchFamily="34" charset="0"/>
              </a:rPr>
              <a:pPr/>
              <a:t>37</a:t>
            </a:fld>
            <a:endParaRPr lang="es-ES" altLang="es-ES" sz="1200">
              <a:solidFill>
                <a:srgbClr val="000000"/>
              </a:solidFill>
              <a:latin typeface="Calibri" panose="020F0502020204030204" pitchFamily="34" charset="0"/>
            </a:endParaRPr>
          </a:p>
        </p:txBody>
      </p:sp>
      <p:sp>
        <p:nvSpPr>
          <p:cNvPr id="76803" name="Text Box 1">
            <a:extLst>
              <a:ext uri="{FF2B5EF4-FFF2-40B4-BE49-F238E27FC236}">
                <a16:creationId xmlns:a16="http://schemas.microsoft.com/office/drawing/2014/main" id="{6D6DDADA-99C7-2745-B462-C1CB309FC50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7CC8C7E1-22BF-A54A-953C-34E312714A8C}" type="slidenum">
              <a:rPr lang="es-ES" altLang="es-ES" sz="1200">
                <a:solidFill>
                  <a:srgbClr val="000000"/>
                </a:solidFill>
              </a:rPr>
              <a:pPr algn="r" eaLnBrk="1" hangingPunct="1">
                <a:buSzPct val="100000"/>
              </a:pPr>
              <a:t>37</a:t>
            </a:fld>
            <a:endParaRPr lang="es-ES" altLang="es-ES" sz="1200">
              <a:solidFill>
                <a:srgbClr val="000000"/>
              </a:solidFill>
            </a:endParaRPr>
          </a:p>
        </p:txBody>
      </p:sp>
      <p:sp>
        <p:nvSpPr>
          <p:cNvPr id="76804" name="Text Box 2">
            <a:extLst>
              <a:ext uri="{FF2B5EF4-FFF2-40B4-BE49-F238E27FC236}">
                <a16:creationId xmlns:a16="http://schemas.microsoft.com/office/drawing/2014/main" id="{E0DCA402-5096-0F40-A5CE-0AE009778E0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76805" name="Text Box 3">
            <a:extLst>
              <a:ext uri="{FF2B5EF4-FFF2-40B4-BE49-F238E27FC236}">
                <a16:creationId xmlns:a16="http://schemas.microsoft.com/office/drawing/2014/main" id="{B2134957-BA72-EB46-A02E-57B5D725453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CO" altLang="es-ES">
                <a:latin typeface="Arial" panose="020B0604020202020204" pitchFamily="34" charset="0"/>
                <a:ea typeface="ＭＳ Ｐゴシック" panose="020B0600070205080204" pitchFamily="34" charset="-128"/>
              </a:rPr>
              <a:t>Agregar el subtítulo de la presentación.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21F05B8-4041-0D45-975E-051A6CE3A48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7BCC3D6E-4C61-8A4E-BAB2-12FCBA4CEBE0}" type="slidenum">
              <a:rPr lang="es-ES" altLang="es-ES" sz="1200">
                <a:solidFill>
                  <a:srgbClr val="000000"/>
                </a:solidFill>
                <a:latin typeface="Calibri" panose="020F0502020204030204" pitchFamily="34" charset="0"/>
              </a:rPr>
              <a:pPr/>
              <a:t>38</a:t>
            </a:fld>
            <a:endParaRPr lang="es-ES" altLang="es-ES" sz="1200">
              <a:solidFill>
                <a:srgbClr val="000000"/>
              </a:solidFill>
              <a:latin typeface="Calibri" panose="020F0502020204030204" pitchFamily="34" charset="0"/>
            </a:endParaRPr>
          </a:p>
        </p:txBody>
      </p:sp>
      <p:sp>
        <p:nvSpPr>
          <p:cNvPr id="78851" name="Text Box 1">
            <a:extLst>
              <a:ext uri="{FF2B5EF4-FFF2-40B4-BE49-F238E27FC236}">
                <a16:creationId xmlns:a16="http://schemas.microsoft.com/office/drawing/2014/main" id="{63838682-2246-4E44-9501-DC362F99A72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78852" name="Text Box 2">
            <a:extLst>
              <a:ext uri="{FF2B5EF4-FFF2-40B4-BE49-F238E27FC236}">
                <a16:creationId xmlns:a16="http://schemas.microsoft.com/office/drawing/2014/main" id="{A3B8B11E-66AD-F141-95A6-0C05F7B1728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1ECC0FE5-2D95-CA4C-9E46-C62FF661925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9EFE67A4-83DC-3848-8003-C72B5835220F}" type="slidenum">
              <a:rPr lang="es-ES" altLang="es-ES" sz="1200">
                <a:solidFill>
                  <a:srgbClr val="000000"/>
                </a:solidFill>
                <a:latin typeface="Calibri" panose="020F0502020204030204" pitchFamily="34" charset="0"/>
              </a:rPr>
              <a:pPr/>
              <a:t>39</a:t>
            </a:fld>
            <a:endParaRPr lang="es-ES" altLang="es-ES" sz="1200">
              <a:solidFill>
                <a:srgbClr val="000000"/>
              </a:solidFill>
              <a:latin typeface="Calibri" panose="020F0502020204030204" pitchFamily="34" charset="0"/>
            </a:endParaRPr>
          </a:p>
        </p:txBody>
      </p:sp>
      <p:sp>
        <p:nvSpPr>
          <p:cNvPr id="80899" name="Text Box 1">
            <a:extLst>
              <a:ext uri="{FF2B5EF4-FFF2-40B4-BE49-F238E27FC236}">
                <a16:creationId xmlns:a16="http://schemas.microsoft.com/office/drawing/2014/main" id="{B1EFA86C-EDE7-1548-977E-7FF5EB8EA4AA}"/>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80900" name="Text Box 2">
            <a:extLst>
              <a:ext uri="{FF2B5EF4-FFF2-40B4-BE49-F238E27FC236}">
                <a16:creationId xmlns:a16="http://schemas.microsoft.com/office/drawing/2014/main" id="{73113663-C37B-7D42-9623-7F89C1B79E6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5172929-B4C5-654C-AF47-A67D0860F48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7B1D2595-6725-6A42-8F10-CA4A9B7DF5CC}" type="slidenum">
              <a:rPr lang="es-ES" altLang="es-ES" sz="1200">
                <a:solidFill>
                  <a:srgbClr val="000000"/>
                </a:solidFill>
                <a:latin typeface="Calibri" panose="020F0502020204030204" pitchFamily="34" charset="0"/>
              </a:rPr>
              <a:pPr/>
              <a:t>40</a:t>
            </a:fld>
            <a:endParaRPr lang="es-ES" altLang="es-ES" sz="1200">
              <a:solidFill>
                <a:srgbClr val="000000"/>
              </a:solidFill>
              <a:latin typeface="Calibri" panose="020F0502020204030204" pitchFamily="34" charset="0"/>
            </a:endParaRPr>
          </a:p>
        </p:txBody>
      </p:sp>
      <p:sp>
        <p:nvSpPr>
          <p:cNvPr id="82947" name="Text Box 1">
            <a:extLst>
              <a:ext uri="{FF2B5EF4-FFF2-40B4-BE49-F238E27FC236}">
                <a16:creationId xmlns:a16="http://schemas.microsoft.com/office/drawing/2014/main" id="{02AEA25F-83C7-344D-A49C-C1C9FCADA94C}"/>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82948" name="Text Box 2">
            <a:extLst>
              <a:ext uri="{FF2B5EF4-FFF2-40B4-BE49-F238E27FC236}">
                <a16:creationId xmlns:a16="http://schemas.microsoft.com/office/drawing/2014/main" id="{70C55385-267E-744C-B64A-015FCAD8C9B9}"/>
              </a:ext>
            </a:extLst>
          </p:cNvPr>
          <p:cNvSpPr>
            <a:spLocks noGrp="1" noChangeArrowheads="1"/>
          </p:cNvSpPr>
          <p:nvPr>
            <p:ph type="body" idx="1"/>
          </p:nvPr>
        </p:nvSpPr>
        <p:spPr>
          <a:xfrm>
            <a:off x="685800" y="4343400"/>
            <a:ext cx="5486400" cy="4114800"/>
          </a:xfrm>
        </p:spPr>
        <p:txBody>
          <a:bodyPr wrap="none" anchor="ctr"/>
          <a:lstStyle/>
          <a:p>
            <a:pPr marL="171450" indent="-171450">
              <a:buFont typeface="Arial" panose="020B0604020202020204" pitchFamily="34" charset="0"/>
              <a:buChar char="•"/>
              <a:defRPr/>
            </a:pPr>
            <a:r>
              <a:rPr lang="en" dirty="0"/>
              <a:t>Although the mechanisms that lead to hypercapnia are very similar to those occurring in COPD exacerbations, patients with acute asthma experience different processes, from the inhomogeneous obstruction along the airways to the dynamic hyperinflation that responds less to external positive end-expiratory pressure (PEEP) than in patients with COPD exacerbation. </a:t>
            </a:r>
          </a:p>
          <a:p>
            <a:pPr marL="171450" indent="-171450">
              <a:buFont typeface="Arial" panose="020B0604020202020204" pitchFamily="34" charset="0"/>
              <a:buChar char="•"/>
              <a:defRPr/>
            </a:pPr>
            <a:r>
              <a:rPr lang="en" dirty="0"/>
              <a:t>Thus, clinicians should </a:t>
            </a:r>
            <a:r>
              <a:rPr lang="en" dirty="0" err="1"/>
              <a:t>recognise</a:t>
            </a:r>
            <a:r>
              <a:rPr lang="en" dirty="0"/>
              <a:t> these limitations, avoiding an increase of dynamic hyperinflation associated with incorrect setting of tidal volume, respiratory rate and expiratory time. </a:t>
            </a:r>
          </a:p>
          <a:p>
            <a:pPr marL="171450" indent="-171450">
              <a:buFont typeface="Arial" panose="020B0604020202020204" pitchFamily="34" charset="0"/>
              <a:buChar char="•"/>
              <a:defRPr/>
            </a:pPr>
            <a:r>
              <a:rPr lang="en" dirty="0"/>
              <a:t>Moreover, when an asthma attack progresses to a severe impairment of gas exchange and profound respiratory acidosis, pump failure and life-threatening complications (hypotension, arrhythmias and decreased level of consciousness), intubation is required immediately.</a:t>
            </a:r>
          </a:p>
          <a:p>
            <a:pPr>
              <a:defRPr/>
            </a:pPr>
            <a:endParaRPr lang="es-ES" altLang="es-E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10EB2A49-6E23-3E48-BCA6-E207A696A9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06F62F92-ADA4-2843-B4D8-EC95E84AA46B}" type="slidenum">
              <a:rPr lang="es-ES" altLang="es-ES" sz="1200">
                <a:solidFill>
                  <a:srgbClr val="000000"/>
                </a:solidFill>
                <a:latin typeface="Calibri" panose="020F0502020204030204" pitchFamily="34" charset="0"/>
              </a:rPr>
              <a:pPr/>
              <a:t>5</a:t>
            </a:fld>
            <a:endParaRPr lang="es-ES" altLang="es-ES" sz="1200">
              <a:solidFill>
                <a:srgbClr val="000000"/>
              </a:solidFill>
              <a:latin typeface="Calibri" panose="020F0502020204030204" pitchFamily="34" charset="0"/>
            </a:endParaRPr>
          </a:p>
        </p:txBody>
      </p:sp>
      <p:sp>
        <p:nvSpPr>
          <p:cNvPr id="19459" name="Text Box 1">
            <a:extLst>
              <a:ext uri="{FF2B5EF4-FFF2-40B4-BE49-F238E27FC236}">
                <a16:creationId xmlns:a16="http://schemas.microsoft.com/office/drawing/2014/main" id="{9A349585-4EB3-8B47-8845-60044558DCF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9460" name="Text Box 2">
            <a:extLst>
              <a:ext uri="{FF2B5EF4-FFF2-40B4-BE49-F238E27FC236}">
                <a16:creationId xmlns:a16="http://schemas.microsoft.com/office/drawing/2014/main" id="{414AA552-4D80-F545-92BD-5C55E0A5796A}"/>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En 2017 la ERS y ATS publican esta guía conjunta basada en el análisis de todos los articulos publicados hasta Noviembre de 2016 en MEDLINE y Registro Cochrane, utilizando el método GRADE (Grading of Recommendations Assessment, Development and Evaluation) para clasificar la evidencia científica disponible y realizar sus recomendaciones </a:t>
            </a:r>
          </a:p>
        </p:txBody>
      </p:sp>
      <p:sp>
        <p:nvSpPr>
          <p:cNvPr id="19461" name="Text Box 3">
            <a:extLst>
              <a:ext uri="{FF2B5EF4-FFF2-40B4-BE49-F238E27FC236}">
                <a16:creationId xmlns:a16="http://schemas.microsoft.com/office/drawing/2014/main" id="{90D8F9EB-A6BB-6945-B217-B09755D226E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5E4C98F2-0138-224C-82FD-B499B0813969}" type="slidenum">
              <a:rPr lang="es-ES" altLang="es-ES" sz="1200">
                <a:solidFill>
                  <a:srgbClr val="000000"/>
                </a:solidFill>
                <a:latin typeface="Calibri" panose="020F0502020204030204" pitchFamily="34" charset="0"/>
              </a:rPr>
              <a:pPr algn="r" eaLnBrk="1" hangingPunct="1">
                <a:buSzPct val="100000"/>
              </a:pPr>
              <a:t>5</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B620A0E7-7110-EB4C-A180-969B40AE3FD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9AF33476-B6E1-A54C-B506-F11187932C71}" type="slidenum">
              <a:rPr lang="es-ES" altLang="es-ES" sz="1200">
                <a:solidFill>
                  <a:srgbClr val="000000"/>
                </a:solidFill>
                <a:latin typeface="Calibri" panose="020F0502020204030204" pitchFamily="34" charset="0"/>
              </a:rPr>
              <a:pPr/>
              <a:t>41</a:t>
            </a:fld>
            <a:endParaRPr lang="es-ES" altLang="es-ES" sz="1200">
              <a:solidFill>
                <a:srgbClr val="000000"/>
              </a:solidFill>
              <a:latin typeface="Calibri" panose="020F0502020204030204" pitchFamily="34" charset="0"/>
            </a:endParaRPr>
          </a:p>
        </p:txBody>
      </p:sp>
      <p:sp>
        <p:nvSpPr>
          <p:cNvPr id="84995" name="Text Box 1">
            <a:extLst>
              <a:ext uri="{FF2B5EF4-FFF2-40B4-BE49-F238E27FC236}">
                <a16:creationId xmlns:a16="http://schemas.microsoft.com/office/drawing/2014/main" id="{A5BAB43B-0360-2D4E-83D9-B125938F5B4D}"/>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84996" name="Text Box 2">
            <a:extLst>
              <a:ext uri="{FF2B5EF4-FFF2-40B4-BE49-F238E27FC236}">
                <a16:creationId xmlns:a16="http://schemas.microsoft.com/office/drawing/2014/main" id="{0E717BF9-7077-6C45-930F-9671A8973645}"/>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DF25D9AF-C110-7044-A369-118EEA6599E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0A0DE8D1-E262-BC49-83E2-96F4CEBA3C36}" type="slidenum">
              <a:rPr lang="es-ES" altLang="es-ES" sz="1200">
                <a:solidFill>
                  <a:srgbClr val="000000"/>
                </a:solidFill>
                <a:latin typeface="Calibri" panose="020F0502020204030204" pitchFamily="34" charset="0"/>
              </a:rPr>
              <a:pPr/>
              <a:t>42</a:t>
            </a:fld>
            <a:endParaRPr lang="es-ES" altLang="es-ES" sz="1200">
              <a:solidFill>
                <a:srgbClr val="000000"/>
              </a:solidFill>
              <a:latin typeface="Calibri" panose="020F0502020204030204" pitchFamily="34" charset="0"/>
            </a:endParaRPr>
          </a:p>
        </p:txBody>
      </p:sp>
      <p:sp>
        <p:nvSpPr>
          <p:cNvPr id="87043" name="Text Box 1">
            <a:extLst>
              <a:ext uri="{FF2B5EF4-FFF2-40B4-BE49-F238E27FC236}">
                <a16:creationId xmlns:a16="http://schemas.microsoft.com/office/drawing/2014/main" id="{3262E064-07B9-444D-8A9D-9CFADED6B748}"/>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87044" name="Text Box 2">
            <a:extLst>
              <a:ext uri="{FF2B5EF4-FFF2-40B4-BE49-F238E27FC236}">
                <a16:creationId xmlns:a16="http://schemas.microsoft.com/office/drawing/2014/main" id="{EB6131D6-710B-2F4A-8B85-45402E87D137}"/>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s-ES" altLang="es-ES" b="1">
                <a:latin typeface="Calibri" panose="020F0502020204030204" pitchFamily="34" charset="0"/>
                <a:ea typeface="ＭＳ Ｐゴシック" panose="020B0600070205080204" pitchFamily="34" charset="-128"/>
              </a:rPr>
              <a:t>Methods</a:t>
            </a:r>
          </a:p>
          <a:p>
            <a:r>
              <a:rPr lang="es-ES" altLang="es-ES">
                <a:latin typeface="Calibri" panose="020F0502020204030204" pitchFamily="34" charset="0"/>
                <a:ea typeface="ＭＳ Ｐゴシック" panose="020B0600070205080204" pitchFamily="34" charset="-128"/>
              </a:rPr>
              <a:t>In a multicenter randomized controlled trial conducted in four Italian centers patients with severe hARF due to pneumonia were randomized to receive helmet CPAP (CPAP group) or oxygen delivered with a Venturi mask (control group). The primary endpoint was the percentage of patients meeting criteria for ETI, including either one or more major criteria (respiratory arrest, respiratory pauses with unconsciousness, severe hemodynamic instability, intolerance) or at least two minor criteria (reduction of at least 30 % of basal PaO2/FiO2 ratio, increase of 20 % of PaCO2, worsening of alertness, respiratory distress, SpO2 less than 90 %, exhaustion).</a:t>
            </a:r>
          </a:p>
          <a:p>
            <a:r>
              <a:rPr lang="es-ES" altLang="es-ES" b="1">
                <a:latin typeface="Calibri" panose="020F0502020204030204" pitchFamily="34" charset="0"/>
                <a:ea typeface="ＭＳ Ｐゴシック" panose="020B0600070205080204" pitchFamily="34" charset="-128"/>
              </a:rPr>
              <a:t>Results</a:t>
            </a:r>
          </a:p>
          <a:p>
            <a:r>
              <a:rPr lang="es-ES" altLang="es-ES">
                <a:latin typeface="Calibri" panose="020F0502020204030204" pitchFamily="34" charset="0"/>
                <a:ea typeface="ＭＳ Ｐゴシック" panose="020B0600070205080204" pitchFamily="34" charset="-128"/>
              </a:rPr>
              <a:t>Between February 2010 and 2013, 40 patients were randomized to CPAP and 41 to Venturi mask. The proportion of patients meeting ETI criteria in the CPAP group was significantly lower compared to those in the control group (6/40 = 15 % vs. 26/41 = 63 %, respectively, </a:t>
            </a:r>
            <a:r>
              <a:rPr lang="es-ES" altLang="es-ES" i="1">
                <a:latin typeface="Calibri" panose="020F0502020204030204" pitchFamily="34" charset="0"/>
                <a:ea typeface="ＭＳ Ｐゴシック" panose="020B0600070205080204" pitchFamily="34" charset="-128"/>
              </a:rPr>
              <a:t>p</a:t>
            </a:r>
            <a:r>
              <a:rPr lang="es-ES" altLang="es-ES">
                <a:latin typeface="Calibri" panose="020F0502020204030204" pitchFamily="34" charset="0"/>
                <a:ea typeface="ＭＳ Ｐゴシック" panose="020B0600070205080204" pitchFamily="34" charset="-128"/>
              </a:rPr>
              <a:t> &lt; 0.001; relative risk 0.24, 95 % CI 0.11–0.51; number needed to treat, 2) two patients were intubated in the CPAP group and one in the control group. The CPAP group showed a faster and greater improvement in oxygenation in comparison to controls (</a:t>
            </a:r>
            <a:r>
              <a:rPr lang="es-ES" altLang="es-ES" i="1">
                <a:latin typeface="Calibri" panose="020F0502020204030204" pitchFamily="34" charset="0"/>
                <a:ea typeface="ＭＳ Ｐゴシック" panose="020B0600070205080204" pitchFamily="34" charset="-128"/>
              </a:rPr>
              <a:t>p</a:t>
            </a:r>
            <a:r>
              <a:rPr lang="es-ES" altLang="es-ES">
                <a:latin typeface="Calibri" panose="020F0502020204030204" pitchFamily="34" charset="0"/>
                <a:ea typeface="ＭＳ Ｐゴシック" panose="020B0600070205080204" pitchFamily="34" charset="-128"/>
              </a:rPr>
              <a:t> &lt; 0.001). In either study group, no relevant adverse events were detected.</a:t>
            </a:r>
          </a:p>
          <a:p>
            <a:r>
              <a:rPr lang="es-ES" altLang="es-ES" b="1">
                <a:latin typeface="Calibri" panose="020F0502020204030204" pitchFamily="34" charset="0"/>
                <a:ea typeface="ＭＳ Ｐゴシック" panose="020B0600070205080204" pitchFamily="34" charset="-128"/>
              </a:rPr>
              <a:t>Conclusions</a:t>
            </a:r>
          </a:p>
          <a:p>
            <a:r>
              <a:rPr lang="es-ES" altLang="es-ES">
                <a:latin typeface="Calibri" panose="020F0502020204030204" pitchFamily="34" charset="0"/>
                <a:ea typeface="ＭＳ Ｐゴシック" panose="020B0600070205080204" pitchFamily="34" charset="-128"/>
              </a:rPr>
              <a:t>Helmet CPAP reduces the risk of meeting ETI criteria compared to oxygen therapy in patients with severe hARF due to pneumonia.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368F6C85-0CCF-944E-B06B-D7EDC9E34A7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476834A9-ACB2-934F-A360-88C79FA208AF}" type="slidenum">
              <a:rPr lang="es-ES" altLang="es-ES" sz="1200">
                <a:solidFill>
                  <a:srgbClr val="000000"/>
                </a:solidFill>
                <a:latin typeface="Calibri" panose="020F0502020204030204" pitchFamily="34" charset="0"/>
              </a:rPr>
              <a:pPr/>
              <a:t>44</a:t>
            </a:fld>
            <a:endParaRPr lang="es-ES" altLang="es-ES" sz="1200">
              <a:solidFill>
                <a:srgbClr val="000000"/>
              </a:solidFill>
              <a:latin typeface="Calibri" panose="020F0502020204030204" pitchFamily="34" charset="0"/>
            </a:endParaRPr>
          </a:p>
        </p:txBody>
      </p:sp>
      <p:sp>
        <p:nvSpPr>
          <p:cNvPr id="90115" name="Text Box 1">
            <a:extLst>
              <a:ext uri="{FF2B5EF4-FFF2-40B4-BE49-F238E27FC236}">
                <a16:creationId xmlns:a16="http://schemas.microsoft.com/office/drawing/2014/main" id="{21AC5F2C-40F3-A641-868F-72FC9DBEFCC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90116" name="Text Box 2">
            <a:extLst>
              <a:ext uri="{FF2B5EF4-FFF2-40B4-BE49-F238E27FC236}">
                <a16:creationId xmlns:a16="http://schemas.microsoft.com/office/drawing/2014/main" id="{485388ED-282D-314D-B49E-E02121EEC5D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1) La VNI como limitación de esfuerzo terapéutico. En pacientes no intubables que sufren un fallo respiratorio agudo por EPOC o insuficiencia cardíaca, la VNI es bien tolerada, mejora la disnea y consigue mayor tasa de supervivencia al alta hospitalaria respecto a otras causas de FRA que puedan sufrir estos pacientes como neumonía o cáncer </a:t>
            </a:r>
            <a:r>
              <a:rPr lang="es-ES" altLang="es-ES" baseline="30000">
                <a:latin typeface="Calibri" panose="020F0502020204030204" pitchFamily="34" charset="0"/>
                <a:ea typeface="ＭＳ Ｐゴシック" panose="020B0600070205080204" pitchFamily="34" charset="-128"/>
              </a:rPr>
              <a:t>19-20</a:t>
            </a:r>
            <a:r>
              <a:rPr lang="es-ES" altLang="es-ES">
                <a:latin typeface="Calibri" panose="020F0502020204030204" pitchFamily="34" charset="0"/>
                <a:ea typeface="ＭＳ Ｐゴシック" panose="020B0600070205080204" pitchFamily="34" charset="-128"/>
              </a:rPr>
              <a:t>. Por ello deberíamos indicarla si lo desean el paciente y la familia dejando claro los objetivos terapéuticos.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2) La VNI como tratamiento sintomático de la disnea. La VNI puede ser útil para mejorar el confort de pacientes oncológicos o con enfermedad terminal respiratoria o cardíaca.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Aunque no hay suficiente evidencia para apoyar la eficacia de la VNI en medicina paliativa, la ausencia de tales pruebas no se opone al uso de la misma.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p:txBody>
      </p:sp>
      <p:sp>
        <p:nvSpPr>
          <p:cNvPr id="90117" name="Text Box 3">
            <a:extLst>
              <a:ext uri="{FF2B5EF4-FFF2-40B4-BE49-F238E27FC236}">
                <a16:creationId xmlns:a16="http://schemas.microsoft.com/office/drawing/2014/main" id="{EA301282-8ECB-584B-A5F6-834D4591BEA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747FDA66-2989-9344-8FDE-084740C1AA26}" type="slidenum">
              <a:rPr lang="es-ES" altLang="es-ES" sz="1200">
                <a:solidFill>
                  <a:srgbClr val="000000"/>
                </a:solidFill>
                <a:latin typeface="Calibri" panose="020F0502020204030204" pitchFamily="34" charset="0"/>
              </a:rPr>
              <a:pPr algn="r" eaLnBrk="1" hangingPunct="1">
                <a:buSzPct val="100000"/>
              </a:pPr>
              <a:t>44</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CBF639F2-316C-9548-A991-131C83071A5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D1924068-DC29-5845-A528-974222A09C95}" type="slidenum">
              <a:rPr lang="es-ES" altLang="es-ES" sz="1200">
                <a:solidFill>
                  <a:srgbClr val="000000"/>
                </a:solidFill>
                <a:latin typeface="Calibri" panose="020F0502020204030204" pitchFamily="34" charset="0"/>
              </a:rPr>
              <a:pPr/>
              <a:t>45</a:t>
            </a:fld>
            <a:endParaRPr lang="es-ES" altLang="es-ES" sz="1200">
              <a:solidFill>
                <a:srgbClr val="000000"/>
              </a:solidFill>
              <a:latin typeface="Calibri" panose="020F0502020204030204" pitchFamily="34" charset="0"/>
            </a:endParaRPr>
          </a:p>
        </p:txBody>
      </p:sp>
      <p:sp>
        <p:nvSpPr>
          <p:cNvPr id="92163" name="Text Box 1">
            <a:extLst>
              <a:ext uri="{FF2B5EF4-FFF2-40B4-BE49-F238E27FC236}">
                <a16:creationId xmlns:a16="http://schemas.microsoft.com/office/drawing/2014/main" id="{B8C14134-A667-7543-82A0-2C92348BC7EA}"/>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92164" name="Text Box 2">
            <a:extLst>
              <a:ext uri="{FF2B5EF4-FFF2-40B4-BE49-F238E27FC236}">
                <a16:creationId xmlns:a16="http://schemas.microsoft.com/office/drawing/2014/main" id="{B2108B28-AE49-FD45-8554-0F37C693713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La mortalidad en situaciónes de “no intubación” es independiente de la edad</a:t>
            </a:r>
          </a:p>
        </p:txBody>
      </p:sp>
      <p:sp>
        <p:nvSpPr>
          <p:cNvPr id="92165" name="Text Box 3">
            <a:extLst>
              <a:ext uri="{FF2B5EF4-FFF2-40B4-BE49-F238E27FC236}">
                <a16:creationId xmlns:a16="http://schemas.microsoft.com/office/drawing/2014/main" id="{A2B390C3-88BF-824F-909D-D0C4FB35A04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B90024BB-4F60-5845-9AE6-CBD6C1719E9A}" type="slidenum">
              <a:rPr lang="es-ES" altLang="es-ES" sz="1200">
                <a:solidFill>
                  <a:srgbClr val="000000"/>
                </a:solidFill>
                <a:latin typeface="Calibri" panose="020F0502020204030204" pitchFamily="34" charset="0"/>
              </a:rPr>
              <a:pPr algn="r" eaLnBrk="1" hangingPunct="1">
                <a:buSzPct val="100000"/>
              </a:pPr>
              <a:t>45</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C0B84A31-40AB-8D4B-B287-A7BE6C4CBBA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09B84C1F-F50E-064B-BC51-0860CFFB8485}" type="slidenum">
              <a:rPr lang="es-ES" altLang="es-ES" sz="1200">
                <a:solidFill>
                  <a:srgbClr val="000000"/>
                </a:solidFill>
                <a:latin typeface="Calibri" panose="020F0502020204030204" pitchFamily="34" charset="0"/>
              </a:rPr>
              <a:pPr/>
              <a:t>46</a:t>
            </a:fld>
            <a:endParaRPr lang="es-ES" altLang="es-ES" sz="1200">
              <a:solidFill>
                <a:srgbClr val="000000"/>
              </a:solidFill>
              <a:latin typeface="Calibri" panose="020F0502020204030204" pitchFamily="34" charset="0"/>
            </a:endParaRPr>
          </a:p>
        </p:txBody>
      </p:sp>
      <p:sp>
        <p:nvSpPr>
          <p:cNvPr id="94211" name="Text Box 1">
            <a:extLst>
              <a:ext uri="{FF2B5EF4-FFF2-40B4-BE49-F238E27FC236}">
                <a16:creationId xmlns:a16="http://schemas.microsoft.com/office/drawing/2014/main" id="{19AABF90-31B7-7A40-825A-00DED3993CBA}"/>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94212" name="Text Box 2">
            <a:extLst>
              <a:ext uri="{FF2B5EF4-FFF2-40B4-BE49-F238E27FC236}">
                <a16:creationId xmlns:a16="http://schemas.microsoft.com/office/drawing/2014/main" id="{04C4F9EE-8175-494E-A5D8-FFA1E85283D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AADE5221-B3FB-034A-A90F-0D5A140739E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220EA30F-99CC-B14A-9705-3A58970ACA10}" type="slidenum">
              <a:rPr lang="es-ES" altLang="es-ES" sz="1200">
                <a:solidFill>
                  <a:srgbClr val="000000"/>
                </a:solidFill>
                <a:latin typeface="Calibri" panose="020F0502020204030204" pitchFamily="34" charset="0"/>
              </a:rPr>
              <a:pPr/>
              <a:t>47</a:t>
            </a:fld>
            <a:endParaRPr lang="es-ES" altLang="es-ES" sz="1200">
              <a:solidFill>
                <a:srgbClr val="000000"/>
              </a:solidFill>
              <a:latin typeface="Calibri" panose="020F0502020204030204" pitchFamily="34" charset="0"/>
            </a:endParaRPr>
          </a:p>
        </p:txBody>
      </p:sp>
      <p:sp>
        <p:nvSpPr>
          <p:cNvPr id="96259" name="Text Box 1">
            <a:extLst>
              <a:ext uri="{FF2B5EF4-FFF2-40B4-BE49-F238E27FC236}">
                <a16:creationId xmlns:a16="http://schemas.microsoft.com/office/drawing/2014/main" id="{5804BD99-74B7-474B-B36B-92280BCE037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96260" name="Text Box 2">
            <a:extLst>
              <a:ext uri="{FF2B5EF4-FFF2-40B4-BE49-F238E27FC236}">
                <a16:creationId xmlns:a16="http://schemas.microsoft.com/office/drawing/2014/main" id="{84C80739-B253-1B45-B504-13DB8F914CA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5BEAFDC7-F401-F045-9863-83689CE9B8E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F2D630BF-8575-474F-A6D0-93A5E1A46242}" type="slidenum">
              <a:rPr lang="es-ES" altLang="es-ES" sz="1200">
                <a:solidFill>
                  <a:srgbClr val="000000"/>
                </a:solidFill>
                <a:latin typeface="Calibri" panose="020F0502020204030204" pitchFamily="34" charset="0"/>
              </a:rPr>
              <a:pPr/>
              <a:t>48</a:t>
            </a:fld>
            <a:endParaRPr lang="es-ES" altLang="es-ES" sz="1200">
              <a:solidFill>
                <a:srgbClr val="000000"/>
              </a:solidFill>
              <a:latin typeface="Calibri" panose="020F0502020204030204" pitchFamily="34" charset="0"/>
            </a:endParaRPr>
          </a:p>
        </p:txBody>
      </p:sp>
      <p:sp>
        <p:nvSpPr>
          <p:cNvPr id="98307" name="Text Box 1">
            <a:extLst>
              <a:ext uri="{FF2B5EF4-FFF2-40B4-BE49-F238E27FC236}">
                <a16:creationId xmlns:a16="http://schemas.microsoft.com/office/drawing/2014/main" id="{FC05B3D5-C8D6-9544-8F38-BBC9C773CC04}"/>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98308" name="Text Box 2">
            <a:extLst>
              <a:ext uri="{FF2B5EF4-FFF2-40B4-BE49-F238E27FC236}">
                <a16:creationId xmlns:a16="http://schemas.microsoft.com/office/drawing/2014/main" id="{67677AF6-0400-3247-BC59-0CE2F361617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panose="020B0604020202020204" pitchFamily="34" charset="0"/>
              <a:buChar char="•"/>
            </a:pPr>
            <a:r>
              <a:rPr lang="es-ES" altLang="es-ES">
                <a:latin typeface="Times New Roman" panose="02020603050405020304" pitchFamily="18" charset="0"/>
                <a:ea typeface="ＭＳ Ｐゴシック" panose="020B0600070205080204" pitchFamily="34" charset="-128"/>
              </a:rPr>
              <a:t>La utilización de la VNI en el tratamiento no invasivo del tauma torácico, asociada a la oxigenoterapia y la analgesia controlada, persigue revertir las situaciones de hipoxemia severa y evitar  la intubación.</a:t>
            </a:r>
          </a:p>
          <a:p>
            <a:pPr marL="171450" indent="-171450">
              <a:buFont typeface="Arial" panose="020B0604020202020204" pitchFamily="34" charset="0"/>
              <a:buChar char="•"/>
            </a:pPr>
            <a:r>
              <a:rPr lang="es-ES" altLang="es-ES">
                <a:latin typeface="Times New Roman" panose="02020603050405020304" pitchFamily="18" charset="0"/>
                <a:ea typeface="ＭＳ Ｐゴシック" panose="020B0600070205080204" pitchFamily="34" charset="-128"/>
              </a:rPr>
              <a:t>La evidencia disponible indica que la CPAP y la BiPAP, comparada con la intubación y ventilación mecánica, disminuye la mortalidad (RR 0.26) sin incremento de las complicaciones </a:t>
            </a:r>
          </a:p>
          <a:p>
            <a:pPr marL="171450" indent="-171450">
              <a:buFont typeface="Arial" panose="020B0604020202020204" pitchFamily="34" charset="0"/>
              <a:buChar char="•"/>
            </a:pPr>
            <a:r>
              <a:rPr lang="es-ES" altLang="es-ES">
                <a:latin typeface="Times New Roman" panose="02020603050405020304" pitchFamily="18" charset="0"/>
                <a:ea typeface="ＭＳ Ｐゴシック" panose="020B0600070205080204" pitchFamily="34" charset="-128"/>
              </a:rPr>
              <a:t>Por otra parte el uso de la VNI, comparada con la oxigenoterapia a altos flujos, disminuye la necesidad de intubación (odds ratio 0.12) y la estancia hospitalaria</a:t>
            </a:r>
          </a:p>
          <a:p>
            <a:pPr marL="171450" indent="-171450">
              <a:buFont typeface="Arial" panose="020B0604020202020204" pitchFamily="34" charset="0"/>
              <a:buChar char="•"/>
            </a:pPr>
            <a:r>
              <a:rPr lang="es-ES" altLang="es-ES" sz="1800">
                <a:latin typeface="Times New Roman" panose="02020603050405020304" pitchFamily="18" charset="0"/>
                <a:ea typeface="ＭＳ Ｐゴシック" panose="020B0600070205080204" pitchFamily="34" charset="-128"/>
              </a:rPr>
              <a:t>No parece funcionar como rescate cuando el FRA ya se ha producido</a:t>
            </a:r>
          </a:p>
          <a:p>
            <a:pPr marL="171450" indent="-171450">
              <a:buFont typeface="Arial" panose="020B0604020202020204" pitchFamily="34" charset="0"/>
              <a:buChar char="•"/>
            </a:pPr>
            <a:r>
              <a:rPr lang="es-ES" altLang="es-ES" sz="1800">
                <a:latin typeface="Times New Roman" panose="02020603050405020304" pitchFamily="18" charset="0"/>
                <a:ea typeface="ＭＳ Ｐゴシック" panose="020B0600070205080204" pitchFamily="34" charset="-128"/>
              </a:rPr>
              <a:t>Fundamental la selección del paciente: sin distress, hemodinámicamente y neurológicamente estable.</a:t>
            </a:r>
          </a:p>
          <a:p>
            <a:pPr marL="171450" indent="-171450"/>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41401E70-E992-204F-9821-3FA63C292BA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6A35889A-9B89-1D4A-85FE-9FFF93FD32B2}" type="slidenum">
              <a:rPr lang="es-ES" altLang="es-ES" sz="1200">
                <a:solidFill>
                  <a:srgbClr val="000000"/>
                </a:solidFill>
                <a:latin typeface="Calibri" panose="020F0502020204030204" pitchFamily="34" charset="0"/>
              </a:rPr>
              <a:pPr/>
              <a:t>49</a:t>
            </a:fld>
            <a:endParaRPr lang="es-ES" altLang="es-ES" sz="1200">
              <a:solidFill>
                <a:srgbClr val="000000"/>
              </a:solidFill>
              <a:latin typeface="Calibri" panose="020F0502020204030204" pitchFamily="34" charset="0"/>
            </a:endParaRPr>
          </a:p>
        </p:txBody>
      </p:sp>
      <p:sp>
        <p:nvSpPr>
          <p:cNvPr id="100355" name="Text Box 1">
            <a:extLst>
              <a:ext uri="{FF2B5EF4-FFF2-40B4-BE49-F238E27FC236}">
                <a16:creationId xmlns:a16="http://schemas.microsoft.com/office/drawing/2014/main" id="{1D3D8466-AB04-664E-B55E-B182E78B4C98}"/>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00356" name="Text Box 2">
            <a:extLst>
              <a:ext uri="{FF2B5EF4-FFF2-40B4-BE49-F238E27FC236}">
                <a16:creationId xmlns:a16="http://schemas.microsoft.com/office/drawing/2014/main" id="{73F0DB8D-14C3-3546-8C34-2237765AB422}"/>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p:txBody>
      </p:sp>
      <p:sp>
        <p:nvSpPr>
          <p:cNvPr id="100357" name="Text Box 3">
            <a:extLst>
              <a:ext uri="{FF2B5EF4-FFF2-40B4-BE49-F238E27FC236}">
                <a16:creationId xmlns:a16="http://schemas.microsoft.com/office/drawing/2014/main" id="{847F7B7D-DF78-7548-97C8-D869DE4272B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C7FDEA2F-0CE8-0C4C-8179-225DD163636E}" type="slidenum">
              <a:rPr lang="es-ES" altLang="es-ES" sz="1200">
                <a:solidFill>
                  <a:srgbClr val="000000"/>
                </a:solidFill>
                <a:latin typeface="Calibri" panose="020F0502020204030204" pitchFamily="34" charset="0"/>
              </a:rPr>
              <a:pPr algn="r" eaLnBrk="1" hangingPunct="1">
                <a:buSzPct val="100000"/>
              </a:pPr>
              <a:t>49</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FDE18CDE-C1EA-3D42-9D81-DE280A631BE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FFDE37CF-785F-3B4C-B325-973ACDC7EB0F}" type="slidenum">
              <a:rPr lang="es-ES" altLang="es-ES" sz="1200">
                <a:solidFill>
                  <a:srgbClr val="000000"/>
                </a:solidFill>
                <a:latin typeface="Calibri" panose="020F0502020204030204" pitchFamily="34" charset="0"/>
              </a:rPr>
              <a:pPr/>
              <a:t>50</a:t>
            </a:fld>
            <a:endParaRPr lang="es-ES" altLang="es-ES" sz="1200">
              <a:solidFill>
                <a:srgbClr val="000000"/>
              </a:solidFill>
              <a:latin typeface="Calibri" panose="020F0502020204030204" pitchFamily="34" charset="0"/>
            </a:endParaRPr>
          </a:p>
        </p:txBody>
      </p:sp>
      <p:sp>
        <p:nvSpPr>
          <p:cNvPr id="102403" name="Text Box 1">
            <a:extLst>
              <a:ext uri="{FF2B5EF4-FFF2-40B4-BE49-F238E27FC236}">
                <a16:creationId xmlns:a16="http://schemas.microsoft.com/office/drawing/2014/main" id="{46026B74-996D-D043-AB9D-ABD83FADC01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13E4363A-6A71-E94B-B066-63B4E2CF244D}" type="slidenum">
              <a:rPr lang="es-ES" altLang="es-ES" sz="1200">
                <a:solidFill>
                  <a:srgbClr val="000000"/>
                </a:solidFill>
              </a:rPr>
              <a:pPr algn="r" eaLnBrk="1" hangingPunct="1">
                <a:buSzPct val="100000"/>
              </a:pPr>
              <a:t>50</a:t>
            </a:fld>
            <a:endParaRPr lang="es-ES" altLang="es-ES" sz="1200">
              <a:solidFill>
                <a:srgbClr val="000000"/>
              </a:solidFill>
            </a:endParaRPr>
          </a:p>
        </p:txBody>
      </p:sp>
      <p:sp>
        <p:nvSpPr>
          <p:cNvPr id="102404" name="Text Box 2">
            <a:extLst>
              <a:ext uri="{FF2B5EF4-FFF2-40B4-BE49-F238E27FC236}">
                <a16:creationId xmlns:a16="http://schemas.microsoft.com/office/drawing/2014/main" id="{78B33357-0558-CC48-BB21-2EEF6B99374E}"/>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02405" name="Text Box 3">
            <a:extLst>
              <a:ext uri="{FF2B5EF4-FFF2-40B4-BE49-F238E27FC236}">
                <a16:creationId xmlns:a16="http://schemas.microsoft.com/office/drawing/2014/main" id="{CE2B04A2-9949-6944-84B2-121300A40533}"/>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CO" altLang="es-ES">
                <a:latin typeface="Arial" panose="020B0604020202020204" pitchFamily="34" charset="0"/>
                <a:ea typeface="ＭＳ Ｐゴシック" panose="020B0600070205080204" pitchFamily="34" charset="-128"/>
              </a:rPr>
              <a:t>Agregar el subtítulo de la presentación.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92402F4F-C14B-174F-B4D5-234565FC67B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721B0E15-18CE-F046-BCFF-0B2F8D579378}" type="slidenum">
              <a:rPr lang="es-ES" altLang="es-ES" sz="1200">
                <a:solidFill>
                  <a:srgbClr val="000000"/>
                </a:solidFill>
                <a:latin typeface="Calibri" panose="020F0502020204030204" pitchFamily="34" charset="0"/>
              </a:rPr>
              <a:pPr/>
              <a:t>51</a:t>
            </a:fld>
            <a:endParaRPr lang="es-ES" altLang="es-ES" sz="1200">
              <a:solidFill>
                <a:srgbClr val="000000"/>
              </a:solidFill>
              <a:latin typeface="Calibri" panose="020F0502020204030204" pitchFamily="34" charset="0"/>
            </a:endParaRPr>
          </a:p>
        </p:txBody>
      </p:sp>
      <p:sp>
        <p:nvSpPr>
          <p:cNvPr id="104451" name="Text Box 1">
            <a:extLst>
              <a:ext uri="{FF2B5EF4-FFF2-40B4-BE49-F238E27FC236}">
                <a16:creationId xmlns:a16="http://schemas.microsoft.com/office/drawing/2014/main" id="{79A917BA-FD3A-6140-9769-CD5C25BA61A6}"/>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04452" name="Text Box 2">
            <a:extLst>
              <a:ext uri="{FF2B5EF4-FFF2-40B4-BE49-F238E27FC236}">
                <a16:creationId xmlns:a16="http://schemas.microsoft.com/office/drawing/2014/main" id="{E895C381-A1CB-D643-B9A3-7100DC4B8432}"/>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9863" indent="-169863">
              <a:spcBef>
                <a:spcPts val="450"/>
              </a:spcBef>
              <a:buFont typeface="Calibri" panose="020F0502020204030204"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s-ES" altLang="es-ES">
                <a:latin typeface="Calibri" panose="020F0502020204030204" pitchFamily="34" charset="0"/>
                <a:ea typeface="ＭＳ Ｐゴシック" panose="020B0600070205080204" pitchFamily="34" charset="-128"/>
              </a:rPr>
              <a:t>El inicio de la ventilación en el </a:t>
            </a:r>
            <a:r>
              <a:rPr lang="es-ES" altLang="es-ES" i="1">
                <a:latin typeface="Calibri" panose="020F0502020204030204" pitchFamily="34" charset="0"/>
                <a:ea typeface="ＭＳ Ｐゴシック" panose="020B0600070205080204" pitchFamily="34" charset="-128"/>
              </a:rPr>
              <a:t>momento adecuado</a:t>
            </a:r>
            <a:r>
              <a:rPr lang="es-ES" altLang="es-ES">
                <a:latin typeface="Calibri" panose="020F0502020204030204" pitchFamily="34" charset="0"/>
                <a:ea typeface="ＭＳ Ｐゴシック" panose="020B0600070205080204" pitchFamily="34" charset="-128"/>
              </a:rPr>
              <a:t>  condiciona el éxito de la técnica.</a:t>
            </a:r>
          </a:p>
          <a:p>
            <a:pPr marL="169863" indent="-169863">
              <a:spcBef>
                <a:spcPts val="450"/>
              </a:spcBef>
              <a:buFont typeface="Calibri" panose="020F0502020204030204"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s-ES" altLang="es-ES">
                <a:latin typeface="Calibri" panose="020F0502020204030204" pitchFamily="34" charset="0"/>
                <a:ea typeface="ＭＳ Ｐゴシック" panose="020B0600070205080204" pitchFamily="34" charset="-128"/>
              </a:rPr>
              <a:t>Ya Brochard objetivó que el número de intubaciones en los pacientes a los que no se aplicaba VNI, se producían en la primera hora </a:t>
            </a:r>
            <a:r>
              <a:rPr lang="es-ES" altLang="es-ES" baseline="30000">
                <a:latin typeface="Calibri" panose="020F0502020204030204" pitchFamily="34" charset="0"/>
                <a:ea typeface="ＭＳ Ｐゴシック" panose="020B0600070205080204" pitchFamily="34" charset="-128"/>
              </a:rPr>
              <a:t>25</a:t>
            </a:r>
            <a:r>
              <a:rPr lang="es-ES" altLang="es-ES">
                <a:latin typeface="Calibri" panose="020F0502020204030204" pitchFamily="34" charset="0"/>
                <a:ea typeface="ＭＳ Ｐゴシック" panose="020B0600070205080204" pitchFamily="34" charset="-128"/>
              </a:rPr>
              <a:t>, de lo que se infiere que la VNI no puede ser considerada un tratamiento de rescate o que pueda retrasarse. </a:t>
            </a:r>
          </a:p>
          <a:p>
            <a:pPr marL="169863" indent="-169863">
              <a:spcBef>
                <a:spcPts val="450"/>
              </a:spcBef>
              <a:buFont typeface="Calibri" panose="020F0502020204030204"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s-ES" altLang="es-ES">
                <a:latin typeface="Calibri" panose="020F0502020204030204" pitchFamily="34" charset="0"/>
                <a:ea typeface="ＭＳ Ｐゴシック" panose="020B0600070205080204" pitchFamily="34" charset="-128"/>
              </a:rPr>
              <a:t>Por otra parte, un retraso de 15 minutos en la aplicación de CPAP incrementa de forma significativa la necesidad de intubación y la mortalidad hospitalaria, respecto al tratamiento inmediato con CPAP </a:t>
            </a:r>
            <a:r>
              <a:rPr lang="es-ES" altLang="es-ES" baseline="30000">
                <a:latin typeface="Calibri" panose="020F0502020204030204" pitchFamily="34" charset="0"/>
                <a:ea typeface="ＭＳ Ｐゴシック" panose="020B0600070205080204" pitchFamily="34" charset="-128"/>
              </a:rPr>
              <a:t>26</a:t>
            </a:r>
            <a:r>
              <a:rPr lang="es-ES" altLang="es-ES">
                <a:latin typeface="Calibri" panose="020F0502020204030204" pitchFamily="34" charset="0"/>
                <a:ea typeface="ＭＳ Ｐゴシック" panose="020B0600070205080204" pitchFamily="34" charset="-128"/>
              </a:rPr>
              <a:t>.</a:t>
            </a:r>
          </a:p>
          <a:p>
            <a:pPr marL="169863" indent="-169863">
              <a:spcBef>
                <a:spcPts val="450"/>
              </a:spcBef>
              <a:buFont typeface="Calibri" panose="020F0502020204030204"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s-ES" altLang="es-ES">
                <a:latin typeface="Calibri" panose="020F0502020204030204" pitchFamily="34" charset="0"/>
                <a:ea typeface="ＭＳ Ｐゴシック" panose="020B0600070205080204" pitchFamily="34" charset="-128"/>
              </a:rPr>
              <a:t>Lo óptimo es aplicar soporte ventilatorio no invasivo de manera precoz, antes de que el paciente esté demasiado grave o con acidósis respiratoria severa (ph &lt;7.25, pCO2 &gt;55 mmHg). </a:t>
            </a:r>
          </a:p>
        </p:txBody>
      </p:sp>
      <p:sp>
        <p:nvSpPr>
          <p:cNvPr id="104453" name="Text Box 3">
            <a:extLst>
              <a:ext uri="{FF2B5EF4-FFF2-40B4-BE49-F238E27FC236}">
                <a16:creationId xmlns:a16="http://schemas.microsoft.com/office/drawing/2014/main" id="{2B8D2C9F-2316-EB47-9EAF-8CF9FBBE1C3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38756F5-AF91-0448-950A-6555C7C759D0}" type="slidenum">
              <a:rPr lang="es-ES" altLang="es-ES" sz="1200">
                <a:solidFill>
                  <a:srgbClr val="000000"/>
                </a:solidFill>
                <a:latin typeface="Calibri" panose="020F0502020204030204" pitchFamily="34" charset="0"/>
              </a:rPr>
              <a:pPr algn="r" eaLnBrk="1" hangingPunct="1">
                <a:buSzPct val="100000"/>
              </a:pPr>
              <a:t>51</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2D406B29-E6FE-D548-9E2D-5F0D561348A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C54187AD-4F19-294E-9CC6-22BD5D71D4A3}" type="slidenum">
              <a:rPr lang="es-ES" altLang="es-ES" sz="1200" smtClean="0">
                <a:solidFill>
                  <a:srgbClr val="000000"/>
                </a:solidFill>
                <a:latin typeface="Calibri" panose="020F0502020204030204" pitchFamily="34" charset="0"/>
              </a:rPr>
              <a:pPr/>
              <a:t>6</a:t>
            </a:fld>
            <a:endParaRPr lang="es-ES" altLang="es-ES" sz="1200">
              <a:solidFill>
                <a:srgbClr val="000000"/>
              </a:solidFill>
              <a:latin typeface="Calibri" panose="020F0502020204030204" pitchFamily="34" charset="0"/>
            </a:endParaRPr>
          </a:p>
        </p:txBody>
      </p:sp>
      <p:sp>
        <p:nvSpPr>
          <p:cNvPr id="21507" name="Text Box 1">
            <a:extLst>
              <a:ext uri="{FF2B5EF4-FFF2-40B4-BE49-F238E27FC236}">
                <a16:creationId xmlns:a16="http://schemas.microsoft.com/office/drawing/2014/main" id="{B623123A-E829-9444-9520-5427718F17CA}"/>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1508" name="Text Box 2">
            <a:extLst>
              <a:ext uri="{FF2B5EF4-FFF2-40B4-BE49-F238E27FC236}">
                <a16:creationId xmlns:a16="http://schemas.microsoft.com/office/drawing/2014/main" id="{EC83A4DA-389E-1041-A872-80D8FA0996A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p:txBody>
      </p:sp>
      <p:sp>
        <p:nvSpPr>
          <p:cNvPr id="21509" name="Text Box 3">
            <a:extLst>
              <a:ext uri="{FF2B5EF4-FFF2-40B4-BE49-F238E27FC236}">
                <a16:creationId xmlns:a16="http://schemas.microsoft.com/office/drawing/2014/main" id="{BECC3B7F-8090-E948-BE8E-320B186C5D7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7CD74D89-A426-F449-833C-741422A8A490}" type="slidenum">
              <a:rPr lang="es-ES" altLang="es-ES" sz="1200">
                <a:solidFill>
                  <a:srgbClr val="000000"/>
                </a:solidFill>
                <a:latin typeface="Calibri" panose="020F0502020204030204" pitchFamily="34" charset="0"/>
              </a:rPr>
              <a:pPr algn="r" eaLnBrk="1" hangingPunct="1">
                <a:buSzPct val="100000"/>
              </a:pPr>
              <a:t>6</a:t>
            </a:fld>
            <a:endParaRPr lang="es-ES" altLang="es-E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888402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26029AFC-CADB-9645-A39E-758468EFC9B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DB260034-56DC-5149-B1F9-E05EC5BC582D}" type="slidenum">
              <a:rPr lang="es-ES" altLang="es-ES" sz="1200">
                <a:solidFill>
                  <a:srgbClr val="000000"/>
                </a:solidFill>
                <a:latin typeface="Calibri" panose="020F0502020204030204" pitchFamily="34" charset="0"/>
              </a:rPr>
              <a:pPr/>
              <a:t>52</a:t>
            </a:fld>
            <a:endParaRPr lang="es-ES" altLang="es-ES" sz="1200">
              <a:solidFill>
                <a:srgbClr val="000000"/>
              </a:solidFill>
              <a:latin typeface="Calibri" panose="020F0502020204030204" pitchFamily="34" charset="0"/>
            </a:endParaRPr>
          </a:p>
        </p:txBody>
      </p:sp>
      <p:sp>
        <p:nvSpPr>
          <p:cNvPr id="106499" name="Text Box 1">
            <a:extLst>
              <a:ext uri="{FF2B5EF4-FFF2-40B4-BE49-F238E27FC236}">
                <a16:creationId xmlns:a16="http://schemas.microsoft.com/office/drawing/2014/main" id="{BCBA1B97-E5BE-A747-818C-2C5A306B1C9F}"/>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06500" name="Text Box 2">
            <a:extLst>
              <a:ext uri="{FF2B5EF4-FFF2-40B4-BE49-F238E27FC236}">
                <a16:creationId xmlns:a16="http://schemas.microsoft.com/office/drawing/2014/main" id="{5BACFC60-1F0E-7447-A587-B668C0C1E8C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None/>
            </a:pPr>
            <a:r>
              <a:rPr lang="en-US" altLang="es-ES">
                <a:latin typeface="Times New Roman" panose="02020603050405020304" pitchFamily="18" charset="0"/>
                <a:ea typeface="ＭＳ Ｐゴシック" panose="020B0600070205080204" pitchFamily="34" charset="-128"/>
              </a:rPr>
              <a:t>VENTANA DE OPORTUNIDAD</a:t>
            </a:r>
          </a:p>
          <a:p>
            <a:pPr>
              <a:buFont typeface="Arial" panose="020B0604020202020204" pitchFamily="34" charset="0"/>
              <a:buChar char="•"/>
            </a:pPr>
            <a:r>
              <a:rPr lang="en-US" altLang="es-ES">
                <a:latin typeface="Times New Roman" panose="02020603050405020304" pitchFamily="18" charset="0"/>
                <a:ea typeface="ＭＳ Ｐゴシック" panose="020B0600070205080204" pitchFamily="34" charset="-128"/>
              </a:rPr>
              <a:t>Schematic representation of the time window and the severity window for the efficacy of noninvasive ventilation (NIV) compared with endotracheal intubation (ETI) in patients with acute respiratory failure.</a:t>
            </a:r>
          </a:p>
          <a:p>
            <a:pPr>
              <a:buFont typeface="Arial" panose="020B0604020202020204" pitchFamily="34" charset="0"/>
              <a:buChar char="•"/>
            </a:pPr>
            <a:r>
              <a:rPr lang="en-US" altLang="es-ES">
                <a:latin typeface="Calibri" panose="020F0502020204030204" pitchFamily="34" charset="0"/>
                <a:ea typeface="ＭＳ Ｐゴシック" panose="020B0600070205080204" pitchFamily="34" charset="-128"/>
              </a:rPr>
              <a:t>Mientras el FRA es ligero (mejor PaO2/FiO2) tenemos tiempo para decidir pero si el fallo es severo la ventana de tiempo es menor para indicar la VNI</a:t>
            </a:r>
          </a:p>
          <a:p>
            <a:pPr>
              <a:buFont typeface="Arial" panose="020B0604020202020204" pitchFamily="34" charset="0"/>
              <a:buChar char="•"/>
            </a:pPr>
            <a:r>
              <a:rPr lang="en-US" altLang="es-ES">
                <a:latin typeface="Calibri" panose="020F0502020204030204" pitchFamily="34" charset="0"/>
                <a:ea typeface="ＭＳ Ｐゴシック" panose="020B0600070205080204" pitchFamily="34" charset="-128"/>
              </a:rPr>
              <a:t>La VNI debe ser administrada tan pronto como el paciente muestre criterios de necesitar asistencia ventilatoria</a:t>
            </a:r>
            <a:endParaRPr lang="es-ES" altLang="es-ES">
              <a:latin typeface="Calibri" panose="020F0502020204030204" pitchFamily="34" charset="0"/>
              <a:ea typeface="ＭＳ Ｐゴシック" panose="020B0600070205080204" pitchFamily="34" charset="-128"/>
            </a:endParaRPr>
          </a:p>
        </p:txBody>
      </p:sp>
      <p:sp>
        <p:nvSpPr>
          <p:cNvPr id="106501" name="Text Box 3">
            <a:extLst>
              <a:ext uri="{FF2B5EF4-FFF2-40B4-BE49-F238E27FC236}">
                <a16:creationId xmlns:a16="http://schemas.microsoft.com/office/drawing/2014/main" id="{835C3AFC-B46D-EE48-8E2A-F4DA5ED81D8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942BBBCD-1907-5548-AF6E-49841D9FEEC3}" type="slidenum">
              <a:rPr lang="es-ES" altLang="es-ES" sz="1200">
                <a:solidFill>
                  <a:srgbClr val="000000"/>
                </a:solidFill>
                <a:latin typeface="Calibri" panose="020F0502020204030204" pitchFamily="34" charset="0"/>
              </a:rPr>
              <a:pPr algn="r" eaLnBrk="1" hangingPunct="1">
                <a:buSzPct val="100000"/>
              </a:pPr>
              <a:t>52</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32F66F34-2152-6B4E-875B-9D07EF4EE2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7D46EDEC-FA59-D540-8685-A0F4EF0545F0}" type="slidenum">
              <a:rPr lang="es-ES" altLang="es-ES" sz="1200">
                <a:solidFill>
                  <a:srgbClr val="000000"/>
                </a:solidFill>
                <a:latin typeface="Calibri" panose="020F0502020204030204" pitchFamily="34" charset="0"/>
              </a:rPr>
              <a:pPr/>
              <a:t>53</a:t>
            </a:fld>
            <a:endParaRPr lang="es-ES" altLang="es-ES" sz="1200">
              <a:solidFill>
                <a:srgbClr val="000000"/>
              </a:solidFill>
              <a:latin typeface="Calibri" panose="020F0502020204030204" pitchFamily="34" charset="0"/>
            </a:endParaRPr>
          </a:p>
        </p:txBody>
      </p:sp>
      <p:sp>
        <p:nvSpPr>
          <p:cNvPr id="108547" name="Text Box 1">
            <a:extLst>
              <a:ext uri="{FF2B5EF4-FFF2-40B4-BE49-F238E27FC236}">
                <a16:creationId xmlns:a16="http://schemas.microsoft.com/office/drawing/2014/main" id="{C8280D73-6280-8F42-938A-8EF2D926151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08548" name="Text Box 2">
            <a:extLst>
              <a:ext uri="{FF2B5EF4-FFF2-40B4-BE49-F238E27FC236}">
                <a16:creationId xmlns:a16="http://schemas.microsoft.com/office/drawing/2014/main" id="{76DBFA6F-2414-1E49-9E22-4C6B21AE879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None/>
            </a:pPr>
            <a:endParaRPr lang="es-ES" altLang="es-ES">
              <a:latin typeface="Calibri" panose="020F0502020204030204" pitchFamily="34" charset="0"/>
              <a:ea typeface="ＭＳ Ｐゴシック" panose="020B0600070205080204" pitchFamily="34" charset="-128"/>
            </a:endParaRPr>
          </a:p>
        </p:txBody>
      </p:sp>
      <p:sp>
        <p:nvSpPr>
          <p:cNvPr id="108549" name="Text Box 3">
            <a:extLst>
              <a:ext uri="{FF2B5EF4-FFF2-40B4-BE49-F238E27FC236}">
                <a16:creationId xmlns:a16="http://schemas.microsoft.com/office/drawing/2014/main" id="{F6608B61-4D28-3A49-8E4F-9FD541898A0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E7157AD7-7C99-9C42-8A05-D63C858F7519}" type="slidenum">
              <a:rPr lang="es-ES" altLang="es-ES" sz="1200">
                <a:solidFill>
                  <a:srgbClr val="000000"/>
                </a:solidFill>
                <a:latin typeface="Calibri" panose="020F0502020204030204" pitchFamily="34" charset="0"/>
              </a:rPr>
              <a:pPr algn="r" eaLnBrk="1" hangingPunct="1">
                <a:buSzPct val="100000"/>
              </a:pPr>
              <a:t>53</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F998EDD9-4B8A-1744-BEDA-DC4F89F8039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54D1388E-0FA9-C948-86D3-39AF93E25CCF}" type="slidenum">
              <a:rPr lang="es-ES" altLang="es-ES" sz="1200">
                <a:solidFill>
                  <a:srgbClr val="000000"/>
                </a:solidFill>
                <a:latin typeface="Calibri" panose="020F0502020204030204" pitchFamily="34" charset="0"/>
              </a:rPr>
              <a:pPr/>
              <a:t>54</a:t>
            </a:fld>
            <a:endParaRPr lang="es-ES" altLang="es-ES" sz="1200">
              <a:solidFill>
                <a:srgbClr val="000000"/>
              </a:solidFill>
              <a:latin typeface="Calibri" panose="020F0502020204030204" pitchFamily="34" charset="0"/>
            </a:endParaRPr>
          </a:p>
        </p:txBody>
      </p:sp>
      <p:sp>
        <p:nvSpPr>
          <p:cNvPr id="110595" name="Text Box 1">
            <a:extLst>
              <a:ext uri="{FF2B5EF4-FFF2-40B4-BE49-F238E27FC236}">
                <a16:creationId xmlns:a16="http://schemas.microsoft.com/office/drawing/2014/main" id="{06F88FEC-AE09-764A-B678-8D75E763C8E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8E204868-43D1-974B-939C-CFB5E0E9A2C1}" type="slidenum">
              <a:rPr lang="es-ES" altLang="es-ES" sz="1200">
                <a:solidFill>
                  <a:srgbClr val="000000"/>
                </a:solidFill>
              </a:rPr>
              <a:pPr algn="r" eaLnBrk="1" hangingPunct="1">
                <a:buSzPct val="100000"/>
              </a:pPr>
              <a:t>54</a:t>
            </a:fld>
            <a:endParaRPr lang="es-ES" altLang="es-ES" sz="1200">
              <a:solidFill>
                <a:srgbClr val="000000"/>
              </a:solidFill>
            </a:endParaRPr>
          </a:p>
        </p:txBody>
      </p:sp>
      <p:sp>
        <p:nvSpPr>
          <p:cNvPr id="110596" name="Text Box 2">
            <a:extLst>
              <a:ext uri="{FF2B5EF4-FFF2-40B4-BE49-F238E27FC236}">
                <a16:creationId xmlns:a16="http://schemas.microsoft.com/office/drawing/2014/main" id="{F2F7BA25-BCA2-8D45-9350-1E05125D003A}"/>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10597" name="Text Box 3">
            <a:extLst>
              <a:ext uri="{FF2B5EF4-FFF2-40B4-BE49-F238E27FC236}">
                <a16:creationId xmlns:a16="http://schemas.microsoft.com/office/drawing/2014/main" id="{754F3EA5-AD81-3245-8688-AE51A2F21AD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CO" altLang="es-ES">
                <a:latin typeface="Arial" panose="020B0604020202020204" pitchFamily="34" charset="0"/>
                <a:ea typeface="ＭＳ Ｐゴシック" panose="020B0600070205080204" pitchFamily="34" charset="-128"/>
              </a:rPr>
              <a:t>Agregar el subtítulo de la presentación.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028AD4CA-5B3C-6A4B-8999-4F66F243AEB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537ED540-75F5-0746-988D-D815722FC9A0}" type="slidenum">
              <a:rPr lang="es-ES" altLang="es-ES" sz="1200">
                <a:solidFill>
                  <a:srgbClr val="000000"/>
                </a:solidFill>
                <a:latin typeface="Calibri" panose="020F0502020204030204" pitchFamily="34" charset="0"/>
              </a:rPr>
              <a:pPr/>
              <a:t>55</a:t>
            </a:fld>
            <a:endParaRPr lang="es-ES" altLang="es-ES" sz="1200">
              <a:solidFill>
                <a:srgbClr val="000000"/>
              </a:solidFill>
              <a:latin typeface="Calibri" panose="020F0502020204030204" pitchFamily="34" charset="0"/>
            </a:endParaRPr>
          </a:p>
        </p:txBody>
      </p:sp>
      <p:sp>
        <p:nvSpPr>
          <p:cNvPr id="112643" name="Text Box 1">
            <a:extLst>
              <a:ext uri="{FF2B5EF4-FFF2-40B4-BE49-F238E27FC236}">
                <a16:creationId xmlns:a16="http://schemas.microsoft.com/office/drawing/2014/main" id="{0985AF9D-3F20-8E4F-9925-75161A3C71FE}"/>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12644" name="Text Box 2">
            <a:extLst>
              <a:ext uri="{FF2B5EF4-FFF2-40B4-BE49-F238E27FC236}">
                <a16:creationId xmlns:a16="http://schemas.microsoft.com/office/drawing/2014/main" id="{5C63C245-006B-104A-AF39-85A11340F692}"/>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a:latin typeface="Calibri" panose="020F0502020204030204" pitchFamily="34" charset="0"/>
                <a:ea typeface="ＭＳ Ｐゴシック" panose="020B0600070205080204" pitchFamily="34" charset="-128"/>
              </a:rPr>
              <a:t>Tradicionalmente las contraindicaciones, de forma un poco arbitraria, se han dividido en absolutas y relativas. El avance en conocimientos y tecnología de la VNI ha hecho que muchas de las contraindicaciones antes consideradas como absolutas (cirugía digestiva, carbonarcosis, quemaduras faciales tec.) hayan pasado a ser contraindicaciones relativas y que algunas contraindicaciones incluso hayan desaparecido.</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a:latin typeface="Calibri" panose="020F0502020204030204" pitchFamily="34" charset="0"/>
              <a:ea typeface="ＭＳ Ｐゴシック" panose="020B0600070205080204" pitchFamily="34" charset="-128"/>
            </a:endParaRPr>
          </a:p>
        </p:txBody>
      </p:sp>
      <p:sp>
        <p:nvSpPr>
          <p:cNvPr id="112645" name="Text Box 3">
            <a:extLst>
              <a:ext uri="{FF2B5EF4-FFF2-40B4-BE49-F238E27FC236}">
                <a16:creationId xmlns:a16="http://schemas.microsoft.com/office/drawing/2014/main" id="{4D3304B1-8539-0B46-BEE8-C0C4C841160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8BBEA138-0659-A246-A6F8-DAA25B13E061}" type="slidenum">
              <a:rPr lang="es-ES" altLang="es-ES" sz="1200">
                <a:solidFill>
                  <a:srgbClr val="000000"/>
                </a:solidFill>
                <a:latin typeface="Calibri" panose="020F0502020204030204" pitchFamily="34" charset="0"/>
              </a:rPr>
              <a:pPr algn="r" eaLnBrk="1" hangingPunct="1">
                <a:buSzPct val="100000"/>
              </a:pPr>
              <a:t>55</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A5B24054-4BF9-D247-8B63-C3268C0EE46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F62276F7-5E20-7C47-B3C7-8CB4D2D2B3EB}" type="slidenum">
              <a:rPr lang="es-ES" altLang="es-ES" sz="1200">
                <a:solidFill>
                  <a:srgbClr val="000000"/>
                </a:solidFill>
                <a:latin typeface="Calibri" panose="020F0502020204030204" pitchFamily="34" charset="0"/>
              </a:rPr>
              <a:pPr/>
              <a:t>56</a:t>
            </a:fld>
            <a:endParaRPr lang="es-ES" altLang="es-ES" sz="1200">
              <a:solidFill>
                <a:srgbClr val="000000"/>
              </a:solidFill>
              <a:latin typeface="Calibri" panose="020F0502020204030204" pitchFamily="34" charset="0"/>
            </a:endParaRPr>
          </a:p>
        </p:txBody>
      </p:sp>
      <p:sp>
        <p:nvSpPr>
          <p:cNvPr id="114691" name="Text Box 1">
            <a:extLst>
              <a:ext uri="{FF2B5EF4-FFF2-40B4-BE49-F238E27FC236}">
                <a16:creationId xmlns:a16="http://schemas.microsoft.com/office/drawing/2014/main" id="{4FF89F5F-8812-614C-B467-71868C0433B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2EEF5971-3943-3F4D-8B93-60C079B8F2DB}" type="slidenum">
              <a:rPr lang="es-ES" altLang="es-ES" sz="1200">
                <a:solidFill>
                  <a:srgbClr val="000000"/>
                </a:solidFill>
              </a:rPr>
              <a:pPr algn="r" eaLnBrk="1" hangingPunct="1">
                <a:buSzPct val="100000"/>
              </a:pPr>
              <a:t>56</a:t>
            </a:fld>
            <a:endParaRPr lang="es-ES" altLang="es-ES" sz="1200">
              <a:solidFill>
                <a:srgbClr val="000000"/>
              </a:solidFill>
            </a:endParaRPr>
          </a:p>
        </p:txBody>
      </p:sp>
      <p:sp>
        <p:nvSpPr>
          <p:cNvPr id="114692" name="Text Box 2">
            <a:extLst>
              <a:ext uri="{FF2B5EF4-FFF2-40B4-BE49-F238E27FC236}">
                <a16:creationId xmlns:a16="http://schemas.microsoft.com/office/drawing/2014/main" id="{5A86782C-AD6F-F14D-BB67-79555EBEF0BA}"/>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14693" name="Text Box 3">
            <a:extLst>
              <a:ext uri="{FF2B5EF4-FFF2-40B4-BE49-F238E27FC236}">
                <a16:creationId xmlns:a16="http://schemas.microsoft.com/office/drawing/2014/main" id="{DBE6CC73-5C57-5F42-AB1D-AAFECB352432}"/>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CO" altLang="es-ES">
                <a:latin typeface="Arial" panose="020B0604020202020204" pitchFamily="34" charset="0"/>
                <a:ea typeface="ＭＳ Ｐゴシック" panose="020B0600070205080204" pitchFamily="34" charset="-128"/>
              </a:rPr>
              <a:t>Agregar el subtítulo de la presentación.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F31811F8-27B8-AD44-AA48-2AB33C410D1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D85AE40E-B9AB-034A-AA51-8FC7C63F00DE}" type="slidenum">
              <a:rPr lang="es-ES" altLang="es-ES" sz="1200">
                <a:solidFill>
                  <a:srgbClr val="000000"/>
                </a:solidFill>
                <a:latin typeface="Calibri" panose="020F0502020204030204" pitchFamily="34" charset="0"/>
              </a:rPr>
              <a:pPr/>
              <a:t>57</a:t>
            </a:fld>
            <a:endParaRPr lang="es-ES" altLang="es-ES" sz="1200">
              <a:solidFill>
                <a:srgbClr val="000000"/>
              </a:solidFill>
              <a:latin typeface="Calibri" panose="020F0502020204030204" pitchFamily="34" charset="0"/>
            </a:endParaRPr>
          </a:p>
        </p:txBody>
      </p:sp>
      <p:sp>
        <p:nvSpPr>
          <p:cNvPr id="116739" name="Text Box 1">
            <a:extLst>
              <a:ext uri="{FF2B5EF4-FFF2-40B4-BE49-F238E27FC236}">
                <a16:creationId xmlns:a16="http://schemas.microsoft.com/office/drawing/2014/main" id="{4D1B7171-DB4B-1E49-B1DE-CE2830F87C2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16740" name="Text Box 2">
            <a:extLst>
              <a:ext uri="{FF2B5EF4-FFF2-40B4-BE49-F238E27FC236}">
                <a16:creationId xmlns:a16="http://schemas.microsoft.com/office/drawing/2014/main" id="{EB38DCFF-0260-6041-A608-FA094512383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E325D292-CE52-6844-BB08-EF68D3A4BF9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CD517593-06B7-1042-BFD2-E6D974994A03}" type="slidenum">
              <a:rPr lang="es-ES" altLang="es-ES" sz="1200">
                <a:solidFill>
                  <a:srgbClr val="000000"/>
                </a:solidFill>
                <a:latin typeface="Calibri" panose="020F0502020204030204" pitchFamily="34" charset="0"/>
              </a:rPr>
              <a:pPr/>
              <a:t>58</a:t>
            </a:fld>
            <a:endParaRPr lang="es-ES" altLang="es-ES" sz="1200">
              <a:solidFill>
                <a:srgbClr val="000000"/>
              </a:solidFill>
              <a:latin typeface="Calibri" panose="020F0502020204030204" pitchFamily="34" charset="0"/>
            </a:endParaRPr>
          </a:p>
        </p:txBody>
      </p:sp>
      <p:sp>
        <p:nvSpPr>
          <p:cNvPr id="118787" name="Text Box 1">
            <a:extLst>
              <a:ext uri="{FF2B5EF4-FFF2-40B4-BE49-F238E27FC236}">
                <a16:creationId xmlns:a16="http://schemas.microsoft.com/office/drawing/2014/main" id="{88E373BA-ED69-1A45-9973-E4EE379BD3F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18788" name="Text Box 2">
            <a:extLst>
              <a:ext uri="{FF2B5EF4-FFF2-40B4-BE49-F238E27FC236}">
                <a16:creationId xmlns:a16="http://schemas.microsoft.com/office/drawing/2014/main" id="{E435CCBE-1EAA-EA43-B490-3E829DEE55B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436685AD-3DFC-4442-95D5-F1E109D2372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C149DDAB-FD21-4F40-8355-2BBDC1F24682}" type="slidenum">
              <a:rPr lang="es-ES" altLang="es-ES" sz="1200">
                <a:solidFill>
                  <a:srgbClr val="000000"/>
                </a:solidFill>
                <a:latin typeface="Calibri" panose="020F0502020204030204" pitchFamily="34" charset="0"/>
              </a:rPr>
              <a:pPr/>
              <a:t>59</a:t>
            </a:fld>
            <a:endParaRPr lang="es-ES" altLang="es-ES" sz="1200">
              <a:solidFill>
                <a:srgbClr val="000000"/>
              </a:solidFill>
              <a:latin typeface="Calibri" panose="020F0502020204030204" pitchFamily="34" charset="0"/>
            </a:endParaRPr>
          </a:p>
        </p:txBody>
      </p:sp>
      <p:sp>
        <p:nvSpPr>
          <p:cNvPr id="120835" name="Text Box 1">
            <a:extLst>
              <a:ext uri="{FF2B5EF4-FFF2-40B4-BE49-F238E27FC236}">
                <a16:creationId xmlns:a16="http://schemas.microsoft.com/office/drawing/2014/main" id="{3FFA41D0-A8D7-9741-83F8-C0FF0C81E8E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20836" name="Text Box 2">
            <a:extLst>
              <a:ext uri="{FF2B5EF4-FFF2-40B4-BE49-F238E27FC236}">
                <a16:creationId xmlns:a16="http://schemas.microsoft.com/office/drawing/2014/main" id="{1CF974E8-E596-424D-8C4D-9729749F43D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3A0F51B0-198A-9B4D-8757-E994C5E888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758A531D-860F-9041-97EA-C2815C3F3171}" type="slidenum">
              <a:rPr lang="es-ES" altLang="es-ES" sz="1200">
                <a:solidFill>
                  <a:srgbClr val="000000"/>
                </a:solidFill>
                <a:latin typeface="Calibri" panose="020F0502020204030204" pitchFamily="34" charset="0"/>
              </a:rPr>
              <a:pPr/>
              <a:t>61</a:t>
            </a:fld>
            <a:endParaRPr lang="es-ES" altLang="es-ES" sz="1200">
              <a:solidFill>
                <a:srgbClr val="000000"/>
              </a:solidFill>
              <a:latin typeface="Calibri" panose="020F0502020204030204" pitchFamily="34" charset="0"/>
            </a:endParaRPr>
          </a:p>
        </p:txBody>
      </p:sp>
      <p:sp>
        <p:nvSpPr>
          <p:cNvPr id="122883" name="Text Box 1">
            <a:extLst>
              <a:ext uri="{FF2B5EF4-FFF2-40B4-BE49-F238E27FC236}">
                <a16:creationId xmlns:a16="http://schemas.microsoft.com/office/drawing/2014/main" id="{8012EB97-A0F3-F44B-A044-34D7ADC524E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22884" name="Text Box 2">
            <a:extLst>
              <a:ext uri="{FF2B5EF4-FFF2-40B4-BE49-F238E27FC236}">
                <a16:creationId xmlns:a16="http://schemas.microsoft.com/office/drawing/2014/main" id="{94DB9EEC-7136-6B40-886A-26379E3D86EF}"/>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0ECE483C-F601-B64C-BBA9-16E384FCF44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52473394-7415-B94D-A333-7B5EA0C6807F}" type="slidenum">
              <a:rPr lang="es-ES" altLang="es-ES" sz="1200">
                <a:solidFill>
                  <a:srgbClr val="000000"/>
                </a:solidFill>
                <a:latin typeface="Calibri" panose="020F0502020204030204" pitchFamily="34" charset="0"/>
              </a:rPr>
              <a:pPr/>
              <a:t>62</a:t>
            </a:fld>
            <a:endParaRPr lang="es-ES" altLang="es-ES" sz="1200">
              <a:solidFill>
                <a:srgbClr val="000000"/>
              </a:solidFill>
              <a:latin typeface="Calibri" panose="020F0502020204030204" pitchFamily="34" charset="0"/>
            </a:endParaRPr>
          </a:p>
        </p:txBody>
      </p:sp>
      <p:sp>
        <p:nvSpPr>
          <p:cNvPr id="124931" name="Text Box 1">
            <a:extLst>
              <a:ext uri="{FF2B5EF4-FFF2-40B4-BE49-F238E27FC236}">
                <a16:creationId xmlns:a16="http://schemas.microsoft.com/office/drawing/2014/main" id="{AE21412B-CF68-1F4B-A387-750C2A029FD3}"/>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24932" name="Text Box 2">
            <a:extLst>
              <a:ext uri="{FF2B5EF4-FFF2-40B4-BE49-F238E27FC236}">
                <a16:creationId xmlns:a16="http://schemas.microsoft.com/office/drawing/2014/main" id="{E432BF82-C510-EA4F-8707-9060BBEA115A}"/>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latin typeface="Times New Roman" panose="02020603050405020304" pitchFamily="18" charset="0"/>
                <a:ea typeface="ＭＳ Ｐゴシック" panose="020B0600070205080204" pitchFamily="34" charset="-128"/>
              </a:rPr>
              <a:t>Evidence-based indications for noninvasive positive-pressure ventilation (NPPV) according to the severity and time of acute respiratory failure (ARF). </a:t>
            </a:r>
          </a:p>
          <a:p>
            <a:r>
              <a:rPr lang="es-ES" altLang="es-ES">
                <a:latin typeface="Times New Roman" panose="02020603050405020304" pitchFamily="18" charset="0"/>
                <a:ea typeface="ＭＳ Ｐゴシック" panose="020B0600070205080204" pitchFamily="34" charset="-128"/>
              </a:rPr>
              <a:t>COPD: chronic obstructive pulmonary disease; ACPE: acute cardiogenic pulmonary oedema; CAP: community-acquired pneumonia; ARDS: acute respiratory distress syndrome.</a:t>
            </a:r>
          </a:p>
          <a:p>
            <a:endParaRPr lang="es-ES" altLang="es-ES">
              <a:latin typeface="Times New Roman" panose="02020603050405020304" pitchFamily="18" charset="0"/>
              <a:ea typeface="ＭＳ Ｐゴシック" panose="020B0600070205080204" pitchFamily="34" charset="-128"/>
            </a:endParaRPr>
          </a:p>
          <a:p>
            <a:pPr>
              <a:spcBef>
                <a:spcPts val="450"/>
              </a:spcBef>
              <a:buClrTx/>
              <a:buFontTx/>
              <a:buNone/>
            </a:pPr>
            <a:endParaRPr lang="es-ES" altLang="es-ES">
              <a:latin typeface="Calibri" panose="020F0502020204030204" pitchFamily="34" charset="0"/>
              <a:ea typeface="ＭＳ Ｐゴシック" panose="020B0600070205080204" pitchFamily="34" charset="-128"/>
            </a:endParaRPr>
          </a:p>
        </p:txBody>
      </p:sp>
      <p:sp>
        <p:nvSpPr>
          <p:cNvPr id="124933" name="Text Box 3">
            <a:extLst>
              <a:ext uri="{FF2B5EF4-FFF2-40B4-BE49-F238E27FC236}">
                <a16:creationId xmlns:a16="http://schemas.microsoft.com/office/drawing/2014/main" id="{BDE02EEC-7BDC-C94D-9C0F-F2906A33938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F0C3D9D2-D24D-8644-80A2-146F2AA0F81D}" type="slidenum">
              <a:rPr lang="es-ES" altLang="es-ES" sz="1200">
                <a:solidFill>
                  <a:srgbClr val="000000"/>
                </a:solidFill>
                <a:latin typeface="Calibri" panose="020F0502020204030204" pitchFamily="34" charset="0"/>
              </a:rPr>
              <a:pPr algn="r" eaLnBrk="1" hangingPunct="1">
                <a:buSzPct val="100000"/>
              </a:pPr>
              <a:t>62</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950355F-EC86-5947-AAA6-9123C0FAE6D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08A56608-34AA-1643-8A78-52A29DB2C71C}" type="slidenum">
              <a:rPr lang="es-ES" altLang="es-ES" sz="1200">
                <a:solidFill>
                  <a:srgbClr val="000000"/>
                </a:solidFill>
                <a:latin typeface="Calibri" panose="020F0502020204030204" pitchFamily="34" charset="0"/>
              </a:rPr>
              <a:pPr/>
              <a:t>7</a:t>
            </a:fld>
            <a:endParaRPr lang="es-ES" altLang="es-ES" sz="1200">
              <a:solidFill>
                <a:srgbClr val="000000"/>
              </a:solidFill>
              <a:latin typeface="Calibri" panose="020F0502020204030204" pitchFamily="34" charset="0"/>
            </a:endParaRPr>
          </a:p>
        </p:txBody>
      </p:sp>
      <p:sp>
        <p:nvSpPr>
          <p:cNvPr id="23555" name="Text Box 1">
            <a:extLst>
              <a:ext uri="{FF2B5EF4-FFF2-40B4-BE49-F238E27FC236}">
                <a16:creationId xmlns:a16="http://schemas.microsoft.com/office/drawing/2014/main" id="{0185FFA4-D109-484F-B8E8-4A3A52E40E1A}"/>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3556" name="Text Box 2">
            <a:extLst>
              <a:ext uri="{FF2B5EF4-FFF2-40B4-BE49-F238E27FC236}">
                <a16:creationId xmlns:a16="http://schemas.microsoft.com/office/drawing/2014/main" id="{4528883D-C60F-1949-A453-1F6994324E2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altLang="es-ES" sz="1400">
                <a:latin typeface="Calibri" panose="020F0502020204030204" pitchFamily="34" charset="0"/>
                <a:ea typeface="ＭＳ Ｐゴシック" panose="020B0600070205080204" pitchFamily="34" charset="-128"/>
              </a:rPr>
              <a:t>En 2015 la sociedad británica del tórax y la sociedad británica de intensivos publican esta guía conjunta para el manejo ventilatorio del fallo respiratorio agudo hipercápnico.</a:t>
            </a:r>
          </a:p>
        </p:txBody>
      </p:sp>
      <p:sp>
        <p:nvSpPr>
          <p:cNvPr id="23557" name="Text Box 3">
            <a:extLst>
              <a:ext uri="{FF2B5EF4-FFF2-40B4-BE49-F238E27FC236}">
                <a16:creationId xmlns:a16="http://schemas.microsoft.com/office/drawing/2014/main" id="{DF2CAB35-8519-2840-A174-35B4470E194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E00CF0BB-8799-3248-9A9F-CF9CA0C83060}" type="slidenum">
              <a:rPr lang="es-ES" altLang="es-ES" sz="1200">
                <a:solidFill>
                  <a:srgbClr val="000000"/>
                </a:solidFill>
                <a:latin typeface="Calibri" panose="020F0502020204030204" pitchFamily="34" charset="0"/>
              </a:rPr>
              <a:pPr algn="r" eaLnBrk="1" hangingPunct="1">
                <a:buSzPct val="100000"/>
              </a:pPr>
              <a:t>7</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Marcador de imagen de diapositiva 1">
            <a:extLst>
              <a:ext uri="{FF2B5EF4-FFF2-40B4-BE49-F238E27FC236}">
                <a16:creationId xmlns:a16="http://schemas.microsoft.com/office/drawing/2014/main" id="{E74268A5-A17B-634D-B257-F270223EBBCE}"/>
              </a:ext>
            </a:extLst>
          </p:cNvPr>
          <p:cNvSpPr>
            <a:spLocks noGrp="1" noRot="1" noChangeAspect="1" noChangeArrowheads="1" noTextEdit="1"/>
          </p:cNvSpPr>
          <p:nvPr>
            <p:ph type="sldImg"/>
          </p:nvPr>
        </p:nvSpPr>
        <p:spPr>
          <a:ln/>
        </p:spPr>
      </p:sp>
      <p:sp>
        <p:nvSpPr>
          <p:cNvPr id="3" name="Marcador de notas 2">
            <a:extLst>
              <a:ext uri="{FF2B5EF4-FFF2-40B4-BE49-F238E27FC236}">
                <a16:creationId xmlns:a16="http://schemas.microsoft.com/office/drawing/2014/main" id="{6F5375E1-F56A-714B-AAF1-9E0081343422}"/>
              </a:ext>
            </a:extLst>
          </p:cNvPr>
          <p:cNvSpPr>
            <a:spLocks noGrp="1"/>
          </p:cNvSpPr>
          <p:nvPr>
            <p:ph type="body" idx="1"/>
          </p:nvPr>
        </p:nvSpPr>
        <p:spPr/>
        <p:txBody>
          <a:bodyPr/>
          <a:lstStyle/>
          <a:p>
            <a:pPr marL="171450" indent="-171450">
              <a:buFont typeface="Arial" panose="020B0604020202020204" pitchFamily="34" charset="0"/>
              <a:buChar char="•"/>
              <a:defRPr/>
            </a:pPr>
            <a:r>
              <a:rPr lang="es-ES" dirty="0" err="1"/>
              <a:t>Integrated</a:t>
            </a:r>
            <a:r>
              <a:rPr lang="es-ES" dirty="0"/>
              <a:t> </a:t>
            </a:r>
            <a:r>
              <a:rPr lang="es-ES" dirty="0" err="1"/>
              <a:t>strategies</a:t>
            </a:r>
            <a:r>
              <a:rPr lang="es-ES" dirty="0"/>
              <a:t> to reduce </a:t>
            </a:r>
            <a:r>
              <a:rPr lang="es-ES" dirty="0" err="1"/>
              <a:t>noninvasive</a:t>
            </a:r>
            <a:r>
              <a:rPr lang="es-ES" dirty="0"/>
              <a:t> positive-</a:t>
            </a:r>
            <a:r>
              <a:rPr lang="es-ES" dirty="0" err="1"/>
              <a:t>pressure</a:t>
            </a:r>
            <a:r>
              <a:rPr lang="es-ES" dirty="0"/>
              <a:t> </a:t>
            </a:r>
            <a:r>
              <a:rPr lang="es-ES" dirty="0" err="1"/>
              <a:t>ventilation</a:t>
            </a:r>
            <a:r>
              <a:rPr lang="es-ES" dirty="0"/>
              <a:t> </a:t>
            </a:r>
            <a:r>
              <a:rPr lang="es-ES" dirty="0" err="1"/>
              <a:t>failure</a:t>
            </a:r>
            <a:r>
              <a:rPr lang="es-ES" dirty="0"/>
              <a:t> in </a:t>
            </a:r>
            <a:r>
              <a:rPr lang="es-ES" dirty="0" err="1"/>
              <a:t>different</a:t>
            </a:r>
            <a:r>
              <a:rPr lang="es-ES" dirty="0"/>
              <a:t> </a:t>
            </a:r>
            <a:r>
              <a:rPr lang="es-ES" dirty="0" err="1"/>
              <a:t>clinical</a:t>
            </a:r>
            <a:r>
              <a:rPr lang="es-ES" dirty="0"/>
              <a:t>–</a:t>
            </a:r>
            <a:r>
              <a:rPr lang="es-ES" dirty="0" err="1"/>
              <a:t>physiological</a:t>
            </a:r>
            <a:r>
              <a:rPr lang="es-ES" dirty="0"/>
              <a:t> </a:t>
            </a:r>
            <a:r>
              <a:rPr lang="es-ES" dirty="0" err="1"/>
              <a:t>scenarios</a:t>
            </a:r>
            <a:r>
              <a:rPr lang="es-ES" dirty="0"/>
              <a:t>. </a:t>
            </a:r>
          </a:p>
          <a:p>
            <a:pPr marL="171450" indent="-171450">
              <a:buFont typeface="Arial" panose="020B0604020202020204" pitchFamily="34" charset="0"/>
              <a:buChar char="•"/>
              <a:defRPr/>
            </a:pPr>
            <a:r>
              <a:rPr lang="es-ES" dirty="0"/>
              <a:t>ECCO2R: extra-</a:t>
            </a:r>
            <a:r>
              <a:rPr lang="es-ES" dirty="0" err="1"/>
              <a:t>corporeal</a:t>
            </a:r>
            <a:r>
              <a:rPr lang="es-ES" dirty="0"/>
              <a:t> </a:t>
            </a:r>
            <a:r>
              <a:rPr lang="es-ES" dirty="0" err="1"/>
              <a:t>carbon</a:t>
            </a:r>
            <a:r>
              <a:rPr lang="es-ES" dirty="0"/>
              <a:t> </a:t>
            </a:r>
            <a:r>
              <a:rPr lang="es-ES" dirty="0" err="1"/>
              <a:t>dioxide</a:t>
            </a:r>
            <a:r>
              <a:rPr lang="es-ES" dirty="0"/>
              <a:t> </a:t>
            </a:r>
            <a:r>
              <a:rPr lang="es-ES" dirty="0" err="1"/>
              <a:t>removal</a:t>
            </a:r>
            <a:r>
              <a:rPr lang="es-ES" dirty="0"/>
              <a:t>; HFNC: </a:t>
            </a:r>
            <a:r>
              <a:rPr lang="es-ES" dirty="0" err="1"/>
              <a:t>high-flow</a:t>
            </a:r>
            <a:r>
              <a:rPr lang="es-ES" dirty="0"/>
              <a:t> nasal </a:t>
            </a:r>
            <a:r>
              <a:rPr lang="es-ES" dirty="0" err="1"/>
              <a:t>cannula</a:t>
            </a:r>
            <a:r>
              <a:rPr lang="es-ES" dirty="0"/>
              <a:t>; FBO: </a:t>
            </a:r>
            <a:r>
              <a:rPr lang="es-ES" dirty="0" err="1"/>
              <a:t>fibre-optic</a:t>
            </a:r>
            <a:r>
              <a:rPr lang="es-ES" dirty="0"/>
              <a:t> </a:t>
            </a:r>
            <a:r>
              <a:rPr lang="es-ES" dirty="0" err="1"/>
              <a:t>bronchoscopy</a:t>
            </a:r>
            <a:r>
              <a:rPr lang="es-ES" dirty="0"/>
              <a:t>; HFCWO: </a:t>
            </a:r>
            <a:r>
              <a:rPr lang="es-ES" dirty="0" err="1"/>
              <a:t>high-frequency</a:t>
            </a:r>
            <a:r>
              <a:rPr lang="es-ES" dirty="0"/>
              <a:t> </a:t>
            </a:r>
            <a:r>
              <a:rPr lang="es-ES" dirty="0" err="1"/>
              <a:t>chest</a:t>
            </a:r>
            <a:r>
              <a:rPr lang="es-ES" dirty="0"/>
              <a:t> </a:t>
            </a:r>
            <a:r>
              <a:rPr lang="es-ES" dirty="0" err="1"/>
              <a:t>wall</a:t>
            </a:r>
            <a:r>
              <a:rPr lang="es-ES" dirty="0"/>
              <a:t> </a:t>
            </a:r>
            <a:r>
              <a:rPr lang="es-ES" dirty="0" err="1"/>
              <a:t>oscillation</a:t>
            </a:r>
            <a:r>
              <a:rPr lang="es-ES" dirty="0"/>
              <a:t>; IPV: </a:t>
            </a:r>
            <a:r>
              <a:rPr lang="es-ES" dirty="0" err="1"/>
              <a:t>intrapulmonary</a:t>
            </a:r>
            <a:r>
              <a:rPr lang="es-ES" dirty="0"/>
              <a:t> </a:t>
            </a:r>
            <a:r>
              <a:rPr lang="es-ES" dirty="0" err="1"/>
              <a:t>percussive</a:t>
            </a:r>
            <a:r>
              <a:rPr lang="es-ES" dirty="0"/>
              <a:t> </a:t>
            </a:r>
            <a:r>
              <a:rPr lang="es-ES" dirty="0" err="1"/>
              <a:t>ventilation</a:t>
            </a:r>
            <a:r>
              <a:rPr lang="es-ES" dirty="0"/>
              <a:t>; VILI: </a:t>
            </a:r>
            <a:r>
              <a:rPr lang="es-ES" dirty="0" err="1"/>
              <a:t>ventilator-induced</a:t>
            </a:r>
            <a:r>
              <a:rPr lang="es-ES" dirty="0"/>
              <a:t> </a:t>
            </a:r>
            <a:r>
              <a:rPr lang="es-ES" dirty="0" err="1"/>
              <a:t>lung</a:t>
            </a:r>
            <a:r>
              <a:rPr lang="es-ES" dirty="0"/>
              <a:t> </a:t>
            </a:r>
            <a:r>
              <a:rPr lang="es-ES" dirty="0" err="1"/>
              <a:t>injury</a:t>
            </a:r>
            <a:r>
              <a:rPr lang="es-ES" dirty="0"/>
              <a:t>.</a:t>
            </a:r>
          </a:p>
          <a:p>
            <a:pPr marL="171450" indent="-171450">
              <a:buFont typeface="Arial" panose="020B0604020202020204" pitchFamily="34" charset="0"/>
              <a:buChar char="•"/>
              <a:defRPr/>
            </a:pPr>
            <a:r>
              <a:rPr lang="en" dirty="0"/>
              <a:t>While ECMO is a “total extracorporeal support” which is able to oxygenate severely </a:t>
            </a:r>
            <a:r>
              <a:rPr lang="en" dirty="0" err="1"/>
              <a:t>hypoxaemic</a:t>
            </a:r>
            <a:r>
              <a:rPr lang="en" dirty="0"/>
              <a:t> patients and remove up to 50% of total body CO2 production, ECCO2R works as a “partial extracorporeal support” capable of removing a lower amount of CO2 without substantial effects on oxygenation. Being less invasive than ECMO (lower blood flows, lower diameter cannulation and lower doses of heparin), ECCO2R is associated with fewer severe complications. As well as in ARDS patients and in severely chronically ill patients as bridge to transplant, ECCO2R has been applied as an alternative or an integrated therapeutic option in patients with acute hypercapnic acidotic ARF who are </a:t>
            </a:r>
            <a:r>
              <a:rPr lang="en" dirty="0" err="1"/>
              <a:t>nonresponders</a:t>
            </a:r>
            <a:r>
              <a:rPr lang="en" dirty="0"/>
              <a:t> to a NPPV trial or to facilitate their </a:t>
            </a:r>
            <a:r>
              <a:rPr lang="en" dirty="0" err="1"/>
              <a:t>extubation</a:t>
            </a:r>
            <a:r>
              <a:rPr lang="en" dirty="0"/>
              <a:t>.</a:t>
            </a:r>
          </a:p>
          <a:p>
            <a:pPr marL="171450" indent="-171450">
              <a:buFont typeface="Arial" panose="020B0604020202020204" pitchFamily="34" charset="0"/>
              <a:buChar char="•"/>
              <a:defRPr/>
            </a:pPr>
            <a:endParaRPr lang="es-ES" dirty="0"/>
          </a:p>
          <a:p>
            <a:pPr>
              <a:defRPr/>
            </a:pPr>
            <a:endParaRPr lang="es-ES" dirty="0"/>
          </a:p>
        </p:txBody>
      </p:sp>
      <p:sp>
        <p:nvSpPr>
          <p:cNvPr id="126979" name="Marcador de número de diapositiva 3">
            <a:extLst>
              <a:ext uri="{FF2B5EF4-FFF2-40B4-BE49-F238E27FC236}">
                <a16:creationId xmlns:a16="http://schemas.microsoft.com/office/drawing/2014/main" id="{563E8257-31B0-F244-80EA-0ADB8E68864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0C2330C6-8B0B-1941-B647-CD3281B5925D}" type="slidenum">
              <a:rPr lang="es-ES" altLang="es-ES" sz="1200">
                <a:solidFill>
                  <a:srgbClr val="000000"/>
                </a:solidFill>
                <a:latin typeface="Calibri" panose="020F0502020204030204" pitchFamily="34" charset="0"/>
              </a:rPr>
              <a:pPr/>
              <a:t>63</a:t>
            </a:fld>
            <a:endParaRPr lang="es-ES" altLang="es-ES" sz="1200">
              <a:solidFill>
                <a:srgbClr val="000000"/>
              </a:solidFill>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BD927A78-542F-C24F-B2B0-E78E4B349F3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609FF6F9-5E8D-E246-8E52-3D3C88B2ECE2}" type="slidenum">
              <a:rPr lang="es-ES" altLang="es-ES" sz="1200">
                <a:solidFill>
                  <a:srgbClr val="000000"/>
                </a:solidFill>
                <a:latin typeface="Calibri" panose="020F0502020204030204" pitchFamily="34" charset="0"/>
              </a:rPr>
              <a:pPr/>
              <a:t>64</a:t>
            </a:fld>
            <a:endParaRPr lang="es-ES" altLang="es-ES" sz="1200">
              <a:solidFill>
                <a:srgbClr val="000000"/>
              </a:solidFill>
              <a:latin typeface="Calibri" panose="020F0502020204030204" pitchFamily="34" charset="0"/>
            </a:endParaRPr>
          </a:p>
        </p:txBody>
      </p:sp>
      <p:sp>
        <p:nvSpPr>
          <p:cNvPr id="129027" name="Text Box 1">
            <a:extLst>
              <a:ext uri="{FF2B5EF4-FFF2-40B4-BE49-F238E27FC236}">
                <a16:creationId xmlns:a16="http://schemas.microsoft.com/office/drawing/2014/main" id="{1F56B14C-E836-764F-8389-133775F7C6D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C913CE3D-4AED-4B44-90FA-FD9D63CB8DDD}" type="slidenum">
              <a:rPr lang="es-ES" altLang="es-ES" sz="1200">
                <a:solidFill>
                  <a:srgbClr val="000000"/>
                </a:solidFill>
              </a:rPr>
              <a:pPr algn="r" eaLnBrk="1" hangingPunct="1">
                <a:buSzPct val="100000"/>
              </a:pPr>
              <a:t>64</a:t>
            </a:fld>
            <a:endParaRPr lang="es-ES" altLang="es-ES" sz="1200">
              <a:solidFill>
                <a:srgbClr val="000000"/>
              </a:solidFill>
            </a:endParaRPr>
          </a:p>
        </p:txBody>
      </p:sp>
      <p:sp>
        <p:nvSpPr>
          <p:cNvPr id="129028" name="Text Box 2">
            <a:extLst>
              <a:ext uri="{FF2B5EF4-FFF2-40B4-BE49-F238E27FC236}">
                <a16:creationId xmlns:a16="http://schemas.microsoft.com/office/drawing/2014/main" id="{B316CBE3-5B9E-0445-BEB4-B0CAC3A8AE6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29029" name="Text Box 3">
            <a:extLst>
              <a:ext uri="{FF2B5EF4-FFF2-40B4-BE49-F238E27FC236}">
                <a16:creationId xmlns:a16="http://schemas.microsoft.com/office/drawing/2014/main" id="{52244E90-D28E-6448-8C49-697E687B5DF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CO" altLang="es-ES">
                <a:latin typeface="Arial" panose="020B0604020202020204" pitchFamily="34" charset="0"/>
                <a:ea typeface="ＭＳ Ｐゴシック" panose="020B0600070205080204" pitchFamily="34" charset="-128"/>
              </a:rPr>
              <a:t>Agregar el subtítulo de la presentación.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B01B40A-E30A-964F-9382-1B121ADC00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AE1243E4-E6B6-0141-87D7-79F96FD8B4E8}" type="slidenum">
              <a:rPr lang="es-ES" altLang="es-ES" sz="1200">
                <a:solidFill>
                  <a:srgbClr val="000000"/>
                </a:solidFill>
                <a:latin typeface="Calibri" panose="020F0502020204030204" pitchFamily="34" charset="0"/>
              </a:rPr>
              <a:pPr/>
              <a:t>65</a:t>
            </a:fld>
            <a:endParaRPr lang="es-ES" altLang="es-ES" sz="1200">
              <a:solidFill>
                <a:srgbClr val="000000"/>
              </a:solidFill>
              <a:latin typeface="Calibri" panose="020F0502020204030204" pitchFamily="34" charset="0"/>
            </a:endParaRPr>
          </a:p>
        </p:txBody>
      </p:sp>
      <p:sp>
        <p:nvSpPr>
          <p:cNvPr id="131075" name="Text Box 1">
            <a:extLst>
              <a:ext uri="{FF2B5EF4-FFF2-40B4-BE49-F238E27FC236}">
                <a16:creationId xmlns:a16="http://schemas.microsoft.com/office/drawing/2014/main" id="{6A58F05A-49CC-5744-AF20-68A63912ACC0}"/>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31076" name="Text Box 2">
            <a:extLst>
              <a:ext uri="{FF2B5EF4-FFF2-40B4-BE49-F238E27FC236}">
                <a16:creationId xmlns:a16="http://schemas.microsoft.com/office/drawing/2014/main" id="{96C443A8-CFE3-5A4F-B1FB-CF8FC309E03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s-ES">
                <a:latin typeface="Times New Roman" panose="02020603050405020304" pitchFamily="18" charset="0"/>
                <a:ea typeface="ＭＳ Ｐゴシック" panose="020B0600070205080204" pitchFamily="34" charset="-128"/>
              </a:rPr>
              <a:t>Compared to IMV, NPPV has a range of advantages: by avoiding intubation NPPV eliminates the risks associated with upper airway trauma, reduces patient discomfort and minimises risk of conditions such as ventilator-associated pneumonia (VAP) and the need for sedation; it</a:t>
            </a:r>
          </a:p>
          <a:p>
            <a:r>
              <a:rPr lang="en-US" altLang="es-ES">
                <a:latin typeface="Times New Roman" panose="02020603050405020304" pitchFamily="18" charset="0"/>
                <a:ea typeface="ＭＳ Ｐゴシック" panose="020B0600070205080204" pitchFamily="34" charset="-128"/>
              </a:rPr>
              <a:t>preserves airway clearance and swallowing and allows oral patency and intermittent ventilation so that normal eating, drinking and communication are permitted.</a:t>
            </a:r>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3D3032A-FDE3-AA4C-ABAA-3047FA1798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B6D66F20-0653-3F40-96CC-41B254EB9933}" type="slidenum">
              <a:rPr lang="es-ES" altLang="es-ES" sz="1200" smtClean="0">
                <a:solidFill>
                  <a:srgbClr val="000000"/>
                </a:solidFill>
                <a:latin typeface="Calibri" panose="020F0502020204030204" pitchFamily="34" charset="0"/>
              </a:rPr>
              <a:pPr/>
              <a:t>8</a:t>
            </a:fld>
            <a:endParaRPr lang="es-ES" altLang="es-ES" sz="1200">
              <a:solidFill>
                <a:srgbClr val="000000"/>
              </a:solidFill>
              <a:latin typeface="Calibri" panose="020F0502020204030204" pitchFamily="34" charset="0"/>
            </a:endParaRPr>
          </a:p>
        </p:txBody>
      </p:sp>
      <p:sp>
        <p:nvSpPr>
          <p:cNvPr id="25603" name="Text Box 1">
            <a:extLst>
              <a:ext uri="{FF2B5EF4-FFF2-40B4-BE49-F238E27FC236}">
                <a16:creationId xmlns:a16="http://schemas.microsoft.com/office/drawing/2014/main" id="{86E03B20-BEFB-A94C-BB78-3D7E13E75965}"/>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5604" name="Text Box 2">
            <a:extLst>
              <a:ext uri="{FF2B5EF4-FFF2-40B4-BE49-F238E27FC236}">
                <a16:creationId xmlns:a16="http://schemas.microsoft.com/office/drawing/2014/main" id="{532B86CF-6531-F440-BE13-EDC5CE67482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45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s-ES" altLang="es-ES" sz="1200" dirty="0">
                <a:latin typeface="Calibri" panose="020F0502020204030204" pitchFamily="34" charset="0"/>
                <a:ea typeface="ＭＳ Ｐゴシック" panose="020B0600070205080204" pitchFamily="34" charset="-128"/>
              </a:rPr>
              <a:t>En 2015 la sociedad británica del tórax y la sociedad británica de intensivos publican esta guía conjunta para el manejo ventilatorio del fallo respiratorio agudo </a:t>
            </a:r>
            <a:r>
              <a:rPr lang="es-ES" altLang="es-ES" sz="1200" dirty="0" err="1">
                <a:latin typeface="Calibri" panose="020F0502020204030204" pitchFamily="34" charset="0"/>
                <a:ea typeface="ＭＳ Ｐゴシック" panose="020B0600070205080204" pitchFamily="34" charset="-128"/>
              </a:rPr>
              <a:t>hipercápnico</a:t>
            </a:r>
            <a:r>
              <a:rPr lang="es-ES" altLang="es-ES" sz="1200" dirty="0">
                <a:latin typeface="Calibri" panose="020F0502020204030204" pitchFamily="34" charset="0"/>
                <a:ea typeface="ＭＳ Ｐゴシック" panose="020B0600070205080204" pitchFamily="34" charset="-128"/>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dirty="0">
              <a:latin typeface="Calibri" panose="020F0502020204030204" pitchFamily="34" charset="0"/>
              <a:ea typeface="ＭＳ Ｐゴシック" panose="020B0600070205080204" pitchFamily="34" charset="-128"/>
            </a:endParaRPr>
          </a:p>
        </p:txBody>
      </p:sp>
      <p:sp>
        <p:nvSpPr>
          <p:cNvPr id="25605" name="Text Box 3">
            <a:extLst>
              <a:ext uri="{FF2B5EF4-FFF2-40B4-BE49-F238E27FC236}">
                <a16:creationId xmlns:a16="http://schemas.microsoft.com/office/drawing/2014/main" id="{5B2FCFFA-3399-DF4E-A1B1-2DC33B3D120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1144481-BA91-8442-9492-BB49B6BA590C}" type="slidenum">
              <a:rPr lang="es-ES" altLang="es-ES" sz="1200">
                <a:solidFill>
                  <a:srgbClr val="000000"/>
                </a:solidFill>
                <a:latin typeface="Calibri" panose="020F0502020204030204" pitchFamily="34" charset="0"/>
              </a:rPr>
              <a:pPr algn="r" eaLnBrk="1" hangingPunct="1">
                <a:buSzPct val="100000"/>
              </a:pPr>
              <a:t>8</a:t>
            </a:fld>
            <a:endParaRPr lang="es-ES" altLang="es-E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54785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3D3032A-FDE3-AA4C-ABAA-3047FA1798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B6D66F20-0653-3F40-96CC-41B254EB9933}" type="slidenum">
              <a:rPr lang="es-ES" altLang="es-ES" sz="1200" smtClean="0">
                <a:solidFill>
                  <a:srgbClr val="000000"/>
                </a:solidFill>
                <a:latin typeface="Calibri" panose="020F0502020204030204" pitchFamily="34" charset="0"/>
              </a:rPr>
              <a:pPr/>
              <a:t>9</a:t>
            </a:fld>
            <a:endParaRPr lang="es-ES" altLang="es-ES" sz="1200">
              <a:solidFill>
                <a:srgbClr val="000000"/>
              </a:solidFill>
              <a:latin typeface="Calibri" panose="020F0502020204030204" pitchFamily="34" charset="0"/>
            </a:endParaRPr>
          </a:p>
        </p:txBody>
      </p:sp>
      <p:sp>
        <p:nvSpPr>
          <p:cNvPr id="25603" name="Text Box 1">
            <a:extLst>
              <a:ext uri="{FF2B5EF4-FFF2-40B4-BE49-F238E27FC236}">
                <a16:creationId xmlns:a16="http://schemas.microsoft.com/office/drawing/2014/main" id="{86E03B20-BEFB-A94C-BB78-3D7E13E75965}"/>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5604" name="Text Box 2">
            <a:extLst>
              <a:ext uri="{FF2B5EF4-FFF2-40B4-BE49-F238E27FC236}">
                <a16:creationId xmlns:a16="http://schemas.microsoft.com/office/drawing/2014/main" id="{532B86CF-6531-F440-BE13-EDC5CE67482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dirty="0">
                <a:solidFill>
                  <a:schemeClr val="tx1"/>
                </a:solidFill>
                <a:effectLst/>
                <a:latin typeface="+mn-lt"/>
                <a:ea typeface="+mn-ea"/>
                <a:cs typeface="+mn-cs"/>
              </a:rPr>
              <a:t>Las recomendaciones de consenso (sugerencias de práctica clínica) se basaron cuando esto era posible en evidencias de calidad, derivadas de los datos publicados disponibles. En</a:t>
            </a:r>
          </a:p>
          <a:p>
            <a:r>
              <a:rPr lang="es-ES" sz="1200" kern="1200" dirty="0">
                <a:solidFill>
                  <a:schemeClr val="tx1"/>
                </a:solidFill>
                <a:effectLst/>
                <a:latin typeface="+mn-lt"/>
                <a:ea typeface="+mn-ea"/>
                <a:cs typeface="+mn-cs"/>
              </a:rPr>
              <a:t>caso contrario, se recurrió al consenso tácito de los miembros del grupo de trabajo. </a:t>
            </a:r>
          </a:p>
          <a:p>
            <a:r>
              <a:rPr lang="es-ES" sz="1200" kern="1200" dirty="0">
                <a:solidFill>
                  <a:schemeClr val="tx1"/>
                </a:solidFill>
                <a:effectLst/>
                <a:latin typeface="+mn-lt"/>
                <a:ea typeface="+mn-ea"/>
                <a:cs typeface="+mn-cs"/>
              </a:rPr>
              <a:t>Para la clasificación del grado de acuerdo se optó por un sistema analógico de clasificación fácil e intuitivo de usar1. Así, un símbolo (pulmón) verde indica una recomendación de consenso ‘‘debería hacerse’’:</a:t>
            </a:r>
          </a:p>
          <a:p>
            <a:r>
              <a:rPr lang="es-ES" sz="1200" kern="1200" dirty="0">
                <a:solidFill>
                  <a:schemeClr val="tx1"/>
                </a:solidFill>
                <a:effectLst/>
                <a:latin typeface="+mn-lt"/>
                <a:ea typeface="+mn-ea"/>
                <a:cs typeface="+mn-cs"/>
              </a:rPr>
              <a:t>tratamiento o procedimiento indicado que se basa en al menos un ensayo aleatorio, o está respaldado por evidencia observacional sólida de que es beneficioso y efectivo. Un ‘‘pulmón amarillo’’ indica acuerdo general y / o evidencia científica a favor de un ‘‘puede hacerse’’: esta declaración o la utilidad / eficacia de un tratamiento o procedimiento se basa en ensayos clínicos realizados con un número pequeño de pacientes o resultados que quizás no sean ampliamente aplicables a todos los pacientes con dichas características.</a:t>
            </a:r>
          </a:p>
          <a:p>
            <a:r>
              <a:rPr lang="es-ES" sz="1200" kern="1200" dirty="0">
                <a:solidFill>
                  <a:schemeClr val="tx1"/>
                </a:solidFill>
                <a:effectLst/>
                <a:latin typeface="+mn-lt"/>
                <a:ea typeface="+mn-ea"/>
                <a:cs typeface="+mn-cs"/>
              </a:rPr>
              <a:t>Por último, las estrategias de manejo para las cuales existe evidencia científica de daño potencial o mala praxis y que por lo tanto no deben ser promovidas (‘‘no hacer’’) están indicadas por un pulmón rojo.</a:t>
            </a:r>
          </a:p>
          <a:p>
            <a:endParaRPr lang="es-ES" sz="1200" kern="1200" dirty="0">
              <a:solidFill>
                <a:schemeClr val="tx1"/>
              </a:solidFill>
              <a:effectLst/>
              <a:latin typeface="+mn-lt"/>
              <a:ea typeface="+mn-ea"/>
              <a:cs typeface="+mn-cs"/>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dirty="0">
              <a:latin typeface="Calibri" panose="020F0502020204030204" pitchFamily="34" charset="0"/>
              <a:ea typeface="ＭＳ Ｐゴシック" panose="020B0600070205080204" pitchFamily="34" charset="-128"/>
            </a:endParaRPr>
          </a:p>
        </p:txBody>
      </p:sp>
      <p:sp>
        <p:nvSpPr>
          <p:cNvPr id="25605" name="Text Box 3">
            <a:extLst>
              <a:ext uri="{FF2B5EF4-FFF2-40B4-BE49-F238E27FC236}">
                <a16:creationId xmlns:a16="http://schemas.microsoft.com/office/drawing/2014/main" id="{5B2FCFFA-3399-DF4E-A1B1-2DC33B3D120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1144481-BA91-8442-9492-BB49B6BA590C}" type="slidenum">
              <a:rPr lang="es-ES" altLang="es-ES" sz="1200">
                <a:solidFill>
                  <a:srgbClr val="000000"/>
                </a:solidFill>
                <a:latin typeface="Calibri" panose="020F0502020204030204" pitchFamily="34" charset="0"/>
              </a:rPr>
              <a:pPr algn="r" eaLnBrk="1" hangingPunct="1">
                <a:buSzPct val="100000"/>
              </a:pPr>
              <a:t>9</a:t>
            </a:fld>
            <a:endParaRPr lang="es-ES" altLang="es-E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73982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3D3032A-FDE3-AA4C-ABAA-3047FA1798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fld id="{B6D66F20-0653-3F40-96CC-41B254EB9933}" type="slidenum">
              <a:rPr lang="es-ES" altLang="es-ES" sz="1200" smtClean="0">
                <a:solidFill>
                  <a:srgbClr val="000000"/>
                </a:solidFill>
                <a:latin typeface="Calibri" panose="020F0502020204030204" pitchFamily="34" charset="0"/>
              </a:rPr>
              <a:pPr/>
              <a:t>10</a:t>
            </a:fld>
            <a:endParaRPr lang="es-ES" altLang="es-ES" sz="1200">
              <a:solidFill>
                <a:srgbClr val="000000"/>
              </a:solidFill>
              <a:latin typeface="Calibri" panose="020F0502020204030204" pitchFamily="34" charset="0"/>
            </a:endParaRPr>
          </a:p>
        </p:txBody>
      </p:sp>
      <p:sp>
        <p:nvSpPr>
          <p:cNvPr id="25603" name="Text Box 1">
            <a:extLst>
              <a:ext uri="{FF2B5EF4-FFF2-40B4-BE49-F238E27FC236}">
                <a16:creationId xmlns:a16="http://schemas.microsoft.com/office/drawing/2014/main" id="{86E03B20-BEFB-A94C-BB78-3D7E13E75965}"/>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5604" name="Text Box 2">
            <a:extLst>
              <a:ext uri="{FF2B5EF4-FFF2-40B4-BE49-F238E27FC236}">
                <a16:creationId xmlns:a16="http://schemas.microsoft.com/office/drawing/2014/main" id="{532B86CF-6531-F440-BE13-EDC5CE67482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ES" altLang="es-ES" dirty="0">
              <a:latin typeface="Calibri" panose="020F0502020204030204" pitchFamily="34" charset="0"/>
              <a:ea typeface="ＭＳ Ｐゴシック" panose="020B0600070205080204" pitchFamily="34" charset="-128"/>
            </a:endParaRPr>
          </a:p>
        </p:txBody>
      </p:sp>
      <p:sp>
        <p:nvSpPr>
          <p:cNvPr id="25605" name="Text Box 3">
            <a:extLst>
              <a:ext uri="{FF2B5EF4-FFF2-40B4-BE49-F238E27FC236}">
                <a16:creationId xmlns:a16="http://schemas.microsoft.com/office/drawing/2014/main" id="{5B2FCFFA-3399-DF4E-A1B1-2DC33B3D120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1144481-BA91-8442-9492-BB49B6BA590C}" type="slidenum">
              <a:rPr lang="es-ES" altLang="es-ES" sz="1200">
                <a:solidFill>
                  <a:srgbClr val="000000"/>
                </a:solidFill>
                <a:latin typeface="Calibri" panose="020F0502020204030204" pitchFamily="34" charset="0"/>
              </a:rPr>
              <a:pPr algn="r" eaLnBrk="1" hangingPunct="1">
                <a:buSzPct val="100000"/>
              </a:pPr>
              <a:t>10</a:t>
            </a:fld>
            <a:endParaRPr lang="es-ES" altLang="es-E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130690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de título">
    <p:spTree>
      <p:nvGrpSpPr>
        <p:cNvPr id="1" name=""/>
        <p:cNvGrpSpPr/>
        <p:nvPr/>
      </p:nvGrpSpPr>
      <p:grpSpPr>
        <a:xfrm>
          <a:off x="0" y="0"/>
          <a:ext cx="0" cy="0"/>
          <a:chOff x="0" y="0"/>
          <a:chExt cx="0" cy="0"/>
        </a:xfrm>
      </p:grpSpPr>
      <p:pic>
        <p:nvPicPr>
          <p:cNvPr id="5" name="Imagen 11">
            <a:extLst>
              <a:ext uri="{FF2B5EF4-FFF2-40B4-BE49-F238E27FC236}">
                <a16:creationId xmlns:a16="http://schemas.microsoft.com/office/drawing/2014/main" id="{BEF7FF0C-2B15-9240-A6F0-A19571F52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4763" y="196850"/>
            <a:ext cx="71024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1">
            <a:extLst>
              <a:ext uri="{FF2B5EF4-FFF2-40B4-BE49-F238E27FC236}">
                <a16:creationId xmlns:a16="http://schemas.microsoft.com/office/drawing/2014/main" id="{BCF5683E-A993-694A-BB8A-C0A20865F6A7}"/>
              </a:ext>
            </a:extLst>
          </p:cNvPr>
          <p:cNvSpPr>
            <a:spLocks noChangeShapeType="1"/>
          </p:cNvSpPr>
          <p:nvPr/>
        </p:nvSpPr>
        <p:spPr bwMode="auto">
          <a:xfrm>
            <a:off x="0" y="2492375"/>
            <a:ext cx="121920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7" name="Imagen 12">
            <a:extLst>
              <a:ext uri="{FF2B5EF4-FFF2-40B4-BE49-F238E27FC236}">
                <a16:creationId xmlns:a16="http://schemas.microsoft.com/office/drawing/2014/main" id="{14AA96C4-AE02-D544-8A4E-E6E3C228D9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4763" y="196850"/>
            <a:ext cx="71024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1">
            <a:extLst>
              <a:ext uri="{FF2B5EF4-FFF2-40B4-BE49-F238E27FC236}">
                <a16:creationId xmlns:a16="http://schemas.microsoft.com/office/drawing/2014/main" id="{50FBAA93-164B-0C47-9F1E-45F27BE0FD91}"/>
              </a:ext>
            </a:extLst>
          </p:cNvPr>
          <p:cNvSpPr>
            <a:spLocks noChangeShapeType="1"/>
          </p:cNvSpPr>
          <p:nvPr/>
        </p:nvSpPr>
        <p:spPr bwMode="auto">
          <a:xfrm>
            <a:off x="0" y="2492375"/>
            <a:ext cx="121920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9" name="Picture 5" descr="Logotipo gtvmni">
            <a:extLst>
              <a:ext uri="{FF2B5EF4-FFF2-40B4-BE49-F238E27FC236}">
                <a16:creationId xmlns:a16="http://schemas.microsoft.com/office/drawing/2014/main" id="{2C65CBFF-9DDD-4546-8EE4-3A3C263034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9063" y="136525"/>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007435" y="2708921"/>
            <a:ext cx="10363200" cy="1470025"/>
          </a:xfrm>
        </p:spPr>
        <p:txBody>
          <a:bodyPr/>
          <a:lstStyle>
            <a:lvl1pPr>
              <a:defRPr>
                <a:solidFill>
                  <a:schemeClr val="accent6">
                    <a:lumMod val="75000"/>
                  </a:schemeClr>
                </a:solidFill>
              </a:defRPr>
            </a:lvl1pPr>
          </a:lstStyle>
          <a:p>
            <a:r>
              <a:rPr lang="es-ES_tradnl"/>
              <a:t>Clic para editar título</a:t>
            </a:r>
            <a:endParaRPr lang="es-ES" dirty="0"/>
          </a:p>
        </p:txBody>
      </p:sp>
      <p:sp>
        <p:nvSpPr>
          <p:cNvPr id="3" name="Subtítulo 2"/>
          <p:cNvSpPr>
            <a:spLocks noGrp="1"/>
          </p:cNvSpPr>
          <p:nvPr>
            <p:ph type="subTitle" idx="1"/>
          </p:nvPr>
        </p:nvSpPr>
        <p:spPr>
          <a:xfrm>
            <a:off x="2063552" y="4221088"/>
            <a:ext cx="8534400" cy="1032520"/>
          </a:xfrm>
        </p:spPr>
        <p:txBody>
          <a:bodyPr/>
          <a:lstStyle>
            <a:lvl1pPr marL="0" indent="0" algn="ctr">
              <a:buNone/>
              <a:defRPr sz="2800">
                <a:solidFill>
                  <a:srgbClr val="3A6A8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Haga clic para modificar el estilo de subtítulo del patrón</a:t>
            </a:r>
            <a:endParaRPr lang="es-ES" dirty="0"/>
          </a:p>
        </p:txBody>
      </p:sp>
      <p:sp>
        <p:nvSpPr>
          <p:cNvPr id="14" name="Marcador de texto 13"/>
          <p:cNvSpPr>
            <a:spLocks noGrp="1"/>
          </p:cNvSpPr>
          <p:nvPr>
            <p:ph type="body" sz="quarter" idx="13"/>
          </p:nvPr>
        </p:nvSpPr>
        <p:spPr>
          <a:xfrm>
            <a:off x="9840384" y="5589588"/>
            <a:ext cx="1219200" cy="647724"/>
          </a:xfrm>
        </p:spPr>
        <p:txBody>
          <a:bodyPr/>
          <a:lstStyle>
            <a:lvl1pPr marL="0" indent="0" algn="r">
              <a:buFontTx/>
              <a:buNone/>
              <a:defRPr sz="1800" b="0" i="1">
                <a:solidFill>
                  <a:schemeClr val="accent6">
                    <a:lumMod val="75000"/>
                  </a:schemeClr>
                </a:solidFill>
              </a:defRPr>
            </a:lvl1pPr>
            <a:lvl2pPr marL="457200" indent="0" algn="r">
              <a:buFontTx/>
              <a:buNone/>
              <a:defRPr sz="1800">
                <a:solidFill>
                  <a:schemeClr val="accent6">
                    <a:lumMod val="75000"/>
                  </a:schemeClr>
                </a:solidFill>
              </a:defRPr>
            </a:lvl2pPr>
            <a:lvl3pPr marL="914400" indent="0" algn="r">
              <a:buFontTx/>
              <a:buNone/>
              <a:defRPr sz="1800">
                <a:solidFill>
                  <a:schemeClr val="accent6">
                    <a:lumMod val="75000"/>
                  </a:schemeClr>
                </a:solidFill>
              </a:defRPr>
            </a:lvl3pPr>
            <a:lvl4pPr marL="1371600" indent="0" algn="r">
              <a:buFontTx/>
              <a:buNone/>
              <a:defRPr sz="1800">
                <a:solidFill>
                  <a:schemeClr val="accent6">
                    <a:lumMod val="75000"/>
                  </a:schemeClr>
                </a:solidFill>
              </a:defRPr>
            </a:lvl4pPr>
            <a:lvl5pPr marL="1828800" indent="0" algn="r">
              <a:buFontTx/>
              <a:buNone/>
              <a:defRPr sz="1800">
                <a:solidFill>
                  <a:schemeClr val="accent6">
                    <a:lumMod val="75000"/>
                  </a:schemeClr>
                </a:solidFill>
              </a:defRPr>
            </a:lvl5pPr>
          </a:lstStyle>
          <a:p>
            <a:pPr lvl="0"/>
            <a:r>
              <a:rPr lang="es-ES_tradnl"/>
              <a:t>Haga clic para modificar el estilo de texto del patrón</a:t>
            </a:r>
          </a:p>
        </p:txBody>
      </p:sp>
      <p:sp>
        <p:nvSpPr>
          <p:cNvPr id="10" name="Rectangle 4">
            <a:extLst>
              <a:ext uri="{FF2B5EF4-FFF2-40B4-BE49-F238E27FC236}">
                <a16:creationId xmlns:a16="http://schemas.microsoft.com/office/drawing/2014/main" id="{B8A7D6A3-9C70-6B43-8E08-CA3179135316}"/>
              </a:ext>
            </a:extLst>
          </p:cNvPr>
          <p:cNvSpPr>
            <a:spLocks noGrp="1" noChangeArrowheads="1"/>
          </p:cNvSpPr>
          <p:nvPr>
            <p:ph type="dt" sz="half" idx="14"/>
          </p:nvPr>
        </p:nvSpPr>
        <p:spPr/>
        <p:txBody>
          <a:bodyPr/>
          <a:lstStyle>
            <a:lvl1pPr>
              <a:defRPr/>
            </a:lvl1pPr>
          </a:lstStyle>
          <a:p>
            <a:pPr>
              <a:defRPr/>
            </a:pPr>
            <a:endParaRPr lang="es-ES"/>
          </a:p>
        </p:txBody>
      </p:sp>
      <p:sp>
        <p:nvSpPr>
          <p:cNvPr id="11" name="Rectangle 5">
            <a:extLst>
              <a:ext uri="{FF2B5EF4-FFF2-40B4-BE49-F238E27FC236}">
                <a16:creationId xmlns:a16="http://schemas.microsoft.com/office/drawing/2014/main" id="{CCE1F656-1CC0-2A49-90AF-6AB780C601C7}"/>
              </a:ext>
            </a:extLst>
          </p:cNvPr>
          <p:cNvSpPr>
            <a:spLocks noGrp="1" noChangeArrowheads="1"/>
          </p:cNvSpPr>
          <p:nvPr>
            <p:ph type="ftr" sz="quarter" idx="15"/>
          </p:nvPr>
        </p:nvSpPr>
        <p:spPr/>
        <p:txBody>
          <a:bodyPr/>
          <a:lstStyle>
            <a:lvl1pPr>
              <a:defRPr/>
            </a:lvl1pPr>
          </a:lstStyle>
          <a:p>
            <a:pPr>
              <a:defRPr/>
            </a:pPr>
            <a:endParaRPr lang="es-ES"/>
          </a:p>
        </p:txBody>
      </p:sp>
      <p:sp>
        <p:nvSpPr>
          <p:cNvPr id="12" name="Rectangle 6">
            <a:extLst>
              <a:ext uri="{FF2B5EF4-FFF2-40B4-BE49-F238E27FC236}">
                <a16:creationId xmlns:a16="http://schemas.microsoft.com/office/drawing/2014/main" id="{D50143AD-A042-864B-91D6-046A81454347}"/>
              </a:ext>
            </a:extLst>
          </p:cNvPr>
          <p:cNvSpPr>
            <a:spLocks noGrp="1" noChangeArrowheads="1"/>
          </p:cNvSpPr>
          <p:nvPr>
            <p:ph type="sldNum" sz="quarter" idx="16"/>
          </p:nvPr>
        </p:nvSpPr>
        <p:spPr/>
        <p:txBody>
          <a:bodyPr/>
          <a:lstStyle>
            <a:lvl1pPr>
              <a:defRPr smtClean="0"/>
            </a:lvl1pPr>
          </a:lstStyle>
          <a:p>
            <a:pPr>
              <a:defRPr/>
            </a:pPr>
            <a:fld id="{38F7F2B3-FB9D-B842-B0EF-54DF2E1C13EE}" type="slidenum">
              <a:rPr lang="es-ES" altLang="es-ES"/>
              <a:pPr>
                <a:defRPr/>
              </a:pPr>
              <a:t>‹Nº›</a:t>
            </a:fld>
            <a:endParaRPr lang="es-ES" altLang="es-ES"/>
          </a:p>
        </p:txBody>
      </p:sp>
    </p:spTree>
    <p:extLst>
      <p:ext uri="{BB962C8B-B14F-4D97-AF65-F5344CB8AC3E}">
        <p14:creationId xmlns:p14="http://schemas.microsoft.com/office/powerpoint/2010/main" val="3523865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391477" y="188640"/>
            <a:ext cx="10190923" cy="543197"/>
          </a:xfrm>
        </p:spPr>
        <p:txBody>
          <a:bodyPr/>
          <a:lstStyle>
            <a:lvl1pPr>
              <a:defRPr sz="3600">
                <a:solidFill>
                  <a:schemeClr val="accent6">
                    <a:lumMod val="75000"/>
                  </a:schemeClr>
                </a:solidFill>
              </a:defRPr>
            </a:lvl1pPr>
          </a:lstStyle>
          <a:p>
            <a:r>
              <a:rPr lang="es-ES_tradnl" dirty="0"/>
              <a:t>Clic para editar título</a:t>
            </a:r>
            <a:endParaRPr lang="es-ES" dirty="0"/>
          </a:p>
        </p:txBody>
      </p:sp>
      <p:sp>
        <p:nvSpPr>
          <p:cNvPr id="3" name="Marcador de contenido 2"/>
          <p:cNvSpPr>
            <a:spLocks noGrp="1"/>
          </p:cNvSpPr>
          <p:nvPr>
            <p:ph idx="1"/>
          </p:nvPr>
        </p:nvSpPr>
        <p:spPr/>
        <p:txBody>
          <a:bodyPr/>
          <a:lstStyle>
            <a:lvl1pPr>
              <a:buClr>
                <a:srgbClr val="1A94B0"/>
              </a:buClr>
              <a:defRPr sz="2800" baseline="0">
                <a:solidFill>
                  <a:schemeClr val="accent6">
                    <a:lumMod val="75000"/>
                  </a:schemeClr>
                </a:solidFill>
              </a:defRPr>
            </a:lvl1pPr>
            <a:lvl2pPr>
              <a:buClr>
                <a:srgbClr val="FF6600"/>
              </a:buClr>
              <a:defRPr sz="2000" baseline="0">
                <a:solidFill>
                  <a:schemeClr val="accent6">
                    <a:lumMod val="75000"/>
                  </a:schemeClr>
                </a:solidFill>
              </a:defRPr>
            </a:lvl2pPr>
            <a:lvl3pPr>
              <a:defRPr sz="2000">
                <a:solidFill>
                  <a:srgbClr val="3A6A80"/>
                </a:solidFill>
              </a:defRPr>
            </a:lvl3pPr>
          </a:lstStyle>
          <a:p>
            <a:pPr lvl="0"/>
            <a:r>
              <a:rPr lang="es-ES_tradnl"/>
              <a:t>Haga clic para modificar el estilo de texto del patrón</a:t>
            </a:r>
          </a:p>
          <a:p>
            <a:pPr lvl="1"/>
            <a:r>
              <a:rPr lang="es-ES_tradnl"/>
              <a:t>Segundo nivel</a:t>
            </a:r>
          </a:p>
          <a:p>
            <a:pPr lvl="2"/>
            <a:r>
              <a:rPr lang="es-ES_tradnl"/>
              <a:t>Tercer nivel</a:t>
            </a:r>
          </a:p>
        </p:txBody>
      </p:sp>
      <p:sp>
        <p:nvSpPr>
          <p:cNvPr id="4" name="Rectangle 4">
            <a:extLst>
              <a:ext uri="{FF2B5EF4-FFF2-40B4-BE49-F238E27FC236}">
                <a16:creationId xmlns:a16="http://schemas.microsoft.com/office/drawing/2014/main" id="{2766F47F-4E0B-AE4C-8DAC-3AF3E9B1DC70}"/>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2F55705C-3C18-2A41-84EA-CE6C729BB1CB}"/>
              </a:ext>
            </a:extLst>
          </p:cNvPr>
          <p:cNvSpPr>
            <a:spLocks noGrp="1" noChangeArrowheads="1"/>
          </p:cNvSpPr>
          <p:nvPr>
            <p:ph type="ftr" sz="quarter" idx="11"/>
          </p:nvPr>
        </p:nvSpPr>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1852C681-4CCF-B34B-AB8D-C9FD97BF6687}"/>
              </a:ext>
            </a:extLst>
          </p:cNvPr>
          <p:cNvSpPr>
            <a:spLocks noGrp="1" noChangeArrowheads="1"/>
          </p:cNvSpPr>
          <p:nvPr>
            <p:ph type="sldNum" sz="quarter" idx="12"/>
          </p:nvPr>
        </p:nvSpPr>
        <p:spPr/>
        <p:txBody>
          <a:bodyPr/>
          <a:lstStyle>
            <a:lvl1pPr>
              <a:defRPr/>
            </a:lvl1pPr>
          </a:lstStyle>
          <a:p>
            <a:pPr>
              <a:defRPr/>
            </a:pPr>
            <a:fld id="{D64924C9-06DC-C84B-85D8-D7B38B803461}" type="slidenum">
              <a:rPr lang="es-ES" altLang="es-ES"/>
              <a:pPr>
                <a:defRPr/>
              </a:pPr>
              <a:t>‹Nº›</a:t>
            </a:fld>
            <a:endParaRPr lang="es-ES" altLang="es-ES"/>
          </a:p>
        </p:txBody>
      </p:sp>
    </p:spTree>
    <p:extLst>
      <p:ext uri="{BB962C8B-B14F-4D97-AF65-F5344CB8AC3E}">
        <p14:creationId xmlns:p14="http://schemas.microsoft.com/office/powerpoint/2010/main" val="2952202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os objetos">
    <p:spTree>
      <p:nvGrpSpPr>
        <p:cNvPr id="1" name=""/>
        <p:cNvGrpSpPr/>
        <p:nvPr/>
      </p:nvGrpSpPr>
      <p:grpSpPr>
        <a:xfrm>
          <a:off x="0" y="0"/>
          <a:ext cx="0" cy="0"/>
          <a:chOff x="0" y="0"/>
          <a:chExt cx="0" cy="0"/>
        </a:xfrm>
      </p:grpSpPr>
      <p:sp>
        <p:nvSpPr>
          <p:cNvPr id="13" name="Título 1"/>
          <p:cNvSpPr>
            <a:spLocks noGrp="1"/>
          </p:cNvSpPr>
          <p:nvPr>
            <p:ph type="title"/>
          </p:nvPr>
        </p:nvSpPr>
        <p:spPr>
          <a:xfrm>
            <a:off x="1391477" y="188640"/>
            <a:ext cx="10190923" cy="543196"/>
          </a:xfrm>
        </p:spPr>
        <p:txBody>
          <a:bodyPr/>
          <a:lstStyle>
            <a:lvl1pPr>
              <a:defRPr sz="3600">
                <a:solidFill>
                  <a:schemeClr val="accent6">
                    <a:lumMod val="75000"/>
                  </a:schemeClr>
                </a:solidFill>
              </a:defRPr>
            </a:lvl1pPr>
          </a:lstStyle>
          <a:p>
            <a:r>
              <a:rPr lang="es-ES_tradnl"/>
              <a:t>Clic para editar título</a:t>
            </a:r>
            <a:endParaRPr lang="es-ES" dirty="0"/>
          </a:p>
        </p:txBody>
      </p:sp>
      <p:sp>
        <p:nvSpPr>
          <p:cNvPr id="14" name="Marcador de contenido 2"/>
          <p:cNvSpPr>
            <a:spLocks noGrp="1"/>
          </p:cNvSpPr>
          <p:nvPr>
            <p:ph idx="1"/>
          </p:nvPr>
        </p:nvSpPr>
        <p:spPr>
          <a:xfrm>
            <a:off x="609600" y="1556793"/>
            <a:ext cx="5198368" cy="4569371"/>
          </a:xfrm>
        </p:spPr>
        <p:txBody>
          <a:bodyPr/>
          <a:lstStyle>
            <a:lvl1pPr>
              <a:buClr>
                <a:srgbClr val="1A94B0"/>
              </a:buClr>
              <a:defRPr sz="2800" baseline="0">
                <a:solidFill>
                  <a:schemeClr val="accent6">
                    <a:lumMod val="75000"/>
                  </a:schemeClr>
                </a:solidFill>
              </a:defRPr>
            </a:lvl1pPr>
            <a:lvl2pPr>
              <a:buClr>
                <a:srgbClr val="FF6600"/>
              </a:buClr>
              <a:defRPr sz="2000" baseline="0">
                <a:solidFill>
                  <a:schemeClr val="accent6">
                    <a:lumMod val="75000"/>
                  </a:schemeClr>
                </a:solidFill>
              </a:defRPr>
            </a:lvl2pPr>
            <a:lvl3pPr>
              <a:defRPr sz="2000">
                <a:solidFill>
                  <a:srgbClr val="3A6A80"/>
                </a:solidFill>
              </a:defRPr>
            </a:lvl3pPr>
          </a:lstStyle>
          <a:p>
            <a:pPr lvl="0"/>
            <a:r>
              <a:rPr lang="es-ES_tradnl"/>
              <a:t>Haga clic para modificar el estilo de texto del patrón</a:t>
            </a:r>
          </a:p>
          <a:p>
            <a:pPr lvl="1"/>
            <a:r>
              <a:rPr lang="es-ES_tradnl"/>
              <a:t>Segundo nivel</a:t>
            </a:r>
          </a:p>
          <a:p>
            <a:pPr lvl="2"/>
            <a:r>
              <a:rPr lang="es-ES_tradnl"/>
              <a:t>Tercer nivel</a:t>
            </a:r>
          </a:p>
        </p:txBody>
      </p:sp>
      <p:sp>
        <p:nvSpPr>
          <p:cNvPr id="15" name="Marcador de contenido 2"/>
          <p:cNvSpPr>
            <a:spLocks noGrp="1"/>
          </p:cNvSpPr>
          <p:nvPr>
            <p:ph idx="13"/>
          </p:nvPr>
        </p:nvSpPr>
        <p:spPr>
          <a:xfrm>
            <a:off x="6384032" y="1556793"/>
            <a:ext cx="5198368" cy="4569371"/>
          </a:xfrm>
        </p:spPr>
        <p:txBody>
          <a:bodyPr/>
          <a:lstStyle>
            <a:lvl1pPr>
              <a:buClr>
                <a:srgbClr val="1A94B0"/>
              </a:buClr>
              <a:defRPr sz="2800" baseline="0">
                <a:solidFill>
                  <a:schemeClr val="accent6">
                    <a:lumMod val="75000"/>
                  </a:schemeClr>
                </a:solidFill>
              </a:defRPr>
            </a:lvl1pPr>
            <a:lvl2pPr>
              <a:buClr>
                <a:srgbClr val="FF6600"/>
              </a:buClr>
              <a:defRPr sz="2000" baseline="0">
                <a:solidFill>
                  <a:schemeClr val="accent6">
                    <a:lumMod val="75000"/>
                  </a:schemeClr>
                </a:solidFill>
              </a:defRPr>
            </a:lvl2pPr>
            <a:lvl3pPr>
              <a:defRPr sz="2000">
                <a:solidFill>
                  <a:srgbClr val="3A6A80"/>
                </a:solidFill>
              </a:defRPr>
            </a:lvl3pPr>
          </a:lstStyle>
          <a:p>
            <a:pPr lvl="0"/>
            <a:r>
              <a:rPr lang="es-ES_tradnl"/>
              <a:t>Haga clic para modificar el estilo de texto del patrón</a:t>
            </a:r>
          </a:p>
          <a:p>
            <a:pPr lvl="1"/>
            <a:r>
              <a:rPr lang="es-ES_tradnl"/>
              <a:t>Segundo nivel</a:t>
            </a:r>
          </a:p>
          <a:p>
            <a:pPr lvl="2"/>
            <a:r>
              <a:rPr lang="es-ES_tradnl"/>
              <a:t>Tercer nivel</a:t>
            </a:r>
          </a:p>
        </p:txBody>
      </p:sp>
      <p:sp>
        <p:nvSpPr>
          <p:cNvPr id="5" name="Rectangle 4">
            <a:extLst>
              <a:ext uri="{FF2B5EF4-FFF2-40B4-BE49-F238E27FC236}">
                <a16:creationId xmlns:a16="http://schemas.microsoft.com/office/drawing/2014/main" id="{1E3CF6F0-10BF-5743-B1C3-BF4A25A45571}"/>
              </a:ext>
            </a:extLst>
          </p:cNvPr>
          <p:cNvSpPr>
            <a:spLocks noGrp="1" noChangeArrowheads="1"/>
          </p:cNvSpPr>
          <p:nvPr>
            <p:ph type="dt" sz="half" idx="14"/>
          </p:nvPr>
        </p:nvSpPr>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EDDBC7A8-939B-DF43-A006-3F31107060E8}"/>
              </a:ext>
            </a:extLst>
          </p:cNvPr>
          <p:cNvSpPr>
            <a:spLocks noGrp="1" noChangeArrowheads="1"/>
          </p:cNvSpPr>
          <p:nvPr>
            <p:ph type="ftr" sz="quarter" idx="15"/>
          </p:nvPr>
        </p:nvSpPr>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80D75148-F692-B74F-882F-D4A732EB93CE}"/>
              </a:ext>
            </a:extLst>
          </p:cNvPr>
          <p:cNvSpPr>
            <a:spLocks noGrp="1" noChangeArrowheads="1"/>
          </p:cNvSpPr>
          <p:nvPr>
            <p:ph type="sldNum" sz="quarter" idx="16"/>
          </p:nvPr>
        </p:nvSpPr>
        <p:spPr/>
        <p:txBody>
          <a:bodyPr/>
          <a:lstStyle>
            <a:lvl1pPr>
              <a:defRPr smtClean="0"/>
            </a:lvl1pPr>
          </a:lstStyle>
          <a:p>
            <a:pPr>
              <a:defRPr/>
            </a:pPr>
            <a:fld id="{B1F8F27D-2560-EB48-AA3B-9558A48ED051}" type="slidenum">
              <a:rPr lang="es-ES" altLang="es-ES"/>
              <a:pPr>
                <a:defRPr/>
              </a:pPr>
              <a:t>‹Nº›</a:t>
            </a:fld>
            <a:endParaRPr lang="es-ES" altLang="es-ES"/>
          </a:p>
        </p:txBody>
      </p:sp>
    </p:spTree>
    <p:extLst>
      <p:ext uri="{BB962C8B-B14F-4D97-AF65-F5344CB8AC3E}">
        <p14:creationId xmlns:p14="http://schemas.microsoft.com/office/powerpoint/2010/main" val="412185453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11" name="Título 1"/>
          <p:cNvSpPr>
            <a:spLocks noGrp="1"/>
          </p:cNvSpPr>
          <p:nvPr>
            <p:ph type="title"/>
          </p:nvPr>
        </p:nvSpPr>
        <p:spPr>
          <a:xfrm>
            <a:off x="1391477" y="188640"/>
            <a:ext cx="10190923" cy="850106"/>
          </a:xfrm>
        </p:spPr>
        <p:txBody>
          <a:bodyPr/>
          <a:lstStyle>
            <a:lvl1pPr>
              <a:defRPr>
                <a:solidFill>
                  <a:schemeClr val="accent6">
                    <a:lumMod val="75000"/>
                  </a:schemeClr>
                </a:solidFill>
              </a:defRPr>
            </a:lvl1pPr>
          </a:lstStyle>
          <a:p>
            <a:r>
              <a:rPr lang="es-ES_tradnl"/>
              <a:t>Clic para editar título</a:t>
            </a:r>
            <a:endParaRPr lang="es-ES" dirty="0"/>
          </a:p>
        </p:txBody>
      </p:sp>
      <p:sp>
        <p:nvSpPr>
          <p:cNvPr id="3" name="Rectangle 4">
            <a:extLst>
              <a:ext uri="{FF2B5EF4-FFF2-40B4-BE49-F238E27FC236}">
                <a16:creationId xmlns:a16="http://schemas.microsoft.com/office/drawing/2014/main" id="{8CC932DD-7AD3-F543-A1E1-5F9F1F910F06}"/>
              </a:ext>
            </a:extLst>
          </p:cNvPr>
          <p:cNvSpPr>
            <a:spLocks noGrp="1" noChangeArrowheads="1"/>
          </p:cNvSpPr>
          <p:nvPr>
            <p:ph type="dt" sz="half" idx="10"/>
          </p:nvPr>
        </p:nvSpPr>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52F7FDCF-8931-7941-B266-2DB2D0F4594F}"/>
              </a:ext>
            </a:extLst>
          </p:cNvPr>
          <p:cNvSpPr>
            <a:spLocks noGrp="1" noChangeArrowheads="1"/>
          </p:cNvSpPr>
          <p:nvPr>
            <p:ph type="ftr" sz="quarter" idx="11"/>
          </p:nvPr>
        </p:nvSpPr>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FBFF1609-CDD7-E045-A2DC-8CCBCEC2D375}"/>
              </a:ext>
            </a:extLst>
          </p:cNvPr>
          <p:cNvSpPr>
            <a:spLocks noGrp="1" noChangeArrowheads="1"/>
          </p:cNvSpPr>
          <p:nvPr>
            <p:ph type="sldNum" sz="quarter" idx="12"/>
          </p:nvPr>
        </p:nvSpPr>
        <p:spPr/>
        <p:txBody>
          <a:bodyPr/>
          <a:lstStyle>
            <a:lvl1pPr>
              <a:defRPr/>
            </a:lvl1pPr>
          </a:lstStyle>
          <a:p>
            <a:pPr>
              <a:defRPr/>
            </a:pPr>
            <a:fld id="{9888BCAD-BB20-C845-A38F-36B2A1B0461C}" type="slidenum">
              <a:rPr lang="es-ES" altLang="es-ES"/>
              <a:pPr>
                <a:defRPr/>
              </a:pPr>
              <a:t>‹Nº›</a:t>
            </a:fld>
            <a:endParaRPr lang="es-ES" altLang="es-ES"/>
          </a:p>
        </p:txBody>
      </p:sp>
    </p:spTree>
    <p:extLst>
      <p:ext uri="{BB962C8B-B14F-4D97-AF65-F5344CB8AC3E}">
        <p14:creationId xmlns:p14="http://schemas.microsoft.com/office/powerpoint/2010/main" val="274154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6B37BA-37AB-354C-BDC4-97354376EAAD}"/>
              </a:ext>
            </a:extLst>
          </p:cNvPr>
          <p:cNvSpPr>
            <a:spLocks noGrp="1" noChangeArrowheads="1"/>
          </p:cNvSpPr>
          <p:nvPr>
            <p:ph type="dt" sz="half" idx="10"/>
          </p:nvPr>
        </p:nvSpPr>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AD8C8A0D-3751-F145-ACF8-21A1B80A0D98}"/>
              </a:ext>
            </a:extLst>
          </p:cNvPr>
          <p:cNvSpPr>
            <a:spLocks noGrp="1" noChangeArrowheads="1"/>
          </p:cNvSpPr>
          <p:nvPr>
            <p:ph type="ftr" sz="quarter" idx="11"/>
          </p:nvPr>
        </p:nvSpPr>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DD0FB202-77D6-C04B-B486-D67DAF1F4BA4}"/>
              </a:ext>
            </a:extLst>
          </p:cNvPr>
          <p:cNvSpPr>
            <a:spLocks noGrp="1" noChangeArrowheads="1"/>
          </p:cNvSpPr>
          <p:nvPr>
            <p:ph type="sldNum" sz="quarter" idx="12"/>
          </p:nvPr>
        </p:nvSpPr>
        <p:spPr/>
        <p:txBody>
          <a:bodyPr/>
          <a:lstStyle>
            <a:lvl1pPr>
              <a:defRPr/>
            </a:lvl1pPr>
          </a:lstStyle>
          <a:p>
            <a:pPr>
              <a:defRPr/>
            </a:pPr>
            <a:fld id="{80BFD0A3-A0A1-6A41-A8CF-34E8AD5D1F3E}" type="slidenum">
              <a:rPr lang="es-ES" altLang="es-ES"/>
              <a:pPr>
                <a:defRPr/>
              </a:pPr>
              <a:t>‹Nº›</a:t>
            </a:fld>
            <a:endParaRPr lang="es-ES" altLang="es-ES"/>
          </a:p>
        </p:txBody>
      </p:sp>
    </p:spTree>
    <p:extLst>
      <p:ext uri="{BB962C8B-B14F-4D97-AF65-F5344CB8AC3E}">
        <p14:creationId xmlns:p14="http://schemas.microsoft.com/office/powerpoint/2010/main" val="3195036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Créditos">
    <p:spTree>
      <p:nvGrpSpPr>
        <p:cNvPr id="1" name=""/>
        <p:cNvGrpSpPr/>
        <p:nvPr/>
      </p:nvGrpSpPr>
      <p:grpSpPr>
        <a:xfrm>
          <a:off x="0" y="0"/>
          <a:ext cx="0" cy="0"/>
          <a:chOff x="0" y="0"/>
          <a:chExt cx="0" cy="0"/>
        </a:xfrm>
      </p:grpSpPr>
      <p:pic>
        <p:nvPicPr>
          <p:cNvPr id="2" name="Picture 5" descr="Logotipo gtvmni">
            <a:extLst>
              <a:ext uri="{FF2B5EF4-FFF2-40B4-BE49-F238E27FC236}">
                <a16:creationId xmlns:a16="http://schemas.microsoft.com/office/drawing/2014/main" id="{C32F91F5-88C6-C044-B2E9-D14FFFDEB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050" y="2133600"/>
            <a:ext cx="26670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39CEBF2B-52F6-D547-A734-E158E7D48B54}"/>
              </a:ext>
            </a:extLst>
          </p:cNvPr>
          <p:cNvSpPr txBox="1">
            <a:spLocks noChangeArrowheads="1"/>
          </p:cNvSpPr>
          <p:nvPr/>
        </p:nvSpPr>
        <p:spPr bwMode="auto">
          <a:xfrm>
            <a:off x="4389438" y="4941888"/>
            <a:ext cx="2943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es-ES" altLang="es-ES" sz="1800">
                <a:solidFill>
                  <a:srgbClr val="26426B"/>
                </a:solidFill>
              </a:rPr>
              <a:t>Grupo de Trabajo de VMNI</a:t>
            </a:r>
          </a:p>
          <a:p>
            <a:pPr algn="ctr" eaLnBrk="1" hangingPunct="1">
              <a:buClr>
                <a:srgbClr val="000000"/>
              </a:buClr>
              <a:buSzPct val="100000"/>
              <a:buFont typeface="Times New Roman" panose="02020603050405020304" pitchFamily="18" charset="0"/>
              <a:buNone/>
            </a:pPr>
            <a:r>
              <a:rPr lang="es-CO" altLang="es-ES" sz="1800">
                <a:solidFill>
                  <a:srgbClr val="26426B"/>
                </a:solidFill>
              </a:rPr>
              <a:t>www.gtvmni.es</a:t>
            </a:r>
            <a:endParaRPr lang="es-ES" altLang="es-ES" sz="1800">
              <a:solidFill>
                <a:srgbClr val="26426B"/>
              </a:solidFill>
            </a:endParaRPr>
          </a:p>
          <a:p>
            <a:pPr algn="ctr" eaLnBrk="1" hangingPunct="1">
              <a:buClr>
                <a:srgbClr val="000000"/>
              </a:buClr>
              <a:buSzPct val="100000"/>
              <a:buFont typeface="Times New Roman" panose="02020603050405020304" pitchFamily="18" charset="0"/>
              <a:buNone/>
            </a:pPr>
            <a:r>
              <a:rPr lang="es-ES" altLang="es-ES" sz="1200">
                <a:solidFill>
                  <a:srgbClr val="26426B"/>
                </a:solidFill>
              </a:rPr>
              <a:t>© de los autores, 2015</a:t>
            </a:r>
            <a:endParaRPr lang="es-ES" altLang="es-ES" sz="1200">
              <a:solidFill>
                <a:srgbClr val="080808"/>
              </a:solidFill>
            </a:endParaRPr>
          </a:p>
        </p:txBody>
      </p:sp>
      <p:pic>
        <p:nvPicPr>
          <p:cNvPr id="4" name="Picture 5" descr="Logotipo gtvmni">
            <a:extLst>
              <a:ext uri="{FF2B5EF4-FFF2-40B4-BE49-F238E27FC236}">
                <a16:creationId xmlns:a16="http://schemas.microsoft.com/office/drawing/2014/main" id="{657F52C3-9684-BF4A-BE53-18D8121E8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050" y="2133600"/>
            <a:ext cx="26670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79E60D6C-774B-BD43-AF97-D495EBADB6E8}"/>
              </a:ext>
            </a:extLst>
          </p:cNvPr>
          <p:cNvSpPr txBox="1">
            <a:spLocks noChangeArrowheads="1"/>
          </p:cNvSpPr>
          <p:nvPr/>
        </p:nvSpPr>
        <p:spPr bwMode="auto">
          <a:xfrm>
            <a:off x="4389438" y="4941888"/>
            <a:ext cx="2943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es-ES" altLang="es-ES" sz="1800">
                <a:solidFill>
                  <a:srgbClr val="26426B"/>
                </a:solidFill>
              </a:rPr>
              <a:t>Grupo de Trabajo de VMNI</a:t>
            </a:r>
          </a:p>
          <a:p>
            <a:pPr algn="ctr" eaLnBrk="1" hangingPunct="1">
              <a:buClr>
                <a:srgbClr val="000000"/>
              </a:buClr>
              <a:buSzPct val="100000"/>
              <a:buFont typeface="Times New Roman" panose="02020603050405020304" pitchFamily="18" charset="0"/>
              <a:buNone/>
            </a:pPr>
            <a:r>
              <a:rPr lang="es-CO" altLang="es-ES" sz="1800">
                <a:solidFill>
                  <a:srgbClr val="26426B"/>
                </a:solidFill>
              </a:rPr>
              <a:t>www.gtvmni.es</a:t>
            </a:r>
            <a:endParaRPr lang="es-ES" altLang="es-ES" sz="1800">
              <a:solidFill>
                <a:srgbClr val="26426B"/>
              </a:solidFill>
            </a:endParaRPr>
          </a:p>
          <a:p>
            <a:pPr algn="ctr" eaLnBrk="1" hangingPunct="1">
              <a:buClr>
                <a:srgbClr val="000000"/>
              </a:buClr>
              <a:buSzPct val="100000"/>
              <a:buFont typeface="Times New Roman" panose="02020603050405020304" pitchFamily="18" charset="0"/>
              <a:buNone/>
            </a:pPr>
            <a:r>
              <a:rPr lang="es-ES" altLang="es-ES" sz="1200">
                <a:solidFill>
                  <a:srgbClr val="26426B"/>
                </a:solidFill>
              </a:rPr>
              <a:t>© de los autores, 2015</a:t>
            </a:r>
            <a:endParaRPr lang="es-ES" altLang="es-ES" sz="1200">
              <a:solidFill>
                <a:srgbClr val="080808"/>
              </a:solidFill>
            </a:endParaRPr>
          </a:p>
        </p:txBody>
      </p:sp>
      <p:sp>
        <p:nvSpPr>
          <p:cNvPr id="6" name="Rectangle 4">
            <a:extLst>
              <a:ext uri="{FF2B5EF4-FFF2-40B4-BE49-F238E27FC236}">
                <a16:creationId xmlns:a16="http://schemas.microsoft.com/office/drawing/2014/main" id="{1785059D-D1AF-174C-82CC-909F9C3E0873}"/>
              </a:ext>
            </a:extLst>
          </p:cNvPr>
          <p:cNvSpPr>
            <a:spLocks noGrp="1" noChangeArrowheads="1"/>
          </p:cNvSpPr>
          <p:nvPr>
            <p:ph type="dt" sz="half" idx="10"/>
          </p:nvPr>
        </p:nvSpPr>
        <p:spPr/>
        <p:txBody>
          <a:bodyPr/>
          <a:lstStyle>
            <a:lvl1pPr>
              <a:defRPr/>
            </a:lvl1pPr>
          </a:lstStyle>
          <a:p>
            <a:pPr>
              <a:defRPr/>
            </a:pPr>
            <a:endParaRPr lang="es-ES"/>
          </a:p>
        </p:txBody>
      </p:sp>
      <p:sp>
        <p:nvSpPr>
          <p:cNvPr id="7" name="Rectangle 5">
            <a:extLst>
              <a:ext uri="{FF2B5EF4-FFF2-40B4-BE49-F238E27FC236}">
                <a16:creationId xmlns:a16="http://schemas.microsoft.com/office/drawing/2014/main" id="{B58E9056-095F-A747-9BF9-73924DF662B5}"/>
              </a:ext>
            </a:extLst>
          </p:cNvPr>
          <p:cNvSpPr>
            <a:spLocks noGrp="1" noChangeArrowheads="1"/>
          </p:cNvSpPr>
          <p:nvPr>
            <p:ph type="ftr" sz="quarter" idx="11"/>
          </p:nvPr>
        </p:nvSpPr>
        <p:spPr/>
        <p:txBody>
          <a:bodyPr/>
          <a:lstStyle>
            <a:lvl1pPr>
              <a:defRPr/>
            </a:lvl1pPr>
          </a:lstStyle>
          <a:p>
            <a:pPr>
              <a:defRPr/>
            </a:pPr>
            <a:endParaRPr lang="es-ES"/>
          </a:p>
        </p:txBody>
      </p:sp>
      <p:sp>
        <p:nvSpPr>
          <p:cNvPr id="8" name="Rectangle 6">
            <a:extLst>
              <a:ext uri="{FF2B5EF4-FFF2-40B4-BE49-F238E27FC236}">
                <a16:creationId xmlns:a16="http://schemas.microsoft.com/office/drawing/2014/main" id="{AA350A21-9366-2B48-BE0A-99D3386535B0}"/>
              </a:ext>
            </a:extLst>
          </p:cNvPr>
          <p:cNvSpPr>
            <a:spLocks noGrp="1" noChangeArrowheads="1"/>
          </p:cNvSpPr>
          <p:nvPr>
            <p:ph type="sldNum" sz="quarter" idx="12"/>
          </p:nvPr>
        </p:nvSpPr>
        <p:spPr/>
        <p:txBody>
          <a:bodyPr/>
          <a:lstStyle>
            <a:lvl1pPr>
              <a:defRPr smtClean="0"/>
            </a:lvl1pPr>
          </a:lstStyle>
          <a:p>
            <a:pPr>
              <a:defRPr/>
            </a:pPr>
            <a:fld id="{8523E8BB-6DB5-E041-83C3-ADF975AC9EF6}" type="slidenum">
              <a:rPr lang="es-ES" altLang="es-ES"/>
              <a:pPr>
                <a:defRPr/>
              </a:pPr>
              <a:t>‹Nº›</a:t>
            </a:fld>
            <a:endParaRPr lang="es-ES" altLang="es-ES"/>
          </a:p>
        </p:txBody>
      </p:sp>
    </p:spTree>
    <p:extLst>
      <p:ext uri="{BB962C8B-B14F-4D97-AF65-F5344CB8AC3E}">
        <p14:creationId xmlns:p14="http://schemas.microsoft.com/office/powerpoint/2010/main" val="3907577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pic>
        <p:nvPicPr>
          <p:cNvPr id="4" name="Picture 5" descr="Logotipo gtvmni">
            <a:extLst>
              <a:ext uri="{FF2B5EF4-FFF2-40B4-BE49-F238E27FC236}">
                <a16:creationId xmlns:a16="http://schemas.microsoft.com/office/drawing/2014/main" id="{72C7025A-FF18-CF4B-B322-8170DFFA4F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136525"/>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3">
            <a:extLst>
              <a:ext uri="{FF2B5EF4-FFF2-40B4-BE49-F238E27FC236}">
                <a16:creationId xmlns:a16="http://schemas.microsoft.com/office/drawing/2014/main" id="{06625D71-D8FB-3F40-A169-5C5593B3D1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3975" y="219075"/>
            <a:ext cx="46799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1">
            <a:extLst>
              <a:ext uri="{FF2B5EF4-FFF2-40B4-BE49-F238E27FC236}">
                <a16:creationId xmlns:a16="http://schemas.microsoft.com/office/drawing/2014/main" id="{5C650C8F-C32A-BF4B-92EC-5684A99EDA89}"/>
              </a:ext>
            </a:extLst>
          </p:cNvPr>
          <p:cNvSpPr>
            <a:spLocks noChangeShapeType="1"/>
          </p:cNvSpPr>
          <p:nvPr userDrawn="1"/>
        </p:nvSpPr>
        <p:spPr bwMode="auto">
          <a:xfrm>
            <a:off x="6350" y="2205038"/>
            <a:ext cx="121920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 name="Título 1"/>
          <p:cNvSpPr>
            <a:spLocks noGrp="1"/>
          </p:cNvSpPr>
          <p:nvPr>
            <p:ph type="ctrTitle"/>
          </p:nvPr>
        </p:nvSpPr>
        <p:spPr>
          <a:xfrm>
            <a:off x="914400" y="3523803"/>
            <a:ext cx="10363200" cy="1470025"/>
          </a:xfrm>
        </p:spPr>
        <p:txBody>
          <a:bodyPr/>
          <a:lstStyle>
            <a:lvl1pPr>
              <a:defRPr>
                <a:solidFill>
                  <a:schemeClr val="accent6">
                    <a:lumMod val="75000"/>
                  </a:schemeClr>
                </a:solidFill>
              </a:defRPr>
            </a:lvl1pPr>
          </a:lstStyle>
          <a:p>
            <a:r>
              <a:rPr lang="es-ES_tradnl"/>
              <a:t>Clic para editar título</a:t>
            </a:r>
            <a:endParaRPr lang="es-ES"/>
          </a:p>
        </p:txBody>
      </p:sp>
      <p:sp>
        <p:nvSpPr>
          <p:cNvPr id="3" name="Subtítulo 2"/>
          <p:cNvSpPr>
            <a:spLocks noGrp="1"/>
          </p:cNvSpPr>
          <p:nvPr>
            <p:ph type="subTitle" idx="1"/>
          </p:nvPr>
        </p:nvSpPr>
        <p:spPr>
          <a:xfrm>
            <a:off x="914400" y="5013176"/>
            <a:ext cx="10363200" cy="625624"/>
          </a:xfrm>
        </p:spPr>
        <p:txBody>
          <a:bodyPr/>
          <a:lstStyle>
            <a:lvl1pPr marL="0" indent="0" algn="ctr">
              <a:buNone/>
              <a:defRPr sz="2800">
                <a:solidFill>
                  <a:schemeClr val="accent6">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dirty="0"/>
              <a:t>Haga clic para modificar el estilo de subtítulo del patrón</a:t>
            </a:r>
            <a:endParaRPr lang="es-ES" dirty="0"/>
          </a:p>
        </p:txBody>
      </p:sp>
      <p:sp>
        <p:nvSpPr>
          <p:cNvPr id="7" name="Rectangle 4">
            <a:extLst>
              <a:ext uri="{FF2B5EF4-FFF2-40B4-BE49-F238E27FC236}">
                <a16:creationId xmlns:a16="http://schemas.microsoft.com/office/drawing/2014/main" id="{6B657ECB-A7DC-BA40-B748-5CEA64F76F02}"/>
              </a:ext>
            </a:extLst>
          </p:cNvPr>
          <p:cNvSpPr>
            <a:spLocks noGrp="1" noChangeArrowheads="1"/>
          </p:cNvSpPr>
          <p:nvPr>
            <p:ph type="dt" sz="half" idx="10"/>
          </p:nvPr>
        </p:nvSpPr>
        <p:spPr/>
        <p:txBody>
          <a:bodyPr/>
          <a:lstStyle>
            <a:lvl1pPr>
              <a:defRPr sz="1200">
                <a:solidFill>
                  <a:schemeClr val="bg2">
                    <a:lumMod val="75000"/>
                  </a:schemeClr>
                </a:solidFill>
              </a:defRPr>
            </a:lvl1pPr>
          </a:lstStyle>
          <a:p>
            <a:pPr>
              <a:defRPr/>
            </a:pPr>
            <a:endParaRPr lang="es-ES"/>
          </a:p>
        </p:txBody>
      </p:sp>
      <p:sp>
        <p:nvSpPr>
          <p:cNvPr id="8" name="Rectangle 5">
            <a:extLst>
              <a:ext uri="{FF2B5EF4-FFF2-40B4-BE49-F238E27FC236}">
                <a16:creationId xmlns:a16="http://schemas.microsoft.com/office/drawing/2014/main" id="{F7FCA570-A25A-844B-8D2D-BBA57DEF5A9D}"/>
              </a:ext>
            </a:extLst>
          </p:cNvPr>
          <p:cNvSpPr>
            <a:spLocks noGrp="1" noChangeArrowheads="1"/>
          </p:cNvSpPr>
          <p:nvPr>
            <p:ph type="ftr" sz="quarter" idx="11"/>
          </p:nvPr>
        </p:nvSpPr>
        <p:spPr/>
        <p:txBody>
          <a:bodyPr/>
          <a:lstStyle>
            <a:lvl1pPr>
              <a:defRPr sz="1200">
                <a:solidFill>
                  <a:schemeClr val="bg2">
                    <a:lumMod val="75000"/>
                  </a:schemeClr>
                </a:solidFill>
              </a:defRPr>
            </a:lvl1pPr>
          </a:lstStyle>
          <a:p>
            <a:pPr>
              <a:defRPr/>
            </a:pPr>
            <a:endParaRPr lang="es-ES"/>
          </a:p>
        </p:txBody>
      </p:sp>
      <p:sp>
        <p:nvSpPr>
          <p:cNvPr id="9" name="Rectangle 6">
            <a:extLst>
              <a:ext uri="{FF2B5EF4-FFF2-40B4-BE49-F238E27FC236}">
                <a16:creationId xmlns:a16="http://schemas.microsoft.com/office/drawing/2014/main" id="{3047E953-0CE4-F24D-9D6E-FFDC66B3CB2D}"/>
              </a:ext>
            </a:extLst>
          </p:cNvPr>
          <p:cNvSpPr>
            <a:spLocks noGrp="1" noChangeArrowheads="1"/>
          </p:cNvSpPr>
          <p:nvPr>
            <p:ph type="sldNum" sz="quarter" idx="12"/>
          </p:nvPr>
        </p:nvSpPr>
        <p:spPr/>
        <p:txBody>
          <a:bodyPr/>
          <a:lstStyle>
            <a:lvl1pPr>
              <a:defRPr smtClean="0">
                <a:solidFill>
                  <a:srgbClr val="606060"/>
                </a:solidFill>
              </a:defRPr>
            </a:lvl1pPr>
          </a:lstStyle>
          <a:p>
            <a:pPr>
              <a:defRPr/>
            </a:pPr>
            <a:fld id="{2C8E8750-A040-F34D-B02F-B984440BA867}" type="slidenum">
              <a:rPr lang="es-ES" altLang="es-ES"/>
              <a:pPr>
                <a:defRPr/>
              </a:pPr>
              <a:t>‹Nº›</a:t>
            </a:fld>
            <a:endParaRPr lang="es-ES" altLang="es-ES"/>
          </a:p>
        </p:txBody>
      </p:sp>
    </p:spTree>
    <p:extLst>
      <p:ext uri="{BB962C8B-B14F-4D97-AF65-F5344CB8AC3E}">
        <p14:creationId xmlns:p14="http://schemas.microsoft.com/office/powerpoint/2010/main" val="236871853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8DB1990-D3FE-8347-9561-BF403445F7BA}"/>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027" name="Rectangle 2">
            <a:extLst>
              <a:ext uri="{FF2B5EF4-FFF2-40B4-BE49-F238E27FC236}">
                <a16:creationId xmlns:a16="http://schemas.microsoft.com/office/drawing/2014/main" id="{F235A94F-DA65-154A-97C2-E690E5ACA70B}"/>
              </a:ext>
            </a:extLst>
          </p:cNvPr>
          <p:cNvSpPr>
            <a:spLocks noGrp="1" noChangeArrowheads="1"/>
          </p:cNvSpPr>
          <p:nvPr>
            <p:ph type="title"/>
          </p:nvPr>
        </p:nvSpPr>
        <p:spPr bwMode="auto">
          <a:xfrm>
            <a:off x="609600" y="274638"/>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1028" name="Rectangle 3">
            <a:extLst>
              <a:ext uri="{FF2B5EF4-FFF2-40B4-BE49-F238E27FC236}">
                <a16:creationId xmlns:a16="http://schemas.microsoft.com/office/drawing/2014/main" id="{DB1E28D5-08B9-4241-ADCE-990DF368C4D8}"/>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7" name="Rectangle 4">
            <a:extLst>
              <a:ext uri="{FF2B5EF4-FFF2-40B4-BE49-F238E27FC236}">
                <a16:creationId xmlns:a16="http://schemas.microsoft.com/office/drawing/2014/main" id="{4EC8BE21-80BE-1F41-BA87-FD19451DF337}"/>
              </a:ext>
            </a:extLst>
          </p:cNvPr>
          <p:cNvSpPr>
            <a:spLocks noGrp="1" noChangeArrowheads="1"/>
          </p:cNvSpPr>
          <p:nvPr>
            <p:ph type="dt" sz="half" idx="2"/>
          </p:nvPr>
        </p:nvSpPr>
        <p:spPr>
          <a:xfrm>
            <a:off x="623888" y="6381750"/>
            <a:ext cx="2844800" cy="279400"/>
          </a:xfrm>
          <a:prstGeom prst="rect">
            <a:avLst/>
          </a:prstGeom>
        </p:spPr>
        <p:txBody>
          <a:bodyPr vert="horz" wrap="square" lIns="91440" tIns="45720" rIns="91440" bIns="45720" numCol="1" anchor="t" anchorCtr="0" compatLnSpc="1">
            <a:prstTxWarp prst="textNoShape">
              <a:avLst/>
            </a:prstTxWarp>
          </a:bodyPr>
          <a:lstStyle>
            <a:lvl1pPr eaLnBrk="1" hangingPunct="1">
              <a:buClr>
                <a:srgbClr val="000000"/>
              </a:buClr>
              <a:buSzPct val="100000"/>
              <a:buFont typeface="Times New Roman" pitchFamily="18" charset="0"/>
              <a:buNone/>
              <a:defRPr sz="1200">
                <a:solidFill>
                  <a:srgbClr val="222268"/>
                </a:solidFill>
              </a:defRPr>
            </a:lvl1pPr>
          </a:lstStyle>
          <a:p>
            <a:pPr>
              <a:defRPr/>
            </a:pPr>
            <a:endParaRPr lang="es-ES"/>
          </a:p>
        </p:txBody>
      </p:sp>
      <p:sp>
        <p:nvSpPr>
          <p:cNvPr id="8" name="Rectangle 5">
            <a:extLst>
              <a:ext uri="{FF2B5EF4-FFF2-40B4-BE49-F238E27FC236}">
                <a16:creationId xmlns:a16="http://schemas.microsoft.com/office/drawing/2014/main" id="{CA2AF0BE-9F25-DB4A-9AFB-2A60648E2033}"/>
              </a:ext>
            </a:extLst>
          </p:cNvPr>
          <p:cNvSpPr>
            <a:spLocks noGrp="1" noChangeArrowheads="1"/>
          </p:cNvSpPr>
          <p:nvPr>
            <p:ph type="ftr" sz="quarter" idx="3"/>
          </p:nvPr>
        </p:nvSpPr>
        <p:spPr>
          <a:xfrm>
            <a:off x="4179888" y="6381750"/>
            <a:ext cx="3860800" cy="279400"/>
          </a:xfrm>
          <a:prstGeom prst="rect">
            <a:avLst/>
          </a:prstGeom>
        </p:spPr>
        <p:txBody>
          <a:bodyPr vert="horz" wrap="square" lIns="91440" tIns="45720" rIns="91440" bIns="45720" numCol="1" anchor="t" anchorCtr="0" compatLnSpc="1">
            <a:prstTxWarp prst="textNoShape">
              <a:avLst/>
            </a:prstTxWarp>
          </a:bodyPr>
          <a:lstStyle>
            <a:lvl1pPr eaLnBrk="1" hangingPunct="1">
              <a:buClr>
                <a:srgbClr val="000000"/>
              </a:buClr>
              <a:buSzPct val="100000"/>
              <a:buFont typeface="Times New Roman" pitchFamily="18" charset="0"/>
              <a:buNone/>
              <a:defRPr sz="1200">
                <a:solidFill>
                  <a:srgbClr val="222268"/>
                </a:solidFill>
              </a:defRPr>
            </a:lvl1pPr>
          </a:lstStyle>
          <a:p>
            <a:pPr>
              <a:defRPr/>
            </a:pPr>
            <a:endParaRPr lang="es-ES"/>
          </a:p>
        </p:txBody>
      </p:sp>
      <p:sp>
        <p:nvSpPr>
          <p:cNvPr id="9" name="Rectangle 6">
            <a:extLst>
              <a:ext uri="{FF2B5EF4-FFF2-40B4-BE49-F238E27FC236}">
                <a16:creationId xmlns:a16="http://schemas.microsoft.com/office/drawing/2014/main" id="{D4BB772F-EF62-EE4E-8680-80FDECDA8927}"/>
              </a:ext>
            </a:extLst>
          </p:cNvPr>
          <p:cNvSpPr>
            <a:spLocks noGrp="1" noChangeArrowheads="1"/>
          </p:cNvSpPr>
          <p:nvPr>
            <p:ph type="sldNum" sz="quarter" idx="4"/>
          </p:nvPr>
        </p:nvSpPr>
        <p:spPr>
          <a:xfrm>
            <a:off x="8751888" y="6381750"/>
            <a:ext cx="2844800" cy="279400"/>
          </a:xfrm>
          <a:prstGeom prst="rect">
            <a:avLst/>
          </a:prstGeom>
        </p:spPr>
        <p:txBody>
          <a:bodyPr vert="horz" wrap="square" lIns="91440" tIns="45720" rIns="91440" bIns="45720" numCol="1" anchor="t" anchorCtr="0" compatLnSpc="1">
            <a:prstTxWarp prst="textNoShape">
              <a:avLst/>
            </a:prstTxWarp>
          </a:bodyPr>
          <a:lstStyle>
            <a:lvl1pPr eaLnBrk="1" hangingPunct="1">
              <a:buClr>
                <a:srgbClr val="000000"/>
              </a:buClr>
              <a:buSzPct val="100000"/>
              <a:buFont typeface="Times New Roman" panose="02020603050405020304" pitchFamily="18" charset="0"/>
              <a:buNone/>
              <a:defRPr sz="1200" smtClean="0">
                <a:solidFill>
                  <a:srgbClr val="222268"/>
                </a:solidFill>
              </a:defRPr>
            </a:lvl1pPr>
          </a:lstStyle>
          <a:p>
            <a:pPr>
              <a:defRPr/>
            </a:pPr>
            <a:fld id="{F80F1929-ABA9-9B4F-867C-1B7FF13734E6}" type="slidenum">
              <a:rPr lang="es-ES" altLang="es-ES"/>
              <a:pPr>
                <a:defRPr/>
              </a:pPr>
              <a:t>‹Nº›</a:t>
            </a:fld>
            <a:endParaRPr lang="es-ES" altLang="es-ES"/>
          </a:p>
        </p:txBody>
      </p:sp>
      <p:pic>
        <p:nvPicPr>
          <p:cNvPr id="1032" name="Picture 5" descr="Logotipo gtvmni">
            <a:extLst>
              <a:ext uri="{FF2B5EF4-FFF2-40B4-BE49-F238E27FC236}">
                <a16:creationId xmlns:a16="http://schemas.microsoft.com/office/drawing/2014/main" id="{D32756F7-3F34-644E-AC3C-5A5BFEAE025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3663" y="9048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11" r:id="rId1"/>
    <p:sldLayoutId id="2147484408" r:id="rId2"/>
    <p:sldLayoutId id="2147484412" r:id="rId3"/>
    <p:sldLayoutId id="2147484409" r:id="rId4"/>
    <p:sldLayoutId id="2147484410" r:id="rId5"/>
    <p:sldLayoutId id="2147484413" r:id="rId6"/>
    <p:sldLayoutId id="2147484414" r:id="rId7"/>
  </p:sldLayoutIdLst>
  <p:txStyles>
    <p:titleStyle>
      <a:lvl1pPr algn="ctr" rtl="0" eaLnBrk="0" fontAlgn="base" hangingPunct="0">
        <a:spcBef>
          <a:spcPct val="0"/>
        </a:spcBef>
        <a:spcAft>
          <a:spcPct val="0"/>
        </a:spcAft>
        <a:defRPr sz="4000">
          <a:solidFill>
            <a:srgbClr val="2D2D8A"/>
          </a:solidFill>
          <a:latin typeface="+mj-lt"/>
          <a:ea typeface="+mj-ea"/>
          <a:cs typeface="ＭＳ Ｐゴシック" charset="0"/>
        </a:defRPr>
      </a:lvl1pPr>
      <a:lvl2pPr algn="ctr" rtl="0" eaLnBrk="0" fontAlgn="base" hangingPunct="0">
        <a:spcBef>
          <a:spcPct val="0"/>
        </a:spcBef>
        <a:spcAft>
          <a:spcPct val="0"/>
        </a:spcAft>
        <a:defRPr sz="4000">
          <a:solidFill>
            <a:srgbClr val="2D2D8A"/>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rgbClr val="2D2D8A"/>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rgbClr val="2D2D8A"/>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rgbClr val="2D2D8A"/>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800">
          <a:solidFill>
            <a:srgbClr val="2D2D8A"/>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rgbClr val="2D2D8A"/>
          </a:solidFill>
          <a:latin typeface="+mn-lt"/>
          <a:ea typeface="+mn-ea"/>
        </a:defRPr>
      </a:lvl2pPr>
      <a:lvl3pPr marL="1143000" indent="-228600" algn="l" rtl="0" eaLnBrk="0" fontAlgn="base" hangingPunct="0">
        <a:spcBef>
          <a:spcPct val="20000"/>
        </a:spcBef>
        <a:spcAft>
          <a:spcPct val="0"/>
        </a:spcAft>
        <a:buChar char="•"/>
        <a:defRPr sz="2000">
          <a:solidFill>
            <a:srgbClr val="2D2D8A"/>
          </a:solidFill>
          <a:latin typeface="+mn-lt"/>
          <a:ea typeface="+mn-ea"/>
        </a:defRPr>
      </a:lvl3pPr>
      <a:lvl4pPr marL="1600200" indent="-228600" algn="l" rtl="0" eaLnBrk="0" fontAlgn="base" hangingPunct="0">
        <a:spcBef>
          <a:spcPct val="20000"/>
        </a:spcBef>
        <a:spcAft>
          <a:spcPct val="0"/>
        </a:spcAft>
        <a:buChar char="–"/>
        <a:defRPr>
          <a:solidFill>
            <a:srgbClr val="2D2D8A"/>
          </a:solidFill>
          <a:latin typeface="+mn-lt"/>
          <a:ea typeface="+mn-ea"/>
        </a:defRPr>
      </a:lvl4pPr>
      <a:lvl5pPr marL="2057400" indent="-228600" algn="l" rtl="0" eaLnBrk="0" fontAlgn="base" hangingPunct="0">
        <a:spcBef>
          <a:spcPct val="20000"/>
        </a:spcBef>
        <a:spcAft>
          <a:spcPct val="0"/>
        </a:spcAft>
        <a:buChar char="»"/>
        <a:defRPr>
          <a:solidFill>
            <a:srgbClr val="2D2D8A"/>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gsempere@gmail.co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gif"/><Relationship Id="rId7"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4.pn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76.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2">
            <a:extLst>
              <a:ext uri="{FF2B5EF4-FFF2-40B4-BE49-F238E27FC236}">
                <a16:creationId xmlns:a16="http://schemas.microsoft.com/office/drawing/2014/main" id="{8D7E60E7-1667-7543-BFA4-58F423EA7E95}"/>
              </a:ext>
            </a:extLst>
          </p:cNvPr>
          <p:cNvSpPr>
            <a:spLocks noGrp="1" noChangeArrowheads="1"/>
          </p:cNvSpPr>
          <p:nvPr>
            <p:ph type="ctrTitle"/>
          </p:nvPr>
        </p:nvSpPr>
        <p:spPr>
          <a:xfrm>
            <a:off x="1562100" y="2693988"/>
            <a:ext cx="9067800" cy="1470025"/>
          </a:xfrm>
        </p:spPr>
        <p:txBody>
          <a:bodyPr/>
          <a:lstStyle/>
          <a:p>
            <a:pPr eaLnBrk="1" hangingPunct="1"/>
            <a:r>
              <a:rPr lang="es-ES" altLang="es-ES" sz="3600">
                <a:solidFill>
                  <a:srgbClr val="000066"/>
                </a:solidFill>
              </a:rPr>
              <a:t>Indicaciones de la VMNI</a:t>
            </a:r>
          </a:p>
        </p:txBody>
      </p:sp>
      <p:sp>
        <p:nvSpPr>
          <p:cNvPr id="11266" name="Text Box 6">
            <a:extLst>
              <a:ext uri="{FF2B5EF4-FFF2-40B4-BE49-F238E27FC236}">
                <a16:creationId xmlns:a16="http://schemas.microsoft.com/office/drawing/2014/main" id="{5B679E8F-B1BD-6A4A-BE42-3D71A3A444A0}"/>
              </a:ext>
            </a:extLst>
          </p:cNvPr>
          <p:cNvSpPr txBox="1">
            <a:spLocks noChangeArrowheads="1"/>
          </p:cNvSpPr>
          <p:nvPr/>
        </p:nvSpPr>
        <p:spPr bwMode="auto">
          <a:xfrm>
            <a:off x="3792538" y="4652963"/>
            <a:ext cx="48418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2D2D8A"/>
                </a:solidFill>
                <a:latin typeface="Arial" panose="020B0604020202020204" pitchFamily="34" charset="0"/>
                <a:ea typeface="ＭＳ Ｐゴシック" panose="020B0600070205080204" pitchFamily="34" charset="-128"/>
              </a:defRPr>
            </a:lvl1pPr>
            <a:lvl2pPr>
              <a:spcBef>
                <a:spcPct val="20000"/>
              </a:spcBef>
              <a:buChar char="–"/>
              <a:defRPr sz="2400">
                <a:solidFill>
                  <a:srgbClr val="2D2D8A"/>
                </a:solidFill>
                <a:latin typeface="Arial" panose="020B0604020202020204" pitchFamily="34" charset="0"/>
                <a:ea typeface="ＭＳ Ｐゴシック" panose="020B0600070205080204" pitchFamily="34" charset="-128"/>
              </a:defRPr>
            </a:lvl2pPr>
            <a:lvl3pPr>
              <a:spcBef>
                <a:spcPct val="20000"/>
              </a:spcBef>
              <a:buChar char="•"/>
              <a:defRPr sz="2000">
                <a:solidFill>
                  <a:srgbClr val="2D2D8A"/>
                </a:solidFill>
                <a:latin typeface="Arial" panose="020B0604020202020204" pitchFamily="34" charset="0"/>
                <a:ea typeface="ＭＳ Ｐゴシック" panose="020B0600070205080204" pitchFamily="34" charset="-128"/>
              </a:defRPr>
            </a:lvl3pPr>
            <a:lvl4pPr>
              <a:spcBef>
                <a:spcPct val="20000"/>
              </a:spcBef>
              <a:buChar char="–"/>
              <a:defRPr>
                <a:solidFill>
                  <a:srgbClr val="2D2D8A"/>
                </a:solidFill>
                <a:latin typeface="Arial" panose="020B0604020202020204" pitchFamily="34" charset="0"/>
                <a:ea typeface="ＭＳ Ｐゴシック" panose="020B0600070205080204" pitchFamily="34" charset="-128"/>
              </a:defRPr>
            </a:lvl4pPr>
            <a:lvl5pPr>
              <a:spcBef>
                <a:spcPct val="20000"/>
              </a:spcBef>
              <a:buChar char="»"/>
              <a:defRPr>
                <a:solidFill>
                  <a:srgbClr val="2D2D8A"/>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2400">
                <a:solidFill>
                  <a:srgbClr val="000066"/>
                </a:solidFill>
              </a:rPr>
              <a:t>Gonzalo Sempere Montes </a:t>
            </a:r>
            <a:r>
              <a:rPr lang="es-ES" altLang="es-ES" sz="1800">
                <a:solidFill>
                  <a:srgbClr val="000066"/>
                </a:solidFill>
                <a:hlinkClick r:id="rId2"/>
              </a:rPr>
              <a:t>gsempere@gmail.com</a:t>
            </a:r>
            <a:endParaRPr lang="es-ES" altLang="es-ES" sz="1800">
              <a:solidFill>
                <a:srgbClr val="000066"/>
              </a:solidFill>
            </a:endParaRPr>
          </a:p>
          <a:p>
            <a:pPr algn="ctr" eaLnBrk="1" hangingPunct="1">
              <a:spcBef>
                <a:spcPct val="50000"/>
              </a:spcBef>
              <a:buFontTx/>
              <a:buNone/>
            </a:pPr>
            <a:r>
              <a:rPr lang="es-ES" altLang="es-ES" sz="1800">
                <a:solidFill>
                  <a:srgbClr val="000066"/>
                </a:solidFill>
              </a:rPr>
              <a:t>Unidad de Corta Estancia. </a:t>
            </a:r>
          </a:p>
          <a:p>
            <a:pPr algn="ctr" eaLnBrk="1" hangingPunct="1">
              <a:spcBef>
                <a:spcPct val="0"/>
              </a:spcBef>
              <a:buFontTx/>
              <a:buNone/>
            </a:pPr>
            <a:r>
              <a:rPr lang="es-ES" altLang="es-ES" sz="1800">
                <a:solidFill>
                  <a:srgbClr val="000066"/>
                </a:solidFill>
              </a:rPr>
              <a:t>Hospital Universitario Dr. Peset. Valencia</a:t>
            </a:r>
            <a:endParaRPr lang="es-ES_tradnl" altLang="es-ES" sz="1800">
              <a:solidFill>
                <a:srgbClr val="33339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0FA3B98D-4BA4-B447-A4AA-CFCC59F88332}"/>
              </a:ext>
            </a:extLst>
          </p:cNvPr>
          <p:cNvSpPr txBox="1">
            <a:spLocks noChangeArrowheads="1"/>
          </p:cNvSpPr>
          <p:nvPr/>
        </p:nvSpPr>
        <p:spPr bwMode="auto">
          <a:xfrm>
            <a:off x="3891496" y="287086"/>
            <a:ext cx="5554960" cy="4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dirty="0">
                <a:solidFill>
                  <a:srgbClr val="262673"/>
                </a:solidFill>
              </a:rPr>
              <a:t>Evidencia científica </a:t>
            </a:r>
          </a:p>
        </p:txBody>
      </p:sp>
      <p:pic>
        <p:nvPicPr>
          <p:cNvPr id="3" name="Imagen 2">
            <a:extLst>
              <a:ext uri="{FF2B5EF4-FFF2-40B4-BE49-F238E27FC236}">
                <a16:creationId xmlns:a16="http://schemas.microsoft.com/office/drawing/2014/main" id="{96F4C53D-53E4-80A5-F8F0-4D8D98F245EF}"/>
              </a:ext>
            </a:extLst>
          </p:cNvPr>
          <p:cNvPicPr>
            <a:picLocks noChangeAspect="1"/>
          </p:cNvPicPr>
          <p:nvPr/>
        </p:nvPicPr>
        <p:blipFill>
          <a:blip r:embed="rId3"/>
          <a:stretch>
            <a:fillRect/>
          </a:stretch>
        </p:blipFill>
        <p:spPr>
          <a:xfrm>
            <a:off x="461811" y="2996952"/>
            <a:ext cx="3050852" cy="864096"/>
          </a:xfrm>
          <a:prstGeom prst="rect">
            <a:avLst/>
          </a:prstGeom>
        </p:spPr>
      </p:pic>
      <p:pic>
        <p:nvPicPr>
          <p:cNvPr id="4" name="Imagen 3">
            <a:extLst>
              <a:ext uri="{FF2B5EF4-FFF2-40B4-BE49-F238E27FC236}">
                <a16:creationId xmlns:a16="http://schemas.microsoft.com/office/drawing/2014/main" id="{747DE646-212B-0437-E447-147AC6578B98}"/>
              </a:ext>
            </a:extLst>
          </p:cNvPr>
          <p:cNvPicPr>
            <a:picLocks noChangeAspect="1"/>
          </p:cNvPicPr>
          <p:nvPr/>
        </p:nvPicPr>
        <p:blipFill>
          <a:blip r:embed="rId4"/>
          <a:stretch>
            <a:fillRect/>
          </a:stretch>
        </p:blipFill>
        <p:spPr>
          <a:xfrm>
            <a:off x="3828692" y="1268760"/>
            <a:ext cx="7926740" cy="4896544"/>
          </a:xfrm>
          <a:prstGeom prst="rect">
            <a:avLst/>
          </a:prstGeom>
        </p:spPr>
      </p:pic>
    </p:spTree>
    <p:extLst>
      <p:ext uri="{BB962C8B-B14F-4D97-AF65-F5344CB8AC3E}">
        <p14:creationId xmlns:p14="http://schemas.microsoft.com/office/powerpoint/2010/main" val="484033964"/>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0FA3B98D-4BA4-B447-A4AA-CFCC59F88332}"/>
              </a:ext>
            </a:extLst>
          </p:cNvPr>
          <p:cNvSpPr txBox="1">
            <a:spLocks noChangeArrowheads="1"/>
          </p:cNvSpPr>
          <p:nvPr/>
        </p:nvSpPr>
        <p:spPr bwMode="auto">
          <a:xfrm>
            <a:off x="3891496" y="287086"/>
            <a:ext cx="5554960" cy="4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dirty="0">
                <a:solidFill>
                  <a:srgbClr val="262673"/>
                </a:solidFill>
              </a:rPr>
              <a:t>Evidencia científica </a:t>
            </a:r>
          </a:p>
        </p:txBody>
      </p:sp>
      <p:pic>
        <p:nvPicPr>
          <p:cNvPr id="3" name="Imagen 2">
            <a:extLst>
              <a:ext uri="{FF2B5EF4-FFF2-40B4-BE49-F238E27FC236}">
                <a16:creationId xmlns:a16="http://schemas.microsoft.com/office/drawing/2014/main" id="{96F4C53D-53E4-80A5-F8F0-4D8D98F245EF}"/>
              </a:ext>
            </a:extLst>
          </p:cNvPr>
          <p:cNvPicPr>
            <a:picLocks noChangeAspect="1"/>
          </p:cNvPicPr>
          <p:nvPr/>
        </p:nvPicPr>
        <p:blipFill>
          <a:blip r:embed="rId3"/>
          <a:stretch>
            <a:fillRect/>
          </a:stretch>
        </p:blipFill>
        <p:spPr>
          <a:xfrm>
            <a:off x="413566" y="3030484"/>
            <a:ext cx="3440933" cy="974579"/>
          </a:xfrm>
          <a:prstGeom prst="rect">
            <a:avLst/>
          </a:prstGeom>
        </p:spPr>
      </p:pic>
      <p:pic>
        <p:nvPicPr>
          <p:cNvPr id="2" name="Imagen 1">
            <a:extLst>
              <a:ext uri="{FF2B5EF4-FFF2-40B4-BE49-F238E27FC236}">
                <a16:creationId xmlns:a16="http://schemas.microsoft.com/office/drawing/2014/main" id="{B6C718DA-0161-2F34-E107-4EB80E6958E4}"/>
              </a:ext>
            </a:extLst>
          </p:cNvPr>
          <p:cNvPicPr>
            <a:picLocks noChangeAspect="1"/>
          </p:cNvPicPr>
          <p:nvPr/>
        </p:nvPicPr>
        <p:blipFill>
          <a:blip r:embed="rId4"/>
          <a:stretch>
            <a:fillRect/>
          </a:stretch>
        </p:blipFill>
        <p:spPr>
          <a:xfrm>
            <a:off x="4252138" y="1144418"/>
            <a:ext cx="7554642" cy="5366194"/>
          </a:xfrm>
          <a:prstGeom prst="rect">
            <a:avLst/>
          </a:prstGeom>
        </p:spPr>
      </p:pic>
    </p:spTree>
    <p:extLst>
      <p:ext uri="{BB962C8B-B14F-4D97-AF65-F5344CB8AC3E}">
        <p14:creationId xmlns:p14="http://schemas.microsoft.com/office/powerpoint/2010/main" val="380765390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0FA3B98D-4BA4-B447-A4AA-CFCC59F88332}"/>
              </a:ext>
            </a:extLst>
          </p:cNvPr>
          <p:cNvSpPr txBox="1">
            <a:spLocks noChangeArrowheads="1"/>
          </p:cNvSpPr>
          <p:nvPr/>
        </p:nvSpPr>
        <p:spPr bwMode="auto">
          <a:xfrm>
            <a:off x="3891496" y="287086"/>
            <a:ext cx="5554960" cy="4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dirty="0">
                <a:solidFill>
                  <a:srgbClr val="262673"/>
                </a:solidFill>
              </a:rPr>
              <a:t>Evidencia científica </a:t>
            </a:r>
          </a:p>
        </p:txBody>
      </p:sp>
      <p:pic>
        <p:nvPicPr>
          <p:cNvPr id="3" name="Imagen 2">
            <a:extLst>
              <a:ext uri="{FF2B5EF4-FFF2-40B4-BE49-F238E27FC236}">
                <a16:creationId xmlns:a16="http://schemas.microsoft.com/office/drawing/2014/main" id="{96F4C53D-53E4-80A5-F8F0-4D8D98F245EF}"/>
              </a:ext>
            </a:extLst>
          </p:cNvPr>
          <p:cNvPicPr>
            <a:picLocks noChangeAspect="1"/>
          </p:cNvPicPr>
          <p:nvPr/>
        </p:nvPicPr>
        <p:blipFill>
          <a:blip r:embed="rId3"/>
          <a:stretch>
            <a:fillRect/>
          </a:stretch>
        </p:blipFill>
        <p:spPr>
          <a:xfrm>
            <a:off x="427661" y="1045945"/>
            <a:ext cx="3440933" cy="974579"/>
          </a:xfrm>
          <a:prstGeom prst="rect">
            <a:avLst/>
          </a:prstGeom>
        </p:spPr>
      </p:pic>
      <p:pic>
        <p:nvPicPr>
          <p:cNvPr id="4" name="Imagen 3">
            <a:extLst>
              <a:ext uri="{FF2B5EF4-FFF2-40B4-BE49-F238E27FC236}">
                <a16:creationId xmlns:a16="http://schemas.microsoft.com/office/drawing/2014/main" id="{3357DF2A-4BBA-A991-524E-16A1B21DC31D}"/>
              </a:ext>
            </a:extLst>
          </p:cNvPr>
          <p:cNvPicPr>
            <a:picLocks noChangeAspect="1"/>
          </p:cNvPicPr>
          <p:nvPr/>
        </p:nvPicPr>
        <p:blipFill>
          <a:blip r:embed="rId4"/>
          <a:stretch>
            <a:fillRect/>
          </a:stretch>
        </p:blipFill>
        <p:spPr>
          <a:xfrm>
            <a:off x="2927648" y="2276872"/>
            <a:ext cx="8812239" cy="3869925"/>
          </a:xfrm>
          <a:prstGeom prst="rect">
            <a:avLst/>
          </a:prstGeom>
        </p:spPr>
      </p:pic>
    </p:spTree>
    <p:extLst>
      <p:ext uri="{BB962C8B-B14F-4D97-AF65-F5344CB8AC3E}">
        <p14:creationId xmlns:p14="http://schemas.microsoft.com/office/powerpoint/2010/main" val="221823168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Agrupar 2">
            <a:extLst>
              <a:ext uri="{FF2B5EF4-FFF2-40B4-BE49-F238E27FC236}">
                <a16:creationId xmlns:a16="http://schemas.microsoft.com/office/drawing/2014/main" id="{1AE353DC-8D4B-4B48-BED7-BD95D1C2E4E9}"/>
              </a:ext>
            </a:extLst>
          </p:cNvPr>
          <p:cNvGrpSpPr>
            <a:grpSpLocks/>
          </p:cNvGrpSpPr>
          <p:nvPr/>
        </p:nvGrpSpPr>
        <p:grpSpPr bwMode="auto">
          <a:xfrm>
            <a:off x="2640013" y="4652963"/>
            <a:ext cx="7072312" cy="903287"/>
            <a:chOff x="1244600" y="3495675"/>
            <a:chExt cx="7072313" cy="903288"/>
          </a:xfrm>
        </p:grpSpPr>
        <p:sp>
          <p:nvSpPr>
            <p:cNvPr id="26631" name="Text Box 1">
              <a:extLst>
                <a:ext uri="{FF2B5EF4-FFF2-40B4-BE49-F238E27FC236}">
                  <a16:creationId xmlns:a16="http://schemas.microsoft.com/office/drawing/2014/main" id="{82DCABCA-F89B-0C45-91A6-E71DA08B3F06}"/>
                </a:ext>
              </a:extLst>
            </p:cNvPr>
            <p:cNvSpPr txBox="1">
              <a:spLocks noChangeArrowheads="1"/>
            </p:cNvSpPr>
            <p:nvPr/>
          </p:nvSpPr>
          <p:spPr bwMode="auto">
            <a:xfrm>
              <a:off x="1835150" y="3495675"/>
              <a:ext cx="6400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buSzPct val="65000"/>
              </a:pPr>
              <a:r>
                <a:rPr lang="es-ES" altLang="es-ES" sz="2800" i="1">
                  <a:solidFill>
                    <a:srgbClr val="5F5F5F"/>
                  </a:solidFill>
                </a:rPr>
                <a:t>Indicaciones de CLASE 1</a:t>
              </a:r>
            </a:p>
          </p:txBody>
        </p:sp>
        <p:pic>
          <p:nvPicPr>
            <p:cNvPr id="26632" name="Picture 2">
              <a:extLst>
                <a:ext uri="{FF2B5EF4-FFF2-40B4-BE49-F238E27FC236}">
                  <a16:creationId xmlns:a16="http://schemas.microsoft.com/office/drawing/2014/main" id="{2F87EE4C-923C-524B-91A1-33E77127A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4148138"/>
              <a:ext cx="66246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3">
              <a:extLst>
                <a:ext uri="{FF2B5EF4-FFF2-40B4-BE49-F238E27FC236}">
                  <a16:creationId xmlns:a16="http://schemas.microsoft.com/office/drawing/2014/main" id="{CF47DC9C-64D1-4E45-B3CA-14872E541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3654425"/>
              <a:ext cx="447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6" name="Agrupar 1">
            <a:extLst>
              <a:ext uri="{FF2B5EF4-FFF2-40B4-BE49-F238E27FC236}">
                <a16:creationId xmlns:a16="http://schemas.microsoft.com/office/drawing/2014/main" id="{978F0C5C-1F76-2248-9CE2-1AEDF47222F8}"/>
              </a:ext>
            </a:extLst>
          </p:cNvPr>
          <p:cNvGrpSpPr>
            <a:grpSpLocks/>
          </p:cNvGrpSpPr>
          <p:nvPr/>
        </p:nvGrpSpPr>
        <p:grpSpPr bwMode="auto">
          <a:xfrm>
            <a:off x="3000375" y="1700213"/>
            <a:ext cx="4286250" cy="2271712"/>
            <a:chOff x="1474788" y="396875"/>
            <a:chExt cx="4286250" cy="2271713"/>
          </a:xfrm>
        </p:grpSpPr>
        <p:pic>
          <p:nvPicPr>
            <p:cNvPr id="26627" name="Picture 4">
              <a:extLst>
                <a:ext uri="{FF2B5EF4-FFF2-40B4-BE49-F238E27FC236}">
                  <a16:creationId xmlns:a16="http://schemas.microsoft.com/office/drawing/2014/main" id="{AD75F38F-3DCD-844D-A821-3E6E7E9CC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300" y="396875"/>
              <a:ext cx="1944688"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a:extLst>
                <a:ext uri="{FF2B5EF4-FFF2-40B4-BE49-F238E27FC236}">
                  <a16:creationId xmlns:a16="http://schemas.microsoft.com/office/drawing/2014/main" id="{570E65B5-3909-C54A-BD43-A46EDAA8BE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0950" y="396875"/>
              <a:ext cx="1970088"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6">
              <a:extLst>
                <a:ext uri="{FF2B5EF4-FFF2-40B4-BE49-F238E27FC236}">
                  <a16:creationId xmlns:a16="http://schemas.microsoft.com/office/drawing/2014/main" id="{3097E94F-1378-0743-A6E2-24D438F6F146}"/>
                </a:ext>
              </a:extLst>
            </p:cNvPr>
            <p:cNvSpPr txBox="1">
              <a:spLocks noChangeArrowheads="1"/>
            </p:cNvSpPr>
            <p:nvPr/>
          </p:nvSpPr>
          <p:spPr bwMode="auto">
            <a:xfrm>
              <a:off x="1474788" y="2303463"/>
              <a:ext cx="8286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Times New Roman" panose="02020603050405020304" pitchFamily="18" charset="0"/>
                <a:buNone/>
              </a:pPr>
              <a:r>
                <a:rPr lang="es-ES" altLang="es-ES" sz="1800">
                  <a:solidFill>
                    <a:srgbClr val="000000"/>
                  </a:solidFill>
                </a:rPr>
                <a:t>EPOC</a:t>
              </a:r>
            </a:p>
          </p:txBody>
        </p:sp>
        <p:sp>
          <p:nvSpPr>
            <p:cNvPr id="26630" name="Text Box 7">
              <a:extLst>
                <a:ext uri="{FF2B5EF4-FFF2-40B4-BE49-F238E27FC236}">
                  <a16:creationId xmlns:a16="http://schemas.microsoft.com/office/drawing/2014/main" id="{23C9DC8F-F4C6-E244-B9F6-A85331115215}"/>
                </a:ext>
              </a:extLst>
            </p:cNvPr>
            <p:cNvSpPr txBox="1">
              <a:spLocks noChangeArrowheads="1"/>
            </p:cNvSpPr>
            <p:nvPr/>
          </p:nvSpPr>
          <p:spPr bwMode="auto">
            <a:xfrm>
              <a:off x="3790950" y="2303463"/>
              <a:ext cx="638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Times New Roman" panose="02020603050405020304" pitchFamily="18" charset="0"/>
                <a:buNone/>
              </a:pPr>
              <a:r>
                <a:rPr lang="es-ES" altLang="es-ES" sz="1800">
                  <a:solidFill>
                    <a:srgbClr val="000000"/>
                  </a:solidFill>
                </a:rPr>
                <a:t>EAP</a:t>
              </a:r>
            </a:p>
          </p:txBody>
        </p:sp>
      </p:gr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4DF20E7C-68BE-5249-A8BF-A24BABCFFBBA}"/>
              </a:ext>
            </a:extLst>
          </p:cNvPr>
          <p:cNvSpPr txBox="1">
            <a:spLocks noChangeArrowheads="1"/>
          </p:cNvSpPr>
          <p:nvPr/>
        </p:nvSpPr>
        <p:spPr bwMode="auto">
          <a:xfrm>
            <a:off x="2663825" y="274638"/>
            <a:ext cx="7546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4200">
                <a:solidFill>
                  <a:srgbClr val="262673"/>
                </a:solidFill>
              </a:rPr>
              <a:t>Exacerbación de EPOC</a:t>
            </a:r>
          </a:p>
        </p:txBody>
      </p:sp>
      <p:pic>
        <p:nvPicPr>
          <p:cNvPr id="28674" name="Picture 2">
            <a:extLst>
              <a:ext uri="{FF2B5EF4-FFF2-40B4-BE49-F238E27FC236}">
                <a16:creationId xmlns:a16="http://schemas.microsoft.com/office/drawing/2014/main" id="{463787D9-D798-8D43-8DA5-7E4D9D659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616075"/>
            <a:ext cx="866775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a:extLst>
              <a:ext uri="{FF2B5EF4-FFF2-40B4-BE49-F238E27FC236}">
                <a16:creationId xmlns:a16="http://schemas.microsoft.com/office/drawing/2014/main" id="{F0DD351A-7031-574B-8173-9FE08FC08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25" y="4283075"/>
            <a:ext cx="3328988"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6E91E58D-CE73-4541-9A0F-B1BDBDBA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34" b="11751"/>
          <a:stretch>
            <a:fillRect/>
          </a:stretch>
        </p:blipFill>
        <p:spPr bwMode="auto">
          <a:xfrm>
            <a:off x="1543050" y="908050"/>
            <a:ext cx="9126538"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Box 2">
            <a:extLst>
              <a:ext uri="{FF2B5EF4-FFF2-40B4-BE49-F238E27FC236}">
                <a16:creationId xmlns:a16="http://schemas.microsoft.com/office/drawing/2014/main" id="{140C40A6-3A03-8C4F-9E1C-5CAEF8D93AE6}"/>
              </a:ext>
            </a:extLst>
          </p:cNvPr>
          <p:cNvSpPr txBox="1">
            <a:spLocks noChangeArrowheads="1"/>
          </p:cNvSpPr>
          <p:nvPr/>
        </p:nvSpPr>
        <p:spPr bwMode="auto">
          <a:xfrm>
            <a:off x="2640013" y="217488"/>
            <a:ext cx="749141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4200">
                <a:solidFill>
                  <a:srgbClr val="262673"/>
                </a:solidFill>
              </a:rPr>
              <a:t>Exacerbación de EPOC</a:t>
            </a:r>
          </a:p>
        </p:txBody>
      </p:sp>
      <p:sp>
        <p:nvSpPr>
          <p:cNvPr id="30723" name="Rectangle 3">
            <a:extLst>
              <a:ext uri="{FF2B5EF4-FFF2-40B4-BE49-F238E27FC236}">
                <a16:creationId xmlns:a16="http://schemas.microsoft.com/office/drawing/2014/main" id="{0727CFF8-A0AD-CD4A-A70F-349F3588CC09}"/>
              </a:ext>
            </a:extLst>
          </p:cNvPr>
          <p:cNvSpPr>
            <a:spLocks noChangeArrowheads="1"/>
          </p:cNvSpPr>
          <p:nvPr/>
        </p:nvSpPr>
        <p:spPr bwMode="auto">
          <a:xfrm>
            <a:off x="4619625" y="1184275"/>
            <a:ext cx="2909888"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fr-FR" altLang="es-ES" sz="1200" i="1">
                <a:solidFill>
                  <a:srgbClr val="000000"/>
                </a:solidFill>
              </a:rPr>
              <a:t>Elliott. Eur Respir Rev 2005; 14: 94, 39–42</a:t>
            </a:r>
          </a:p>
        </p:txBody>
      </p:sp>
      <p:sp>
        <p:nvSpPr>
          <p:cNvPr id="13316" name="Rectangle 4">
            <a:extLst>
              <a:ext uri="{FF2B5EF4-FFF2-40B4-BE49-F238E27FC236}">
                <a16:creationId xmlns:a16="http://schemas.microsoft.com/office/drawing/2014/main" id="{500F9D05-540C-B543-A060-647E68853796}"/>
              </a:ext>
            </a:extLst>
          </p:cNvPr>
          <p:cNvSpPr>
            <a:spLocks noChangeArrowheads="1"/>
          </p:cNvSpPr>
          <p:nvPr/>
        </p:nvSpPr>
        <p:spPr bwMode="auto">
          <a:xfrm>
            <a:off x="1543050" y="1960563"/>
            <a:ext cx="1312863" cy="4897437"/>
          </a:xfrm>
          <a:prstGeom prst="rect">
            <a:avLst/>
          </a:prstGeom>
          <a:noFill/>
          <a:ln w="38160" cap="sq">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solidFill>
                <a:srgbClr val="FFFFFF"/>
              </a:solidFill>
            </a:endParaRPr>
          </a:p>
        </p:txBody>
      </p:sp>
      <p:sp>
        <p:nvSpPr>
          <p:cNvPr id="13317" name="Rectangle 5">
            <a:extLst>
              <a:ext uri="{FF2B5EF4-FFF2-40B4-BE49-F238E27FC236}">
                <a16:creationId xmlns:a16="http://schemas.microsoft.com/office/drawing/2014/main" id="{85074FE4-807E-9C41-ACFF-FECA57118124}"/>
              </a:ext>
            </a:extLst>
          </p:cNvPr>
          <p:cNvSpPr>
            <a:spLocks noChangeArrowheads="1"/>
          </p:cNvSpPr>
          <p:nvPr/>
        </p:nvSpPr>
        <p:spPr bwMode="auto">
          <a:xfrm>
            <a:off x="6105525" y="2465388"/>
            <a:ext cx="1143000" cy="287337"/>
          </a:xfrm>
          <a:prstGeom prst="rect">
            <a:avLst/>
          </a:prstGeom>
          <a:noFill/>
          <a:ln w="25560" cap="sq">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solidFill>
                <a:srgbClr val="FFFFFF"/>
              </a:solidFill>
            </a:endParaRPr>
          </a:p>
        </p:txBody>
      </p:sp>
      <p:sp>
        <p:nvSpPr>
          <p:cNvPr id="13318" name="Rectangle 6">
            <a:extLst>
              <a:ext uri="{FF2B5EF4-FFF2-40B4-BE49-F238E27FC236}">
                <a16:creationId xmlns:a16="http://schemas.microsoft.com/office/drawing/2014/main" id="{E4090382-E98B-ED45-95E0-1F5444394174}"/>
              </a:ext>
            </a:extLst>
          </p:cNvPr>
          <p:cNvSpPr>
            <a:spLocks noChangeArrowheads="1"/>
          </p:cNvSpPr>
          <p:nvPr/>
        </p:nvSpPr>
        <p:spPr bwMode="auto">
          <a:xfrm>
            <a:off x="6105525" y="5589588"/>
            <a:ext cx="1143000" cy="260350"/>
          </a:xfrm>
          <a:prstGeom prst="rect">
            <a:avLst/>
          </a:prstGeom>
          <a:noFill/>
          <a:ln w="25560" cap="sq">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solidFill>
                <a:srgbClr val="FFFFFF"/>
              </a:solidFill>
            </a:endParaRPr>
          </a:p>
        </p:txBody>
      </p:sp>
      <p:sp>
        <p:nvSpPr>
          <p:cNvPr id="13319" name="Rectangle 7">
            <a:extLst>
              <a:ext uri="{FF2B5EF4-FFF2-40B4-BE49-F238E27FC236}">
                <a16:creationId xmlns:a16="http://schemas.microsoft.com/office/drawing/2014/main" id="{E3AB71A9-5C72-0A4E-A65C-D928693C6E90}"/>
              </a:ext>
            </a:extLst>
          </p:cNvPr>
          <p:cNvSpPr>
            <a:spLocks noChangeArrowheads="1"/>
          </p:cNvSpPr>
          <p:nvPr/>
        </p:nvSpPr>
        <p:spPr bwMode="auto">
          <a:xfrm>
            <a:off x="6105525" y="2852738"/>
            <a:ext cx="1143000" cy="230187"/>
          </a:xfrm>
          <a:prstGeom prst="rect">
            <a:avLst/>
          </a:prstGeom>
          <a:noFill/>
          <a:ln w="25560" cap="sq">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solidFill>
                <a:srgbClr val="FFFFFF"/>
              </a:solidFill>
            </a:endParaRPr>
          </a:p>
        </p:txBody>
      </p:sp>
      <p:sp>
        <p:nvSpPr>
          <p:cNvPr id="13320" name="Rectangle 8">
            <a:extLst>
              <a:ext uri="{FF2B5EF4-FFF2-40B4-BE49-F238E27FC236}">
                <a16:creationId xmlns:a16="http://schemas.microsoft.com/office/drawing/2014/main" id="{88CAE3AC-4EB7-D445-97F6-9FB3F245C213}"/>
              </a:ext>
            </a:extLst>
          </p:cNvPr>
          <p:cNvSpPr>
            <a:spLocks noChangeArrowheads="1"/>
          </p:cNvSpPr>
          <p:nvPr/>
        </p:nvSpPr>
        <p:spPr bwMode="auto">
          <a:xfrm>
            <a:off x="7586663" y="2465388"/>
            <a:ext cx="957262" cy="287337"/>
          </a:xfrm>
          <a:prstGeom prst="rect">
            <a:avLst/>
          </a:prstGeom>
          <a:noFill/>
          <a:ln w="25560" cap="sq">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solidFill>
                <a:srgbClr val="FFFFFF"/>
              </a:solidFill>
            </a:endParaRPr>
          </a:p>
        </p:txBody>
      </p:sp>
      <p:sp>
        <p:nvSpPr>
          <p:cNvPr id="13321" name="Rectangle 9">
            <a:extLst>
              <a:ext uri="{FF2B5EF4-FFF2-40B4-BE49-F238E27FC236}">
                <a16:creationId xmlns:a16="http://schemas.microsoft.com/office/drawing/2014/main" id="{439E254D-347C-C041-86AF-29C3CBF6AC59}"/>
              </a:ext>
            </a:extLst>
          </p:cNvPr>
          <p:cNvSpPr>
            <a:spLocks noChangeArrowheads="1"/>
          </p:cNvSpPr>
          <p:nvPr/>
        </p:nvSpPr>
        <p:spPr bwMode="auto">
          <a:xfrm>
            <a:off x="7593013" y="4652963"/>
            <a:ext cx="957262" cy="215900"/>
          </a:xfrm>
          <a:prstGeom prst="rect">
            <a:avLst/>
          </a:prstGeom>
          <a:noFill/>
          <a:ln w="25560" cap="sq">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solidFill>
                <a:srgbClr val="FFFFFF"/>
              </a:solidFill>
            </a:endParaRPr>
          </a:p>
        </p:txBody>
      </p:sp>
      <p:sp>
        <p:nvSpPr>
          <p:cNvPr id="13322" name="Rectangle 10">
            <a:extLst>
              <a:ext uri="{FF2B5EF4-FFF2-40B4-BE49-F238E27FC236}">
                <a16:creationId xmlns:a16="http://schemas.microsoft.com/office/drawing/2014/main" id="{448D5582-25F7-BB4A-A67D-6152F098E242}"/>
              </a:ext>
            </a:extLst>
          </p:cNvPr>
          <p:cNvSpPr>
            <a:spLocks noChangeArrowheads="1"/>
          </p:cNvSpPr>
          <p:nvPr/>
        </p:nvSpPr>
        <p:spPr bwMode="auto">
          <a:xfrm>
            <a:off x="7535863" y="5589588"/>
            <a:ext cx="1058862" cy="288925"/>
          </a:xfrm>
          <a:prstGeom prst="rect">
            <a:avLst/>
          </a:prstGeom>
          <a:noFill/>
          <a:ln w="25560" cap="sq">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solidFill>
                <a:srgbClr val="FFFFFF"/>
              </a:solidFill>
            </a:endParaRPr>
          </a:p>
        </p:txBody>
      </p:sp>
      <p:sp>
        <p:nvSpPr>
          <p:cNvPr id="13323" name="Oval 11">
            <a:extLst>
              <a:ext uri="{FF2B5EF4-FFF2-40B4-BE49-F238E27FC236}">
                <a16:creationId xmlns:a16="http://schemas.microsoft.com/office/drawing/2014/main" id="{FBA65802-EF55-B34F-A9D6-1331CCAE29D8}"/>
              </a:ext>
            </a:extLst>
          </p:cNvPr>
          <p:cNvSpPr>
            <a:spLocks noChangeArrowheads="1"/>
          </p:cNvSpPr>
          <p:nvPr/>
        </p:nvSpPr>
        <p:spPr bwMode="auto">
          <a:xfrm>
            <a:off x="9048750" y="2276475"/>
            <a:ext cx="1439863" cy="476250"/>
          </a:xfrm>
          <a:prstGeom prst="ellipse">
            <a:avLst/>
          </a:prstGeom>
          <a:noFill/>
          <a:ln w="25560" cap="sq">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solidFill>
                <a:srgbClr val="FFFFFF"/>
              </a:solidFill>
            </a:endParaRPr>
          </a:p>
        </p:txBody>
      </p:sp>
      <p:sp>
        <p:nvSpPr>
          <p:cNvPr id="13324" name="Oval 12">
            <a:extLst>
              <a:ext uri="{FF2B5EF4-FFF2-40B4-BE49-F238E27FC236}">
                <a16:creationId xmlns:a16="http://schemas.microsoft.com/office/drawing/2014/main" id="{5CF80006-556B-B14B-BFDC-0A9166F0BD05}"/>
              </a:ext>
            </a:extLst>
          </p:cNvPr>
          <p:cNvSpPr>
            <a:spLocks noChangeArrowheads="1"/>
          </p:cNvSpPr>
          <p:nvPr/>
        </p:nvSpPr>
        <p:spPr bwMode="auto">
          <a:xfrm>
            <a:off x="8975725" y="3213100"/>
            <a:ext cx="1441450" cy="547688"/>
          </a:xfrm>
          <a:prstGeom prst="ellipse">
            <a:avLst/>
          </a:prstGeom>
          <a:noFill/>
          <a:ln w="25560" cap="sq">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solidFill>
                <a:srgbClr val="FFFFFF"/>
              </a:solidFill>
            </a:endParaRPr>
          </a:p>
        </p:txBody>
      </p:sp>
      <p:sp>
        <p:nvSpPr>
          <p:cNvPr id="13325" name="Oval 13">
            <a:extLst>
              <a:ext uri="{FF2B5EF4-FFF2-40B4-BE49-F238E27FC236}">
                <a16:creationId xmlns:a16="http://schemas.microsoft.com/office/drawing/2014/main" id="{DB587DA2-2749-E64A-A7CF-A30547E0CB1C}"/>
              </a:ext>
            </a:extLst>
          </p:cNvPr>
          <p:cNvSpPr>
            <a:spLocks noChangeArrowheads="1"/>
          </p:cNvSpPr>
          <p:nvPr/>
        </p:nvSpPr>
        <p:spPr bwMode="auto">
          <a:xfrm>
            <a:off x="8948738" y="5561013"/>
            <a:ext cx="1539875" cy="303212"/>
          </a:xfrm>
          <a:prstGeom prst="ellipse">
            <a:avLst/>
          </a:prstGeom>
          <a:noFill/>
          <a:ln w="25560" cap="sq">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grpId="0" nodeType="clickEffect">
                                  <p:stCondLst>
                                    <p:cond delay="0"/>
                                  </p:stCondLst>
                                  <p:childTnLst>
                                    <p:set>
                                      <p:cBhvr additive="repl">
                                        <p:cTn id="10" dur="1" fill="hold">
                                          <p:stCondLst>
                                            <p:cond delay="0"/>
                                          </p:stCondLst>
                                        </p:cTn>
                                        <p:tgtEl>
                                          <p:spTgt spid="13317"/>
                                        </p:tgtEl>
                                        <p:attrNameLst>
                                          <p:attrName>style.visibility</p:attrName>
                                        </p:attrNameLst>
                                      </p:cBhvr>
                                      <p:to>
                                        <p:strVal val="visible"/>
                                      </p:to>
                                    </p:set>
                                  </p:childTnLst>
                                </p:cTn>
                              </p:par>
                              <p:par>
                                <p:cTn id="11" presetID="1" presetClass="entr" fill="hold" grpId="0" nodeType="withEffect">
                                  <p:stCondLst>
                                    <p:cond delay="0"/>
                                  </p:stCondLst>
                                  <p:childTnLst>
                                    <p:set>
                                      <p:cBhvr additive="repl">
                                        <p:cTn id="12" dur="1" fill="hold">
                                          <p:stCondLst>
                                            <p:cond delay="0"/>
                                          </p:stCondLst>
                                        </p:cTn>
                                        <p:tgtEl>
                                          <p:spTgt spid="13318"/>
                                        </p:tgtEl>
                                        <p:attrNameLst>
                                          <p:attrName>style.visibility</p:attrName>
                                        </p:attrNameLst>
                                      </p:cBhvr>
                                      <p:to>
                                        <p:strVal val="visible"/>
                                      </p:to>
                                    </p:set>
                                  </p:childTnLst>
                                </p:cTn>
                              </p:par>
                              <p:par>
                                <p:cTn id="13" presetID="1" presetClass="entr" fill="hold" grpId="0" nodeType="withEffect">
                                  <p:stCondLst>
                                    <p:cond delay="0"/>
                                  </p:stCondLst>
                                  <p:childTnLst>
                                    <p:set>
                                      <p:cBhvr additive="repl">
                                        <p:cTn id="14" dur="1" fill="hold">
                                          <p:stCondLst>
                                            <p:cond delay="0"/>
                                          </p:stCondLst>
                                        </p:cTn>
                                        <p:tgtEl>
                                          <p:spTgt spid="133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grpId="0" nodeType="clickEffect">
                                  <p:stCondLst>
                                    <p:cond delay="0"/>
                                  </p:stCondLst>
                                  <p:childTnLst>
                                    <p:set>
                                      <p:cBhvr additive="repl">
                                        <p:cTn id="18" dur="1" fill="hold">
                                          <p:stCondLst>
                                            <p:cond delay="0"/>
                                          </p:stCondLst>
                                        </p:cTn>
                                        <p:tgtEl>
                                          <p:spTgt spid="13320"/>
                                        </p:tgtEl>
                                        <p:attrNameLst>
                                          <p:attrName>style.visibility</p:attrName>
                                        </p:attrNameLst>
                                      </p:cBhvr>
                                      <p:to>
                                        <p:strVal val="visible"/>
                                      </p:to>
                                    </p:set>
                                  </p:childTnLst>
                                </p:cTn>
                              </p:par>
                              <p:par>
                                <p:cTn id="19" presetID="1" presetClass="entr" fill="hold" grpId="0" nodeType="withEffect">
                                  <p:stCondLst>
                                    <p:cond delay="0"/>
                                  </p:stCondLst>
                                  <p:childTnLst>
                                    <p:set>
                                      <p:cBhvr additive="repl">
                                        <p:cTn id="20" dur="1" fill="hold">
                                          <p:stCondLst>
                                            <p:cond delay="0"/>
                                          </p:stCondLst>
                                        </p:cTn>
                                        <p:tgtEl>
                                          <p:spTgt spid="13321"/>
                                        </p:tgtEl>
                                        <p:attrNameLst>
                                          <p:attrName>style.visibility</p:attrName>
                                        </p:attrNameLst>
                                      </p:cBhvr>
                                      <p:to>
                                        <p:strVal val="visible"/>
                                      </p:to>
                                    </p:set>
                                  </p:childTnLst>
                                </p:cTn>
                              </p:par>
                              <p:par>
                                <p:cTn id="21" presetID="1" presetClass="entr" fill="hold" grpId="0" nodeType="withEffect">
                                  <p:stCondLst>
                                    <p:cond delay="0"/>
                                  </p:stCondLst>
                                  <p:childTnLst>
                                    <p:set>
                                      <p:cBhvr additive="repl">
                                        <p:cTn id="22" dur="1" fill="hold">
                                          <p:stCondLst>
                                            <p:cond delay="0"/>
                                          </p:stCondLst>
                                        </p:cTn>
                                        <p:tgtEl>
                                          <p:spTgt spid="133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grpId="0" nodeType="clickEffect">
                                  <p:stCondLst>
                                    <p:cond delay="0"/>
                                  </p:stCondLst>
                                  <p:childTnLst>
                                    <p:set>
                                      <p:cBhvr additive="repl">
                                        <p:cTn id="26" dur="1" fill="hold">
                                          <p:stCondLst>
                                            <p:cond delay="0"/>
                                          </p:stCondLst>
                                        </p:cTn>
                                        <p:tgtEl>
                                          <p:spTgt spid="13323"/>
                                        </p:tgtEl>
                                        <p:attrNameLst>
                                          <p:attrName>style.visibility</p:attrName>
                                        </p:attrNameLst>
                                      </p:cBhvr>
                                      <p:to>
                                        <p:strVal val="visible"/>
                                      </p:to>
                                    </p:set>
                                  </p:childTnLst>
                                </p:cTn>
                              </p:par>
                              <p:par>
                                <p:cTn id="27" presetID="1" presetClass="entr" fill="hold" grpId="0" nodeType="withEffect">
                                  <p:stCondLst>
                                    <p:cond delay="0"/>
                                  </p:stCondLst>
                                  <p:childTnLst>
                                    <p:set>
                                      <p:cBhvr additive="repl">
                                        <p:cTn id="28" dur="1" fill="hold">
                                          <p:stCondLst>
                                            <p:cond delay="0"/>
                                          </p:stCondLst>
                                        </p:cTn>
                                        <p:tgtEl>
                                          <p:spTgt spid="13324"/>
                                        </p:tgtEl>
                                        <p:attrNameLst>
                                          <p:attrName>style.visibility</p:attrName>
                                        </p:attrNameLst>
                                      </p:cBhvr>
                                      <p:to>
                                        <p:strVal val="visible"/>
                                      </p:to>
                                    </p:set>
                                  </p:childTnLst>
                                </p:cTn>
                              </p:par>
                              <p:par>
                                <p:cTn id="29" presetID="1" presetClass="entr" fill="hold" grpId="0" nodeType="withEffect">
                                  <p:stCondLst>
                                    <p:cond delay="0"/>
                                  </p:stCondLst>
                                  <p:childTnLst>
                                    <p:set>
                                      <p:cBhvr additive="repl">
                                        <p:cTn id="30" dur="1" fill="hold">
                                          <p:stCondLst>
                                            <p:cond delay="0"/>
                                          </p:stCondLst>
                                        </p:cTn>
                                        <p:tgtEl>
                                          <p:spTgt spid="13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7" grpId="0" animBg="1"/>
      <p:bldP spid="13318" grpId="0" animBg="1"/>
      <p:bldP spid="13319" grpId="0" animBg="1"/>
      <p:bldP spid="13320" grpId="0" animBg="1"/>
      <p:bldP spid="13321" grpId="0" animBg="1"/>
      <p:bldP spid="13322" grpId="0" animBg="1"/>
      <p:bldP spid="13323" grpId="0" animBg="1"/>
      <p:bldP spid="13324" grpId="0" animBg="1"/>
      <p:bldP spid="133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D5703C17-87D3-FA46-BA26-BFEFDE3C703F}"/>
              </a:ext>
            </a:extLst>
          </p:cNvPr>
          <p:cNvSpPr txBox="1">
            <a:spLocks noChangeArrowheads="1"/>
          </p:cNvSpPr>
          <p:nvPr/>
        </p:nvSpPr>
        <p:spPr bwMode="auto">
          <a:xfrm>
            <a:off x="2663825" y="274638"/>
            <a:ext cx="754697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4200">
                <a:solidFill>
                  <a:srgbClr val="262673"/>
                </a:solidFill>
              </a:rPr>
              <a:t>Exacerbación de EPOC</a:t>
            </a:r>
          </a:p>
        </p:txBody>
      </p:sp>
      <p:pic>
        <p:nvPicPr>
          <p:cNvPr id="32770" name="Picture 2">
            <a:extLst>
              <a:ext uri="{FF2B5EF4-FFF2-40B4-BE49-F238E27FC236}">
                <a16:creationId xmlns:a16="http://schemas.microsoft.com/office/drawing/2014/main" id="{F42D5B7C-CAC2-FA4D-84D7-01C7288BA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888" y="885825"/>
            <a:ext cx="73580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a:extLst>
              <a:ext uri="{FF2B5EF4-FFF2-40B4-BE49-F238E27FC236}">
                <a16:creationId xmlns:a16="http://schemas.microsoft.com/office/drawing/2014/main" id="{7C4517E5-DE75-1340-8D92-05755800D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825" y="3087688"/>
            <a:ext cx="364966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BC8D2DCE-8CAD-DC4B-A30F-6B14FEF49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8775" y="3079750"/>
            <a:ext cx="3502025"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a:extLst>
              <a:ext uri="{FF2B5EF4-FFF2-40B4-BE49-F238E27FC236}">
                <a16:creationId xmlns:a16="http://schemas.microsoft.com/office/drawing/2014/main" id="{17D0040E-5C7C-224D-9D87-1662DF22413C}"/>
              </a:ext>
            </a:extLst>
          </p:cNvPr>
          <p:cNvSpPr txBox="1">
            <a:spLocks noChangeArrowheads="1"/>
          </p:cNvSpPr>
          <p:nvPr/>
        </p:nvSpPr>
        <p:spPr bwMode="auto">
          <a:xfrm>
            <a:off x="2743200" y="5335588"/>
            <a:ext cx="74676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450"/>
              </a:spcBef>
              <a:buSzPct val="65000"/>
            </a:pPr>
            <a:r>
              <a:rPr lang="es-ES" altLang="es-ES" sz="1800">
                <a:solidFill>
                  <a:srgbClr val="000000"/>
                </a:solidFill>
              </a:rPr>
              <a:t>Reducción de la mortalidad hospitalaria: </a:t>
            </a:r>
            <a:r>
              <a:rPr lang="es-ES" altLang="es-ES" sz="1800">
                <a:solidFill>
                  <a:srgbClr val="800000"/>
                </a:solidFill>
              </a:rPr>
              <a:t>RAR 10% </a:t>
            </a:r>
            <a:r>
              <a:rPr lang="es-ES" altLang="es-ES" sz="1800">
                <a:solidFill>
                  <a:srgbClr val="000000"/>
                </a:solidFill>
              </a:rPr>
              <a:t>y</a:t>
            </a:r>
            <a:r>
              <a:rPr lang="es-ES" altLang="es-ES" sz="1800">
                <a:solidFill>
                  <a:srgbClr val="FFC000"/>
                </a:solidFill>
              </a:rPr>
              <a:t> </a:t>
            </a:r>
            <a:r>
              <a:rPr lang="es-ES" altLang="es-ES" sz="1800">
                <a:solidFill>
                  <a:srgbClr val="000000"/>
                </a:solidFill>
              </a:rPr>
              <a:t>riesgo de intubación: </a:t>
            </a:r>
            <a:r>
              <a:rPr lang="es-ES" altLang="es-ES" sz="1800">
                <a:solidFill>
                  <a:srgbClr val="800000"/>
                </a:solidFill>
              </a:rPr>
              <a:t>RAR del 28%</a:t>
            </a:r>
          </a:p>
          <a:p>
            <a:pPr eaLnBrk="1" hangingPunct="1">
              <a:spcBef>
                <a:spcPts val="450"/>
              </a:spcBef>
              <a:buSzPct val="65000"/>
            </a:pPr>
            <a:r>
              <a:rPr lang="es-ES" altLang="es-ES" sz="1800">
                <a:solidFill>
                  <a:srgbClr val="000000"/>
                </a:solidFill>
              </a:rPr>
              <a:t>¡¡¡ TODOS Los beneficios ocurren especialmente en pacientes con exacerbación severa </a:t>
            </a:r>
            <a:r>
              <a:rPr lang="es-ES" altLang="es-ES" sz="1800">
                <a:solidFill>
                  <a:srgbClr val="800000"/>
                </a:solidFill>
              </a:rPr>
              <a:t>(pH &lt;7.30) </a:t>
            </a:r>
            <a:r>
              <a:rPr lang="es-ES" altLang="es-ES" sz="1800">
                <a:solidFill>
                  <a:srgbClr val="000000"/>
                </a:solidFill>
              </a:rPr>
              <a:t>!!!</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4E1184CD-7E46-5942-BC26-25F850DFD134}"/>
              </a:ext>
            </a:extLst>
          </p:cNvPr>
          <p:cNvSpPr txBox="1">
            <a:spLocks noChangeArrowheads="1"/>
          </p:cNvSpPr>
          <p:nvPr/>
        </p:nvSpPr>
        <p:spPr bwMode="auto">
          <a:xfrm>
            <a:off x="2663825" y="274638"/>
            <a:ext cx="754697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4200">
                <a:solidFill>
                  <a:srgbClr val="262673"/>
                </a:solidFill>
              </a:rPr>
              <a:t>Exacerbación de EPOC</a:t>
            </a:r>
          </a:p>
        </p:txBody>
      </p:sp>
      <p:grpSp>
        <p:nvGrpSpPr>
          <p:cNvPr id="34818" name="Agrupar 1">
            <a:extLst>
              <a:ext uri="{FF2B5EF4-FFF2-40B4-BE49-F238E27FC236}">
                <a16:creationId xmlns:a16="http://schemas.microsoft.com/office/drawing/2014/main" id="{6D64D5DF-ED1C-064F-8329-E51FB407F7A4}"/>
              </a:ext>
            </a:extLst>
          </p:cNvPr>
          <p:cNvGrpSpPr>
            <a:grpSpLocks/>
          </p:cNvGrpSpPr>
          <p:nvPr/>
        </p:nvGrpSpPr>
        <p:grpSpPr bwMode="auto">
          <a:xfrm>
            <a:off x="2351088" y="1268413"/>
            <a:ext cx="7899400" cy="4533900"/>
            <a:chOff x="1052513" y="942975"/>
            <a:chExt cx="7899400" cy="4533900"/>
          </a:xfrm>
        </p:grpSpPr>
        <p:pic>
          <p:nvPicPr>
            <p:cNvPr id="34820" name="Picture 2">
              <a:extLst>
                <a:ext uri="{FF2B5EF4-FFF2-40B4-BE49-F238E27FC236}">
                  <a16:creationId xmlns:a16="http://schemas.microsoft.com/office/drawing/2014/main" id="{9281328E-1D48-AA4B-8020-CCAC59756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942975"/>
              <a:ext cx="74422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1" name="Group 3">
              <a:extLst>
                <a:ext uri="{FF2B5EF4-FFF2-40B4-BE49-F238E27FC236}">
                  <a16:creationId xmlns:a16="http://schemas.microsoft.com/office/drawing/2014/main" id="{5E55B130-C420-5B4E-80BE-8E98B1E9C9E8}"/>
                </a:ext>
              </a:extLst>
            </p:cNvPr>
            <p:cNvGrpSpPr>
              <a:grpSpLocks/>
            </p:cNvGrpSpPr>
            <p:nvPr/>
          </p:nvGrpSpPr>
          <p:grpSpPr bwMode="auto">
            <a:xfrm>
              <a:off x="1052513" y="3048000"/>
              <a:ext cx="3617912" cy="2287588"/>
              <a:chOff x="663" y="1920"/>
              <a:chExt cx="2279" cy="1441"/>
            </a:xfrm>
          </p:grpSpPr>
          <p:pic>
            <p:nvPicPr>
              <p:cNvPr id="34826" name="Picture 4">
                <a:extLst>
                  <a:ext uri="{FF2B5EF4-FFF2-40B4-BE49-F238E27FC236}">
                    <a16:creationId xmlns:a16="http://schemas.microsoft.com/office/drawing/2014/main" id="{FF716D98-D8ED-F042-BE62-3F0FEFEAC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 y="1920"/>
                <a:ext cx="2279"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Rectangle 5">
                <a:extLst>
                  <a:ext uri="{FF2B5EF4-FFF2-40B4-BE49-F238E27FC236}">
                    <a16:creationId xmlns:a16="http://schemas.microsoft.com/office/drawing/2014/main" id="{9B7DB398-23A7-2B44-84E9-84D61150F285}"/>
                  </a:ext>
                </a:extLst>
              </p:cNvPr>
              <p:cNvSpPr>
                <a:spLocks noChangeArrowheads="1"/>
              </p:cNvSpPr>
              <p:nvPr/>
            </p:nvSpPr>
            <p:spPr bwMode="auto">
              <a:xfrm>
                <a:off x="2444" y="2752"/>
                <a:ext cx="132" cy="110"/>
              </a:xfrm>
              <a:prstGeom prst="rect">
                <a:avLst/>
              </a:prstGeom>
              <a:solidFill>
                <a:srgbClr val="A6DB9D">
                  <a:alpha val="18823"/>
                </a:srgbClr>
              </a:solidFill>
              <a:ln w="25560" cap="sq">
                <a:solidFill>
                  <a:srgbClr val="7AC96C"/>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34828" name="Rectangle 6">
                <a:extLst>
                  <a:ext uri="{FF2B5EF4-FFF2-40B4-BE49-F238E27FC236}">
                    <a16:creationId xmlns:a16="http://schemas.microsoft.com/office/drawing/2014/main" id="{B98957BE-A43C-0043-9181-D8E95085C3E0}"/>
                  </a:ext>
                </a:extLst>
              </p:cNvPr>
              <p:cNvSpPr>
                <a:spLocks noChangeArrowheads="1"/>
              </p:cNvSpPr>
              <p:nvPr/>
            </p:nvSpPr>
            <p:spPr bwMode="auto">
              <a:xfrm>
                <a:off x="822" y="3168"/>
                <a:ext cx="239" cy="110"/>
              </a:xfrm>
              <a:prstGeom prst="rect">
                <a:avLst/>
              </a:prstGeom>
              <a:noFill/>
              <a:ln w="25560" cap="sq">
                <a:solidFill>
                  <a:srgbClr val="956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grpSp>
        <p:grpSp>
          <p:nvGrpSpPr>
            <p:cNvPr id="34822" name="Group 7">
              <a:extLst>
                <a:ext uri="{FF2B5EF4-FFF2-40B4-BE49-F238E27FC236}">
                  <a16:creationId xmlns:a16="http://schemas.microsoft.com/office/drawing/2014/main" id="{0419995B-F197-EB4B-96BC-09F1174D26F6}"/>
                </a:ext>
              </a:extLst>
            </p:cNvPr>
            <p:cNvGrpSpPr>
              <a:grpSpLocks/>
            </p:cNvGrpSpPr>
            <p:nvPr/>
          </p:nvGrpSpPr>
          <p:grpSpPr bwMode="auto">
            <a:xfrm>
              <a:off x="4672013" y="2906713"/>
              <a:ext cx="4279900" cy="2570162"/>
              <a:chOff x="2943" y="1831"/>
              <a:chExt cx="2696" cy="1619"/>
            </a:xfrm>
          </p:grpSpPr>
          <p:pic>
            <p:nvPicPr>
              <p:cNvPr id="34823" name="Picture 8">
                <a:extLst>
                  <a:ext uri="{FF2B5EF4-FFF2-40B4-BE49-F238E27FC236}">
                    <a16:creationId xmlns:a16="http://schemas.microsoft.com/office/drawing/2014/main" id="{643C5B91-6B93-2F4D-B6CE-B9FF5D6F75B4}"/>
                  </a:ext>
                </a:extLst>
              </p:cNvPr>
              <p:cNvPicPr>
                <a:picLocks noChangeAspect="1" noChangeArrowheads="1"/>
              </p:cNvPicPr>
              <p:nvPr/>
            </p:nvPicPr>
            <p:blipFill>
              <a:blip r:embed="rId5">
                <a:lum bright="-4000" contrast="10000"/>
                <a:extLst>
                  <a:ext uri="{28A0092B-C50C-407E-A947-70E740481C1C}">
                    <a14:useLocalDpi xmlns:a14="http://schemas.microsoft.com/office/drawing/2010/main" val="0"/>
                  </a:ext>
                </a:extLst>
              </a:blip>
              <a:srcRect/>
              <a:stretch>
                <a:fillRect/>
              </a:stretch>
            </p:blipFill>
            <p:spPr bwMode="auto">
              <a:xfrm>
                <a:off x="2943" y="1831"/>
                <a:ext cx="2696" cy="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9">
                <a:extLst>
                  <a:ext uri="{FF2B5EF4-FFF2-40B4-BE49-F238E27FC236}">
                    <a16:creationId xmlns:a16="http://schemas.microsoft.com/office/drawing/2014/main" id="{82D02538-450A-CB4D-A64D-608F708B2EB2}"/>
                  </a:ext>
                </a:extLst>
              </p:cNvPr>
              <p:cNvSpPr>
                <a:spLocks noChangeArrowheads="1"/>
              </p:cNvSpPr>
              <p:nvPr/>
            </p:nvSpPr>
            <p:spPr bwMode="auto">
              <a:xfrm>
                <a:off x="5038" y="2798"/>
                <a:ext cx="142" cy="133"/>
              </a:xfrm>
              <a:prstGeom prst="rect">
                <a:avLst/>
              </a:prstGeom>
              <a:solidFill>
                <a:srgbClr val="A6DB9D">
                  <a:alpha val="18823"/>
                </a:srgbClr>
              </a:solidFill>
              <a:ln w="25560" cap="sq">
                <a:solidFill>
                  <a:srgbClr val="7AC96C"/>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34825" name="Rectangle 10">
                <a:extLst>
                  <a:ext uri="{FF2B5EF4-FFF2-40B4-BE49-F238E27FC236}">
                    <a16:creationId xmlns:a16="http://schemas.microsoft.com/office/drawing/2014/main" id="{23EFB8D6-B256-9741-A9E9-7C429E569BB3}"/>
                  </a:ext>
                </a:extLst>
              </p:cNvPr>
              <p:cNvSpPr>
                <a:spLocks noChangeArrowheads="1"/>
              </p:cNvSpPr>
              <p:nvPr/>
            </p:nvSpPr>
            <p:spPr bwMode="auto">
              <a:xfrm>
                <a:off x="3115" y="3254"/>
                <a:ext cx="889" cy="106"/>
              </a:xfrm>
              <a:prstGeom prst="rect">
                <a:avLst/>
              </a:prstGeom>
              <a:noFill/>
              <a:ln w="25560" cap="sq">
                <a:solidFill>
                  <a:srgbClr val="956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grpSp>
      </p:grpSp>
      <p:sp>
        <p:nvSpPr>
          <p:cNvPr id="34819" name="Rectangle 11">
            <a:extLst>
              <a:ext uri="{FF2B5EF4-FFF2-40B4-BE49-F238E27FC236}">
                <a16:creationId xmlns:a16="http://schemas.microsoft.com/office/drawing/2014/main" id="{C3E7E58D-80B5-D447-ACBE-74AFAC368BF1}"/>
              </a:ext>
            </a:extLst>
          </p:cNvPr>
          <p:cNvSpPr>
            <a:spLocks noChangeArrowheads="1"/>
          </p:cNvSpPr>
          <p:nvPr/>
        </p:nvSpPr>
        <p:spPr bwMode="auto">
          <a:xfrm>
            <a:off x="1847850" y="5949950"/>
            <a:ext cx="8640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600">
                <a:solidFill>
                  <a:srgbClr val="000000"/>
                </a:solidFill>
              </a:rPr>
              <a:t>Reducción de la mortalidad hospitalaria: </a:t>
            </a:r>
            <a:r>
              <a:rPr lang="es-ES" altLang="es-ES" sz="1600">
                <a:solidFill>
                  <a:srgbClr val="800000"/>
                </a:solidFill>
              </a:rPr>
              <a:t>RR 0.41 </a:t>
            </a:r>
            <a:r>
              <a:rPr lang="es-ES" altLang="es-ES" sz="1600">
                <a:solidFill>
                  <a:srgbClr val="000000"/>
                </a:solidFill>
              </a:rPr>
              <a:t>y</a:t>
            </a:r>
            <a:r>
              <a:rPr lang="es-ES" altLang="es-ES" sz="1600">
                <a:solidFill>
                  <a:srgbClr val="FFC000"/>
                </a:solidFill>
              </a:rPr>
              <a:t> </a:t>
            </a:r>
            <a:r>
              <a:rPr lang="es-ES" altLang="es-ES" sz="1600">
                <a:solidFill>
                  <a:srgbClr val="000000"/>
                </a:solidFill>
              </a:rPr>
              <a:t>riesgo de intubación: </a:t>
            </a:r>
            <a:r>
              <a:rPr lang="es-ES" altLang="es-ES" sz="1600">
                <a:solidFill>
                  <a:srgbClr val="800000"/>
                </a:solidFill>
              </a:rPr>
              <a:t>RR del 0.42</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107BC083-A6BD-174A-A64B-9BE4113C9853}"/>
              </a:ext>
            </a:extLst>
          </p:cNvPr>
          <p:cNvSpPr txBox="1">
            <a:spLocks noChangeArrowheads="1"/>
          </p:cNvSpPr>
          <p:nvPr/>
        </p:nvSpPr>
        <p:spPr bwMode="auto">
          <a:xfrm>
            <a:off x="2663825" y="274638"/>
            <a:ext cx="754697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4200">
                <a:solidFill>
                  <a:srgbClr val="262673"/>
                </a:solidFill>
              </a:rPr>
              <a:t>Exacerbación de EPOC</a:t>
            </a:r>
          </a:p>
        </p:txBody>
      </p:sp>
      <p:sp>
        <p:nvSpPr>
          <p:cNvPr id="20484" name="Rectangle 11">
            <a:extLst>
              <a:ext uri="{FF2B5EF4-FFF2-40B4-BE49-F238E27FC236}">
                <a16:creationId xmlns:a16="http://schemas.microsoft.com/office/drawing/2014/main" id="{1DD6371D-9A34-7B46-8A69-B7AAE0D5022D}"/>
              </a:ext>
            </a:extLst>
          </p:cNvPr>
          <p:cNvSpPr>
            <a:spLocks noChangeArrowheads="1"/>
          </p:cNvSpPr>
          <p:nvPr/>
        </p:nvSpPr>
        <p:spPr bwMode="auto">
          <a:xfrm>
            <a:off x="2063750" y="1962150"/>
            <a:ext cx="8047038" cy="1541463"/>
          </a:xfrm>
          <a:prstGeom prst="rect">
            <a:avLst/>
          </a:prstGeom>
          <a:noFill/>
          <a:ln>
            <a:noFill/>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150000"/>
              </a:lnSpc>
              <a:spcAft>
                <a:spcPts val="600"/>
              </a:spcAft>
              <a:buSzPct val="100000"/>
              <a:defRPr/>
            </a:pPr>
            <a:r>
              <a:rPr lang="es-ES" altLang="es-ES" sz="1400" b="1" dirty="0">
                <a:solidFill>
                  <a:srgbClr val="C00000"/>
                </a:solidFill>
              </a:rPr>
              <a:t>CONSIDERACIONES:</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Considerar </a:t>
            </a:r>
            <a:r>
              <a:rPr lang="es-ES" altLang="es-ES" sz="1400" dirty="0" err="1">
                <a:solidFill>
                  <a:srgbClr val="000000"/>
                </a:solidFill>
              </a:rPr>
              <a:t>BiPAP</a:t>
            </a:r>
            <a:r>
              <a:rPr lang="es-ES" altLang="es-ES" sz="1400" dirty="0">
                <a:solidFill>
                  <a:srgbClr val="000000"/>
                </a:solidFill>
              </a:rPr>
              <a:t> cuando pH ≤ 7.35, pCO2 &gt; 45 </a:t>
            </a:r>
            <a:r>
              <a:rPr lang="es-ES" altLang="es-ES" sz="1400" dirty="0" err="1">
                <a:solidFill>
                  <a:srgbClr val="000000"/>
                </a:solidFill>
              </a:rPr>
              <a:t>mmHg</a:t>
            </a:r>
            <a:r>
              <a:rPr lang="es-ES" altLang="es-ES" sz="1400" dirty="0">
                <a:solidFill>
                  <a:srgbClr val="000000"/>
                </a:solidFill>
              </a:rPr>
              <a:t> y FR &gt; 20-24 rpm a pesar de tratamiento médico estándar.</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No hay un límite inferior de pH para el que la VNI sea inapropiado</a:t>
            </a:r>
            <a:endParaRPr lang="es-ES" altLang="es-ES" sz="1400" dirty="0">
              <a:solidFill>
                <a:srgbClr val="800000"/>
              </a:solidFill>
            </a:endParaRPr>
          </a:p>
        </p:txBody>
      </p:sp>
      <p:grpSp>
        <p:nvGrpSpPr>
          <p:cNvPr id="36867" name="Grupo 13">
            <a:extLst>
              <a:ext uri="{FF2B5EF4-FFF2-40B4-BE49-F238E27FC236}">
                <a16:creationId xmlns:a16="http://schemas.microsoft.com/office/drawing/2014/main" id="{28781D29-F163-D642-925F-C3767C429332}"/>
              </a:ext>
            </a:extLst>
          </p:cNvPr>
          <p:cNvGrpSpPr>
            <a:grpSpLocks/>
          </p:cNvGrpSpPr>
          <p:nvPr/>
        </p:nvGrpSpPr>
        <p:grpSpPr bwMode="auto">
          <a:xfrm>
            <a:off x="2063750" y="1341438"/>
            <a:ext cx="5111750" cy="671512"/>
            <a:chOff x="625475" y="1341438"/>
            <a:chExt cx="5111750" cy="671512"/>
          </a:xfrm>
        </p:grpSpPr>
        <p:pic>
          <p:nvPicPr>
            <p:cNvPr id="36875" name="Picture 3" descr="\\cs.san.gva.es\DFS_D10\HDoc_D10\19848414N\Mis documentos\capturada.jpg">
              <a:extLst>
                <a:ext uri="{FF2B5EF4-FFF2-40B4-BE49-F238E27FC236}">
                  <a16:creationId xmlns:a16="http://schemas.microsoft.com/office/drawing/2014/main" id="{092D491D-6320-6944-BF9E-1A7A30D6B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 y="1341438"/>
              <a:ext cx="51117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Rectangle 63">
              <a:extLst>
                <a:ext uri="{FF2B5EF4-FFF2-40B4-BE49-F238E27FC236}">
                  <a16:creationId xmlns:a16="http://schemas.microsoft.com/office/drawing/2014/main" id="{3183E123-4B9B-2849-8CA0-F2A416EE520A}"/>
                </a:ext>
              </a:extLst>
            </p:cNvPr>
            <p:cNvSpPr>
              <a:spLocks noChangeArrowheads="1"/>
            </p:cNvSpPr>
            <p:nvPr/>
          </p:nvSpPr>
          <p:spPr bwMode="auto">
            <a:xfrm>
              <a:off x="2411760" y="1704225"/>
              <a:ext cx="2425700"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fr-FR" altLang="es-ES" sz="1200" b="1" i="1">
                  <a:solidFill>
                    <a:srgbClr val="1180C0"/>
                  </a:solidFill>
                </a:rPr>
                <a:t>Eur Respir J 2017; 50: 1602426</a:t>
              </a:r>
              <a:endParaRPr lang="es-ES" altLang="es-ES" sz="1200" b="1" i="1">
                <a:solidFill>
                  <a:srgbClr val="1180C0"/>
                </a:solidFill>
              </a:endParaRPr>
            </a:p>
          </p:txBody>
        </p:sp>
      </p:grpSp>
      <p:grpSp>
        <p:nvGrpSpPr>
          <p:cNvPr id="36868" name="Grupo 4">
            <a:extLst>
              <a:ext uri="{FF2B5EF4-FFF2-40B4-BE49-F238E27FC236}">
                <a16:creationId xmlns:a16="http://schemas.microsoft.com/office/drawing/2014/main" id="{EE4F75A9-B501-9B40-9A9C-BACE8ED1D814}"/>
              </a:ext>
            </a:extLst>
          </p:cNvPr>
          <p:cNvGrpSpPr>
            <a:grpSpLocks/>
          </p:cNvGrpSpPr>
          <p:nvPr/>
        </p:nvGrpSpPr>
        <p:grpSpPr bwMode="auto">
          <a:xfrm>
            <a:off x="2120900" y="3784600"/>
            <a:ext cx="5497513" cy="1235075"/>
            <a:chOff x="949503" y="3582770"/>
            <a:chExt cx="5496686" cy="1235627"/>
          </a:xfrm>
        </p:grpSpPr>
        <p:pic>
          <p:nvPicPr>
            <p:cNvPr id="36872" name="Imagen 1">
              <a:extLst>
                <a:ext uri="{FF2B5EF4-FFF2-40B4-BE49-F238E27FC236}">
                  <a16:creationId xmlns:a16="http://schemas.microsoft.com/office/drawing/2014/main" id="{C8D8F554-4204-C04B-864E-E32C33EF5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810" y="3605314"/>
              <a:ext cx="5308379" cy="121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Imagen 2">
              <a:extLst>
                <a:ext uri="{FF2B5EF4-FFF2-40B4-BE49-F238E27FC236}">
                  <a16:creationId xmlns:a16="http://schemas.microsoft.com/office/drawing/2014/main" id="{BA27EEEE-5215-2547-97D3-6083D90D1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6516" b="32883"/>
            <a:stretch>
              <a:fillRect/>
            </a:stretch>
          </p:blipFill>
          <p:spPr bwMode="auto">
            <a:xfrm>
              <a:off x="949503" y="3601874"/>
              <a:ext cx="846301" cy="25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ángulo 3">
              <a:extLst>
                <a:ext uri="{FF2B5EF4-FFF2-40B4-BE49-F238E27FC236}">
                  <a16:creationId xmlns:a16="http://schemas.microsoft.com/office/drawing/2014/main" id="{11997475-FF70-FF45-A3A5-E0D9247B82D0}"/>
                </a:ext>
              </a:extLst>
            </p:cNvPr>
            <p:cNvSpPr>
              <a:spLocks noChangeArrowheads="1"/>
            </p:cNvSpPr>
            <p:nvPr/>
          </p:nvSpPr>
          <p:spPr bwMode="auto">
            <a:xfrm>
              <a:off x="2875685" y="3582770"/>
              <a:ext cx="132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sz="1400">
                  <a:latin typeface="interfaceregular"/>
                </a:rPr>
                <a:t>2016;</a:t>
              </a:r>
              <a:r>
                <a:rPr lang="es-ES" altLang="es-ES" sz="1400" b="1">
                  <a:latin typeface="interfaceregular"/>
                </a:rPr>
                <a:t>71:</a:t>
              </a:r>
              <a:r>
                <a:rPr lang="es-ES" altLang="es-ES" sz="1400">
                  <a:latin typeface="interfaceregular"/>
                </a:rPr>
                <a:t>ii1-ii35</a:t>
              </a:r>
              <a:endParaRPr lang="es-ES" altLang="es-ES" sz="1400"/>
            </a:p>
          </p:txBody>
        </p:sp>
      </p:grpSp>
      <p:sp>
        <p:nvSpPr>
          <p:cNvPr id="21" name="Rectangle 11">
            <a:extLst>
              <a:ext uri="{FF2B5EF4-FFF2-40B4-BE49-F238E27FC236}">
                <a16:creationId xmlns:a16="http://schemas.microsoft.com/office/drawing/2014/main" id="{5AA38A63-9A47-7F4F-9B54-78A646410736}"/>
              </a:ext>
            </a:extLst>
          </p:cNvPr>
          <p:cNvSpPr>
            <a:spLocks noChangeArrowheads="1"/>
          </p:cNvSpPr>
          <p:nvPr/>
        </p:nvSpPr>
        <p:spPr bwMode="auto">
          <a:xfrm>
            <a:off x="2120900" y="5011738"/>
            <a:ext cx="8047038" cy="1541462"/>
          </a:xfrm>
          <a:prstGeom prst="rect">
            <a:avLst/>
          </a:prstGeom>
          <a:noFill/>
          <a:ln>
            <a:noFill/>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150000"/>
              </a:lnSpc>
              <a:spcAft>
                <a:spcPts val="600"/>
              </a:spcAft>
              <a:buSzPct val="100000"/>
              <a:defRPr/>
            </a:pPr>
            <a:r>
              <a:rPr lang="es-ES" altLang="es-ES" sz="1400" b="1" dirty="0">
                <a:solidFill>
                  <a:srgbClr val="C00000"/>
                </a:solidFill>
              </a:rPr>
              <a:t>CONSIDERACIONES:</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Considerar </a:t>
            </a:r>
            <a:r>
              <a:rPr lang="es-ES" altLang="es-ES" sz="1400" dirty="0" err="1">
                <a:solidFill>
                  <a:srgbClr val="000000"/>
                </a:solidFill>
              </a:rPr>
              <a:t>BiPAP</a:t>
            </a:r>
            <a:r>
              <a:rPr lang="es-ES" altLang="es-ES" sz="1400" dirty="0">
                <a:solidFill>
                  <a:srgbClr val="000000"/>
                </a:solidFill>
              </a:rPr>
              <a:t> cuando pH ≤ 7.35, pCO2 &gt; 45 </a:t>
            </a:r>
            <a:r>
              <a:rPr lang="es-ES" altLang="es-ES" sz="1400" dirty="0" err="1">
                <a:solidFill>
                  <a:srgbClr val="000000"/>
                </a:solidFill>
              </a:rPr>
              <a:t>mmHg</a:t>
            </a:r>
            <a:r>
              <a:rPr lang="es-ES" altLang="es-ES" sz="1400" dirty="0">
                <a:solidFill>
                  <a:srgbClr val="000000"/>
                </a:solidFill>
              </a:rPr>
              <a:t> y FR &gt; 20-24 rpm a pesar de tratamiento médico estándar.</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Una acidosis severa no descarta la VNI</a:t>
            </a:r>
            <a:endParaRPr lang="es-ES" altLang="es-ES" sz="1400" dirty="0">
              <a:solidFill>
                <a:srgbClr val="800000"/>
              </a:solidFill>
            </a:endParaRPr>
          </a:p>
        </p:txBody>
      </p:sp>
      <p:sp>
        <p:nvSpPr>
          <p:cNvPr id="2" name="Rectángulo 1">
            <a:extLst>
              <a:ext uri="{FF2B5EF4-FFF2-40B4-BE49-F238E27FC236}">
                <a16:creationId xmlns:a16="http://schemas.microsoft.com/office/drawing/2014/main" id="{D214CDCD-AD8B-424F-B5ED-CAD0D61E46AE}"/>
              </a:ext>
            </a:extLst>
          </p:cNvPr>
          <p:cNvSpPr/>
          <p:nvPr/>
        </p:nvSpPr>
        <p:spPr>
          <a:xfrm>
            <a:off x="1919288" y="1341438"/>
            <a:ext cx="8064500" cy="2232025"/>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 name="Rectángulo 12">
            <a:extLst>
              <a:ext uri="{FF2B5EF4-FFF2-40B4-BE49-F238E27FC236}">
                <a16:creationId xmlns:a16="http://schemas.microsoft.com/office/drawing/2014/main" id="{4D174FE5-BEF0-B64F-85E5-84DA1257CAD3}"/>
              </a:ext>
            </a:extLst>
          </p:cNvPr>
          <p:cNvSpPr/>
          <p:nvPr/>
        </p:nvSpPr>
        <p:spPr>
          <a:xfrm>
            <a:off x="1919288" y="3729038"/>
            <a:ext cx="8064500" cy="2854325"/>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F4DCD7DB-F82A-0345-A837-5B7E634404C9}"/>
              </a:ext>
            </a:extLst>
          </p:cNvPr>
          <p:cNvSpPr txBox="1">
            <a:spLocks noChangeArrowheads="1"/>
          </p:cNvSpPr>
          <p:nvPr/>
        </p:nvSpPr>
        <p:spPr bwMode="auto">
          <a:xfrm>
            <a:off x="2639616" y="189707"/>
            <a:ext cx="7491413"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dirty="0">
                <a:solidFill>
                  <a:srgbClr val="262673"/>
                </a:solidFill>
              </a:rPr>
              <a:t>EPOC: selección del paciente</a:t>
            </a:r>
          </a:p>
        </p:txBody>
      </p:sp>
      <p:sp>
        <p:nvSpPr>
          <p:cNvPr id="38914" name="Text Box 3">
            <a:extLst>
              <a:ext uri="{FF2B5EF4-FFF2-40B4-BE49-F238E27FC236}">
                <a16:creationId xmlns:a16="http://schemas.microsoft.com/office/drawing/2014/main" id="{84C8A9E0-4983-1D49-8B53-E89FDC3B3AC8}"/>
              </a:ext>
            </a:extLst>
          </p:cNvPr>
          <p:cNvSpPr txBox="1">
            <a:spLocks noChangeArrowheads="1"/>
          </p:cNvSpPr>
          <p:nvPr/>
        </p:nvSpPr>
        <p:spPr bwMode="auto">
          <a:xfrm>
            <a:off x="538163" y="1693862"/>
            <a:ext cx="7934101" cy="2710615"/>
          </a:xfrm>
          <a:prstGeom prst="rect">
            <a:avLst/>
          </a:prstGeom>
          <a:gradFill rotWithShape="1">
            <a:gsLst>
              <a:gs pos="0">
                <a:srgbClr val="FFBC07"/>
              </a:gs>
              <a:gs pos="100000">
                <a:srgbClr val="FFF5C7"/>
              </a:gs>
              <a:gs pos="100000">
                <a:srgbClr val="FFCA00"/>
              </a:gs>
            </a:gsLst>
            <a:lin ang="5400000" scaled="1"/>
          </a:gradFill>
          <a:ln>
            <a:noFill/>
          </a:ln>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Aft>
                <a:spcPts val="600"/>
              </a:spcAft>
              <a:buSzPct val="100000"/>
              <a:defRPr/>
            </a:pPr>
            <a:r>
              <a:rPr lang="es-ES" altLang="es-ES" sz="1400" i="1" dirty="0">
                <a:solidFill>
                  <a:srgbClr val="000000"/>
                </a:solidFill>
              </a:rPr>
              <a:t>“La VMNI debe ser el primer modo ventilatorio en el paciente EPOC con fallo respiratorio agudo, si no existen contraindicaciones, porque mejora el intercambio gaseoso, reduce el trabajo respiratorio y la necesidad de intubación, disminuye la duración de la hospitalización y mejora la supervivencia” (Evidencia A)</a:t>
            </a:r>
          </a:p>
          <a:p>
            <a:pPr indent="-246063" eaLnBrk="1" hangingPunct="1">
              <a:spcAft>
                <a:spcPts val="600"/>
              </a:spcAft>
              <a:buSzPct val="100000"/>
              <a:tabLst>
                <a:tab pos="0" algn="l"/>
                <a:tab pos="4572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s-ES" altLang="es-ES" sz="1400" b="1" dirty="0">
              <a:solidFill>
                <a:srgbClr val="000000"/>
              </a:solidFill>
            </a:endParaRPr>
          </a:p>
          <a:p>
            <a:pPr eaLnBrk="1" hangingPunct="1">
              <a:spcAft>
                <a:spcPts val="600"/>
              </a:spcAft>
              <a:buSzPct val="100000"/>
              <a:defRPr/>
            </a:pPr>
            <a:r>
              <a:rPr lang="es-ES" altLang="es-ES" sz="1400" b="1" dirty="0">
                <a:solidFill>
                  <a:srgbClr val="000000"/>
                </a:solidFill>
              </a:rPr>
              <a:t>Indicación si al menos una de las siguientes:</a:t>
            </a:r>
          </a:p>
          <a:p>
            <a:pPr lvl="1" eaLnBrk="1" hangingPunct="1">
              <a:spcAft>
                <a:spcPts val="600"/>
              </a:spcAft>
              <a:buClr>
                <a:srgbClr val="000000"/>
              </a:buClr>
              <a:buSzPct val="100000"/>
              <a:buFont typeface="Times New Roman" panose="02020603050405020304" pitchFamily="18" charset="0"/>
              <a:buAutoNum type="arabicPeriod"/>
              <a:defRPr/>
            </a:pPr>
            <a:r>
              <a:rPr lang="es-ES" altLang="es-ES" sz="1400" dirty="0">
                <a:solidFill>
                  <a:srgbClr val="000000"/>
                </a:solidFill>
              </a:rPr>
              <a:t> Acidosis respiratoria (pH ≤ 7.35 y pCO2 &gt; 45 mmHg)</a:t>
            </a:r>
          </a:p>
          <a:p>
            <a:pPr lvl="1" eaLnBrk="1" hangingPunct="1">
              <a:spcAft>
                <a:spcPts val="600"/>
              </a:spcAft>
              <a:buClr>
                <a:srgbClr val="000000"/>
              </a:buClr>
              <a:buSzPct val="100000"/>
              <a:buFont typeface="Times New Roman" panose="02020603050405020304" pitchFamily="18" charset="0"/>
              <a:buAutoNum type="arabicPeriod"/>
              <a:defRPr/>
            </a:pPr>
            <a:r>
              <a:rPr lang="es-ES" altLang="es-ES" sz="1400" dirty="0">
                <a:solidFill>
                  <a:srgbClr val="000000"/>
                </a:solidFill>
              </a:rPr>
              <a:t> Disnea severa con signos de fatiga muscular, aumento del trabajo respiratorio o ambos.</a:t>
            </a:r>
          </a:p>
          <a:p>
            <a:pPr lvl="1" eaLnBrk="1" hangingPunct="1">
              <a:spcAft>
                <a:spcPts val="600"/>
              </a:spcAft>
              <a:buClr>
                <a:srgbClr val="000000"/>
              </a:buClr>
              <a:buSzPct val="100000"/>
              <a:buFont typeface="Times New Roman" panose="02020603050405020304" pitchFamily="18" charset="0"/>
              <a:buAutoNum type="arabicPeriod"/>
              <a:defRPr/>
            </a:pPr>
            <a:r>
              <a:rPr lang="es-ES" altLang="es-ES" sz="1400" dirty="0">
                <a:solidFill>
                  <a:srgbClr val="000000"/>
                </a:solidFill>
              </a:rPr>
              <a:t> Hipoxemia persistente a pesar de la oxigenoterapia</a:t>
            </a:r>
          </a:p>
          <a:p>
            <a:pPr lvl="1" eaLnBrk="1" hangingPunct="1">
              <a:spcAft>
                <a:spcPts val="600"/>
              </a:spcAft>
              <a:buClr>
                <a:srgbClr val="000000"/>
              </a:buClr>
              <a:buSzPct val="100000"/>
              <a:defRPr/>
            </a:pPr>
            <a:endParaRPr lang="es-ES" altLang="es-ES" sz="1400" dirty="0">
              <a:solidFill>
                <a:srgbClr val="000000"/>
              </a:solidFill>
            </a:endParaRPr>
          </a:p>
        </p:txBody>
      </p:sp>
      <p:sp>
        <p:nvSpPr>
          <p:cNvPr id="38915" name="Text Box 4">
            <a:extLst>
              <a:ext uri="{FF2B5EF4-FFF2-40B4-BE49-F238E27FC236}">
                <a16:creationId xmlns:a16="http://schemas.microsoft.com/office/drawing/2014/main" id="{0179203F-32D7-BE4B-AF36-591120687147}"/>
              </a:ext>
            </a:extLst>
          </p:cNvPr>
          <p:cNvSpPr txBox="1">
            <a:spLocks noChangeArrowheads="1"/>
          </p:cNvSpPr>
          <p:nvPr/>
        </p:nvSpPr>
        <p:spPr bwMode="auto">
          <a:xfrm>
            <a:off x="504825" y="5130800"/>
            <a:ext cx="10945813" cy="603250"/>
          </a:xfrm>
          <a:prstGeom prst="rect">
            <a:avLst/>
          </a:prstGeom>
          <a:solidFill>
            <a:srgbClr val="D0ECCB"/>
          </a:solidFill>
          <a:ln w="9360" cap="sq">
            <a:solidFill>
              <a:srgbClr val="28571F"/>
            </a:solidFill>
            <a:miter lim="800000"/>
            <a:headEnd/>
            <a:tailEnd/>
          </a:ln>
        </p:spPr>
        <p:txBody>
          <a:bodyPr lIns="90000" tIns="46800" rIns="90000" bIns="46800">
            <a:spAutoFit/>
          </a:bodyPr>
          <a:lstStyle>
            <a:lvl1pPr marL="284163" indent="-284163">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bg1"/>
                </a:solidFill>
                <a:latin typeface="Arial" panose="020B0604020202020204" pitchFamily="34" charset="0"/>
                <a:ea typeface="ＭＳ Ｐゴシック" panose="020B0600070205080204" pitchFamily="34" charset="-128"/>
              </a:defRPr>
            </a:lvl1pPr>
            <a:lvl2pP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bg1"/>
                </a:solidFill>
                <a:latin typeface="Arial" panose="020B0604020202020204" pitchFamily="34" charset="0"/>
                <a:ea typeface="ＭＳ Ｐゴシック" panose="020B0600070205080204" pitchFamily="34" charset="-128"/>
              </a:defRPr>
            </a:lvl2pPr>
            <a:lvl3pP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bg1"/>
                </a:solidFill>
                <a:latin typeface="Arial" panose="020B0604020202020204" pitchFamily="34" charset="0"/>
                <a:ea typeface="ＭＳ Ｐゴシック" panose="020B0600070205080204" pitchFamily="34" charset="-128"/>
              </a:defRPr>
            </a:lvl3pPr>
            <a:lvl4pP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bg1"/>
                </a:solidFill>
                <a:latin typeface="Arial" panose="020B0604020202020204" pitchFamily="34" charset="0"/>
                <a:ea typeface="ＭＳ Ｐゴシック" panose="020B0600070205080204" pitchFamily="34" charset="-128"/>
              </a:defRPr>
            </a:lvl4pPr>
            <a:lvl5pP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Aft>
                <a:spcPts val="600"/>
              </a:spcAft>
              <a:buClr>
                <a:srgbClr val="000000"/>
              </a:buClr>
              <a:buSzPct val="100000"/>
              <a:buFont typeface="Arial" panose="020B0604020202020204" pitchFamily="34" charset="0"/>
              <a:buChar char="•"/>
            </a:pPr>
            <a:r>
              <a:rPr lang="es-ES" altLang="es-ES" sz="1400">
                <a:solidFill>
                  <a:srgbClr val="000000"/>
                </a:solidFill>
              </a:rPr>
              <a:t>En los casos de exacerbación moderada (disnea con pH&gt;7.30) los beneficios no son tan evidentes </a:t>
            </a:r>
            <a:r>
              <a:rPr lang="es-ES" altLang="es-ES" sz="1400" baseline="30000">
                <a:solidFill>
                  <a:srgbClr val="000000"/>
                </a:solidFill>
              </a:rPr>
              <a:t>1</a:t>
            </a:r>
          </a:p>
          <a:p>
            <a:pPr eaLnBrk="1" hangingPunct="1">
              <a:spcAft>
                <a:spcPts val="600"/>
              </a:spcAft>
              <a:buClr>
                <a:srgbClr val="000000"/>
              </a:buClr>
              <a:buSzPct val="100000"/>
              <a:buFont typeface="Arial" panose="020B0604020202020204" pitchFamily="34" charset="0"/>
              <a:buChar char="•"/>
            </a:pPr>
            <a:r>
              <a:rPr lang="es-ES" altLang="es-ES" sz="1400">
                <a:solidFill>
                  <a:srgbClr val="000000"/>
                </a:solidFill>
              </a:rPr>
              <a:t>Es aconsejable priorizar la clínica sobre los hallazgos gasométricos</a:t>
            </a:r>
          </a:p>
        </p:txBody>
      </p:sp>
      <p:sp>
        <p:nvSpPr>
          <p:cNvPr id="38916" name="Rectangle 5">
            <a:extLst>
              <a:ext uri="{FF2B5EF4-FFF2-40B4-BE49-F238E27FC236}">
                <a16:creationId xmlns:a16="http://schemas.microsoft.com/office/drawing/2014/main" id="{6CEBCD3F-B735-564E-A019-FDC5A1D2E782}"/>
              </a:ext>
            </a:extLst>
          </p:cNvPr>
          <p:cNvSpPr>
            <a:spLocks noChangeArrowheads="1"/>
          </p:cNvSpPr>
          <p:nvPr/>
        </p:nvSpPr>
        <p:spPr bwMode="auto">
          <a:xfrm>
            <a:off x="544513" y="6184900"/>
            <a:ext cx="108013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n-GB" altLang="es-ES" sz="1000" baseline="30000">
                <a:solidFill>
                  <a:srgbClr val="000000"/>
                </a:solidFill>
              </a:rPr>
              <a:t>1 </a:t>
            </a:r>
            <a:r>
              <a:rPr lang="en-GB" altLang="es-ES" sz="1000">
                <a:solidFill>
                  <a:srgbClr val="000000"/>
                </a:solidFill>
              </a:rPr>
              <a:t>Keenan SP, Powers CE, McCormack DG. Noninvasive positive pressure ventilation in patients with milder chronic obstructive pulmonary disease exacerbations: a randomized controlled trial. </a:t>
            </a:r>
            <a:r>
              <a:rPr lang="es-ES" altLang="es-ES" sz="1000">
                <a:solidFill>
                  <a:srgbClr val="000000"/>
                </a:solidFill>
              </a:rPr>
              <a:t>Respir Care 2005;50(5):610-616.</a:t>
            </a:r>
          </a:p>
        </p:txBody>
      </p:sp>
      <p:pic>
        <p:nvPicPr>
          <p:cNvPr id="2" name="Imagen 1">
            <a:extLst>
              <a:ext uri="{FF2B5EF4-FFF2-40B4-BE49-F238E27FC236}">
                <a16:creationId xmlns:a16="http://schemas.microsoft.com/office/drawing/2014/main" id="{78C097B9-E8B7-51BC-45D9-71ECAA0D3372}"/>
              </a:ext>
            </a:extLst>
          </p:cNvPr>
          <p:cNvPicPr>
            <a:picLocks noChangeAspect="1"/>
          </p:cNvPicPr>
          <p:nvPr/>
        </p:nvPicPr>
        <p:blipFill>
          <a:blip r:embed="rId3"/>
          <a:stretch>
            <a:fillRect/>
          </a:stretch>
        </p:blipFill>
        <p:spPr>
          <a:xfrm>
            <a:off x="8845057" y="1693863"/>
            <a:ext cx="3031125" cy="2710614"/>
          </a:xfrm>
          <a:prstGeom prst="rect">
            <a:avLst/>
          </a:prstGeom>
        </p:spPr>
      </p:pic>
    </p:spTree>
    <p:extLst>
      <p:ext uri="{BB962C8B-B14F-4D97-AF65-F5344CB8AC3E}">
        <p14:creationId xmlns:p14="http://schemas.microsoft.com/office/powerpoint/2010/main" val="313010455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2BD6D362-0220-4642-9522-3799A67DFB8D}"/>
              </a:ext>
            </a:extLst>
          </p:cNvPr>
          <p:cNvSpPr txBox="1">
            <a:spLocks noChangeArrowheads="1"/>
          </p:cNvSpPr>
          <p:nvPr/>
        </p:nvSpPr>
        <p:spPr bwMode="auto">
          <a:xfrm>
            <a:off x="3359150" y="2708275"/>
            <a:ext cx="6400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buSzPct val="65000"/>
            </a:pPr>
            <a:r>
              <a:rPr lang="es-ES" altLang="es-ES" sz="2800" i="1">
                <a:solidFill>
                  <a:srgbClr val="5F5F5F"/>
                </a:solidFill>
              </a:rPr>
              <a:t>OBJETIVOS</a:t>
            </a:r>
          </a:p>
        </p:txBody>
      </p:sp>
      <p:pic>
        <p:nvPicPr>
          <p:cNvPr id="12290" name="Picture 2">
            <a:extLst>
              <a:ext uri="{FF2B5EF4-FFF2-40B4-BE49-F238E27FC236}">
                <a16:creationId xmlns:a16="http://schemas.microsoft.com/office/drawing/2014/main" id="{95278DBE-E452-5E46-9F4F-035856816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84538"/>
            <a:ext cx="66246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a:extLst>
              <a:ext uri="{FF2B5EF4-FFF2-40B4-BE49-F238E27FC236}">
                <a16:creationId xmlns:a16="http://schemas.microsoft.com/office/drawing/2014/main" id="{88F756E4-8476-E043-8279-D14EBE7AC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2827338"/>
            <a:ext cx="447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BB9DB7BE-008F-A340-876E-20F53F19A2E4}"/>
              </a:ext>
            </a:extLst>
          </p:cNvPr>
          <p:cNvSpPr txBox="1">
            <a:spLocks noChangeArrowheads="1"/>
          </p:cNvSpPr>
          <p:nvPr/>
        </p:nvSpPr>
        <p:spPr bwMode="auto">
          <a:xfrm>
            <a:off x="2495550" y="1341438"/>
            <a:ext cx="7519988"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110000"/>
              </a:lnSpc>
              <a:spcBef>
                <a:spcPts val="450"/>
              </a:spcBef>
              <a:buClr>
                <a:srgbClr val="CC9900"/>
              </a:buClr>
              <a:buSzPct val="65000"/>
              <a:buFont typeface="Arial" panose="020B0604020202020204" pitchFamily="34" charset="0"/>
              <a:buChar char="•"/>
            </a:pPr>
            <a:r>
              <a:rPr lang="es-ES" altLang="es-ES" sz="1800">
                <a:solidFill>
                  <a:srgbClr val="000000"/>
                </a:solidFill>
              </a:rPr>
              <a:t>Pang (1998):  objetivó en el primer meta-análisis sobre VNI, la eficacia del uso de CPAP en el EAP.</a:t>
            </a:r>
          </a:p>
          <a:p>
            <a:pPr eaLnBrk="1" hangingPunct="1">
              <a:lnSpc>
                <a:spcPct val="110000"/>
              </a:lnSpc>
              <a:spcBef>
                <a:spcPts val="450"/>
              </a:spcBef>
              <a:buClr>
                <a:srgbClr val="CC9900"/>
              </a:buClr>
              <a:buSzPct val="65000"/>
              <a:buFont typeface="Arial" panose="020B0604020202020204" pitchFamily="34" charset="0"/>
              <a:buChar char="•"/>
            </a:pPr>
            <a:r>
              <a:rPr lang="es-ES" altLang="es-ES" sz="1800">
                <a:solidFill>
                  <a:srgbClr val="000000"/>
                </a:solidFill>
              </a:rPr>
              <a:t>Desde entonces ECA de pequeño tamaño muestral (entre 20 y 130 pacientes) y heterogéneos. </a:t>
            </a:r>
          </a:p>
          <a:p>
            <a:pPr eaLnBrk="1" hangingPunct="1">
              <a:lnSpc>
                <a:spcPct val="110000"/>
              </a:lnSpc>
              <a:spcBef>
                <a:spcPts val="450"/>
              </a:spcBef>
              <a:buClr>
                <a:srgbClr val="CC9900"/>
              </a:buClr>
              <a:buSzPct val="65000"/>
              <a:buFont typeface="Arial" panose="020B0604020202020204" pitchFamily="34" charset="0"/>
              <a:buChar char="•"/>
            </a:pPr>
            <a:r>
              <a:rPr lang="es-ES" altLang="es-ES" sz="1800">
                <a:solidFill>
                  <a:srgbClr val="000000"/>
                </a:solidFill>
              </a:rPr>
              <a:t>Entre los años 2005 y 2006 se publican 4 meta-análisis</a:t>
            </a:r>
          </a:p>
        </p:txBody>
      </p:sp>
      <p:pic>
        <p:nvPicPr>
          <p:cNvPr id="40962" name="Picture 2">
            <a:extLst>
              <a:ext uri="{FF2B5EF4-FFF2-40B4-BE49-F238E27FC236}">
                <a16:creationId xmlns:a16="http://schemas.microsoft.com/office/drawing/2014/main" id="{B3930335-362E-D047-9ECF-5D030B917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3214688"/>
            <a:ext cx="46275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E113A436-897D-AE47-9C61-79CA7CA9E45E}"/>
              </a:ext>
            </a:extLst>
          </p:cNvPr>
          <p:cNvSpPr>
            <a:spLocks noChangeArrowheads="1"/>
          </p:cNvSpPr>
          <p:nvPr/>
        </p:nvSpPr>
        <p:spPr bwMode="auto">
          <a:xfrm>
            <a:off x="7258050" y="3357563"/>
            <a:ext cx="31702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600" i="1">
                <a:solidFill>
                  <a:srgbClr val="000000"/>
                </a:solidFill>
              </a:rPr>
              <a:t>Masip. JAMA. 2005;294:3124-30</a:t>
            </a:r>
          </a:p>
        </p:txBody>
      </p:sp>
      <p:pic>
        <p:nvPicPr>
          <p:cNvPr id="40964" name="Picture 4">
            <a:extLst>
              <a:ext uri="{FF2B5EF4-FFF2-40B4-BE49-F238E27FC236}">
                <a16:creationId xmlns:a16="http://schemas.microsoft.com/office/drawing/2014/main" id="{77477FB3-503C-AD47-A21B-E283CCB59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4063" y="4071938"/>
            <a:ext cx="46275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a:extLst>
              <a:ext uri="{FF2B5EF4-FFF2-40B4-BE49-F238E27FC236}">
                <a16:creationId xmlns:a16="http://schemas.microsoft.com/office/drawing/2014/main" id="{FBD04210-2CE9-E249-A314-4FC9E93396DD}"/>
              </a:ext>
            </a:extLst>
          </p:cNvPr>
          <p:cNvSpPr>
            <a:spLocks noChangeArrowheads="1"/>
          </p:cNvSpPr>
          <p:nvPr/>
        </p:nvSpPr>
        <p:spPr bwMode="auto">
          <a:xfrm>
            <a:off x="7318375" y="4214813"/>
            <a:ext cx="326231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600" i="1">
                <a:solidFill>
                  <a:srgbClr val="000000"/>
                </a:solidFill>
              </a:rPr>
              <a:t>Peter. Lancet 2006; 367: 1155–63</a:t>
            </a:r>
          </a:p>
        </p:txBody>
      </p:sp>
      <p:pic>
        <p:nvPicPr>
          <p:cNvPr id="40966" name="Picture 6">
            <a:extLst>
              <a:ext uri="{FF2B5EF4-FFF2-40B4-BE49-F238E27FC236}">
                <a16:creationId xmlns:a16="http://schemas.microsoft.com/office/drawing/2014/main" id="{697B1BCE-39FD-4545-97A2-1ABE1F058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4063" y="4929188"/>
            <a:ext cx="46275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7">
            <a:extLst>
              <a:ext uri="{FF2B5EF4-FFF2-40B4-BE49-F238E27FC236}">
                <a16:creationId xmlns:a16="http://schemas.microsoft.com/office/drawing/2014/main" id="{8A424D96-6FBF-C642-91AD-04760D475D1D}"/>
              </a:ext>
            </a:extLst>
          </p:cNvPr>
          <p:cNvSpPr>
            <a:spLocks noChangeArrowheads="1"/>
          </p:cNvSpPr>
          <p:nvPr/>
        </p:nvSpPr>
        <p:spPr bwMode="auto">
          <a:xfrm>
            <a:off x="7400925" y="4929188"/>
            <a:ext cx="31591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n-US" altLang="es-ES" sz="1600">
                <a:solidFill>
                  <a:srgbClr val="000000"/>
                </a:solidFill>
              </a:rPr>
              <a:t>Winck. Crit Care 2006;10(2):R69</a:t>
            </a:r>
          </a:p>
        </p:txBody>
      </p:sp>
      <p:pic>
        <p:nvPicPr>
          <p:cNvPr id="40968" name="Picture 8">
            <a:extLst>
              <a:ext uri="{FF2B5EF4-FFF2-40B4-BE49-F238E27FC236}">
                <a16:creationId xmlns:a16="http://schemas.microsoft.com/office/drawing/2014/main" id="{A2FE630E-8E71-5641-B41F-5ABEE1ED8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063" y="5500688"/>
            <a:ext cx="4627562"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Rectangle 9">
            <a:extLst>
              <a:ext uri="{FF2B5EF4-FFF2-40B4-BE49-F238E27FC236}">
                <a16:creationId xmlns:a16="http://schemas.microsoft.com/office/drawing/2014/main" id="{8DC6FB89-03C3-E447-A984-F156E5ACCBAB}"/>
              </a:ext>
            </a:extLst>
          </p:cNvPr>
          <p:cNvSpPr>
            <a:spLocks noChangeArrowheads="1"/>
          </p:cNvSpPr>
          <p:nvPr/>
        </p:nvSpPr>
        <p:spPr bwMode="auto">
          <a:xfrm>
            <a:off x="7381875" y="5715000"/>
            <a:ext cx="32861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600">
                <a:solidFill>
                  <a:srgbClr val="000000"/>
                </a:solidFill>
              </a:rPr>
              <a:t>Collins. Ann Emerg Med. 2006;48:260-9</a:t>
            </a:r>
          </a:p>
        </p:txBody>
      </p:sp>
      <p:cxnSp>
        <p:nvCxnSpPr>
          <p:cNvPr id="40970" name="AutoShape 10">
            <a:extLst>
              <a:ext uri="{FF2B5EF4-FFF2-40B4-BE49-F238E27FC236}">
                <a16:creationId xmlns:a16="http://schemas.microsoft.com/office/drawing/2014/main" id="{8F4FAF01-1E21-494A-9CD7-06DCBDBF4DBA}"/>
              </a:ext>
            </a:extLst>
          </p:cNvPr>
          <p:cNvCxnSpPr>
            <a:cxnSpLocks noChangeShapeType="1"/>
          </p:cNvCxnSpPr>
          <p:nvPr/>
        </p:nvCxnSpPr>
        <p:spPr bwMode="auto">
          <a:xfrm>
            <a:off x="6888163" y="3525838"/>
            <a:ext cx="350837" cy="1587"/>
          </a:xfrm>
          <a:prstGeom prst="straightConnector1">
            <a:avLst/>
          </a:prstGeom>
          <a:noFill/>
          <a:ln w="57240" cap="sq">
            <a:solidFill>
              <a:srgbClr val="FFC000"/>
            </a:solidFill>
            <a:miter lim="800000"/>
            <a:headEnd/>
            <a:tailEnd type="triangle" w="med" len="med"/>
          </a:ln>
          <a:extLst>
            <a:ext uri="{909E8E84-426E-40DD-AFC4-6F175D3DCCD1}">
              <a14:hiddenFill xmlns:a14="http://schemas.microsoft.com/office/drawing/2010/main">
                <a:noFill/>
              </a14:hiddenFill>
            </a:ext>
          </a:extLst>
        </p:spPr>
      </p:cxnSp>
      <p:cxnSp>
        <p:nvCxnSpPr>
          <p:cNvPr id="40971" name="AutoShape 11">
            <a:extLst>
              <a:ext uri="{FF2B5EF4-FFF2-40B4-BE49-F238E27FC236}">
                <a16:creationId xmlns:a16="http://schemas.microsoft.com/office/drawing/2014/main" id="{335EFAE0-D61F-E14E-9140-BAF8667E3707}"/>
              </a:ext>
            </a:extLst>
          </p:cNvPr>
          <p:cNvCxnSpPr>
            <a:cxnSpLocks noChangeShapeType="1"/>
          </p:cNvCxnSpPr>
          <p:nvPr/>
        </p:nvCxnSpPr>
        <p:spPr bwMode="auto">
          <a:xfrm>
            <a:off x="6881813" y="4357688"/>
            <a:ext cx="428625" cy="1587"/>
          </a:xfrm>
          <a:prstGeom prst="straightConnector1">
            <a:avLst/>
          </a:prstGeom>
          <a:noFill/>
          <a:ln w="57240" cap="sq">
            <a:solidFill>
              <a:srgbClr val="FFC000"/>
            </a:solidFill>
            <a:miter lim="800000"/>
            <a:headEnd/>
            <a:tailEnd type="triangle" w="med" len="med"/>
          </a:ln>
          <a:extLst>
            <a:ext uri="{909E8E84-426E-40DD-AFC4-6F175D3DCCD1}">
              <a14:hiddenFill xmlns:a14="http://schemas.microsoft.com/office/drawing/2010/main">
                <a:noFill/>
              </a14:hiddenFill>
            </a:ext>
          </a:extLst>
        </p:spPr>
      </p:cxnSp>
      <p:cxnSp>
        <p:nvCxnSpPr>
          <p:cNvPr id="40972" name="AutoShape 12">
            <a:extLst>
              <a:ext uri="{FF2B5EF4-FFF2-40B4-BE49-F238E27FC236}">
                <a16:creationId xmlns:a16="http://schemas.microsoft.com/office/drawing/2014/main" id="{60BAA0CE-EF42-5B42-B902-EAF73B237CAF}"/>
              </a:ext>
            </a:extLst>
          </p:cNvPr>
          <p:cNvCxnSpPr>
            <a:cxnSpLocks noChangeShapeType="1"/>
          </p:cNvCxnSpPr>
          <p:nvPr/>
        </p:nvCxnSpPr>
        <p:spPr bwMode="auto">
          <a:xfrm>
            <a:off x="6881813" y="5143500"/>
            <a:ext cx="428625" cy="1588"/>
          </a:xfrm>
          <a:prstGeom prst="straightConnector1">
            <a:avLst/>
          </a:prstGeom>
          <a:noFill/>
          <a:ln w="57240" cap="sq">
            <a:solidFill>
              <a:srgbClr val="FFC000"/>
            </a:solidFill>
            <a:miter lim="800000"/>
            <a:headEnd/>
            <a:tailEnd type="triangle" w="med" len="med"/>
          </a:ln>
          <a:extLst>
            <a:ext uri="{909E8E84-426E-40DD-AFC4-6F175D3DCCD1}">
              <a14:hiddenFill xmlns:a14="http://schemas.microsoft.com/office/drawing/2010/main">
                <a:noFill/>
              </a14:hiddenFill>
            </a:ext>
          </a:extLst>
        </p:spPr>
      </p:cxnSp>
      <p:sp>
        <p:nvSpPr>
          <p:cNvPr id="40973" name="Text Box 13">
            <a:extLst>
              <a:ext uri="{FF2B5EF4-FFF2-40B4-BE49-F238E27FC236}">
                <a16:creationId xmlns:a16="http://schemas.microsoft.com/office/drawing/2014/main" id="{1D8519EF-2E94-BD46-BA24-91605843D3FC}"/>
              </a:ext>
            </a:extLst>
          </p:cNvPr>
          <p:cNvSpPr txBox="1">
            <a:spLocks noChangeArrowheads="1"/>
          </p:cNvSpPr>
          <p:nvPr/>
        </p:nvSpPr>
        <p:spPr bwMode="auto">
          <a:xfrm>
            <a:off x="2690813" y="182563"/>
            <a:ext cx="74914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4200">
                <a:solidFill>
                  <a:srgbClr val="262673"/>
                </a:solidFill>
              </a:rPr>
              <a:t>Edema agudo de pulmón</a:t>
            </a:r>
          </a:p>
        </p:txBody>
      </p:sp>
      <p:cxnSp>
        <p:nvCxnSpPr>
          <p:cNvPr id="40974" name="AutoShape 14">
            <a:extLst>
              <a:ext uri="{FF2B5EF4-FFF2-40B4-BE49-F238E27FC236}">
                <a16:creationId xmlns:a16="http://schemas.microsoft.com/office/drawing/2014/main" id="{EED3A6F8-CF0F-0D4C-A4C6-106891337BC4}"/>
              </a:ext>
            </a:extLst>
          </p:cNvPr>
          <p:cNvCxnSpPr>
            <a:cxnSpLocks noChangeShapeType="1"/>
          </p:cNvCxnSpPr>
          <p:nvPr/>
        </p:nvCxnSpPr>
        <p:spPr bwMode="auto">
          <a:xfrm>
            <a:off x="6891338" y="5889625"/>
            <a:ext cx="430212" cy="1588"/>
          </a:xfrm>
          <a:prstGeom prst="straightConnector1">
            <a:avLst/>
          </a:prstGeom>
          <a:noFill/>
          <a:ln w="57240" cap="sq">
            <a:solidFill>
              <a:srgbClr val="FFC000"/>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1 Título">
            <a:extLst>
              <a:ext uri="{FF2B5EF4-FFF2-40B4-BE49-F238E27FC236}">
                <a16:creationId xmlns:a16="http://schemas.microsoft.com/office/drawing/2014/main" id="{B38FF6B7-E32F-1A46-B579-48071EA31E6F}"/>
              </a:ext>
            </a:extLst>
          </p:cNvPr>
          <p:cNvSpPr>
            <a:spLocks noGrp="1"/>
          </p:cNvSpPr>
          <p:nvPr>
            <p:ph type="title"/>
          </p:nvPr>
        </p:nvSpPr>
        <p:spPr>
          <a:xfrm>
            <a:off x="2566988" y="188913"/>
            <a:ext cx="7858125" cy="576262"/>
          </a:xfrm>
        </p:spPr>
        <p:txBody>
          <a:bodyPr/>
          <a:lstStyle/>
          <a:p>
            <a:pPr eaLnBrk="1" hangingPunct="1">
              <a:defRPr/>
            </a:pPr>
            <a:r>
              <a:rPr lang="es-ES" altLang="es-ES_tradnl"/>
              <a:t>La evidencia clínica: EAP</a:t>
            </a:r>
          </a:p>
        </p:txBody>
      </p:sp>
      <p:graphicFrame>
        <p:nvGraphicFramePr>
          <p:cNvPr id="5" name="4 Tabla">
            <a:extLst>
              <a:ext uri="{FF2B5EF4-FFF2-40B4-BE49-F238E27FC236}">
                <a16:creationId xmlns:a16="http://schemas.microsoft.com/office/drawing/2014/main" id="{E486B523-8827-0A44-AF24-3A605F41B99F}"/>
              </a:ext>
            </a:extLst>
          </p:cNvPr>
          <p:cNvGraphicFramePr>
            <a:graphicFrameLocks noGrp="1"/>
          </p:cNvGraphicFramePr>
          <p:nvPr/>
        </p:nvGraphicFramePr>
        <p:xfrm>
          <a:off x="2024063" y="1357313"/>
          <a:ext cx="7858125" cy="4356099"/>
        </p:xfrm>
        <a:graphic>
          <a:graphicData uri="http://schemas.openxmlformats.org/drawingml/2006/table">
            <a:tbl>
              <a:tblPr/>
              <a:tblGrid>
                <a:gridCol w="1011237">
                  <a:extLst>
                    <a:ext uri="{9D8B030D-6E8A-4147-A177-3AD203B41FA5}">
                      <a16:colId xmlns:a16="http://schemas.microsoft.com/office/drawing/2014/main" val="20000"/>
                    </a:ext>
                  </a:extLst>
                </a:gridCol>
                <a:gridCol w="985838">
                  <a:extLst>
                    <a:ext uri="{9D8B030D-6E8A-4147-A177-3AD203B41FA5}">
                      <a16:colId xmlns:a16="http://schemas.microsoft.com/office/drawing/2014/main" val="20001"/>
                    </a:ext>
                  </a:extLst>
                </a:gridCol>
                <a:gridCol w="1160462">
                  <a:extLst>
                    <a:ext uri="{9D8B030D-6E8A-4147-A177-3AD203B41FA5}">
                      <a16:colId xmlns:a16="http://schemas.microsoft.com/office/drawing/2014/main" val="20002"/>
                    </a:ext>
                  </a:extLst>
                </a:gridCol>
                <a:gridCol w="1162050">
                  <a:extLst>
                    <a:ext uri="{9D8B030D-6E8A-4147-A177-3AD203B41FA5}">
                      <a16:colId xmlns:a16="http://schemas.microsoft.com/office/drawing/2014/main" val="20003"/>
                    </a:ext>
                  </a:extLst>
                </a:gridCol>
                <a:gridCol w="1017588">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766762">
                  <a:extLst>
                    <a:ext uri="{9D8B030D-6E8A-4147-A177-3AD203B41FA5}">
                      <a16:colId xmlns:a16="http://schemas.microsoft.com/office/drawing/2014/main" val="20006"/>
                    </a:ext>
                  </a:extLst>
                </a:gridCol>
                <a:gridCol w="735013">
                  <a:extLst>
                    <a:ext uri="{9D8B030D-6E8A-4147-A177-3AD203B41FA5}">
                      <a16:colId xmlns:a16="http://schemas.microsoft.com/office/drawing/2014/main" val="20007"/>
                    </a:ext>
                  </a:extLst>
                </a:gridCol>
              </a:tblGrid>
              <a:tr h="627063">
                <a:tc rowSpan="2">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Autor</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rowSpan="2">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nº de estudios</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gridSpan="2">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RR de muerte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95% IC</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hMerge="1">
                  <a:txBody>
                    <a:bodyPr/>
                    <a:lstStyle/>
                    <a:p>
                      <a:endParaRPr lang="es-ES"/>
                    </a:p>
                  </a:txBody>
                  <a:tcPr/>
                </a:tc>
                <a:tc gridSpan="2">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RR de intubación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95% IC</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hMerge="1">
                  <a:txBody>
                    <a:bodyPr/>
                    <a:lstStyle/>
                    <a:p>
                      <a:endParaRPr lang="es-ES"/>
                    </a:p>
                  </a:txBody>
                  <a:tcPr/>
                </a:tc>
                <a:tc rowSpan="2">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CPAP vs BiPAP</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rowSpan="2">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RR IAM</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extLst>
                  <a:ext uri="{0D108BD9-81ED-4DB2-BD59-A6C34878D82A}">
                    <a16:rowId xmlns:a16="http://schemas.microsoft.com/office/drawing/2014/main" val="10000"/>
                  </a:ext>
                </a:extLst>
              </a:tr>
              <a:tr h="461963">
                <a:tc vMerge="1">
                  <a:txBody>
                    <a:bodyPr/>
                    <a:lstStyle/>
                    <a:p>
                      <a:endParaRPr lang="es-ES"/>
                    </a:p>
                  </a:txBody>
                  <a:tcPr/>
                </a:tc>
                <a:tc vMerge="1">
                  <a:txBody>
                    <a:bodyPr/>
                    <a:lstStyle/>
                    <a:p>
                      <a:endParaRPr lang="es-ES"/>
                    </a:p>
                  </a:txBody>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CPAP</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BiPAP</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CPAP</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BiPAP</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1"/>
                  </a:ext>
                </a:extLst>
              </a:tr>
              <a:tr h="849312">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Masip</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15</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0.53 (S)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0.60 (NS)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0.40 (S)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0.48 (S)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extLst>
                  <a:ext uri="{0D108BD9-81ED-4DB2-BD59-A6C34878D82A}">
                    <a16:rowId xmlns:a16="http://schemas.microsoft.com/office/drawing/2014/main" val="10002"/>
                  </a:ext>
                </a:extLst>
              </a:tr>
              <a:tr h="744537">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Peter</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23</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0.59 (S)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0.63 (NS)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0.44 (S)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0.50 (S)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extLst>
                  <a:ext uri="{0D108BD9-81ED-4DB2-BD59-A6C34878D82A}">
                    <a16:rowId xmlns:a16="http://schemas.microsoft.com/office/drawing/2014/main" val="10003"/>
                  </a:ext>
                </a:extLst>
              </a:tr>
              <a:tr h="941387">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Winck</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17</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13%* (S)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 (NS)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22%* (S)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18%* (S)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extLst>
                  <a:ext uri="{0D108BD9-81ED-4DB2-BD59-A6C34878D82A}">
                    <a16:rowId xmlns:a16="http://schemas.microsoft.com/office/drawing/2014/main" val="10004"/>
                  </a:ext>
                </a:extLst>
              </a:tr>
              <a:tr h="731837">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Collins</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11</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0.44 (NS)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0.66 (NS)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0.34 (S)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0.58 (NS)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tc>
                  <a:txBody>
                    <a:bodyPr/>
                    <a:lstStyle>
                      <a:lvl1pPr>
                        <a:spcBef>
                          <a:spcPct val="20000"/>
                        </a:spcBef>
                        <a:buClr>
                          <a:schemeClr val="accent1"/>
                        </a:buClr>
                        <a:buSzPct val="80000"/>
                        <a:buFont typeface="Wingdings 2" pitchFamily="2" charset="2"/>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defRPr sz="2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0F2"/>
                    </a:solidFill>
                  </a:tcPr>
                </a:tc>
                <a:extLst>
                  <a:ext uri="{0D108BD9-81ED-4DB2-BD59-A6C34878D82A}">
                    <a16:rowId xmlns:a16="http://schemas.microsoft.com/office/drawing/2014/main" val="10005"/>
                  </a:ext>
                </a:extLst>
              </a:tr>
            </a:tbl>
          </a:graphicData>
        </a:graphic>
      </p:graphicFrame>
      <p:sp>
        <p:nvSpPr>
          <p:cNvPr id="43075" name="Rectangle 4">
            <a:extLst>
              <a:ext uri="{FF2B5EF4-FFF2-40B4-BE49-F238E27FC236}">
                <a16:creationId xmlns:a16="http://schemas.microsoft.com/office/drawing/2014/main" id="{C662CBC5-61AF-AA4F-BC12-E2D2F86C9A59}"/>
              </a:ext>
            </a:extLst>
          </p:cNvPr>
          <p:cNvSpPr>
            <a:spLocks noChangeArrowheads="1"/>
          </p:cNvSpPr>
          <p:nvPr/>
        </p:nvSpPr>
        <p:spPr bwMode="auto">
          <a:xfrm>
            <a:off x="2024063" y="5929313"/>
            <a:ext cx="7858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rgbClr val="2D2D8A"/>
                </a:solidFill>
                <a:latin typeface="Arial" panose="020B0604020202020204" pitchFamily="34" charset="0"/>
                <a:ea typeface="ＭＳ Ｐゴシック" panose="020B0600070205080204" pitchFamily="34" charset="-128"/>
              </a:defRPr>
            </a:lvl1pPr>
            <a:lvl2pPr>
              <a:spcBef>
                <a:spcPct val="20000"/>
              </a:spcBef>
              <a:buChar char="–"/>
              <a:defRPr sz="2400">
                <a:solidFill>
                  <a:srgbClr val="2D2D8A"/>
                </a:solidFill>
                <a:latin typeface="Arial" panose="020B0604020202020204" pitchFamily="34" charset="0"/>
                <a:ea typeface="ＭＳ Ｐゴシック" panose="020B0600070205080204" pitchFamily="34" charset="-128"/>
              </a:defRPr>
            </a:lvl2pPr>
            <a:lvl3pPr>
              <a:spcBef>
                <a:spcPct val="20000"/>
              </a:spcBef>
              <a:buChar char="•"/>
              <a:defRPr sz="2000">
                <a:solidFill>
                  <a:srgbClr val="2D2D8A"/>
                </a:solidFill>
                <a:latin typeface="Arial" panose="020B0604020202020204" pitchFamily="34" charset="0"/>
                <a:ea typeface="ＭＳ Ｐゴシック" panose="020B0600070205080204" pitchFamily="34" charset="-128"/>
              </a:defRPr>
            </a:lvl3pPr>
            <a:lvl4pPr>
              <a:spcBef>
                <a:spcPct val="20000"/>
              </a:spcBef>
              <a:buChar char="–"/>
              <a:defRPr>
                <a:solidFill>
                  <a:srgbClr val="2D2D8A"/>
                </a:solidFill>
                <a:latin typeface="Arial" panose="020B0604020202020204" pitchFamily="34" charset="0"/>
                <a:ea typeface="ＭＳ Ｐゴシック" panose="020B0600070205080204" pitchFamily="34" charset="-128"/>
              </a:defRPr>
            </a:lvl4pPr>
            <a:lvl5pPr>
              <a:spcBef>
                <a:spcPct val="20000"/>
              </a:spcBef>
              <a:buChar char="»"/>
              <a:defRPr>
                <a:solidFill>
                  <a:srgbClr val="2D2D8A"/>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_tradnl" sz="1000">
                <a:solidFill>
                  <a:schemeClr val="tx1"/>
                </a:solidFill>
                <a:latin typeface="Tahoma" panose="020B0604030504040204" pitchFamily="34" charset="0"/>
              </a:rPr>
              <a:t>RR: riesgo relativo, S: significaci</a:t>
            </a:r>
            <a:r>
              <a:rPr lang="es-ES" altLang="es-ES_tradnl" sz="1000">
                <a:solidFill>
                  <a:schemeClr val="tx1"/>
                </a:solidFill>
              </a:rPr>
              <a:t>ó</a:t>
            </a:r>
            <a:r>
              <a:rPr lang="es-ES" altLang="es-ES_tradnl" sz="1000">
                <a:solidFill>
                  <a:schemeClr val="tx1"/>
                </a:solidFill>
                <a:latin typeface="Tahoma" panose="020B0604030504040204" pitchFamily="34" charset="0"/>
              </a:rPr>
              <a:t>n estad</a:t>
            </a:r>
            <a:r>
              <a:rPr lang="es-ES" altLang="es-ES_tradnl" sz="1000">
                <a:solidFill>
                  <a:schemeClr val="tx1"/>
                </a:solidFill>
              </a:rPr>
              <a:t>í</a:t>
            </a:r>
            <a:r>
              <a:rPr lang="es-ES" altLang="es-ES_tradnl" sz="1000">
                <a:solidFill>
                  <a:schemeClr val="tx1"/>
                </a:solidFill>
                <a:latin typeface="Tahoma" panose="020B0604030504040204" pitchFamily="34" charset="0"/>
              </a:rPr>
              <a:t>stica, NS: no significaci</a:t>
            </a:r>
            <a:r>
              <a:rPr lang="es-ES" altLang="es-ES_tradnl" sz="1000">
                <a:solidFill>
                  <a:schemeClr val="tx1"/>
                </a:solidFill>
              </a:rPr>
              <a:t>ó</a:t>
            </a:r>
            <a:r>
              <a:rPr lang="es-ES" altLang="es-ES_tradnl" sz="1000">
                <a:solidFill>
                  <a:schemeClr val="tx1"/>
                </a:solidFill>
                <a:latin typeface="Tahoma" panose="020B0604030504040204" pitchFamily="34" charset="0"/>
              </a:rPr>
              <a:t>n estad</a:t>
            </a:r>
            <a:r>
              <a:rPr lang="es-ES" altLang="es-ES_tradnl" sz="1000">
                <a:solidFill>
                  <a:schemeClr val="tx1"/>
                </a:solidFill>
              </a:rPr>
              <a:t>í</a:t>
            </a:r>
            <a:r>
              <a:rPr lang="es-ES" altLang="es-ES_tradnl" sz="1000">
                <a:solidFill>
                  <a:schemeClr val="tx1"/>
                </a:solidFill>
                <a:latin typeface="Tahoma" panose="020B0604030504040204" pitchFamily="34" charset="0"/>
              </a:rPr>
              <a:t>stica. NE: no evaluado. *Valor expresado en reducci</a:t>
            </a:r>
            <a:r>
              <a:rPr lang="es-ES" altLang="es-ES_tradnl" sz="1000">
                <a:solidFill>
                  <a:schemeClr val="tx1"/>
                </a:solidFill>
              </a:rPr>
              <a:t>ó</a:t>
            </a:r>
            <a:r>
              <a:rPr lang="es-ES" altLang="es-ES_tradnl" sz="1000">
                <a:solidFill>
                  <a:schemeClr val="tx1"/>
                </a:solidFill>
                <a:latin typeface="Tahoma" panose="020B0604030504040204" pitchFamily="34" charset="0"/>
              </a:rPr>
              <a:t>n absoluta del riesgo (RA).</a:t>
            </a:r>
            <a:endParaRPr lang="es-ES" altLang="es-ES_tradnl">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3711F11A-DC69-AC4D-AE4F-81D3DE2D27CE}"/>
              </a:ext>
            </a:extLst>
          </p:cNvPr>
          <p:cNvSpPr txBox="1">
            <a:spLocks noChangeArrowheads="1"/>
          </p:cNvSpPr>
          <p:nvPr/>
        </p:nvSpPr>
        <p:spPr bwMode="auto">
          <a:xfrm>
            <a:off x="1343025" y="1431925"/>
            <a:ext cx="10082213" cy="4748213"/>
          </a:xfrm>
          <a:prstGeom prst="rect">
            <a:avLst/>
          </a:prstGeom>
          <a:solidFill>
            <a:srgbClr val="FFF0C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marL="790575"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150000"/>
              </a:lnSpc>
              <a:spcBef>
                <a:spcPts val="450"/>
              </a:spcBef>
              <a:spcAft>
                <a:spcPts val="1200"/>
              </a:spcAft>
              <a:buClr>
                <a:srgbClr val="997300"/>
              </a:buClr>
              <a:buSzPct val="105000"/>
              <a:buFont typeface="Times New Roman" panose="02020603050405020304" pitchFamily="18" charset="0"/>
              <a:buAutoNum type="arabicPeriod"/>
            </a:pPr>
            <a:r>
              <a:rPr lang="es-ES" altLang="es-ES" sz="1800">
                <a:solidFill>
                  <a:srgbClr val="000000"/>
                </a:solidFill>
              </a:rPr>
              <a:t>Tanto la CPAP como BiPAP disminuyen significativamente el riesgo de intubación </a:t>
            </a:r>
            <a:r>
              <a:rPr lang="es-ES" altLang="es-ES" sz="1800">
                <a:solidFill>
                  <a:srgbClr val="800000"/>
                </a:solidFill>
              </a:rPr>
              <a:t>(RR 0.44 al 0.34 para CPAP y 0.58 a 0.48 para BiPAP) </a:t>
            </a:r>
          </a:p>
          <a:p>
            <a:pPr eaLnBrk="1" hangingPunct="1">
              <a:lnSpc>
                <a:spcPct val="150000"/>
              </a:lnSpc>
              <a:spcBef>
                <a:spcPts val="450"/>
              </a:spcBef>
              <a:spcAft>
                <a:spcPts val="1200"/>
              </a:spcAft>
              <a:buClr>
                <a:srgbClr val="997300"/>
              </a:buClr>
              <a:buSzPct val="105000"/>
              <a:buFont typeface="Times New Roman" panose="02020603050405020304" pitchFamily="18" charset="0"/>
              <a:buAutoNum type="arabicPeriod"/>
            </a:pPr>
            <a:r>
              <a:rPr lang="es-ES" altLang="es-ES" sz="1800">
                <a:solidFill>
                  <a:srgbClr val="000000"/>
                </a:solidFill>
              </a:rPr>
              <a:t>CPAP disminuye significativamente el riesgo de muerte hospitalaria </a:t>
            </a:r>
            <a:r>
              <a:rPr lang="es-ES" altLang="es-ES" sz="1800">
                <a:solidFill>
                  <a:srgbClr val="800000"/>
                </a:solidFill>
              </a:rPr>
              <a:t>(RR 0.59 y 0.53). </a:t>
            </a:r>
          </a:p>
          <a:p>
            <a:pPr eaLnBrk="1" hangingPunct="1">
              <a:lnSpc>
                <a:spcPct val="150000"/>
              </a:lnSpc>
              <a:spcBef>
                <a:spcPts val="450"/>
              </a:spcBef>
              <a:spcAft>
                <a:spcPts val="1200"/>
              </a:spcAft>
              <a:buClr>
                <a:srgbClr val="997300"/>
              </a:buClr>
              <a:buSzPct val="105000"/>
              <a:buFont typeface="Times New Roman" panose="02020603050405020304" pitchFamily="18" charset="0"/>
              <a:buAutoNum type="arabicPeriod"/>
            </a:pPr>
            <a:r>
              <a:rPr lang="es-ES" altLang="es-ES" sz="1800">
                <a:solidFill>
                  <a:srgbClr val="000000"/>
                </a:solidFill>
              </a:rPr>
              <a:t>BiPAP también lo hace pero de forma no significativa. Causas:</a:t>
            </a:r>
          </a:p>
          <a:p>
            <a:pPr lvl="1" eaLnBrk="1" hangingPunct="1">
              <a:lnSpc>
                <a:spcPct val="150000"/>
              </a:lnSpc>
              <a:spcBef>
                <a:spcPts val="350"/>
              </a:spcBef>
              <a:spcAft>
                <a:spcPts val="1200"/>
              </a:spcAft>
              <a:buClr>
                <a:srgbClr val="997300"/>
              </a:buClr>
              <a:buSzPct val="105000"/>
              <a:buFont typeface="Wingdings" pitchFamily="2" charset="2"/>
              <a:buChar char=""/>
            </a:pPr>
            <a:r>
              <a:rPr lang="es-ES" altLang="es-ES" sz="1400">
                <a:solidFill>
                  <a:srgbClr val="000000"/>
                </a:solidFill>
              </a:rPr>
              <a:t>Selección de pacientes más graves en los estudios con CPAP</a:t>
            </a:r>
          </a:p>
          <a:p>
            <a:pPr lvl="1" eaLnBrk="1" hangingPunct="1">
              <a:lnSpc>
                <a:spcPct val="150000"/>
              </a:lnSpc>
              <a:spcBef>
                <a:spcPts val="350"/>
              </a:spcBef>
              <a:spcAft>
                <a:spcPts val="1200"/>
              </a:spcAft>
              <a:buClr>
                <a:srgbClr val="997300"/>
              </a:buClr>
              <a:buSzPct val="105000"/>
              <a:buFont typeface="Wingdings" pitchFamily="2" charset="2"/>
              <a:buChar char=""/>
            </a:pPr>
            <a:r>
              <a:rPr lang="es-ES" altLang="es-ES" sz="1400">
                <a:solidFill>
                  <a:srgbClr val="000000"/>
                </a:solidFill>
              </a:rPr>
              <a:t>Baja potencia estadística de los estudios debido  a una población muestral reducida.</a:t>
            </a:r>
          </a:p>
          <a:p>
            <a:pPr eaLnBrk="1" hangingPunct="1">
              <a:lnSpc>
                <a:spcPct val="150000"/>
              </a:lnSpc>
              <a:spcBef>
                <a:spcPts val="450"/>
              </a:spcBef>
              <a:spcAft>
                <a:spcPts val="1200"/>
              </a:spcAft>
              <a:buClr>
                <a:srgbClr val="997300"/>
              </a:buClr>
              <a:buSzPct val="105000"/>
              <a:buFont typeface="Arial" panose="020B0604020202020204" pitchFamily="34" charset="0"/>
              <a:buAutoNum type="arabicPeriod"/>
            </a:pPr>
            <a:r>
              <a:rPr lang="es-ES" altLang="es-ES" sz="1800">
                <a:solidFill>
                  <a:srgbClr val="000000"/>
                </a:solidFill>
              </a:rPr>
              <a:t>No se objetiva mayor riesgo de IAM con CPAP o con BiPAP.</a:t>
            </a:r>
          </a:p>
          <a:p>
            <a:pPr eaLnBrk="1" hangingPunct="1">
              <a:lnSpc>
                <a:spcPct val="150000"/>
              </a:lnSpc>
              <a:spcBef>
                <a:spcPts val="450"/>
              </a:spcBef>
              <a:spcAft>
                <a:spcPts val="1200"/>
              </a:spcAft>
              <a:buClr>
                <a:srgbClr val="997300"/>
              </a:buClr>
              <a:buSzPct val="105000"/>
              <a:buFont typeface="Arial" panose="020B0604020202020204" pitchFamily="34" charset="0"/>
              <a:buAutoNum type="arabicPeriod"/>
            </a:pPr>
            <a:r>
              <a:rPr lang="es-ES" altLang="es-ES" sz="1800">
                <a:solidFill>
                  <a:srgbClr val="000000"/>
                </a:solidFill>
              </a:rPr>
              <a:t>La VNI no reduce la estancia hospitalaria.</a:t>
            </a:r>
          </a:p>
        </p:txBody>
      </p:sp>
      <p:sp>
        <p:nvSpPr>
          <p:cNvPr id="45058" name="Text Box 2">
            <a:extLst>
              <a:ext uri="{FF2B5EF4-FFF2-40B4-BE49-F238E27FC236}">
                <a16:creationId xmlns:a16="http://schemas.microsoft.com/office/drawing/2014/main" id="{2FB6F8DC-B19A-E740-A3C1-28FF71078D88}"/>
              </a:ext>
            </a:extLst>
          </p:cNvPr>
          <p:cNvSpPr txBox="1">
            <a:spLocks noChangeArrowheads="1"/>
          </p:cNvSpPr>
          <p:nvPr/>
        </p:nvSpPr>
        <p:spPr bwMode="auto">
          <a:xfrm>
            <a:off x="2719388" y="274638"/>
            <a:ext cx="74914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a:solidFill>
                  <a:srgbClr val="262673"/>
                </a:solidFill>
              </a:rPr>
              <a:t>Edema agudo de pulmón</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a:extLst>
              <a:ext uri="{FF2B5EF4-FFF2-40B4-BE49-F238E27FC236}">
                <a16:creationId xmlns:a16="http://schemas.microsoft.com/office/drawing/2014/main" id="{C8DDC556-4B1F-3440-A02A-840183C41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186"/>
          <a:stretch>
            <a:fillRect/>
          </a:stretch>
        </p:blipFill>
        <p:spPr bwMode="auto">
          <a:xfrm>
            <a:off x="4295775" y="1373188"/>
            <a:ext cx="4537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2">
            <a:extLst>
              <a:ext uri="{FF2B5EF4-FFF2-40B4-BE49-F238E27FC236}">
                <a16:creationId xmlns:a16="http://schemas.microsoft.com/office/drawing/2014/main" id="{04CB61EA-9A01-5041-B7AC-7159526ABEA2}"/>
              </a:ext>
            </a:extLst>
          </p:cNvPr>
          <p:cNvSpPr txBox="1">
            <a:spLocks noChangeArrowheads="1"/>
          </p:cNvSpPr>
          <p:nvPr/>
        </p:nvSpPr>
        <p:spPr bwMode="auto">
          <a:xfrm>
            <a:off x="569913" y="3429000"/>
            <a:ext cx="1015365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marL="914400" indent="2508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Aft>
                <a:spcPts val="1200"/>
              </a:spcAft>
              <a:buSzPct val="100000"/>
            </a:pPr>
            <a:r>
              <a:rPr lang="es-ES" altLang="es-ES" sz="1600">
                <a:solidFill>
                  <a:srgbClr val="000000"/>
                </a:solidFill>
              </a:rPr>
              <a:t>TIPO DE ESTUDIO: ensayo clínico multicéntrico randomizado incluyendo </a:t>
            </a:r>
            <a:r>
              <a:rPr lang="en-US" altLang="es-ES" sz="1600">
                <a:solidFill>
                  <a:srgbClr val="000000"/>
                </a:solidFill>
              </a:rPr>
              <a:t> 26 servicios de urgencias de Gran Bretaña entre Julio de 2003 y Abril de 2007.</a:t>
            </a:r>
          </a:p>
          <a:p>
            <a:pPr eaLnBrk="1" hangingPunct="1">
              <a:spcAft>
                <a:spcPts val="1200"/>
              </a:spcAft>
              <a:buSzPct val="100000"/>
            </a:pPr>
            <a:r>
              <a:rPr lang="es-ES" altLang="es-ES" sz="1600">
                <a:solidFill>
                  <a:srgbClr val="000000"/>
                </a:solidFill>
              </a:rPr>
              <a:t>OBJETIVO: </a:t>
            </a:r>
            <a:r>
              <a:rPr lang="es-ES" altLang="es-ES" sz="1600" i="1">
                <a:solidFill>
                  <a:srgbClr val="000000"/>
                </a:solidFill>
              </a:rPr>
              <a:t>determinar si la VNI reduce mortalidad a los 7 días y si existen diferencias importantes en el pronóstico asociadas con el método de VNI </a:t>
            </a:r>
            <a:r>
              <a:rPr lang="en-US" altLang="es-ES" sz="1600" i="1">
                <a:solidFill>
                  <a:srgbClr val="000000"/>
                </a:solidFill>
              </a:rPr>
              <a:t>(CPAP or NIPPV).</a:t>
            </a:r>
          </a:p>
          <a:p>
            <a:pPr eaLnBrk="1" hangingPunct="1">
              <a:spcAft>
                <a:spcPts val="1200"/>
              </a:spcAft>
              <a:buSzPct val="100000"/>
            </a:pPr>
            <a:r>
              <a:rPr lang="es-ES" altLang="es-ES" sz="1600">
                <a:solidFill>
                  <a:srgbClr val="000000"/>
                </a:solidFill>
              </a:rPr>
              <a:t>PACIENTES: 1069 asignados a 3 grupos</a:t>
            </a:r>
          </a:p>
          <a:p>
            <a:pPr lvl="2" eaLnBrk="1" hangingPunct="1">
              <a:spcAft>
                <a:spcPts val="1200"/>
              </a:spcAft>
              <a:buClr>
                <a:srgbClr val="000000"/>
              </a:buClr>
              <a:buSzPct val="100000"/>
              <a:buFont typeface="Arial" panose="020B0604020202020204" pitchFamily="34" charset="0"/>
              <a:buChar char="•"/>
            </a:pPr>
            <a:r>
              <a:rPr lang="es-ES" altLang="es-ES" sz="1600">
                <a:solidFill>
                  <a:srgbClr val="000000"/>
                </a:solidFill>
              </a:rPr>
              <a:t>Oxigenoterapia convencional……(367)</a:t>
            </a:r>
          </a:p>
          <a:p>
            <a:pPr lvl="2" eaLnBrk="1" hangingPunct="1">
              <a:spcAft>
                <a:spcPts val="1200"/>
              </a:spcAft>
              <a:buClr>
                <a:srgbClr val="000000"/>
              </a:buClr>
              <a:buSzPct val="100000"/>
              <a:buFont typeface="Arial" panose="020B0604020202020204" pitchFamily="34" charset="0"/>
              <a:buChar char="•"/>
            </a:pPr>
            <a:r>
              <a:rPr lang="es-ES" altLang="es-ES" sz="1600">
                <a:solidFill>
                  <a:srgbClr val="000000"/>
                </a:solidFill>
              </a:rPr>
              <a:t>CPAP ……………………………….(346)</a:t>
            </a:r>
          </a:p>
          <a:p>
            <a:pPr lvl="2" eaLnBrk="1" hangingPunct="1">
              <a:spcAft>
                <a:spcPts val="1200"/>
              </a:spcAft>
              <a:buClr>
                <a:srgbClr val="000000"/>
              </a:buClr>
              <a:buSzPct val="100000"/>
              <a:buFont typeface="Arial" panose="020B0604020202020204" pitchFamily="34" charset="0"/>
              <a:buChar char="•"/>
            </a:pPr>
            <a:r>
              <a:rPr lang="es-ES" altLang="es-ES" sz="1600">
                <a:solidFill>
                  <a:srgbClr val="000000"/>
                </a:solidFill>
              </a:rPr>
              <a:t>NIPPV ………………………………(356)</a:t>
            </a:r>
          </a:p>
        </p:txBody>
      </p:sp>
      <p:grpSp>
        <p:nvGrpSpPr>
          <p:cNvPr id="47107" name="Group 3">
            <a:extLst>
              <a:ext uri="{FF2B5EF4-FFF2-40B4-BE49-F238E27FC236}">
                <a16:creationId xmlns:a16="http://schemas.microsoft.com/office/drawing/2014/main" id="{8C517AB2-3D5D-164B-B518-1E89931184E8}"/>
              </a:ext>
            </a:extLst>
          </p:cNvPr>
          <p:cNvGrpSpPr>
            <a:grpSpLocks/>
          </p:cNvGrpSpPr>
          <p:nvPr/>
        </p:nvGrpSpPr>
        <p:grpSpPr bwMode="auto">
          <a:xfrm>
            <a:off x="11599863" y="1601788"/>
            <a:ext cx="268287" cy="4895850"/>
            <a:chOff x="5535" y="0"/>
            <a:chExt cx="269" cy="4319"/>
          </a:xfrm>
        </p:grpSpPr>
        <p:pic>
          <p:nvPicPr>
            <p:cNvPr id="47109" name="Picture 4">
              <a:extLst>
                <a:ext uri="{FF2B5EF4-FFF2-40B4-BE49-F238E27FC236}">
                  <a16:creationId xmlns:a16="http://schemas.microsoft.com/office/drawing/2014/main" id="{2FFA4B8C-25C1-9049-975D-C26CBD2B5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9264"/>
            <a:stretch>
              <a:fillRect/>
            </a:stretch>
          </p:blipFill>
          <p:spPr bwMode="auto">
            <a:xfrm>
              <a:off x="5535" y="0"/>
              <a:ext cx="224"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5">
              <a:extLst>
                <a:ext uri="{FF2B5EF4-FFF2-40B4-BE49-F238E27FC236}">
                  <a16:creationId xmlns:a16="http://schemas.microsoft.com/office/drawing/2014/main" id="{59F73A5D-48F6-0540-B6B7-0BF84E7E5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5" y="90"/>
              <a:ext cx="20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6">
              <a:extLst>
                <a:ext uri="{FF2B5EF4-FFF2-40B4-BE49-F238E27FC236}">
                  <a16:creationId xmlns:a16="http://schemas.microsoft.com/office/drawing/2014/main" id="{D44196A3-34DA-7349-9889-ABC854C76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4321" b="67426"/>
            <a:stretch>
              <a:fillRect/>
            </a:stretch>
          </p:blipFill>
          <p:spPr bwMode="auto">
            <a:xfrm>
              <a:off x="5535" y="3555"/>
              <a:ext cx="269"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08" name="Text Box 2">
            <a:extLst>
              <a:ext uri="{FF2B5EF4-FFF2-40B4-BE49-F238E27FC236}">
                <a16:creationId xmlns:a16="http://schemas.microsoft.com/office/drawing/2014/main" id="{01574350-54F0-EE42-B1AB-D5A7EA19DC8A}"/>
              </a:ext>
            </a:extLst>
          </p:cNvPr>
          <p:cNvSpPr txBox="1">
            <a:spLocks noChangeArrowheads="1"/>
          </p:cNvSpPr>
          <p:nvPr/>
        </p:nvSpPr>
        <p:spPr bwMode="auto">
          <a:xfrm>
            <a:off x="5203825" y="325438"/>
            <a:ext cx="2727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a:solidFill>
                  <a:srgbClr val="000000"/>
                </a:solidFill>
              </a:rPr>
              <a:t>ESTUDIO 3CPO:</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54C52F40-025B-8641-93A0-7EE253044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 t="8955" r="2472" b="45778"/>
          <a:stretch>
            <a:fillRect/>
          </a:stretch>
        </p:blipFill>
        <p:spPr bwMode="auto">
          <a:xfrm>
            <a:off x="2566988" y="1341438"/>
            <a:ext cx="771842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2">
            <a:extLst>
              <a:ext uri="{FF2B5EF4-FFF2-40B4-BE49-F238E27FC236}">
                <a16:creationId xmlns:a16="http://schemas.microsoft.com/office/drawing/2014/main" id="{76C0D361-8385-E540-B209-B3981B5F4D08}"/>
              </a:ext>
            </a:extLst>
          </p:cNvPr>
          <p:cNvSpPr txBox="1">
            <a:spLocks noChangeArrowheads="1"/>
          </p:cNvSpPr>
          <p:nvPr/>
        </p:nvSpPr>
        <p:spPr bwMode="auto">
          <a:xfrm>
            <a:off x="5203825" y="325438"/>
            <a:ext cx="2727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a:solidFill>
                  <a:srgbClr val="000000"/>
                </a:solidFill>
              </a:rPr>
              <a:t>RESULTADOS:</a:t>
            </a:r>
          </a:p>
        </p:txBody>
      </p:sp>
      <p:sp>
        <p:nvSpPr>
          <p:cNvPr id="21511" name="Oval 7">
            <a:extLst>
              <a:ext uri="{FF2B5EF4-FFF2-40B4-BE49-F238E27FC236}">
                <a16:creationId xmlns:a16="http://schemas.microsoft.com/office/drawing/2014/main" id="{271C3F07-F94F-684A-9B2C-2F3A8DA5A3B3}"/>
              </a:ext>
            </a:extLst>
          </p:cNvPr>
          <p:cNvSpPr>
            <a:spLocks noChangeArrowheads="1"/>
          </p:cNvSpPr>
          <p:nvPr/>
        </p:nvSpPr>
        <p:spPr bwMode="auto">
          <a:xfrm>
            <a:off x="5924550" y="1984375"/>
            <a:ext cx="642938" cy="1143000"/>
          </a:xfrm>
          <a:prstGeom prst="ellipse">
            <a:avLst/>
          </a:prstGeom>
          <a:noFill/>
          <a:ln w="25560" cap="sq">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1512" name="Oval 8">
            <a:extLst>
              <a:ext uri="{FF2B5EF4-FFF2-40B4-BE49-F238E27FC236}">
                <a16:creationId xmlns:a16="http://schemas.microsoft.com/office/drawing/2014/main" id="{337D4D01-ADCF-CF46-91FC-555723597073}"/>
              </a:ext>
            </a:extLst>
          </p:cNvPr>
          <p:cNvSpPr>
            <a:spLocks noChangeArrowheads="1"/>
          </p:cNvSpPr>
          <p:nvPr/>
        </p:nvSpPr>
        <p:spPr bwMode="auto">
          <a:xfrm>
            <a:off x="7138988" y="1984375"/>
            <a:ext cx="714375" cy="1143000"/>
          </a:xfrm>
          <a:prstGeom prst="ellipse">
            <a:avLst/>
          </a:prstGeom>
          <a:noFill/>
          <a:ln w="25560" cap="sq">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1513" name="Oval 9">
            <a:extLst>
              <a:ext uri="{FF2B5EF4-FFF2-40B4-BE49-F238E27FC236}">
                <a16:creationId xmlns:a16="http://schemas.microsoft.com/office/drawing/2014/main" id="{679E673C-9331-D748-AA32-0D0BC839F75B}"/>
              </a:ext>
            </a:extLst>
          </p:cNvPr>
          <p:cNvSpPr>
            <a:spLocks noChangeArrowheads="1"/>
          </p:cNvSpPr>
          <p:nvPr/>
        </p:nvSpPr>
        <p:spPr bwMode="auto">
          <a:xfrm>
            <a:off x="9567863" y="1912938"/>
            <a:ext cx="642937" cy="1214437"/>
          </a:xfrm>
          <a:prstGeom prst="ellipse">
            <a:avLst/>
          </a:prstGeom>
          <a:noFill/>
          <a:ln w="25560" cap="sq">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1514" name="Oval 10">
            <a:extLst>
              <a:ext uri="{FF2B5EF4-FFF2-40B4-BE49-F238E27FC236}">
                <a16:creationId xmlns:a16="http://schemas.microsoft.com/office/drawing/2014/main" id="{D11BE6E1-2BF9-3E46-B87E-D949D397B61E}"/>
              </a:ext>
            </a:extLst>
          </p:cNvPr>
          <p:cNvSpPr>
            <a:spLocks noChangeArrowheads="1"/>
          </p:cNvSpPr>
          <p:nvPr/>
        </p:nvSpPr>
        <p:spPr bwMode="auto">
          <a:xfrm>
            <a:off x="5924550" y="3270250"/>
            <a:ext cx="642938" cy="714375"/>
          </a:xfrm>
          <a:prstGeom prst="ellipse">
            <a:avLst/>
          </a:prstGeom>
          <a:noFill/>
          <a:ln w="25560" cap="sq">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1515" name="Oval 11">
            <a:extLst>
              <a:ext uri="{FF2B5EF4-FFF2-40B4-BE49-F238E27FC236}">
                <a16:creationId xmlns:a16="http://schemas.microsoft.com/office/drawing/2014/main" id="{6DB5CC84-FE5D-7D48-A6D1-DCBB9BB5EF25}"/>
              </a:ext>
            </a:extLst>
          </p:cNvPr>
          <p:cNvSpPr>
            <a:spLocks noChangeArrowheads="1"/>
          </p:cNvSpPr>
          <p:nvPr/>
        </p:nvSpPr>
        <p:spPr bwMode="auto">
          <a:xfrm>
            <a:off x="7138988" y="3270250"/>
            <a:ext cx="642937" cy="714375"/>
          </a:xfrm>
          <a:prstGeom prst="ellipse">
            <a:avLst/>
          </a:prstGeom>
          <a:noFill/>
          <a:ln w="25560" cap="sq">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1516" name="Oval 12">
            <a:extLst>
              <a:ext uri="{FF2B5EF4-FFF2-40B4-BE49-F238E27FC236}">
                <a16:creationId xmlns:a16="http://schemas.microsoft.com/office/drawing/2014/main" id="{CB4C77B5-25C3-924A-ABC6-529630AC9AD6}"/>
              </a:ext>
            </a:extLst>
          </p:cNvPr>
          <p:cNvSpPr>
            <a:spLocks noChangeArrowheads="1"/>
          </p:cNvSpPr>
          <p:nvPr/>
        </p:nvSpPr>
        <p:spPr bwMode="auto">
          <a:xfrm>
            <a:off x="9567863" y="3270250"/>
            <a:ext cx="642937" cy="714375"/>
          </a:xfrm>
          <a:prstGeom prst="ellipse">
            <a:avLst/>
          </a:prstGeom>
          <a:noFill/>
          <a:ln w="25560" cap="sq">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1517" name="Text Box 13">
            <a:extLst>
              <a:ext uri="{FF2B5EF4-FFF2-40B4-BE49-F238E27FC236}">
                <a16:creationId xmlns:a16="http://schemas.microsoft.com/office/drawing/2014/main" id="{4BF2F0C2-D2E3-E44F-943D-74C01442B64A}"/>
              </a:ext>
            </a:extLst>
          </p:cNvPr>
          <p:cNvSpPr txBox="1">
            <a:spLocks noChangeArrowheads="1"/>
          </p:cNvSpPr>
          <p:nvPr/>
        </p:nvSpPr>
        <p:spPr bwMode="auto">
          <a:xfrm>
            <a:off x="2738438" y="4786313"/>
            <a:ext cx="71437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indent="2682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Aft>
                <a:spcPts val="1200"/>
              </a:spcAft>
              <a:buClr>
                <a:srgbClr val="000000"/>
              </a:buClr>
              <a:buSzPct val="100000"/>
              <a:buFont typeface="Arial" panose="020B0604020202020204" pitchFamily="34" charset="0"/>
              <a:buChar char="•"/>
            </a:pPr>
            <a:r>
              <a:rPr lang="en-US" altLang="es-ES" sz="1800">
                <a:solidFill>
                  <a:srgbClr val="000000"/>
                </a:solidFill>
              </a:rPr>
              <a:t>No hubo diferencia significativa en cuanto a mortalidad dentro de los primeros 7 días entre los pacientes con oxigenoterapia y los que recibieron VNI ni entre la CPAP y la NIPPV.</a:t>
            </a:r>
          </a:p>
          <a:p>
            <a:pPr eaLnBrk="1" hangingPunct="1">
              <a:spcAft>
                <a:spcPts val="1200"/>
              </a:spcAft>
              <a:buClr>
                <a:srgbClr val="000000"/>
              </a:buClr>
              <a:buSzPct val="100000"/>
              <a:buFont typeface="Arial" panose="020B0604020202020204" pitchFamily="34" charset="0"/>
              <a:buChar char="•"/>
            </a:pPr>
            <a:r>
              <a:rPr lang="en-US" altLang="es-ES" sz="1800">
                <a:solidFill>
                  <a:srgbClr val="000000"/>
                </a:solidFill>
              </a:rPr>
              <a:t>No hubo diferencia significativa en cuanto a la combinación de muerte o intubación dentro de los primeros 7 días entre los dos grupos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fill="hold" grpId="0" nodeType="withEffect">
                                  <p:stCondLst>
                                    <p:cond delay="0"/>
                                  </p:stCondLst>
                                  <p:childTnLst>
                                    <p:set>
                                      <p:cBhvr additive="repl">
                                        <p:cTn id="6" dur="1" fill="hold">
                                          <p:stCondLst>
                                            <p:cond delay="0"/>
                                          </p:stCondLst>
                                        </p:cTn>
                                        <p:tgtEl>
                                          <p:spTgt spid="21511"/>
                                        </p:tgtEl>
                                        <p:attrNameLst>
                                          <p:attrName>style.visibility</p:attrName>
                                        </p:attrNameLst>
                                      </p:cBhvr>
                                      <p:to>
                                        <p:strVal val="visible"/>
                                      </p:to>
                                    </p:set>
                                    <p:animEffect transition="in" filter="wedge">
                                      <p:cBhvr additive="repl">
                                        <p:cTn id="7" dur="500"/>
                                        <p:tgtEl>
                                          <p:spTgt spid="21511"/>
                                        </p:tgtEl>
                                      </p:cBhvr>
                                    </p:animEffect>
                                  </p:childTnLst>
                                </p:cTn>
                              </p:par>
                              <p:par>
                                <p:cTn id="8" presetID="20" presetClass="entr" fill="hold" grpId="0" nodeType="withEffect">
                                  <p:stCondLst>
                                    <p:cond delay="0"/>
                                  </p:stCondLst>
                                  <p:childTnLst>
                                    <p:set>
                                      <p:cBhvr additive="repl">
                                        <p:cTn id="9" dur="1" fill="hold">
                                          <p:stCondLst>
                                            <p:cond delay="0"/>
                                          </p:stCondLst>
                                        </p:cTn>
                                        <p:tgtEl>
                                          <p:spTgt spid="21512"/>
                                        </p:tgtEl>
                                        <p:attrNameLst>
                                          <p:attrName>style.visibility</p:attrName>
                                        </p:attrNameLst>
                                      </p:cBhvr>
                                      <p:to>
                                        <p:strVal val="visible"/>
                                      </p:to>
                                    </p:set>
                                    <p:animEffect transition="in" filter="wedge">
                                      <p:cBhvr additive="repl">
                                        <p:cTn id="10" dur="500"/>
                                        <p:tgtEl>
                                          <p:spTgt spid="21512"/>
                                        </p:tgtEl>
                                      </p:cBhvr>
                                    </p:animEffect>
                                  </p:childTnLst>
                                </p:cTn>
                              </p:par>
                              <p:par>
                                <p:cTn id="11" presetID="20" presetClass="entr" fill="hold" grpId="0" nodeType="withEffect">
                                  <p:stCondLst>
                                    <p:cond delay="0"/>
                                  </p:stCondLst>
                                  <p:childTnLst>
                                    <p:set>
                                      <p:cBhvr additive="repl">
                                        <p:cTn id="12" dur="1" fill="hold">
                                          <p:stCondLst>
                                            <p:cond delay="0"/>
                                          </p:stCondLst>
                                        </p:cTn>
                                        <p:tgtEl>
                                          <p:spTgt spid="21513"/>
                                        </p:tgtEl>
                                        <p:attrNameLst>
                                          <p:attrName>style.visibility</p:attrName>
                                        </p:attrNameLst>
                                      </p:cBhvr>
                                      <p:to>
                                        <p:strVal val="visible"/>
                                      </p:to>
                                    </p:set>
                                    <p:animEffect transition="in" filter="wedge">
                                      <p:cBhvr additive="repl">
                                        <p:cTn id="13" dur="500"/>
                                        <p:tgtEl>
                                          <p:spTgt spid="21513"/>
                                        </p:tgtEl>
                                      </p:cBhvr>
                                    </p:animEffect>
                                  </p:childTnLst>
                                </p:cTn>
                              </p:par>
                              <p:par>
                                <p:cTn id="14" presetID="37" presetClass="entr" fill="hold" nodeType="withEffect">
                                  <p:stCondLst>
                                    <p:cond delay="0"/>
                                  </p:stCondLst>
                                  <p:childTnLst>
                                    <p:set>
                                      <p:cBhvr additive="repl">
                                        <p:cTn id="15" dur="1" fill="hold">
                                          <p:stCondLst>
                                            <p:cond delay="0"/>
                                          </p:stCondLst>
                                        </p:cTn>
                                        <p:tgtEl>
                                          <p:spTgt spid="21517"/>
                                        </p:tgtEl>
                                        <p:attrNameLst>
                                          <p:attrName>style.visibility</p:attrName>
                                        </p:attrNameLst>
                                      </p:cBhvr>
                                      <p:to>
                                        <p:strVal val="visible"/>
                                      </p:to>
                                    </p:set>
                                    <p:animEffect transition="in" filter="fade">
                                      <p:cBhvr additive="repl">
                                        <p:cTn id="16" dur="1000"/>
                                        <p:tgtEl>
                                          <p:spTgt spid="21517"/>
                                        </p:tgtEl>
                                      </p:cBhvr>
                                    </p:animEffect>
                                    <p:anim calcmode="lin" valueType="num">
                                      <p:cBhvr additive="repl">
                                        <p:cTn id="17" dur="1000" fill="hold"/>
                                        <p:tgtEl>
                                          <p:spTgt spid="21517"/>
                                        </p:tgtEl>
                                        <p:attrNameLst>
                                          <p:attrName>ppt_x</p:attrName>
                                        </p:attrNameLst>
                                      </p:cBhvr>
                                      <p:tavLst>
                                        <p:tav tm="100000">
                                          <p:val>
                                            <p:strVal val="#ppt_x"/>
                                          </p:val>
                                        </p:tav>
                                        <p:tav>
                                          <p:val>
                                            <p:strVal val="#ppt_x"/>
                                          </p:val>
                                        </p:tav>
                                      </p:tavLst>
                                    </p:anim>
                                    <p:anim calcmode="lin" valueType="num">
                                      <p:cBhvr additive="repl">
                                        <p:cTn id="18" dur="900" decel="100000" fill="hold"/>
                                        <p:tgtEl>
                                          <p:spTgt spid="21517"/>
                                        </p:tgtEl>
                                        <p:attrNameLst>
                                          <p:attrName>ppt_y</p:attrName>
                                        </p:attrNameLst>
                                      </p:cBhvr>
                                      <p:tavLst>
                                        <p:tav tm="100000">
                                          <p:val>
                                            <p:strVal val="#ppt_y+1"/>
                                          </p:val>
                                        </p:tav>
                                        <p:tav>
                                          <p:val>
                                            <p:strVal val="#ppt_y-.03"/>
                                          </p:val>
                                        </p:tav>
                                      </p:tavLst>
                                    </p:anim>
                                    <p:anim calcmode="lin" valueType="num">
                                      <p:cBhvr additive="repl">
                                        <p:cTn id="19" dur="100" accel="100000" fill="hold">
                                          <p:stCondLst>
                                            <p:cond delay="0"/>
                                          </p:stCondLst>
                                        </p:cTn>
                                        <p:tgtEl>
                                          <p:spTgt spid="21517"/>
                                        </p:tgtEl>
                                        <p:attrNameLst>
                                          <p:attrName>ppt_y</p:attrName>
                                        </p:attrNameLst>
                                      </p:cBhvr>
                                      <p:tavLst>
                                        <p:tav tm="100000">
                                          <p:val>
                                            <p:strVal val="#ppt_y-.03"/>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ntr" fill="hold" grpId="0" nodeType="clickEffect">
                                  <p:stCondLst>
                                    <p:cond delay="0"/>
                                  </p:stCondLst>
                                  <p:childTnLst>
                                    <p:set>
                                      <p:cBhvr additive="repl">
                                        <p:cTn id="23" dur="1" fill="hold">
                                          <p:stCondLst>
                                            <p:cond delay="0"/>
                                          </p:stCondLst>
                                        </p:cTn>
                                        <p:tgtEl>
                                          <p:spTgt spid="21514"/>
                                        </p:tgtEl>
                                        <p:attrNameLst>
                                          <p:attrName>style.visibility</p:attrName>
                                        </p:attrNameLst>
                                      </p:cBhvr>
                                      <p:to>
                                        <p:strVal val="visible"/>
                                      </p:to>
                                    </p:set>
                                    <p:animEffect transition="in" filter="wedge">
                                      <p:cBhvr additive="repl">
                                        <p:cTn id="24" dur="500"/>
                                        <p:tgtEl>
                                          <p:spTgt spid="21514"/>
                                        </p:tgtEl>
                                      </p:cBhvr>
                                    </p:animEffect>
                                  </p:childTnLst>
                                </p:cTn>
                              </p:par>
                              <p:par>
                                <p:cTn id="25" presetID="20" presetClass="entr" fill="hold" grpId="0" nodeType="withEffect">
                                  <p:stCondLst>
                                    <p:cond delay="0"/>
                                  </p:stCondLst>
                                  <p:childTnLst>
                                    <p:set>
                                      <p:cBhvr additive="repl">
                                        <p:cTn id="26" dur="1" fill="hold">
                                          <p:stCondLst>
                                            <p:cond delay="0"/>
                                          </p:stCondLst>
                                        </p:cTn>
                                        <p:tgtEl>
                                          <p:spTgt spid="21515"/>
                                        </p:tgtEl>
                                        <p:attrNameLst>
                                          <p:attrName>style.visibility</p:attrName>
                                        </p:attrNameLst>
                                      </p:cBhvr>
                                      <p:to>
                                        <p:strVal val="visible"/>
                                      </p:to>
                                    </p:set>
                                    <p:animEffect transition="in" filter="wedge">
                                      <p:cBhvr additive="repl">
                                        <p:cTn id="27" dur="500"/>
                                        <p:tgtEl>
                                          <p:spTgt spid="21515"/>
                                        </p:tgtEl>
                                      </p:cBhvr>
                                    </p:animEffect>
                                  </p:childTnLst>
                                </p:cTn>
                              </p:par>
                              <p:par>
                                <p:cTn id="28" presetID="20" presetClass="entr" fill="hold" grpId="0" nodeType="withEffect">
                                  <p:stCondLst>
                                    <p:cond delay="0"/>
                                  </p:stCondLst>
                                  <p:childTnLst>
                                    <p:set>
                                      <p:cBhvr additive="repl">
                                        <p:cTn id="29" dur="1" fill="hold">
                                          <p:stCondLst>
                                            <p:cond delay="0"/>
                                          </p:stCondLst>
                                        </p:cTn>
                                        <p:tgtEl>
                                          <p:spTgt spid="21516"/>
                                        </p:tgtEl>
                                        <p:attrNameLst>
                                          <p:attrName>style.visibility</p:attrName>
                                        </p:attrNameLst>
                                      </p:cBhvr>
                                      <p:to>
                                        <p:strVal val="visible"/>
                                      </p:to>
                                    </p:set>
                                    <p:animEffect transition="in" filter="wedge">
                                      <p:cBhvr additive="repl">
                                        <p:cTn id="30"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P spid="21512" grpId="0" animBg="1"/>
      <p:bldP spid="21513" grpId="0" animBg="1"/>
      <p:bldP spid="21514" grpId="0" animBg="1"/>
      <p:bldP spid="21515" grpId="0" animBg="1"/>
      <p:bldP spid="215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FDD08EC2-0803-6547-A22E-064D42AB92F3}"/>
              </a:ext>
            </a:extLst>
          </p:cNvPr>
          <p:cNvSpPr txBox="1">
            <a:spLocks noChangeArrowheads="1"/>
          </p:cNvSpPr>
          <p:nvPr/>
        </p:nvSpPr>
        <p:spPr bwMode="auto">
          <a:xfrm>
            <a:off x="5303838" y="331788"/>
            <a:ext cx="27368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a:solidFill>
                  <a:srgbClr val="000000"/>
                </a:solidFill>
              </a:rPr>
              <a:t>RESULTADOS:</a:t>
            </a:r>
          </a:p>
        </p:txBody>
      </p:sp>
      <p:pic>
        <p:nvPicPr>
          <p:cNvPr id="51202" name="Picture 2">
            <a:extLst>
              <a:ext uri="{FF2B5EF4-FFF2-40B4-BE49-F238E27FC236}">
                <a16:creationId xmlns:a16="http://schemas.microsoft.com/office/drawing/2014/main" id="{B06AEC22-6D16-1042-8DC6-EA94BE53F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 t="54134" r="2472" b="1566"/>
          <a:stretch>
            <a:fillRect/>
          </a:stretch>
        </p:blipFill>
        <p:spPr bwMode="auto">
          <a:xfrm>
            <a:off x="2424113" y="2049463"/>
            <a:ext cx="78867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AutoShape 3">
            <a:extLst>
              <a:ext uri="{FF2B5EF4-FFF2-40B4-BE49-F238E27FC236}">
                <a16:creationId xmlns:a16="http://schemas.microsoft.com/office/drawing/2014/main" id="{ED5C00FD-D36F-E34E-AB48-2AAEAC2C153E}"/>
              </a:ext>
            </a:extLst>
          </p:cNvPr>
          <p:cNvSpPr>
            <a:spLocks noChangeArrowheads="1"/>
          </p:cNvSpPr>
          <p:nvPr/>
        </p:nvSpPr>
        <p:spPr bwMode="auto">
          <a:xfrm>
            <a:off x="5924550" y="2263775"/>
            <a:ext cx="571500" cy="571500"/>
          </a:xfrm>
          <a:prstGeom prst="roundRect">
            <a:avLst>
              <a:gd name="adj" fmla="val 16667"/>
            </a:avLst>
          </a:prstGeom>
          <a:noFill/>
          <a:ln w="28440" cap="sq">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2532" name="AutoShape 4">
            <a:extLst>
              <a:ext uri="{FF2B5EF4-FFF2-40B4-BE49-F238E27FC236}">
                <a16:creationId xmlns:a16="http://schemas.microsoft.com/office/drawing/2014/main" id="{2BE7A9E6-6ABC-3943-A28B-F72390F39AEC}"/>
              </a:ext>
            </a:extLst>
          </p:cNvPr>
          <p:cNvSpPr>
            <a:spLocks noChangeArrowheads="1"/>
          </p:cNvSpPr>
          <p:nvPr/>
        </p:nvSpPr>
        <p:spPr bwMode="auto">
          <a:xfrm>
            <a:off x="7210425" y="2263775"/>
            <a:ext cx="571500" cy="571500"/>
          </a:xfrm>
          <a:prstGeom prst="roundRect">
            <a:avLst>
              <a:gd name="adj" fmla="val 16667"/>
            </a:avLst>
          </a:prstGeom>
          <a:noFill/>
          <a:ln w="28440" cap="sq">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2533" name="AutoShape 5">
            <a:extLst>
              <a:ext uri="{FF2B5EF4-FFF2-40B4-BE49-F238E27FC236}">
                <a16:creationId xmlns:a16="http://schemas.microsoft.com/office/drawing/2014/main" id="{C3A07F23-7069-A74A-963F-7D10C40FFB0C}"/>
              </a:ext>
            </a:extLst>
          </p:cNvPr>
          <p:cNvSpPr>
            <a:spLocks noChangeArrowheads="1"/>
          </p:cNvSpPr>
          <p:nvPr/>
        </p:nvSpPr>
        <p:spPr bwMode="auto">
          <a:xfrm>
            <a:off x="9639300" y="2263775"/>
            <a:ext cx="571500" cy="571500"/>
          </a:xfrm>
          <a:prstGeom prst="roundRect">
            <a:avLst>
              <a:gd name="adj" fmla="val 16667"/>
            </a:avLst>
          </a:prstGeom>
          <a:noFill/>
          <a:ln w="28440" cap="sq">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2534" name="AutoShape 6">
            <a:extLst>
              <a:ext uri="{FF2B5EF4-FFF2-40B4-BE49-F238E27FC236}">
                <a16:creationId xmlns:a16="http://schemas.microsoft.com/office/drawing/2014/main" id="{52F47EE6-7DFE-DA4A-8E91-3A38D2063C75}"/>
              </a:ext>
            </a:extLst>
          </p:cNvPr>
          <p:cNvSpPr>
            <a:spLocks noChangeArrowheads="1"/>
          </p:cNvSpPr>
          <p:nvPr/>
        </p:nvSpPr>
        <p:spPr bwMode="auto">
          <a:xfrm>
            <a:off x="5924550" y="4192588"/>
            <a:ext cx="571500" cy="285750"/>
          </a:xfrm>
          <a:prstGeom prst="roundRect">
            <a:avLst>
              <a:gd name="adj" fmla="val 16667"/>
            </a:avLst>
          </a:prstGeom>
          <a:noFill/>
          <a:ln w="28440" cap="sq">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2535" name="AutoShape 7">
            <a:extLst>
              <a:ext uri="{FF2B5EF4-FFF2-40B4-BE49-F238E27FC236}">
                <a16:creationId xmlns:a16="http://schemas.microsoft.com/office/drawing/2014/main" id="{BA4A6AEA-CF43-D448-80E7-0A2F6EFB31A1}"/>
              </a:ext>
            </a:extLst>
          </p:cNvPr>
          <p:cNvSpPr>
            <a:spLocks noChangeArrowheads="1"/>
          </p:cNvSpPr>
          <p:nvPr/>
        </p:nvSpPr>
        <p:spPr bwMode="auto">
          <a:xfrm>
            <a:off x="7210425" y="4192588"/>
            <a:ext cx="571500" cy="285750"/>
          </a:xfrm>
          <a:prstGeom prst="roundRect">
            <a:avLst>
              <a:gd name="adj" fmla="val 16667"/>
            </a:avLst>
          </a:prstGeom>
          <a:noFill/>
          <a:ln w="28440" cap="sq">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2536" name="AutoShape 8">
            <a:extLst>
              <a:ext uri="{FF2B5EF4-FFF2-40B4-BE49-F238E27FC236}">
                <a16:creationId xmlns:a16="http://schemas.microsoft.com/office/drawing/2014/main" id="{9A29322D-EF3F-3C40-B926-3F47EB1C8C9E}"/>
              </a:ext>
            </a:extLst>
          </p:cNvPr>
          <p:cNvSpPr>
            <a:spLocks noChangeArrowheads="1"/>
          </p:cNvSpPr>
          <p:nvPr/>
        </p:nvSpPr>
        <p:spPr bwMode="auto">
          <a:xfrm>
            <a:off x="9639300" y="4192588"/>
            <a:ext cx="571500" cy="285750"/>
          </a:xfrm>
          <a:prstGeom prst="roundRect">
            <a:avLst>
              <a:gd name="adj" fmla="val 16667"/>
            </a:avLst>
          </a:prstGeom>
          <a:noFill/>
          <a:ln w="28440" cap="sq">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2537" name="AutoShape 9">
            <a:extLst>
              <a:ext uri="{FF2B5EF4-FFF2-40B4-BE49-F238E27FC236}">
                <a16:creationId xmlns:a16="http://schemas.microsoft.com/office/drawing/2014/main" id="{BDD62887-B51E-044B-B753-2576B497E098}"/>
              </a:ext>
            </a:extLst>
          </p:cNvPr>
          <p:cNvSpPr>
            <a:spLocks noChangeArrowheads="1"/>
          </p:cNvSpPr>
          <p:nvPr/>
        </p:nvSpPr>
        <p:spPr bwMode="auto">
          <a:xfrm>
            <a:off x="5924550" y="4764088"/>
            <a:ext cx="571500" cy="285750"/>
          </a:xfrm>
          <a:prstGeom prst="roundRect">
            <a:avLst>
              <a:gd name="adj" fmla="val 16667"/>
            </a:avLst>
          </a:prstGeom>
          <a:noFill/>
          <a:ln w="28440" cap="sq">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2538" name="AutoShape 10">
            <a:extLst>
              <a:ext uri="{FF2B5EF4-FFF2-40B4-BE49-F238E27FC236}">
                <a16:creationId xmlns:a16="http://schemas.microsoft.com/office/drawing/2014/main" id="{CCA148C3-2FC3-2B4E-BE64-6D138F9CA874}"/>
              </a:ext>
            </a:extLst>
          </p:cNvPr>
          <p:cNvSpPr>
            <a:spLocks noChangeArrowheads="1"/>
          </p:cNvSpPr>
          <p:nvPr/>
        </p:nvSpPr>
        <p:spPr bwMode="auto">
          <a:xfrm>
            <a:off x="7210425" y="4764088"/>
            <a:ext cx="571500" cy="285750"/>
          </a:xfrm>
          <a:prstGeom prst="roundRect">
            <a:avLst>
              <a:gd name="adj" fmla="val 16667"/>
            </a:avLst>
          </a:prstGeom>
          <a:noFill/>
          <a:ln w="28440" cap="sq">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2539" name="AutoShape 11">
            <a:extLst>
              <a:ext uri="{FF2B5EF4-FFF2-40B4-BE49-F238E27FC236}">
                <a16:creationId xmlns:a16="http://schemas.microsoft.com/office/drawing/2014/main" id="{5E21FEB3-9900-CE48-BA00-E1BB30E1F096}"/>
              </a:ext>
            </a:extLst>
          </p:cNvPr>
          <p:cNvSpPr>
            <a:spLocks noChangeArrowheads="1"/>
          </p:cNvSpPr>
          <p:nvPr/>
        </p:nvSpPr>
        <p:spPr bwMode="auto">
          <a:xfrm>
            <a:off x="9639300" y="4764088"/>
            <a:ext cx="571500" cy="285750"/>
          </a:xfrm>
          <a:prstGeom prst="roundRect">
            <a:avLst>
              <a:gd name="adj" fmla="val 16667"/>
            </a:avLst>
          </a:prstGeom>
          <a:noFill/>
          <a:ln w="28440" cap="sq">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pic>
        <p:nvPicPr>
          <p:cNvPr id="51212" name="Picture 12">
            <a:extLst>
              <a:ext uri="{FF2B5EF4-FFF2-40B4-BE49-F238E27FC236}">
                <a16:creationId xmlns:a16="http://schemas.microsoft.com/office/drawing/2014/main" id="{8134BEB9-DF8E-0146-B5CE-71CBC2B48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 t="8955" r="3336" b="83174"/>
          <a:stretch>
            <a:fillRect/>
          </a:stretch>
        </p:blipFill>
        <p:spPr bwMode="auto">
          <a:xfrm>
            <a:off x="2424113" y="1477963"/>
            <a:ext cx="78581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AutoShape 13">
            <a:extLst>
              <a:ext uri="{FF2B5EF4-FFF2-40B4-BE49-F238E27FC236}">
                <a16:creationId xmlns:a16="http://schemas.microsoft.com/office/drawing/2014/main" id="{B5992CB9-F1A4-1A4D-A6E4-9B94C53437AC}"/>
              </a:ext>
            </a:extLst>
          </p:cNvPr>
          <p:cNvSpPr>
            <a:spLocks noChangeArrowheads="1"/>
          </p:cNvSpPr>
          <p:nvPr/>
        </p:nvSpPr>
        <p:spPr bwMode="auto">
          <a:xfrm>
            <a:off x="2495550" y="1835150"/>
            <a:ext cx="3071813" cy="428625"/>
          </a:xfrm>
          <a:prstGeom prst="roundRect">
            <a:avLst>
              <a:gd name="adj" fmla="val 16667"/>
            </a:avLst>
          </a:prstGeom>
          <a:noFill/>
          <a:ln w="25560" cap="sq">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22542" name="Text Box 14">
            <a:extLst>
              <a:ext uri="{FF2B5EF4-FFF2-40B4-BE49-F238E27FC236}">
                <a16:creationId xmlns:a16="http://schemas.microsoft.com/office/drawing/2014/main" id="{D7B34F54-E5B0-144E-912B-95B86F21E38A}"/>
              </a:ext>
            </a:extLst>
          </p:cNvPr>
          <p:cNvSpPr txBox="1">
            <a:spLocks noChangeArrowheads="1"/>
          </p:cNvSpPr>
          <p:nvPr/>
        </p:nvSpPr>
        <p:spPr bwMode="auto">
          <a:xfrm>
            <a:off x="407988" y="5876925"/>
            <a:ext cx="116649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n-US" altLang="es-ES" sz="1800">
                <a:solidFill>
                  <a:srgbClr val="000000"/>
                </a:solidFill>
              </a:rPr>
              <a:t>En la 1ª hora de iniciar tratamiento la VNI mejora la disnea, la frecuencia cardíaca, el pH y la pCO2 en mayor grado que la oxigenoterapia.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fill="hold" grpId="0" nodeType="withEffect">
                                  <p:stCondLst>
                                    <p:cond delay="0"/>
                                  </p:stCondLst>
                                  <p:childTnLst>
                                    <p:set>
                                      <p:cBhvr additive="repl">
                                        <p:cTn id="6" dur="1" fill="hold">
                                          <p:stCondLst>
                                            <p:cond delay="0"/>
                                          </p:stCondLst>
                                        </p:cTn>
                                        <p:tgtEl>
                                          <p:spTgt spid="22531"/>
                                        </p:tgtEl>
                                        <p:attrNameLst>
                                          <p:attrName>style.visibility</p:attrName>
                                        </p:attrNameLst>
                                      </p:cBhvr>
                                      <p:to>
                                        <p:strVal val="visible"/>
                                      </p:to>
                                    </p:set>
                                    <p:animEffect transition="in" filter="wedge">
                                      <p:cBhvr additive="repl">
                                        <p:cTn id="7" dur="1000"/>
                                        <p:tgtEl>
                                          <p:spTgt spid="22531"/>
                                        </p:tgtEl>
                                      </p:cBhvr>
                                    </p:animEffect>
                                  </p:childTnLst>
                                </p:cTn>
                              </p:par>
                              <p:par>
                                <p:cTn id="8" presetID="20" presetClass="entr" fill="hold" grpId="0" nodeType="withEffect">
                                  <p:stCondLst>
                                    <p:cond delay="0"/>
                                  </p:stCondLst>
                                  <p:childTnLst>
                                    <p:set>
                                      <p:cBhvr additive="repl">
                                        <p:cTn id="9" dur="1" fill="hold">
                                          <p:stCondLst>
                                            <p:cond delay="0"/>
                                          </p:stCondLst>
                                        </p:cTn>
                                        <p:tgtEl>
                                          <p:spTgt spid="22532"/>
                                        </p:tgtEl>
                                        <p:attrNameLst>
                                          <p:attrName>style.visibility</p:attrName>
                                        </p:attrNameLst>
                                      </p:cBhvr>
                                      <p:to>
                                        <p:strVal val="visible"/>
                                      </p:to>
                                    </p:set>
                                    <p:animEffect transition="in" filter="wedge">
                                      <p:cBhvr additive="repl">
                                        <p:cTn id="10" dur="1000"/>
                                        <p:tgtEl>
                                          <p:spTgt spid="22532"/>
                                        </p:tgtEl>
                                      </p:cBhvr>
                                    </p:animEffect>
                                  </p:childTnLst>
                                </p:cTn>
                              </p:par>
                              <p:par>
                                <p:cTn id="11" presetID="20" presetClass="entr" fill="hold" grpId="0" nodeType="withEffect">
                                  <p:stCondLst>
                                    <p:cond delay="0"/>
                                  </p:stCondLst>
                                  <p:childTnLst>
                                    <p:set>
                                      <p:cBhvr additive="repl">
                                        <p:cTn id="12" dur="1" fill="hold">
                                          <p:stCondLst>
                                            <p:cond delay="0"/>
                                          </p:stCondLst>
                                        </p:cTn>
                                        <p:tgtEl>
                                          <p:spTgt spid="22533"/>
                                        </p:tgtEl>
                                        <p:attrNameLst>
                                          <p:attrName>style.visibility</p:attrName>
                                        </p:attrNameLst>
                                      </p:cBhvr>
                                      <p:to>
                                        <p:strVal val="visible"/>
                                      </p:to>
                                    </p:set>
                                    <p:animEffect transition="in" filter="wedge">
                                      <p:cBhvr additive="repl">
                                        <p:cTn id="13" dur="1000"/>
                                        <p:tgtEl>
                                          <p:spTgt spid="22533"/>
                                        </p:tgtEl>
                                      </p:cBhvr>
                                    </p:animEffect>
                                  </p:childTnLst>
                                </p:cTn>
                              </p:par>
                              <p:par>
                                <p:cTn id="14" presetID="37" presetClass="entr" fill="hold" nodeType="withEffect">
                                  <p:stCondLst>
                                    <p:cond delay="0"/>
                                  </p:stCondLst>
                                  <p:childTnLst>
                                    <p:set>
                                      <p:cBhvr additive="repl">
                                        <p:cTn id="15" dur="1" fill="hold">
                                          <p:stCondLst>
                                            <p:cond delay="0"/>
                                          </p:stCondLst>
                                        </p:cTn>
                                        <p:tgtEl>
                                          <p:spTgt spid="22542"/>
                                        </p:tgtEl>
                                        <p:attrNameLst>
                                          <p:attrName>style.visibility</p:attrName>
                                        </p:attrNameLst>
                                      </p:cBhvr>
                                      <p:to>
                                        <p:strVal val="visible"/>
                                      </p:to>
                                    </p:set>
                                    <p:animEffect transition="in" filter="fade">
                                      <p:cBhvr additive="repl">
                                        <p:cTn id="16" dur="1000"/>
                                        <p:tgtEl>
                                          <p:spTgt spid="22542"/>
                                        </p:tgtEl>
                                      </p:cBhvr>
                                    </p:animEffect>
                                    <p:anim calcmode="lin" valueType="num">
                                      <p:cBhvr additive="repl">
                                        <p:cTn id="17" dur="1000" fill="hold"/>
                                        <p:tgtEl>
                                          <p:spTgt spid="22542"/>
                                        </p:tgtEl>
                                        <p:attrNameLst>
                                          <p:attrName>ppt_x</p:attrName>
                                        </p:attrNameLst>
                                      </p:cBhvr>
                                      <p:tavLst>
                                        <p:tav tm="100000">
                                          <p:val>
                                            <p:strVal val="#ppt_x"/>
                                          </p:val>
                                        </p:tav>
                                        <p:tav>
                                          <p:val>
                                            <p:strVal val="#ppt_x"/>
                                          </p:val>
                                        </p:tav>
                                      </p:tavLst>
                                    </p:anim>
                                    <p:anim calcmode="lin" valueType="num">
                                      <p:cBhvr additive="repl">
                                        <p:cTn id="18" dur="900" decel="100000" fill="hold"/>
                                        <p:tgtEl>
                                          <p:spTgt spid="22542"/>
                                        </p:tgtEl>
                                        <p:attrNameLst>
                                          <p:attrName>ppt_y</p:attrName>
                                        </p:attrNameLst>
                                      </p:cBhvr>
                                      <p:tavLst>
                                        <p:tav tm="100000">
                                          <p:val>
                                            <p:strVal val="#ppt_y+1"/>
                                          </p:val>
                                        </p:tav>
                                        <p:tav>
                                          <p:val>
                                            <p:strVal val="#ppt_y-.03"/>
                                          </p:val>
                                        </p:tav>
                                      </p:tavLst>
                                    </p:anim>
                                    <p:anim calcmode="lin" valueType="num">
                                      <p:cBhvr additive="repl">
                                        <p:cTn id="19" dur="100" accel="100000" fill="hold">
                                          <p:stCondLst>
                                            <p:cond delay="0"/>
                                          </p:stCondLst>
                                        </p:cTn>
                                        <p:tgtEl>
                                          <p:spTgt spid="22542"/>
                                        </p:tgtEl>
                                        <p:attrNameLst>
                                          <p:attrName>ppt_y</p:attrName>
                                        </p:attrNameLst>
                                      </p:cBhvr>
                                      <p:tavLst>
                                        <p:tav tm="100000">
                                          <p:val>
                                            <p:strVal val="#ppt_y-.03"/>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ntr" fill="hold" grpId="0" nodeType="clickEffect">
                                  <p:stCondLst>
                                    <p:cond delay="0"/>
                                  </p:stCondLst>
                                  <p:childTnLst>
                                    <p:set>
                                      <p:cBhvr additive="repl">
                                        <p:cTn id="23" dur="1" fill="hold">
                                          <p:stCondLst>
                                            <p:cond delay="0"/>
                                          </p:stCondLst>
                                        </p:cTn>
                                        <p:tgtEl>
                                          <p:spTgt spid="22534"/>
                                        </p:tgtEl>
                                        <p:attrNameLst>
                                          <p:attrName>style.visibility</p:attrName>
                                        </p:attrNameLst>
                                      </p:cBhvr>
                                      <p:to>
                                        <p:strVal val="visible"/>
                                      </p:to>
                                    </p:set>
                                    <p:animEffect transition="in" filter="wedge">
                                      <p:cBhvr additive="repl">
                                        <p:cTn id="24" dur="500"/>
                                        <p:tgtEl>
                                          <p:spTgt spid="22534"/>
                                        </p:tgtEl>
                                      </p:cBhvr>
                                    </p:animEffect>
                                  </p:childTnLst>
                                </p:cTn>
                              </p:par>
                              <p:par>
                                <p:cTn id="25" presetID="20" presetClass="entr" fill="hold" grpId="0" nodeType="withEffect">
                                  <p:stCondLst>
                                    <p:cond delay="0"/>
                                  </p:stCondLst>
                                  <p:childTnLst>
                                    <p:set>
                                      <p:cBhvr additive="repl">
                                        <p:cTn id="26" dur="1" fill="hold">
                                          <p:stCondLst>
                                            <p:cond delay="0"/>
                                          </p:stCondLst>
                                        </p:cTn>
                                        <p:tgtEl>
                                          <p:spTgt spid="22535"/>
                                        </p:tgtEl>
                                        <p:attrNameLst>
                                          <p:attrName>style.visibility</p:attrName>
                                        </p:attrNameLst>
                                      </p:cBhvr>
                                      <p:to>
                                        <p:strVal val="visible"/>
                                      </p:to>
                                    </p:set>
                                    <p:animEffect transition="in" filter="wedge">
                                      <p:cBhvr additive="repl">
                                        <p:cTn id="27" dur="500"/>
                                        <p:tgtEl>
                                          <p:spTgt spid="22535"/>
                                        </p:tgtEl>
                                      </p:cBhvr>
                                    </p:animEffect>
                                  </p:childTnLst>
                                </p:cTn>
                              </p:par>
                              <p:par>
                                <p:cTn id="28" presetID="20" presetClass="entr" fill="hold" grpId="0" nodeType="withEffect">
                                  <p:stCondLst>
                                    <p:cond delay="0"/>
                                  </p:stCondLst>
                                  <p:childTnLst>
                                    <p:set>
                                      <p:cBhvr additive="repl">
                                        <p:cTn id="29" dur="1" fill="hold">
                                          <p:stCondLst>
                                            <p:cond delay="0"/>
                                          </p:stCondLst>
                                        </p:cTn>
                                        <p:tgtEl>
                                          <p:spTgt spid="22536"/>
                                        </p:tgtEl>
                                        <p:attrNameLst>
                                          <p:attrName>style.visibility</p:attrName>
                                        </p:attrNameLst>
                                      </p:cBhvr>
                                      <p:to>
                                        <p:strVal val="visible"/>
                                      </p:to>
                                    </p:set>
                                    <p:animEffect transition="in" filter="wedge">
                                      <p:cBhvr additive="repl">
                                        <p:cTn id="30" dur="500"/>
                                        <p:tgtEl>
                                          <p:spTgt spid="22536"/>
                                        </p:tgtEl>
                                      </p:cBhvr>
                                    </p:animEffect>
                                  </p:childTnLst>
                                </p:cTn>
                              </p:par>
                              <p:par>
                                <p:cTn id="31" presetID="20" presetClass="entr" fill="hold" grpId="0" nodeType="withEffect">
                                  <p:stCondLst>
                                    <p:cond delay="0"/>
                                  </p:stCondLst>
                                  <p:childTnLst>
                                    <p:set>
                                      <p:cBhvr additive="repl">
                                        <p:cTn id="32" dur="1" fill="hold">
                                          <p:stCondLst>
                                            <p:cond delay="0"/>
                                          </p:stCondLst>
                                        </p:cTn>
                                        <p:tgtEl>
                                          <p:spTgt spid="22539"/>
                                        </p:tgtEl>
                                        <p:attrNameLst>
                                          <p:attrName>style.visibility</p:attrName>
                                        </p:attrNameLst>
                                      </p:cBhvr>
                                      <p:to>
                                        <p:strVal val="visible"/>
                                      </p:to>
                                    </p:set>
                                    <p:animEffect transition="in" filter="wedge">
                                      <p:cBhvr additive="repl">
                                        <p:cTn id="33" dur="500"/>
                                        <p:tgtEl>
                                          <p:spTgt spid="22539"/>
                                        </p:tgtEl>
                                      </p:cBhvr>
                                    </p:animEffect>
                                  </p:childTnLst>
                                </p:cTn>
                              </p:par>
                              <p:par>
                                <p:cTn id="34" presetID="20" presetClass="entr" fill="hold" grpId="0" nodeType="withEffect">
                                  <p:stCondLst>
                                    <p:cond delay="0"/>
                                  </p:stCondLst>
                                  <p:childTnLst>
                                    <p:set>
                                      <p:cBhvr additive="repl">
                                        <p:cTn id="35" dur="1" fill="hold">
                                          <p:stCondLst>
                                            <p:cond delay="0"/>
                                          </p:stCondLst>
                                        </p:cTn>
                                        <p:tgtEl>
                                          <p:spTgt spid="22538"/>
                                        </p:tgtEl>
                                        <p:attrNameLst>
                                          <p:attrName>style.visibility</p:attrName>
                                        </p:attrNameLst>
                                      </p:cBhvr>
                                      <p:to>
                                        <p:strVal val="visible"/>
                                      </p:to>
                                    </p:set>
                                    <p:animEffect transition="in" filter="wedge">
                                      <p:cBhvr additive="repl">
                                        <p:cTn id="36" dur="500"/>
                                        <p:tgtEl>
                                          <p:spTgt spid="22538"/>
                                        </p:tgtEl>
                                      </p:cBhvr>
                                    </p:animEffect>
                                  </p:childTnLst>
                                </p:cTn>
                              </p:par>
                              <p:par>
                                <p:cTn id="37" presetID="20" presetClass="entr" fill="hold" grpId="0" nodeType="withEffect">
                                  <p:stCondLst>
                                    <p:cond delay="0"/>
                                  </p:stCondLst>
                                  <p:childTnLst>
                                    <p:set>
                                      <p:cBhvr additive="repl">
                                        <p:cTn id="38" dur="1" fill="hold">
                                          <p:stCondLst>
                                            <p:cond delay="0"/>
                                          </p:stCondLst>
                                        </p:cTn>
                                        <p:tgtEl>
                                          <p:spTgt spid="22537"/>
                                        </p:tgtEl>
                                        <p:attrNameLst>
                                          <p:attrName>style.visibility</p:attrName>
                                        </p:attrNameLst>
                                      </p:cBhvr>
                                      <p:to>
                                        <p:strVal val="visible"/>
                                      </p:to>
                                    </p:set>
                                    <p:animEffect transition="in" filter="wedge">
                                      <p:cBhvr additive="repl">
                                        <p:cTn id="39" dur="500"/>
                                        <p:tgtEl>
                                          <p:spTgt spid="22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P spid="22532" grpId="0" animBg="1"/>
      <p:bldP spid="22533" grpId="0" animBg="1"/>
      <p:bldP spid="22534" grpId="0" animBg="1"/>
      <p:bldP spid="22535" grpId="0" animBg="1"/>
      <p:bldP spid="22536" grpId="0" animBg="1"/>
      <p:bldP spid="22537" grpId="0" animBg="1"/>
      <p:bldP spid="22538" grpId="0" animBg="1"/>
      <p:bldP spid="225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a:extLst>
              <a:ext uri="{FF2B5EF4-FFF2-40B4-BE49-F238E27FC236}">
                <a16:creationId xmlns:a16="http://schemas.microsoft.com/office/drawing/2014/main" id="{4CEDC894-EE7B-2F4E-B3EE-167620649802}"/>
              </a:ext>
            </a:extLst>
          </p:cNvPr>
          <p:cNvSpPr txBox="1">
            <a:spLocks noChangeArrowheads="1"/>
          </p:cNvSpPr>
          <p:nvPr/>
        </p:nvSpPr>
        <p:spPr bwMode="auto">
          <a:xfrm>
            <a:off x="407988" y="1357313"/>
            <a:ext cx="9763125" cy="5183187"/>
          </a:xfrm>
          <a:prstGeom prst="rect">
            <a:avLst/>
          </a:prstGeom>
          <a:noFill/>
          <a:ln>
            <a:noFill/>
          </a:ln>
        </p:spPr>
        <p:txBody>
          <a:bodyPr lIns="90000" tIns="46800" rIns="90000" bIns="46800" anchor="ct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anose="020B0604020202020204" pitchFamily="34" charset="0"/>
                <a:ea typeface="ＭＳ Ｐゴシック" panose="020B0600070205080204" pitchFamily="34" charset="-128"/>
              </a:defRPr>
            </a:lvl1pPr>
            <a:lvl2pPr marL="357188" indent="-15875">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anose="020B0604020202020204" pitchFamily="34" charset="0"/>
                <a:ea typeface="ＭＳ Ｐゴシック"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anose="020B0604020202020204" pitchFamily="34" charset="0"/>
                <a:ea typeface="ＭＳ Ｐゴシック"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anose="020B0604020202020204" pitchFamily="34" charset="0"/>
                <a:ea typeface="ＭＳ Ｐゴシック"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150000"/>
              </a:lnSpc>
              <a:spcBef>
                <a:spcPts val="0"/>
              </a:spcBef>
              <a:buSzPct val="65000"/>
              <a:defRPr/>
            </a:pPr>
            <a:r>
              <a:rPr lang="es-ES" altLang="es-ES" b="1" dirty="0">
                <a:solidFill>
                  <a:srgbClr val="000000"/>
                </a:solidFill>
                <a:latin typeface="Calibri" panose="020F0502020204030204" pitchFamily="34" charset="0"/>
              </a:rPr>
              <a:t>Críticas al estudio:</a:t>
            </a:r>
          </a:p>
          <a:p>
            <a:pPr lvl="1" eaLnBrk="1" hangingPunct="1">
              <a:lnSpc>
                <a:spcPct val="150000"/>
              </a:lnSpc>
              <a:spcBef>
                <a:spcPts val="0"/>
              </a:spcBef>
              <a:buSzPct val="60000"/>
              <a:defRPr/>
            </a:pPr>
            <a:r>
              <a:rPr lang="es-ES" altLang="es-ES" sz="2000" i="1" dirty="0">
                <a:solidFill>
                  <a:srgbClr val="000000"/>
                </a:solidFill>
              </a:rPr>
              <a:t>Este estudio pudo no demostrar disminución de mortalidad e intubación con la VNI (</a:t>
            </a:r>
            <a:r>
              <a:rPr lang="es-ES" altLang="es-ES" sz="2000" i="1" dirty="0" err="1">
                <a:solidFill>
                  <a:srgbClr val="000000"/>
                </a:solidFill>
              </a:rPr>
              <a:t>Metha</a:t>
            </a:r>
            <a:r>
              <a:rPr lang="es-ES" altLang="es-ES" sz="2000" i="1" dirty="0">
                <a:solidFill>
                  <a:srgbClr val="000000"/>
                </a:solidFill>
              </a:rPr>
              <a:t> 2009) por: </a:t>
            </a:r>
          </a:p>
          <a:p>
            <a:pPr marL="684213" lvl="1" indent="-342900" eaLnBrk="1" hangingPunct="1">
              <a:lnSpc>
                <a:spcPct val="150000"/>
              </a:lnSpc>
              <a:spcBef>
                <a:spcPts val="0"/>
              </a:spcBef>
              <a:buClr>
                <a:srgbClr val="3B812F"/>
              </a:buClr>
              <a:buSzPct val="60000"/>
              <a:buFont typeface="Wingdings" pitchFamily="2" charset="2"/>
              <a:buChar char="q"/>
              <a:defRPr/>
            </a:pPr>
            <a:r>
              <a:rPr lang="es-ES" altLang="es-ES" sz="2000" dirty="0">
                <a:solidFill>
                  <a:srgbClr val="000000"/>
                </a:solidFill>
              </a:rPr>
              <a:t>Pacientes con escasa gravedad</a:t>
            </a:r>
          </a:p>
          <a:p>
            <a:pPr marL="684213" lvl="1" indent="-342900" eaLnBrk="1" hangingPunct="1">
              <a:lnSpc>
                <a:spcPct val="150000"/>
              </a:lnSpc>
              <a:spcBef>
                <a:spcPts val="0"/>
              </a:spcBef>
              <a:buClr>
                <a:srgbClr val="3B812F"/>
              </a:buClr>
              <a:buSzPct val="60000"/>
              <a:buFont typeface="Wingdings" pitchFamily="2" charset="2"/>
              <a:buChar char="q"/>
              <a:defRPr/>
            </a:pPr>
            <a:r>
              <a:rPr lang="es-ES" altLang="es-ES" sz="2000" dirty="0">
                <a:solidFill>
                  <a:srgbClr val="000000"/>
                </a:solidFill>
              </a:rPr>
              <a:t>Bajas tasas de intubación en general</a:t>
            </a:r>
          </a:p>
          <a:p>
            <a:pPr marL="684213" lvl="1" indent="-342900" eaLnBrk="1" hangingPunct="1">
              <a:lnSpc>
                <a:spcPct val="150000"/>
              </a:lnSpc>
              <a:spcBef>
                <a:spcPts val="0"/>
              </a:spcBef>
              <a:buClr>
                <a:srgbClr val="3B812F"/>
              </a:buClr>
              <a:buSzPct val="60000"/>
              <a:buFont typeface="Wingdings" pitchFamily="2" charset="2"/>
              <a:buChar char="q"/>
              <a:defRPr/>
            </a:pPr>
            <a:r>
              <a:rPr lang="es-ES" altLang="es-ES" sz="2000" dirty="0">
                <a:solidFill>
                  <a:srgbClr val="000000"/>
                </a:solidFill>
              </a:rPr>
              <a:t>Escasa duración de la VNI</a:t>
            </a:r>
          </a:p>
          <a:p>
            <a:pPr marL="684213" lvl="1" indent="-342900" eaLnBrk="1" hangingPunct="1">
              <a:lnSpc>
                <a:spcPct val="150000"/>
              </a:lnSpc>
              <a:spcBef>
                <a:spcPts val="0"/>
              </a:spcBef>
              <a:buClr>
                <a:srgbClr val="3B812F"/>
              </a:buClr>
              <a:buSzPct val="60000"/>
              <a:buFont typeface="Wingdings" pitchFamily="2" charset="2"/>
              <a:buChar char="q"/>
              <a:defRPr/>
            </a:pPr>
            <a:r>
              <a:rPr lang="es-ES" altLang="es-ES" sz="2000" dirty="0">
                <a:solidFill>
                  <a:srgbClr val="000000"/>
                </a:solidFill>
              </a:rPr>
              <a:t>Cruce de hasta un 19% de los pacientes del grupo de oxigenoterapia a los grupos de CPAP o </a:t>
            </a:r>
            <a:r>
              <a:rPr lang="es-ES" altLang="es-ES" sz="2000" dirty="0" err="1">
                <a:solidFill>
                  <a:srgbClr val="000000"/>
                </a:solidFill>
              </a:rPr>
              <a:t>BiPAP</a:t>
            </a:r>
            <a:r>
              <a:rPr lang="es-ES" altLang="es-ES" sz="2000" dirty="0">
                <a:solidFill>
                  <a:srgbClr val="000000"/>
                </a:solidFill>
              </a:rPr>
              <a:t>  cuando la oxigenoterapia fallaba.</a:t>
            </a:r>
          </a:p>
          <a:p>
            <a:pPr marL="684213" lvl="1" indent="-342900" eaLnBrk="1" hangingPunct="1">
              <a:lnSpc>
                <a:spcPct val="150000"/>
              </a:lnSpc>
              <a:spcBef>
                <a:spcPts val="0"/>
              </a:spcBef>
              <a:buClr>
                <a:srgbClr val="3B812F"/>
              </a:buClr>
              <a:buSzPct val="60000"/>
              <a:buFont typeface="Wingdings" pitchFamily="2" charset="2"/>
              <a:buChar char="q"/>
              <a:defRPr/>
            </a:pPr>
            <a:r>
              <a:rPr lang="es-ES" altLang="es-ES" sz="2000" dirty="0">
                <a:solidFill>
                  <a:srgbClr val="000000"/>
                </a:solidFill>
              </a:rPr>
              <a:t>La mortalidad a los 7 días no es un buen criterio de resultado</a:t>
            </a:r>
          </a:p>
          <a:p>
            <a:pPr lvl="1" eaLnBrk="1" hangingPunct="1">
              <a:lnSpc>
                <a:spcPct val="150000"/>
              </a:lnSpc>
              <a:spcBef>
                <a:spcPts val="0"/>
              </a:spcBef>
              <a:buClr>
                <a:srgbClr val="3B812F"/>
              </a:buClr>
              <a:buSzPct val="60000"/>
              <a:defRPr/>
            </a:pPr>
            <a:endParaRPr lang="es-ES" altLang="es-ES" sz="2000" dirty="0">
              <a:solidFill>
                <a:srgbClr val="000000"/>
              </a:solidFill>
            </a:endParaRPr>
          </a:p>
        </p:txBody>
      </p:sp>
      <p:sp>
        <p:nvSpPr>
          <p:cNvPr id="53250" name="Text Box 6">
            <a:extLst>
              <a:ext uri="{FF2B5EF4-FFF2-40B4-BE49-F238E27FC236}">
                <a16:creationId xmlns:a16="http://schemas.microsoft.com/office/drawing/2014/main" id="{9ACF3C19-5A69-E14C-B8CF-F0B3DC29EB18}"/>
              </a:ext>
            </a:extLst>
          </p:cNvPr>
          <p:cNvSpPr txBox="1">
            <a:spLocks noChangeArrowheads="1"/>
          </p:cNvSpPr>
          <p:nvPr/>
        </p:nvSpPr>
        <p:spPr bwMode="auto">
          <a:xfrm>
            <a:off x="2719388" y="274638"/>
            <a:ext cx="74914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pic>
        <p:nvPicPr>
          <p:cNvPr id="53251" name="Picture 1">
            <a:extLst>
              <a:ext uri="{FF2B5EF4-FFF2-40B4-BE49-F238E27FC236}">
                <a16:creationId xmlns:a16="http://schemas.microsoft.com/office/drawing/2014/main" id="{A7BC806C-7B5D-164F-996F-3AB89B9BE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186"/>
          <a:stretch>
            <a:fillRect/>
          </a:stretch>
        </p:blipFill>
        <p:spPr bwMode="auto">
          <a:xfrm>
            <a:off x="5873750" y="188913"/>
            <a:ext cx="411003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a:extLst>
              <a:ext uri="{FF2B5EF4-FFF2-40B4-BE49-F238E27FC236}">
                <a16:creationId xmlns:a16="http://schemas.microsoft.com/office/drawing/2014/main" id="{43E8C356-318F-124C-AF7D-99E38D5B446A}"/>
              </a:ext>
            </a:extLst>
          </p:cNvPr>
          <p:cNvSpPr txBox="1">
            <a:spLocks noChangeArrowheads="1"/>
          </p:cNvSpPr>
          <p:nvPr/>
        </p:nvSpPr>
        <p:spPr bwMode="auto">
          <a:xfrm>
            <a:off x="2719388" y="274638"/>
            <a:ext cx="7491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a:solidFill>
                  <a:srgbClr val="262673"/>
                </a:solidFill>
              </a:rPr>
              <a:t>EAP: selección del paciente</a:t>
            </a:r>
          </a:p>
        </p:txBody>
      </p:sp>
      <p:graphicFrame>
        <p:nvGraphicFramePr>
          <p:cNvPr id="25605" name="Group 5">
            <a:extLst>
              <a:ext uri="{FF2B5EF4-FFF2-40B4-BE49-F238E27FC236}">
                <a16:creationId xmlns:a16="http://schemas.microsoft.com/office/drawing/2014/main" id="{265CA703-8881-ED48-B096-DAB663AF5DE7}"/>
              </a:ext>
            </a:extLst>
          </p:cNvPr>
          <p:cNvGraphicFramePr>
            <a:graphicFrameLocks noGrp="1"/>
          </p:cNvGraphicFramePr>
          <p:nvPr/>
        </p:nvGraphicFramePr>
        <p:xfrm>
          <a:off x="2901950" y="3789363"/>
          <a:ext cx="6924675" cy="1323975"/>
        </p:xfrm>
        <a:graphic>
          <a:graphicData uri="http://schemas.openxmlformats.org/drawingml/2006/table">
            <a:tbl>
              <a:tblPr/>
              <a:tblGrid>
                <a:gridCol w="4978400">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942975">
                  <a:extLst>
                    <a:ext uri="{9D8B030D-6E8A-4147-A177-3AD203B41FA5}">
                      <a16:colId xmlns:a16="http://schemas.microsoft.com/office/drawing/2014/main" val="20002"/>
                    </a:ext>
                  </a:extLst>
                </a:gridCol>
              </a:tblGrid>
              <a:tr h="1323975">
                <a:tc>
                  <a:txBody>
                    <a:bodyPr/>
                    <a:lstStyle/>
                    <a:p>
                      <a:pPr marL="0" marR="0" lvl="0" indent="0" algn="l" defTabSz="449263" rtl="0" eaLnBrk="1" fontAlgn="base" latinLnBrk="0" hangingPunct="1">
                        <a:lnSpc>
                          <a:spcPct val="150000"/>
                        </a:lnSpc>
                        <a:spcBef>
                          <a:spcPts val="120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600" b="1" i="0" u="none" strike="noStrike" cap="none" normalizeH="0" baseline="0" dirty="0">
                          <a:ln>
                            <a:noFill/>
                          </a:ln>
                          <a:solidFill>
                            <a:srgbClr val="000000"/>
                          </a:solidFill>
                          <a:effectLst/>
                          <a:latin typeface="Arial" pitchFamily="34" charset="0"/>
                          <a:ea typeface="ＭＳ Ｐゴシック" pitchFamily="34" charset="-128"/>
                        </a:rPr>
                        <a:t>CPAP/</a:t>
                      </a:r>
                      <a:r>
                        <a:rPr kumimoji="0" lang="es-ES" sz="1600" b="1" i="0" u="none" strike="noStrike" cap="none" normalizeH="0" baseline="0" dirty="0" err="1">
                          <a:ln>
                            <a:noFill/>
                          </a:ln>
                          <a:solidFill>
                            <a:srgbClr val="000000"/>
                          </a:solidFill>
                          <a:effectLst/>
                          <a:latin typeface="Arial" pitchFamily="34" charset="0"/>
                          <a:ea typeface="ＭＳ Ｐゴシック" pitchFamily="34" charset="-128"/>
                        </a:rPr>
                        <a:t>BiPAP</a:t>
                      </a:r>
                      <a:r>
                        <a:rPr kumimoji="0" lang="es-ES" sz="1600" b="1" i="0" u="none" strike="noStrike" cap="none" normalizeH="0" baseline="0" dirty="0">
                          <a:ln>
                            <a:noFill/>
                          </a:ln>
                          <a:solidFill>
                            <a:srgbClr val="000000"/>
                          </a:solidFill>
                          <a:effectLst/>
                          <a:latin typeface="Arial" pitchFamily="34" charset="0"/>
                          <a:ea typeface="ＭＳ Ｐゴシック" pitchFamily="34" charset="-128"/>
                        </a:rPr>
                        <a:t> en pacientes con </a:t>
                      </a:r>
                      <a:r>
                        <a:rPr kumimoji="0" lang="es-ES" sz="1600" b="1" i="0" u="none" strike="noStrike" cap="none" normalizeH="0" baseline="0" dirty="0" err="1">
                          <a:ln>
                            <a:noFill/>
                          </a:ln>
                          <a:solidFill>
                            <a:srgbClr val="000000"/>
                          </a:solidFill>
                          <a:effectLst/>
                          <a:latin typeface="Arial" pitchFamily="34" charset="0"/>
                          <a:ea typeface="ＭＳ Ｐゴシック" pitchFamily="34" charset="-128"/>
                        </a:rPr>
                        <a:t>distress</a:t>
                      </a:r>
                      <a:r>
                        <a:rPr kumimoji="0" lang="es-ES" sz="1600" b="1" i="0" u="none" strike="noStrike" cap="none" normalizeH="0" baseline="0" dirty="0">
                          <a:ln>
                            <a:noFill/>
                          </a:ln>
                          <a:solidFill>
                            <a:srgbClr val="000000"/>
                          </a:solidFill>
                          <a:effectLst/>
                          <a:latin typeface="Arial" pitchFamily="34" charset="0"/>
                          <a:ea typeface="ＭＳ Ｐゴシック" pitchFamily="34" charset="-128"/>
                        </a:rPr>
                        <a:t> respiratorio (FR&gt;25 rpm, sO2&lt;90%) tan pronto como sea posible.</a:t>
                      </a:r>
                    </a:p>
                  </a:txBody>
                  <a:tcPr marT="118306" marB="107744" horzOverflow="overflow">
                    <a:lnL w="5760" cap="flat" cmpd="sng" algn="ctr">
                      <a:solidFill>
                        <a:srgbClr val="800000"/>
                      </a:solidFill>
                      <a:prstDash val="solid"/>
                      <a:round/>
                      <a:headEnd type="none" w="med" len="med"/>
                      <a:tailEnd type="none" w="med" len="med"/>
                    </a:lnL>
                    <a:lnR w="5760" cap="flat" cmpd="sng" algn="ctr">
                      <a:solidFill>
                        <a:srgbClr val="800000"/>
                      </a:solidFill>
                      <a:prstDash val="solid"/>
                      <a:round/>
                      <a:headEnd type="none" w="med" len="med"/>
                      <a:tailEnd type="none" w="med" len="med"/>
                    </a:lnR>
                    <a:lnT w="5760" cap="flat" cmpd="sng" algn="ctr">
                      <a:solidFill>
                        <a:srgbClr val="800000"/>
                      </a:solidFill>
                      <a:prstDash val="solid"/>
                      <a:round/>
                      <a:headEnd type="none" w="med" len="med"/>
                      <a:tailEnd type="none" w="med" len="med"/>
                    </a:lnT>
                    <a:lnB w="5760" cap="flat" cmpd="sng" algn="ctr">
                      <a:solidFill>
                        <a:srgbClr val="8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1">
                        <a:lnSpc>
                          <a:spcPct val="150000"/>
                        </a:lnSpc>
                        <a:spcBef>
                          <a:spcPts val="120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2400" b="1" i="0" u="none" strike="noStrike" cap="none" normalizeH="0" baseline="0">
                          <a:ln>
                            <a:noFill/>
                          </a:ln>
                          <a:solidFill>
                            <a:srgbClr val="000000"/>
                          </a:solidFill>
                          <a:effectLst/>
                          <a:latin typeface="Arial" pitchFamily="34" charset="0"/>
                          <a:ea typeface="ＭＳ Ｐゴシック" pitchFamily="34" charset="-128"/>
                        </a:rPr>
                        <a:t>IIa</a:t>
                      </a:r>
                    </a:p>
                  </a:txBody>
                  <a:tcPr marT="61451" marB="45611" anchor="ctr" horzOverflow="overflow">
                    <a:lnL w="5760" cap="flat" cmpd="sng" algn="ctr">
                      <a:solidFill>
                        <a:srgbClr val="800000"/>
                      </a:solidFill>
                      <a:prstDash val="solid"/>
                      <a:round/>
                      <a:headEnd type="none" w="med" len="med"/>
                      <a:tailEnd type="none" w="med" len="med"/>
                    </a:lnL>
                    <a:lnR w="5760" cap="flat" cmpd="sng" algn="ctr">
                      <a:solidFill>
                        <a:srgbClr val="800000"/>
                      </a:solidFill>
                      <a:prstDash val="solid"/>
                      <a:round/>
                      <a:headEnd type="none" w="med" len="med"/>
                      <a:tailEnd type="none" w="med" len="med"/>
                    </a:lnR>
                    <a:lnT w="5760" cap="flat" cmpd="sng" algn="ctr">
                      <a:solidFill>
                        <a:srgbClr val="800000"/>
                      </a:solidFill>
                      <a:prstDash val="solid"/>
                      <a:round/>
                      <a:headEnd type="none" w="med" len="med"/>
                      <a:tailEnd type="none" w="med" len="med"/>
                    </a:lnT>
                    <a:lnB w="5760" cap="flat" cmpd="sng" algn="ctr">
                      <a:solidFill>
                        <a:srgbClr val="800000"/>
                      </a:solidFill>
                      <a:prstDash val="solid"/>
                      <a:round/>
                      <a:headEnd type="none" w="med" len="med"/>
                      <a:tailEnd type="none" w="med" len="med"/>
                    </a:lnB>
                    <a:lnTlToBr>
                      <a:noFill/>
                    </a:lnTlToBr>
                    <a:lnBlToTr>
                      <a:noFill/>
                    </a:lnBlToTr>
                    <a:solidFill>
                      <a:srgbClr val="FFD147"/>
                    </a:solidFill>
                  </a:tcPr>
                </a:tc>
                <a:tc>
                  <a:txBody>
                    <a:bodyPr/>
                    <a:lstStyle/>
                    <a:p>
                      <a:pPr marL="0" marR="0" lvl="0" indent="0" algn="ctr" defTabSz="449263" rtl="0" eaLnBrk="1" fontAlgn="base" latinLnBrk="0" hangingPunct="1">
                        <a:lnSpc>
                          <a:spcPct val="150000"/>
                        </a:lnSpc>
                        <a:spcBef>
                          <a:spcPts val="120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2400" b="1" i="0" u="none" strike="noStrike" cap="none" normalizeH="0" baseline="0" dirty="0">
                          <a:ln>
                            <a:noFill/>
                          </a:ln>
                          <a:solidFill>
                            <a:srgbClr val="000000"/>
                          </a:solidFill>
                          <a:effectLst/>
                          <a:latin typeface="Arial" pitchFamily="34" charset="0"/>
                          <a:ea typeface="ＭＳ Ｐゴシック" pitchFamily="34" charset="-128"/>
                        </a:rPr>
                        <a:t>B</a:t>
                      </a:r>
                    </a:p>
                  </a:txBody>
                  <a:tcPr marT="61451" marB="45611" anchor="ctr" horzOverflow="overflow">
                    <a:lnL w="5760" cap="flat" cmpd="sng" algn="ctr">
                      <a:solidFill>
                        <a:srgbClr val="800000"/>
                      </a:solidFill>
                      <a:prstDash val="solid"/>
                      <a:round/>
                      <a:headEnd type="none" w="med" len="med"/>
                      <a:tailEnd type="none" w="med" len="med"/>
                    </a:lnL>
                    <a:lnR w="5760" cap="flat" cmpd="sng" algn="ctr">
                      <a:solidFill>
                        <a:srgbClr val="800000"/>
                      </a:solidFill>
                      <a:prstDash val="solid"/>
                      <a:round/>
                      <a:headEnd type="none" w="med" len="med"/>
                      <a:tailEnd type="none" w="med" len="med"/>
                    </a:lnR>
                    <a:lnT w="5760" cap="flat" cmpd="sng" algn="ctr">
                      <a:solidFill>
                        <a:srgbClr val="800000"/>
                      </a:solidFill>
                      <a:prstDash val="solid"/>
                      <a:round/>
                      <a:headEnd type="none" w="med" len="med"/>
                      <a:tailEnd type="none" w="med" len="med"/>
                    </a:lnT>
                    <a:lnB w="5760" cap="flat" cmpd="sng" algn="ctr">
                      <a:solidFill>
                        <a:srgbClr val="800000"/>
                      </a:solidFill>
                      <a:prstDash val="solid"/>
                      <a:round/>
                      <a:headEnd type="none" w="med" len="med"/>
                      <a:tailEnd type="none" w="med" len="med"/>
                    </a:lnB>
                    <a:lnTlToBr>
                      <a:noFill/>
                    </a:lnTlToBr>
                    <a:lnBlToTr>
                      <a:noFill/>
                    </a:lnBlToTr>
                    <a:solidFill>
                      <a:srgbClr val="19ACFF"/>
                    </a:solidFill>
                  </a:tcPr>
                </a:tc>
                <a:extLst>
                  <a:ext uri="{0D108BD9-81ED-4DB2-BD59-A6C34878D82A}">
                    <a16:rowId xmlns:a16="http://schemas.microsoft.com/office/drawing/2014/main" val="10000"/>
                  </a:ext>
                </a:extLst>
              </a:tr>
            </a:tbl>
          </a:graphicData>
        </a:graphic>
      </p:graphicFrame>
      <p:sp>
        <p:nvSpPr>
          <p:cNvPr id="55308" name="Rectangle 21">
            <a:extLst>
              <a:ext uri="{FF2B5EF4-FFF2-40B4-BE49-F238E27FC236}">
                <a16:creationId xmlns:a16="http://schemas.microsoft.com/office/drawing/2014/main" id="{F4EA0B47-23F1-8C46-8926-0CB9B38D72ED}"/>
              </a:ext>
            </a:extLst>
          </p:cNvPr>
          <p:cNvSpPr>
            <a:spLocks noChangeArrowheads="1"/>
          </p:cNvSpPr>
          <p:nvPr/>
        </p:nvSpPr>
        <p:spPr bwMode="auto">
          <a:xfrm>
            <a:off x="2868613" y="1719263"/>
            <a:ext cx="357028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da-DK" altLang="es-ES" sz="1400">
                <a:solidFill>
                  <a:srgbClr val="800000"/>
                </a:solidFill>
              </a:rPr>
              <a:t>European Heart Journal</a:t>
            </a:r>
          </a:p>
        </p:txBody>
      </p:sp>
      <p:pic>
        <p:nvPicPr>
          <p:cNvPr id="55309" name="Picture 2">
            <a:extLst>
              <a:ext uri="{FF2B5EF4-FFF2-40B4-BE49-F238E27FC236}">
                <a16:creationId xmlns:a16="http://schemas.microsoft.com/office/drawing/2014/main" id="{42CC5B99-DC8A-7140-9CA5-C156A6C7A4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613" y="2038350"/>
            <a:ext cx="586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1">
            <a:extLst>
              <a:ext uri="{FF2B5EF4-FFF2-40B4-BE49-F238E27FC236}">
                <a16:creationId xmlns:a16="http://schemas.microsoft.com/office/drawing/2014/main" id="{22E44C92-697F-6140-BFDB-F1E0C5CE8B51}"/>
              </a:ext>
            </a:extLst>
          </p:cNvPr>
          <p:cNvSpPr txBox="1">
            <a:spLocks noChangeArrowheads="1"/>
          </p:cNvSpPr>
          <p:nvPr/>
        </p:nvSpPr>
        <p:spPr bwMode="auto">
          <a:xfrm>
            <a:off x="2719388" y="274638"/>
            <a:ext cx="74914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a:solidFill>
                  <a:srgbClr val="262673"/>
                </a:solidFill>
              </a:rPr>
              <a:t>EAP: selección del paciente</a:t>
            </a:r>
          </a:p>
        </p:txBody>
      </p:sp>
      <p:grpSp>
        <p:nvGrpSpPr>
          <p:cNvPr id="57346" name="Grupo 1">
            <a:extLst>
              <a:ext uri="{FF2B5EF4-FFF2-40B4-BE49-F238E27FC236}">
                <a16:creationId xmlns:a16="http://schemas.microsoft.com/office/drawing/2014/main" id="{8E4E9844-538F-8B42-A06F-90EDC7B5B87E}"/>
              </a:ext>
            </a:extLst>
          </p:cNvPr>
          <p:cNvGrpSpPr>
            <a:grpSpLocks/>
          </p:cNvGrpSpPr>
          <p:nvPr/>
        </p:nvGrpSpPr>
        <p:grpSpPr bwMode="auto">
          <a:xfrm>
            <a:off x="1847850" y="1484313"/>
            <a:ext cx="4700588" cy="1282700"/>
            <a:chOff x="1166813" y="1643063"/>
            <a:chExt cx="5027612" cy="1312862"/>
          </a:xfrm>
        </p:grpSpPr>
        <p:pic>
          <p:nvPicPr>
            <p:cNvPr id="57349" name="Picture 20">
              <a:extLst>
                <a:ext uri="{FF2B5EF4-FFF2-40B4-BE49-F238E27FC236}">
                  <a16:creationId xmlns:a16="http://schemas.microsoft.com/office/drawing/2014/main" id="{F1D98574-D012-0540-93F4-691992F2D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4809"/>
            <a:stretch>
              <a:fillRect/>
            </a:stretch>
          </p:blipFill>
          <p:spPr bwMode="auto">
            <a:xfrm>
              <a:off x="1166813" y="2011363"/>
              <a:ext cx="5027612"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21">
              <a:extLst>
                <a:ext uri="{FF2B5EF4-FFF2-40B4-BE49-F238E27FC236}">
                  <a16:creationId xmlns:a16="http://schemas.microsoft.com/office/drawing/2014/main" id="{E448F64F-8064-B846-8114-3A4796ADF6EE}"/>
                </a:ext>
              </a:extLst>
            </p:cNvPr>
            <p:cNvSpPr>
              <a:spLocks noChangeArrowheads="1"/>
            </p:cNvSpPr>
            <p:nvPr/>
          </p:nvSpPr>
          <p:spPr bwMode="auto">
            <a:xfrm>
              <a:off x="1204913" y="1643063"/>
              <a:ext cx="3570287" cy="31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da-DK" altLang="es-ES" sz="1400">
                  <a:solidFill>
                    <a:srgbClr val="0066CC"/>
                  </a:solidFill>
                </a:rPr>
                <a:t>Emergencias 2015;27:245-266</a:t>
              </a:r>
            </a:p>
          </p:txBody>
        </p:sp>
      </p:grpSp>
      <p:pic>
        <p:nvPicPr>
          <p:cNvPr id="57347" name="Picture 22">
            <a:extLst>
              <a:ext uri="{FF2B5EF4-FFF2-40B4-BE49-F238E27FC236}">
                <a16:creationId xmlns:a16="http://schemas.microsoft.com/office/drawing/2014/main" id="{00A42E4F-0DF1-054A-9754-9576BCA2D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2840038"/>
            <a:ext cx="7205663"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6225A410-C99F-144E-AE05-0F3FF4DE73E7}"/>
              </a:ext>
            </a:extLst>
          </p:cNvPr>
          <p:cNvSpPr/>
          <p:nvPr/>
        </p:nvSpPr>
        <p:spPr>
          <a:xfrm>
            <a:off x="5664200" y="5516563"/>
            <a:ext cx="2303463" cy="1081087"/>
          </a:xfrm>
          <a:prstGeom prst="rect">
            <a:avLst/>
          </a:prstGeom>
          <a:noFill/>
          <a:ln w="38100">
            <a:solidFill>
              <a:srgbClr val="9AA1D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11">
            <a:extLst>
              <a:ext uri="{FF2B5EF4-FFF2-40B4-BE49-F238E27FC236}">
                <a16:creationId xmlns:a16="http://schemas.microsoft.com/office/drawing/2014/main" id="{8F18A321-E85D-8842-B3F2-8852E7DD8D8C}"/>
              </a:ext>
            </a:extLst>
          </p:cNvPr>
          <p:cNvSpPr>
            <a:spLocks noChangeArrowheads="1"/>
          </p:cNvSpPr>
          <p:nvPr/>
        </p:nvSpPr>
        <p:spPr bwMode="auto">
          <a:xfrm>
            <a:off x="1992313" y="2565400"/>
            <a:ext cx="8047037" cy="3217863"/>
          </a:xfrm>
          <a:prstGeom prst="rect">
            <a:avLst/>
          </a:prstGeom>
          <a:noFill/>
          <a:ln>
            <a:noFill/>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150000"/>
              </a:lnSpc>
              <a:spcAft>
                <a:spcPts val="600"/>
              </a:spcAft>
              <a:buSzPct val="100000"/>
              <a:defRPr/>
            </a:pPr>
            <a:r>
              <a:rPr lang="es-ES" altLang="es-ES" sz="1400" b="1" dirty="0">
                <a:solidFill>
                  <a:srgbClr val="C00000"/>
                </a:solidFill>
              </a:rPr>
              <a:t>CONSIDERACIONES:</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Falta evidencia en los pacientes con shock cardiogénico</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La recomendación incluye tanto CPAP como </a:t>
            </a:r>
            <a:r>
              <a:rPr lang="es-ES" altLang="es-ES" sz="1400" dirty="0" err="1">
                <a:solidFill>
                  <a:srgbClr val="000000"/>
                </a:solidFill>
              </a:rPr>
              <a:t>BiPAP</a:t>
            </a:r>
            <a:endParaRPr lang="es-ES" altLang="es-ES" sz="1400" dirty="0">
              <a:solidFill>
                <a:srgbClr val="000000"/>
              </a:solidFill>
            </a:endParaRP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La CPAP tiene ventajas sobre la </a:t>
            </a:r>
            <a:r>
              <a:rPr lang="es-ES" altLang="es-ES" sz="1400" dirty="0" err="1">
                <a:solidFill>
                  <a:srgbClr val="000000"/>
                </a:solidFill>
              </a:rPr>
              <a:t>BiPAP</a:t>
            </a:r>
            <a:r>
              <a:rPr lang="es-ES" altLang="es-ES" sz="1400" dirty="0">
                <a:solidFill>
                  <a:srgbClr val="000000"/>
                </a:solidFill>
              </a:rPr>
              <a:t>:</a:t>
            </a:r>
          </a:p>
          <a:p>
            <a:pPr marL="1085850" lvl="1" indent="-342900" eaLnBrk="1" hangingPunct="1">
              <a:lnSpc>
                <a:spcPct val="150000"/>
              </a:lnSpc>
              <a:spcAft>
                <a:spcPts val="600"/>
              </a:spcAft>
              <a:buSzPct val="100000"/>
              <a:buFont typeface="Arial" panose="020B0604020202020204" pitchFamily="34" charset="0"/>
              <a:buChar char="•"/>
              <a:defRPr/>
            </a:pPr>
            <a:r>
              <a:rPr lang="es-ES" altLang="es-ES" sz="1400" dirty="0">
                <a:solidFill>
                  <a:srgbClr val="000000"/>
                </a:solidFill>
              </a:rPr>
              <a:t>Más sencilla</a:t>
            </a:r>
          </a:p>
          <a:p>
            <a:pPr marL="1085850" lvl="1" indent="-342900" eaLnBrk="1" hangingPunct="1">
              <a:lnSpc>
                <a:spcPct val="150000"/>
              </a:lnSpc>
              <a:spcAft>
                <a:spcPts val="600"/>
              </a:spcAft>
              <a:buSzPct val="100000"/>
              <a:buFont typeface="Arial" panose="020B0604020202020204" pitchFamily="34" charset="0"/>
              <a:buChar char="•"/>
              <a:defRPr/>
            </a:pPr>
            <a:r>
              <a:rPr lang="es-ES" altLang="es-ES" sz="1400" dirty="0">
                <a:solidFill>
                  <a:srgbClr val="000000"/>
                </a:solidFill>
              </a:rPr>
              <a:t>Mejor sincronización con el paciente</a:t>
            </a:r>
          </a:p>
          <a:p>
            <a:pPr marL="1085850" lvl="1" indent="-342900" eaLnBrk="1" hangingPunct="1">
              <a:lnSpc>
                <a:spcPct val="150000"/>
              </a:lnSpc>
              <a:spcAft>
                <a:spcPts val="600"/>
              </a:spcAft>
              <a:buSzPct val="100000"/>
              <a:buFont typeface="Arial" panose="020B0604020202020204" pitchFamily="34" charset="0"/>
              <a:buChar char="•"/>
              <a:defRPr/>
            </a:pPr>
            <a:r>
              <a:rPr lang="es-ES" altLang="es-ES" sz="1400" dirty="0">
                <a:solidFill>
                  <a:srgbClr val="000000"/>
                </a:solidFill>
              </a:rPr>
              <a:t>Más barata</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Utilizable en medio </a:t>
            </a:r>
            <a:r>
              <a:rPr lang="es-ES" altLang="es-ES" sz="1400" dirty="0" err="1">
                <a:solidFill>
                  <a:srgbClr val="000000"/>
                </a:solidFill>
              </a:rPr>
              <a:t>extrahospitalario</a:t>
            </a:r>
            <a:r>
              <a:rPr lang="es-ES" altLang="es-ES" sz="1400" dirty="0">
                <a:solidFill>
                  <a:srgbClr val="000000"/>
                </a:solidFill>
              </a:rPr>
              <a:t> (recomendación 2C)</a:t>
            </a:r>
            <a:endParaRPr lang="es-ES" altLang="es-ES" sz="1400" dirty="0">
              <a:solidFill>
                <a:srgbClr val="800000"/>
              </a:solidFill>
            </a:endParaRPr>
          </a:p>
        </p:txBody>
      </p:sp>
      <p:grpSp>
        <p:nvGrpSpPr>
          <p:cNvPr id="59394" name="Grupo 13">
            <a:extLst>
              <a:ext uri="{FF2B5EF4-FFF2-40B4-BE49-F238E27FC236}">
                <a16:creationId xmlns:a16="http://schemas.microsoft.com/office/drawing/2014/main" id="{31C6939A-C057-884E-AA98-F754D1FA38EB}"/>
              </a:ext>
            </a:extLst>
          </p:cNvPr>
          <p:cNvGrpSpPr>
            <a:grpSpLocks/>
          </p:cNvGrpSpPr>
          <p:nvPr/>
        </p:nvGrpSpPr>
        <p:grpSpPr bwMode="auto">
          <a:xfrm>
            <a:off x="2279650" y="1628775"/>
            <a:ext cx="5111750" cy="671513"/>
            <a:chOff x="625475" y="1341438"/>
            <a:chExt cx="5111750" cy="671512"/>
          </a:xfrm>
        </p:grpSpPr>
        <p:pic>
          <p:nvPicPr>
            <p:cNvPr id="59396" name="Picture 3" descr="\\cs.san.gva.es\DFS_D10\HDoc_D10\19848414N\Mis documentos\capturada.jpg">
              <a:extLst>
                <a:ext uri="{FF2B5EF4-FFF2-40B4-BE49-F238E27FC236}">
                  <a16:creationId xmlns:a16="http://schemas.microsoft.com/office/drawing/2014/main" id="{23D5CE35-952E-C148-B62E-EC77441F8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 y="1341438"/>
              <a:ext cx="51117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63">
              <a:extLst>
                <a:ext uri="{FF2B5EF4-FFF2-40B4-BE49-F238E27FC236}">
                  <a16:creationId xmlns:a16="http://schemas.microsoft.com/office/drawing/2014/main" id="{52E3B0F8-A349-094E-A777-5CCB4B6E7FEC}"/>
                </a:ext>
              </a:extLst>
            </p:cNvPr>
            <p:cNvSpPr>
              <a:spLocks noChangeArrowheads="1"/>
            </p:cNvSpPr>
            <p:nvPr/>
          </p:nvSpPr>
          <p:spPr bwMode="auto">
            <a:xfrm>
              <a:off x="2411760" y="1704225"/>
              <a:ext cx="2425700"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fr-FR" altLang="es-ES" sz="1200" b="1" i="1">
                  <a:solidFill>
                    <a:srgbClr val="1180C0"/>
                  </a:solidFill>
                </a:rPr>
                <a:t>Eur Respir J 2017; 50: 1602426</a:t>
              </a:r>
              <a:endParaRPr lang="es-ES" altLang="es-ES" sz="1200" b="1" i="1">
                <a:solidFill>
                  <a:srgbClr val="1180C0"/>
                </a:solidFill>
              </a:endParaRPr>
            </a:p>
          </p:txBody>
        </p:sp>
      </p:grpSp>
      <p:sp>
        <p:nvSpPr>
          <p:cNvPr id="59395" name="Text Box 1">
            <a:extLst>
              <a:ext uri="{FF2B5EF4-FFF2-40B4-BE49-F238E27FC236}">
                <a16:creationId xmlns:a16="http://schemas.microsoft.com/office/drawing/2014/main" id="{B6F71DAE-8D5A-6A49-A7B2-9B819B106B3F}"/>
              </a:ext>
            </a:extLst>
          </p:cNvPr>
          <p:cNvSpPr txBox="1">
            <a:spLocks noChangeArrowheads="1"/>
          </p:cNvSpPr>
          <p:nvPr/>
        </p:nvSpPr>
        <p:spPr bwMode="auto">
          <a:xfrm>
            <a:off x="2719388" y="274638"/>
            <a:ext cx="74914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a:solidFill>
                  <a:srgbClr val="262673"/>
                </a:solidFill>
              </a:rPr>
              <a:t>EAP: selección del paciente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565CDD79-1545-A64D-ABF0-9A8FFE905695}"/>
              </a:ext>
            </a:extLst>
          </p:cNvPr>
          <p:cNvSpPr txBox="1">
            <a:spLocks noChangeArrowheads="1"/>
          </p:cNvSpPr>
          <p:nvPr/>
        </p:nvSpPr>
        <p:spPr bwMode="auto">
          <a:xfrm>
            <a:off x="911225" y="2060575"/>
            <a:ext cx="1101725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457200" indent="-457200">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1pPr>
            <a:lvl2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2pPr>
            <a:lvl3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3pPr>
            <a:lvl4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4pPr>
            <a:lvl5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600"/>
              </a:spcBef>
              <a:spcAft>
                <a:spcPts val="1200"/>
              </a:spcAft>
              <a:buClr>
                <a:srgbClr val="CC9900"/>
              </a:buClr>
              <a:buSzPct val="80000"/>
              <a:buFont typeface="Times New Roman" panose="02020603050405020304" pitchFamily="18" charset="0"/>
              <a:buAutoNum type="arabicPeriod"/>
            </a:pPr>
            <a:r>
              <a:rPr lang="es-ES" altLang="es-ES" sz="2000">
                <a:solidFill>
                  <a:srgbClr val="000000"/>
                </a:solidFill>
              </a:rPr>
              <a:t>Selección adecuada de la indicación </a:t>
            </a:r>
          </a:p>
          <a:p>
            <a:pPr eaLnBrk="1" hangingPunct="1">
              <a:spcBef>
                <a:spcPts val="600"/>
              </a:spcBef>
              <a:spcAft>
                <a:spcPts val="1200"/>
              </a:spcAft>
              <a:buClr>
                <a:srgbClr val="CC9900"/>
              </a:buClr>
              <a:buSzPct val="80000"/>
              <a:buFont typeface="Times New Roman" panose="02020603050405020304" pitchFamily="18" charset="0"/>
              <a:buAutoNum type="arabicPeriod"/>
            </a:pPr>
            <a:r>
              <a:rPr lang="es-ES" altLang="es-ES" sz="2000">
                <a:solidFill>
                  <a:srgbClr val="000000"/>
                </a:solidFill>
              </a:rPr>
              <a:t>Selección adecuada del paciente que mejor va a responder a la técnica por su situación clínica.</a:t>
            </a:r>
          </a:p>
          <a:p>
            <a:pPr eaLnBrk="1" hangingPunct="1">
              <a:spcBef>
                <a:spcPts val="600"/>
              </a:spcBef>
              <a:spcAft>
                <a:spcPts val="1200"/>
              </a:spcAft>
              <a:buClr>
                <a:srgbClr val="CC9900"/>
              </a:buClr>
              <a:buSzPct val="80000"/>
              <a:buFont typeface="Times New Roman" panose="02020603050405020304" pitchFamily="18" charset="0"/>
              <a:buAutoNum type="arabicPeriod"/>
            </a:pPr>
            <a:r>
              <a:rPr lang="es-ES" altLang="es-ES" sz="2000">
                <a:solidFill>
                  <a:srgbClr val="000000"/>
                </a:solidFill>
              </a:rPr>
              <a:t>Revisar contraindicaciones </a:t>
            </a:r>
          </a:p>
          <a:p>
            <a:pPr eaLnBrk="1" hangingPunct="1">
              <a:spcBef>
                <a:spcPts val="600"/>
              </a:spcBef>
              <a:spcAft>
                <a:spcPts val="1200"/>
              </a:spcAft>
              <a:buClr>
                <a:srgbClr val="CC9900"/>
              </a:buClr>
              <a:buSzPct val="80000"/>
              <a:buFont typeface="Times New Roman" panose="02020603050405020304" pitchFamily="18" charset="0"/>
              <a:buAutoNum type="arabicPeriod"/>
            </a:pPr>
            <a:r>
              <a:rPr lang="es-ES" altLang="es-ES" sz="2000">
                <a:solidFill>
                  <a:srgbClr val="000000"/>
                </a:solidFill>
              </a:rPr>
              <a:t>Reconocer los signos de fracaso precoz (en las primeras horas) de la técnica y no retrasar la intubación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additive="repl">
                                        <p:cTn id="6" dur="1" fill="hold">
                                          <p:stCondLst>
                                            <p:cond delay="0"/>
                                          </p:stCondLst>
                                        </p:cTn>
                                        <p:tgtEl>
                                          <p:spTgt spid="6146">
                                            <p:txEl>
                                              <p:pRg st="0" end="0"/>
                                            </p:txEl>
                                          </p:spTgt>
                                        </p:tgtEl>
                                        <p:attrNameLst>
                                          <p:attrName>style.visibility</p:attrName>
                                        </p:attrNameLst>
                                      </p:cBhvr>
                                      <p:to>
                                        <p:strVal val="visible"/>
                                      </p:to>
                                    </p:set>
                                    <p:animEffect transition="in" filter="strips(downLeft)">
                                      <p:cBhvr additive="repl">
                                        <p:cTn id="7" dur="500"/>
                                        <p:tgtEl>
                                          <p:spTgt spid="61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additive="repl">
                                        <p:cTn id="11" dur="1" fill="hold">
                                          <p:stCondLst>
                                            <p:cond delay="0"/>
                                          </p:stCondLst>
                                        </p:cTn>
                                        <p:tgtEl>
                                          <p:spTgt spid="6146">
                                            <p:txEl>
                                              <p:pRg st="1" end="1"/>
                                            </p:txEl>
                                          </p:spTgt>
                                        </p:tgtEl>
                                        <p:attrNameLst>
                                          <p:attrName>style.visibility</p:attrName>
                                        </p:attrNameLst>
                                      </p:cBhvr>
                                      <p:to>
                                        <p:strVal val="visible"/>
                                      </p:to>
                                    </p:set>
                                    <p:animEffect transition="in" filter="strips(downLeft)">
                                      <p:cBhvr additive="repl">
                                        <p:cTn id="12" dur="500"/>
                                        <p:tgtEl>
                                          <p:spTgt spid="614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additive="repl">
                                        <p:cTn id="16" dur="1" fill="hold">
                                          <p:stCondLst>
                                            <p:cond delay="0"/>
                                          </p:stCondLst>
                                        </p:cTn>
                                        <p:tgtEl>
                                          <p:spTgt spid="6146">
                                            <p:txEl>
                                              <p:pRg st="2" end="2"/>
                                            </p:txEl>
                                          </p:spTgt>
                                        </p:tgtEl>
                                        <p:attrNameLst>
                                          <p:attrName>style.visibility</p:attrName>
                                        </p:attrNameLst>
                                      </p:cBhvr>
                                      <p:to>
                                        <p:strVal val="visible"/>
                                      </p:to>
                                    </p:set>
                                    <p:animEffect transition="in" filter="strips(downLeft)">
                                      <p:cBhvr additive="repl">
                                        <p:cTn id="17" dur="500"/>
                                        <p:tgtEl>
                                          <p:spTgt spid="614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additive="repl">
                                        <p:cTn id="21" dur="1" fill="hold">
                                          <p:stCondLst>
                                            <p:cond delay="0"/>
                                          </p:stCondLst>
                                        </p:cTn>
                                        <p:tgtEl>
                                          <p:spTgt spid="6146">
                                            <p:txEl>
                                              <p:pRg st="3" end="3"/>
                                            </p:txEl>
                                          </p:spTgt>
                                        </p:tgtEl>
                                        <p:attrNameLst>
                                          <p:attrName>style.visibility</p:attrName>
                                        </p:attrNameLst>
                                      </p:cBhvr>
                                      <p:to>
                                        <p:strVal val="visible"/>
                                      </p:to>
                                    </p:set>
                                    <p:animEffect transition="in" filter="strips(downLeft)">
                                      <p:cBhvr additive="repl">
                                        <p:cTn id="22" dur="500"/>
                                        <p:tgtEl>
                                          <p:spTgt spid="61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agen 1">
            <a:extLst>
              <a:ext uri="{FF2B5EF4-FFF2-40B4-BE49-F238E27FC236}">
                <a16:creationId xmlns:a16="http://schemas.microsoft.com/office/drawing/2014/main" id="{41A2A6A7-0680-C140-AB59-D2C0BF84D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213" y="1628775"/>
            <a:ext cx="50815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Imagen 3">
            <a:extLst>
              <a:ext uri="{FF2B5EF4-FFF2-40B4-BE49-F238E27FC236}">
                <a16:creationId xmlns:a16="http://schemas.microsoft.com/office/drawing/2014/main" id="{ABA46A85-F7D0-0043-8F0A-959DAF5A1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1404938"/>
            <a:ext cx="3529013"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1">
            <a:extLst>
              <a:ext uri="{FF2B5EF4-FFF2-40B4-BE49-F238E27FC236}">
                <a16:creationId xmlns:a16="http://schemas.microsoft.com/office/drawing/2014/main" id="{0316244F-0661-514F-90DC-C57C4535E4D6}"/>
              </a:ext>
            </a:extLst>
          </p:cNvPr>
          <p:cNvSpPr txBox="1">
            <a:spLocks noChangeArrowheads="1"/>
          </p:cNvSpPr>
          <p:nvPr/>
        </p:nvSpPr>
        <p:spPr bwMode="auto">
          <a:xfrm>
            <a:off x="2719388" y="274638"/>
            <a:ext cx="74914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a:solidFill>
                  <a:srgbClr val="262673"/>
                </a:solidFill>
              </a:rPr>
              <a:t>EAP: selección del paciente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agen 1">
            <a:extLst>
              <a:ext uri="{FF2B5EF4-FFF2-40B4-BE49-F238E27FC236}">
                <a16:creationId xmlns:a16="http://schemas.microsoft.com/office/drawing/2014/main" id="{D3DD0AD6-59C6-C748-B7F4-7C5AF39A2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89138"/>
            <a:ext cx="136525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Imagen 2">
            <a:extLst>
              <a:ext uri="{FF2B5EF4-FFF2-40B4-BE49-F238E27FC236}">
                <a16:creationId xmlns:a16="http://schemas.microsoft.com/office/drawing/2014/main" id="{2CB44EA5-E6E8-D94F-B00F-84D86B4464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513" y="1700213"/>
            <a:ext cx="6789737"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1">
            <a:extLst>
              <a:ext uri="{FF2B5EF4-FFF2-40B4-BE49-F238E27FC236}">
                <a16:creationId xmlns:a16="http://schemas.microsoft.com/office/drawing/2014/main" id="{8E05F2F9-10EF-FE4D-8828-590687D92FA1}"/>
              </a:ext>
            </a:extLst>
          </p:cNvPr>
          <p:cNvSpPr txBox="1">
            <a:spLocks noChangeArrowheads="1"/>
          </p:cNvSpPr>
          <p:nvPr/>
        </p:nvSpPr>
        <p:spPr bwMode="auto">
          <a:xfrm>
            <a:off x="2719388" y="274638"/>
            <a:ext cx="74914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a:solidFill>
                  <a:srgbClr val="262673"/>
                </a:solidFill>
              </a:rPr>
              <a:t>EAP: selección del paciente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Agrupar 2">
            <a:extLst>
              <a:ext uri="{FF2B5EF4-FFF2-40B4-BE49-F238E27FC236}">
                <a16:creationId xmlns:a16="http://schemas.microsoft.com/office/drawing/2014/main" id="{A710632C-8802-A44F-B1EA-EF6FA8126C7A}"/>
              </a:ext>
            </a:extLst>
          </p:cNvPr>
          <p:cNvGrpSpPr>
            <a:grpSpLocks/>
          </p:cNvGrpSpPr>
          <p:nvPr/>
        </p:nvGrpSpPr>
        <p:grpSpPr bwMode="auto">
          <a:xfrm>
            <a:off x="2566988" y="4652963"/>
            <a:ext cx="7072312" cy="903287"/>
            <a:chOff x="1244600" y="3495675"/>
            <a:chExt cx="7072313" cy="903288"/>
          </a:xfrm>
        </p:grpSpPr>
        <p:sp>
          <p:nvSpPr>
            <p:cNvPr id="65545" name="Text Box 1">
              <a:extLst>
                <a:ext uri="{FF2B5EF4-FFF2-40B4-BE49-F238E27FC236}">
                  <a16:creationId xmlns:a16="http://schemas.microsoft.com/office/drawing/2014/main" id="{5CFED5AD-F5F1-F642-84DF-74FE2C4A6DAB}"/>
                </a:ext>
              </a:extLst>
            </p:cNvPr>
            <p:cNvSpPr txBox="1">
              <a:spLocks noChangeArrowheads="1"/>
            </p:cNvSpPr>
            <p:nvPr/>
          </p:nvSpPr>
          <p:spPr bwMode="auto">
            <a:xfrm>
              <a:off x="1835150" y="3495675"/>
              <a:ext cx="6400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buSzPct val="65000"/>
              </a:pPr>
              <a:r>
                <a:rPr lang="es-ES" altLang="es-ES" sz="2800" i="1">
                  <a:solidFill>
                    <a:srgbClr val="5F5F5F"/>
                  </a:solidFill>
                </a:rPr>
                <a:t>Indicaciones de CLASE 2</a:t>
              </a:r>
            </a:p>
          </p:txBody>
        </p:sp>
        <p:pic>
          <p:nvPicPr>
            <p:cNvPr id="65546" name="Picture 2">
              <a:extLst>
                <a:ext uri="{FF2B5EF4-FFF2-40B4-BE49-F238E27FC236}">
                  <a16:creationId xmlns:a16="http://schemas.microsoft.com/office/drawing/2014/main" id="{8B200518-E9F7-6943-A8E4-3EE0BA674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4148138"/>
              <a:ext cx="66246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3">
              <a:extLst>
                <a:ext uri="{FF2B5EF4-FFF2-40B4-BE49-F238E27FC236}">
                  <a16:creationId xmlns:a16="http://schemas.microsoft.com/office/drawing/2014/main" id="{48BCEB3F-F57F-8F42-8ED9-4BE5EAC95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3654425"/>
              <a:ext cx="447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38" name="Agrupar 1">
            <a:extLst>
              <a:ext uri="{FF2B5EF4-FFF2-40B4-BE49-F238E27FC236}">
                <a16:creationId xmlns:a16="http://schemas.microsoft.com/office/drawing/2014/main" id="{B8E43652-0CC3-5047-87CF-DD2B21F05C69}"/>
              </a:ext>
            </a:extLst>
          </p:cNvPr>
          <p:cNvGrpSpPr>
            <a:grpSpLocks/>
          </p:cNvGrpSpPr>
          <p:nvPr/>
        </p:nvGrpSpPr>
        <p:grpSpPr bwMode="auto">
          <a:xfrm>
            <a:off x="2927350" y="1341438"/>
            <a:ext cx="7034213" cy="2081212"/>
            <a:chOff x="1539875" y="336550"/>
            <a:chExt cx="7034213" cy="2081213"/>
          </a:xfrm>
        </p:grpSpPr>
        <p:pic>
          <p:nvPicPr>
            <p:cNvPr id="65539" name="Picture 4">
              <a:extLst>
                <a:ext uri="{FF2B5EF4-FFF2-40B4-BE49-F238E27FC236}">
                  <a16:creationId xmlns:a16="http://schemas.microsoft.com/office/drawing/2014/main" id="{7A3C3D4E-AE64-3B41-B04C-08D4E1D54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352425"/>
              <a:ext cx="16827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5">
              <a:extLst>
                <a:ext uri="{FF2B5EF4-FFF2-40B4-BE49-F238E27FC236}">
                  <a16:creationId xmlns:a16="http://schemas.microsoft.com/office/drawing/2014/main" id="{C55CD5A8-DC0B-5141-931A-2FA7CD8A900B}"/>
                </a:ext>
              </a:extLst>
            </p:cNvPr>
            <p:cNvSpPr txBox="1">
              <a:spLocks noChangeArrowheads="1"/>
            </p:cNvSpPr>
            <p:nvPr/>
          </p:nvSpPr>
          <p:spPr bwMode="auto">
            <a:xfrm>
              <a:off x="1539875" y="2016125"/>
              <a:ext cx="20558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Times New Roman" panose="02020603050405020304" pitchFamily="18" charset="0"/>
                <a:buNone/>
              </a:pPr>
              <a:r>
                <a:rPr lang="es-ES" altLang="es-ES" sz="1800">
                  <a:solidFill>
                    <a:srgbClr val="000000"/>
                  </a:solidFill>
                </a:rPr>
                <a:t>Inmunodeprimidos</a:t>
              </a:r>
            </a:p>
          </p:txBody>
        </p:sp>
        <p:pic>
          <p:nvPicPr>
            <p:cNvPr id="65541" name="Picture 6">
              <a:extLst>
                <a:ext uri="{FF2B5EF4-FFF2-40B4-BE49-F238E27FC236}">
                  <a16:creationId xmlns:a16="http://schemas.microsoft.com/office/drawing/2014/main" id="{D5BA66FE-5AD9-F64D-85D5-B7487AEDD4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6988" y="336550"/>
              <a:ext cx="20669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 Box 7">
              <a:extLst>
                <a:ext uri="{FF2B5EF4-FFF2-40B4-BE49-F238E27FC236}">
                  <a16:creationId xmlns:a16="http://schemas.microsoft.com/office/drawing/2014/main" id="{8A0F4D86-6EEE-A945-8117-E4683B5A5E6A}"/>
                </a:ext>
              </a:extLst>
            </p:cNvPr>
            <p:cNvSpPr txBox="1">
              <a:spLocks noChangeArrowheads="1"/>
            </p:cNvSpPr>
            <p:nvPr/>
          </p:nvSpPr>
          <p:spPr bwMode="auto">
            <a:xfrm>
              <a:off x="3743325" y="2016125"/>
              <a:ext cx="1814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Times New Roman" panose="02020603050405020304" pitchFamily="18" charset="0"/>
                <a:buNone/>
              </a:pPr>
              <a:r>
                <a:rPr lang="es-ES" altLang="es-ES" sz="1800">
                  <a:solidFill>
                    <a:srgbClr val="000000"/>
                  </a:solidFill>
                </a:rPr>
                <a:t>Post-extubación</a:t>
              </a:r>
            </a:p>
          </p:txBody>
        </p:sp>
        <p:pic>
          <p:nvPicPr>
            <p:cNvPr id="65543" name="Picture 8">
              <a:extLst>
                <a:ext uri="{FF2B5EF4-FFF2-40B4-BE49-F238E27FC236}">
                  <a16:creationId xmlns:a16="http://schemas.microsoft.com/office/drawing/2014/main" id="{650D5A66-5271-3B46-B8E1-905568E235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5713" y="360363"/>
              <a:ext cx="2238375"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 Box 9">
              <a:extLst>
                <a:ext uri="{FF2B5EF4-FFF2-40B4-BE49-F238E27FC236}">
                  <a16:creationId xmlns:a16="http://schemas.microsoft.com/office/drawing/2014/main" id="{98573E79-7951-F948-B1CF-5D498EFDABA0}"/>
                </a:ext>
              </a:extLst>
            </p:cNvPr>
            <p:cNvSpPr txBox="1">
              <a:spLocks noChangeArrowheads="1"/>
            </p:cNvSpPr>
            <p:nvPr/>
          </p:nvSpPr>
          <p:spPr bwMode="auto">
            <a:xfrm>
              <a:off x="6264275" y="2052638"/>
              <a:ext cx="1398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Times New Roman" panose="02020603050405020304" pitchFamily="18" charset="0"/>
                <a:buNone/>
              </a:pPr>
              <a:r>
                <a:rPr lang="es-ES" altLang="es-ES" sz="1800">
                  <a:solidFill>
                    <a:srgbClr val="000000"/>
                  </a:solidFill>
                </a:rPr>
                <a:t>Post-cirugía</a:t>
              </a:r>
            </a:p>
          </p:txBody>
        </p:sp>
      </p:gr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a:extLst>
              <a:ext uri="{FF2B5EF4-FFF2-40B4-BE49-F238E27FC236}">
                <a16:creationId xmlns:a16="http://schemas.microsoft.com/office/drawing/2014/main" id="{7E02B538-62A6-3E41-B76A-56C8E67CBC2A}"/>
              </a:ext>
            </a:extLst>
          </p:cNvPr>
          <p:cNvSpPr txBox="1">
            <a:spLocks noChangeArrowheads="1"/>
          </p:cNvSpPr>
          <p:nvPr/>
        </p:nvSpPr>
        <p:spPr bwMode="auto">
          <a:xfrm>
            <a:off x="2887663" y="2943225"/>
            <a:ext cx="74803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marL="668338" indent="-325438">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marL="1020763" indent="-27146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lvl="1" eaLnBrk="1" hangingPunct="1">
              <a:lnSpc>
                <a:spcPct val="80000"/>
              </a:lnSpc>
              <a:spcBef>
                <a:spcPts val="500"/>
              </a:spcBef>
              <a:spcAft>
                <a:spcPts val="600"/>
              </a:spcAft>
              <a:buClr>
                <a:srgbClr val="3B812F"/>
              </a:buClr>
              <a:buSzPct val="60000"/>
              <a:buFont typeface="Wingdings" pitchFamily="2" charset="2"/>
              <a:buChar char=""/>
            </a:pPr>
            <a:r>
              <a:rPr lang="es-ES" altLang="es-ES" sz="2000">
                <a:solidFill>
                  <a:srgbClr val="000000"/>
                </a:solidFill>
              </a:rPr>
              <a:t>Pacientes inmunodeprimidos:</a:t>
            </a:r>
          </a:p>
          <a:p>
            <a:pPr lvl="2" eaLnBrk="1" hangingPunct="1">
              <a:lnSpc>
                <a:spcPct val="80000"/>
              </a:lnSpc>
              <a:spcBef>
                <a:spcPts val="425"/>
              </a:spcBef>
              <a:spcAft>
                <a:spcPts val="600"/>
              </a:spcAft>
              <a:buClr>
                <a:srgbClr val="CC9900"/>
              </a:buClr>
              <a:buSzPct val="65000"/>
              <a:buFont typeface="Wingdings 2" pitchFamily="2" charset="2"/>
              <a:buChar char=""/>
            </a:pPr>
            <a:r>
              <a:rPr lang="es-ES" altLang="es-ES" sz="1700">
                <a:solidFill>
                  <a:srgbClr val="000000"/>
                </a:solidFill>
              </a:rPr>
              <a:t>Neutropenia por cáncer hematológico</a:t>
            </a:r>
          </a:p>
          <a:p>
            <a:pPr lvl="2" eaLnBrk="1" hangingPunct="1">
              <a:lnSpc>
                <a:spcPct val="80000"/>
              </a:lnSpc>
              <a:spcBef>
                <a:spcPts val="400"/>
              </a:spcBef>
              <a:spcAft>
                <a:spcPts val="600"/>
              </a:spcAft>
              <a:buClr>
                <a:srgbClr val="CC9900"/>
              </a:buClr>
              <a:buSzPct val="65000"/>
              <a:buFont typeface="Wingdings 2" pitchFamily="2" charset="2"/>
              <a:buChar char=""/>
            </a:pPr>
            <a:r>
              <a:rPr lang="es-ES" altLang="es-ES" sz="1600">
                <a:solidFill>
                  <a:srgbClr val="000000"/>
                </a:solidFill>
              </a:rPr>
              <a:t>Trasplantados de médula ósea u órgano sólido</a:t>
            </a:r>
          </a:p>
          <a:p>
            <a:pPr lvl="2" eaLnBrk="1" hangingPunct="1">
              <a:lnSpc>
                <a:spcPct val="80000"/>
              </a:lnSpc>
              <a:spcBef>
                <a:spcPts val="425"/>
              </a:spcBef>
              <a:spcAft>
                <a:spcPts val="600"/>
              </a:spcAft>
              <a:buClr>
                <a:srgbClr val="CC9900"/>
              </a:buClr>
              <a:buSzPct val="65000"/>
              <a:buFont typeface="Wingdings 2" pitchFamily="2" charset="2"/>
              <a:buChar char=""/>
            </a:pPr>
            <a:r>
              <a:rPr lang="es-ES" altLang="es-ES" sz="1700">
                <a:solidFill>
                  <a:srgbClr val="000000"/>
                </a:solidFill>
              </a:rPr>
              <a:t>VIH</a:t>
            </a:r>
          </a:p>
          <a:p>
            <a:pPr lvl="1" eaLnBrk="1" hangingPunct="1">
              <a:spcBef>
                <a:spcPts val="500"/>
              </a:spcBef>
              <a:spcAft>
                <a:spcPts val="600"/>
              </a:spcAft>
              <a:buClr>
                <a:srgbClr val="3B812F"/>
              </a:buClr>
              <a:buSzPct val="60000"/>
              <a:buFont typeface="Wingdings" pitchFamily="2" charset="2"/>
              <a:buChar char=""/>
            </a:pPr>
            <a:r>
              <a:rPr lang="es-ES" altLang="es-ES" sz="2000">
                <a:solidFill>
                  <a:srgbClr val="000000"/>
                </a:solidFill>
              </a:rPr>
              <a:t>Presentan fallo respiratorio hipoxémico puro por:</a:t>
            </a:r>
          </a:p>
          <a:p>
            <a:pPr lvl="2" eaLnBrk="1" hangingPunct="1">
              <a:lnSpc>
                <a:spcPct val="80000"/>
              </a:lnSpc>
              <a:spcBef>
                <a:spcPts val="425"/>
              </a:spcBef>
              <a:spcAft>
                <a:spcPts val="600"/>
              </a:spcAft>
              <a:buClr>
                <a:srgbClr val="CC9900"/>
              </a:buClr>
              <a:buSzPct val="65000"/>
              <a:buFont typeface="Wingdings 2" pitchFamily="2" charset="2"/>
              <a:buChar char=""/>
            </a:pPr>
            <a:r>
              <a:rPr lang="es-ES" altLang="es-ES" sz="1700">
                <a:solidFill>
                  <a:srgbClr val="000000"/>
                </a:solidFill>
              </a:rPr>
              <a:t>Neumonía</a:t>
            </a:r>
          </a:p>
          <a:p>
            <a:pPr lvl="2" eaLnBrk="1" hangingPunct="1">
              <a:lnSpc>
                <a:spcPct val="80000"/>
              </a:lnSpc>
              <a:spcBef>
                <a:spcPts val="425"/>
              </a:spcBef>
              <a:spcAft>
                <a:spcPts val="600"/>
              </a:spcAft>
              <a:buClr>
                <a:srgbClr val="CC9900"/>
              </a:buClr>
              <a:buSzPct val="65000"/>
              <a:buFont typeface="Wingdings 2" pitchFamily="2" charset="2"/>
              <a:buChar char=""/>
            </a:pPr>
            <a:r>
              <a:rPr lang="es-ES" altLang="es-ES" sz="1700">
                <a:solidFill>
                  <a:srgbClr val="000000"/>
                </a:solidFill>
              </a:rPr>
              <a:t>Otras causas (EAPc, neumonía, SDRA, etelectasias, TEP)</a:t>
            </a:r>
          </a:p>
          <a:p>
            <a:pPr lvl="1" eaLnBrk="1" hangingPunct="1">
              <a:lnSpc>
                <a:spcPct val="80000"/>
              </a:lnSpc>
              <a:spcBef>
                <a:spcPts val="500"/>
              </a:spcBef>
              <a:spcAft>
                <a:spcPts val="600"/>
              </a:spcAft>
              <a:buClr>
                <a:srgbClr val="3B812F"/>
              </a:buClr>
              <a:buSzPct val="60000"/>
              <a:buFont typeface="Wingdings" pitchFamily="2" charset="2"/>
              <a:buChar char=""/>
            </a:pPr>
            <a:r>
              <a:rPr lang="es-ES" altLang="es-ES" sz="2000">
                <a:solidFill>
                  <a:srgbClr val="000000"/>
                </a:solidFill>
                <a:latin typeface="Calibri" panose="020F0502020204030204" pitchFamily="34" charset="0"/>
              </a:rPr>
              <a:t>VNI con BiPAP reduce la intubación </a:t>
            </a:r>
            <a:r>
              <a:rPr lang="es-ES" altLang="es-ES" sz="2000">
                <a:solidFill>
                  <a:srgbClr val="800000"/>
                </a:solidFill>
                <a:latin typeface="Calibri" panose="020F0502020204030204" pitchFamily="34" charset="0"/>
              </a:rPr>
              <a:t>(RR 30-40%) </a:t>
            </a:r>
            <a:r>
              <a:rPr lang="es-ES" altLang="es-ES" sz="2000">
                <a:solidFill>
                  <a:srgbClr val="000000"/>
                </a:solidFill>
                <a:latin typeface="Calibri" panose="020F0502020204030204" pitchFamily="34" charset="0"/>
              </a:rPr>
              <a:t>y la mortalidad hospitalaria </a:t>
            </a:r>
            <a:r>
              <a:rPr lang="es-ES" altLang="es-ES" sz="2000">
                <a:solidFill>
                  <a:srgbClr val="800000"/>
                </a:solidFill>
                <a:latin typeface="Calibri" panose="020F0502020204030204" pitchFamily="34" charset="0"/>
              </a:rPr>
              <a:t>(RR 38%) </a:t>
            </a:r>
          </a:p>
        </p:txBody>
      </p:sp>
      <p:grpSp>
        <p:nvGrpSpPr>
          <p:cNvPr id="67586" name="Agrupar 1">
            <a:extLst>
              <a:ext uri="{FF2B5EF4-FFF2-40B4-BE49-F238E27FC236}">
                <a16:creationId xmlns:a16="http://schemas.microsoft.com/office/drawing/2014/main" id="{DBA49AD7-6726-EF4F-82EB-494AEE4AF7EE}"/>
              </a:ext>
            </a:extLst>
          </p:cNvPr>
          <p:cNvGrpSpPr>
            <a:grpSpLocks/>
          </p:cNvGrpSpPr>
          <p:nvPr/>
        </p:nvGrpSpPr>
        <p:grpSpPr bwMode="auto">
          <a:xfrm>
            <a:off x="1992313" y="1412875"/>
            <a:ext cx="8461375" cy="1246188"/>
            <a:chOff x="611188" y="1268413"/>
            <a:chExt cx="8461375" cy="1246583"/>
          </a:xfrm>
        </p:grpSpPr>
        <p:pic>
          <p:nvPicPr>
            <p:cNvPr id="67588" name="Picture 2">
              <a:extLst>
                <a:ext uri="{FF2B5EF4-FFF2-40B4-BE49-F238E27FC236}">
                  <a16:creationId xmlns:a16="http://schemas.microsoft.com/office/drawing/2014/main" id="{78142BF7-6BE6-C640-B208-1E9A38999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68413"/>
              <a:ext cx="4071937"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3">
              <a:extLst>
                <a:ext uri="{FF2B5EF4-FFF2-40B4-BE49-F238E27FC236}">
                  <a16:creationId xmlns:a16="http://schemas.microsoft.com/office/drawing/2014/main" id="{E6F68AB9-CC6A-464B-8E23-4716976894D4}"/>
                </a:ext>
              </a:extLst>
            </p:cNvPr>
            <p:cNvSpPr>
              <a:spLocks noChangeArrowheads="1"/>
            </p:cNvSpPr>
            <p:nvPr/>
          </p:nvSpPr>
          <p:spPr bwMode="auto">
            <a:xfrm>
              <a:off x="684213" y="2205038"/>
              <a:ext cx="2998234"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400" i="1">
                  <a:solidFill>
                    <a:srgbClr val="000000"/>
                  </a:solidFill>
                </a:rPr>
                <a:t>Antonelli. JAMA. 2000;283:235-241</a:t>
              </a:r>
            </a:p>
          </p:txBody>
        </p:sp>
        <p:pic>
          <p:nvPicPr>
            <p:cNvPr id="67590" name="Picture 4">
              <a:extLst>
                <a:ext uri="{FF2B5EF4-FFF2-40B4-BE49-F238E27FC236}">
                  <a16:creationId xmlns:a16="http://schemas.microsoft.com/office/drawing/2014/main" id="{D78097A5-0AD7-6A45-BB53-1C7F73457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1322388"/>
              <a:ext cx="42862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Rectangle 5">
              <a:extLst>
                <a:ext uri="{FF2B5EF4-FFF2-40B4-BE49-F238E27FC236}">
                  <a16:creationId xmlns:a16="http://schemas.microsoft.com/office/drawing/2014/main" id="{24785046-8AC4-7947-BEBB-01ECB738EDFF}"/>
                </a:ext>
              </a:extLst>
            </p:cNvPr>
            <p:cNvSpPr>
              <a:spLocks noChangeArrowheads="1"/>
            </p:cNvSpPr>
            <p:nvPr/>
          </p:nvSpPr>
          <p:spPr bwMode="auto">
            <a:xfrm>
              <a:off x="5305425" y="1906588"/>
              <a:ext cx="3176167"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400" i="1">
                  <a:solidFill>
                    <a:srgbClr val="000000"/>
                  </a:solidFill>
                </a:rPr>
                <a:t>Hilbert. N Engl J Med 2001;344:481-7</a:t>
              </a:r>
            </a:p>
          </p:txBody>
        </p:sp>
      </p:grpSp>
      <p:sp>
        <p:nvSpPr>
          <p:cNvPr id="67587" name="Text Box 6">
            <a:extLst>
              <a:ext uri="{FF2B5EF4-FFF2-40B4-BE49-F238E27FC236}">
                <a16:creationId xmlns:a16="http://schemas.microsoft.com/office/drawing/2014/main" id="{5CCF7B6A-451A-C74E-AF23-0A253BAF489C}"/>
              </a:ext>
            </a:extLst>
          </p:cNvPr>
          <p:cNvSpPr txBox="1">
            <a:spLocks noChangeArrowheads="1"/>
          </p:cNvSpPr>
          <p:nvPr/>
        </p:nvSpPr>
        <p:spPr bwMode="auto">
          <a:xfrm>
            <a:off x="2719388" y="274638"/>
            <a:ext cx="7491412"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a:solidFill>
                  <a:srgbClr val="262673"/>
                </a:solidFill>
              </a:rPr>
              <a:t>Paciente inmunodeprimido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6">
            <a:extLst>
              <a:ext uri="{FF2B5EF4-FFF2-40B4-BE49-F238E27FC236}">
                <a16:creationId xmlns:a16="http://schemas.microsoft.com/office/drawing/2014/main" id="{08E7D04A-DE8A-E746-BE6F-EDFE0F59F1BD}"/>
              </a:ext>
            </a:extLst>
          </p:cNvPr>
          <p:cNvSpPr txBox="1">
            <a:spLocks noChangeArrowheads="1"/>
          </p:cNvSpPr>
          <p:nvPr/>
        </p:nvSpPr>
        <p:spPr bwMode="auto">
          <a:xfrm>
            <a:off x="2719388" y="274638"/>
            <a:ext cx="74914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a:solidFill>
                  <a:srgbClr val="262673"/>
                </a:solidFill>
              </a:rPr>
              <a:t>Paciente inmunodeprimido </a:t>
            </a:r>
          </a:p>
        </p:txBody>
      </p:sp>
      <p:sp>
        <p:nvSpPr>
          <p:cNvPr id="9" name="Rectangle 11">
            <a:extLst>
              <a:ext uri="{FF2B5EF4-FFF2-40B4-BE49-F238E27FC236}">
                <a16:creationId xmlns:a16="http://schemas.microsoft.com/office/drawing/2014/main" id="{5F0E3E69-31B7-7B42-BD3D-B514A0D50C1D}"/>
              </a:ext>
            </a:extLst>
          </p:cNvPr>
          <p:cNvSpPr>
            <a:spLocks noChangeArrowheads="1"/>
          </p:cNvSpPr>
          <p:nvPr/>
        </p:nvSpPr>
        <p:spPr bwMode="auto">
          <a:xfrm>
            <a:off x="1992313" y="2565400"/>
            <a:ext cx="8047037" cy="777875"/>
          </a:xfrm>
          <a:prstGeom prst="rect">
            <a:avLst/>
          </a:prstGeom>
          <a:noFill/>
          <a:ln>
            <a:noFill/>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150000"/>
              </a:lnSpc>
              <a:spcAft>
                <a:spcPts val="600"/>
              </a:spcAft>
              <a:buSzPct val="100000"/>
              <a:defRPr/>
            </a:pPr>
            <a:r>
              <a:rPr lang="es-ES" altLang="es-ES" sz="1400" b="1" dirty="0">
                <a:solidFill>
                  <a:srgbClr val="C00000"/>
                </a:solidFill>
              </a:rPr>
              <a:t>CONSIDERACIONES:</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Se puede utilizar tanto </a:t>
            </a:r>
            <a:r>
              <a:rPr lang="es-ES" altLang="es-ES" sz="1400" dirty="0" err="1">
                <a:solidFill>
                  <a:srgbClr val="000000"/>
                </a:solidFill>
              </a:rPr>
              <a:t>BiPAP</a:t>
            </a:r>
            <a:r>
              <a:rPr lang="es-ES" altLang="es-ES" sz="1400" dirty="0">
                <a:solidFill>
                  <a:srgbClr val="000000"/>
                </a:solidFill>
              </a:rPr>
              <a:t> como </a:t>
            </a:r>
            <a:r>
              <a:rPr lang="es-ES" altLang="es-ES" sz="1400" dirty="0" err="1">
                <a:solidFill>
                  <a:srgbClr val="000000"/>
                </a:solidFill>
              </a:rPr>
              <a:t>BiPAP</a:t>
            </a:r>
            <a:endParaRPr lang="es-ES" altLang="es-ES" sz="1400" dirty="0">
              <a:solidFill>
                <a:srgbClr val="800000"/>
              </a:solidFill>
            </a:endParaRPr>
          </a:p>
        </p:txBody>
      </p:sp>
      <p:grpSp>
        <p:nvGrpSpPr>
          <p:cNvPr id="69635" name="Grupo 9">
            <a:extLst>
              <a:ext uri="{FF2B5EF4-FFF2-40B4-BE49-F238E27FC236}">
                <a16:creationId xmlns:a16="http://schemas.microsoft.com/office/drawing/2014/main" id="{6EB06273-4A3D-244B-89A5-CB50916196CF}"/>
              </a:ext>
            </a:extLst>
          </p:cNvPr>
          <p:cNvGrpSpPr>
            <a:grpSpLocks/>
          </p:cNvGrpSpPr>
          <p:nvPr/>
        </p:nvGrpSpPr>
        <p:grpSpPr bwMode="auto">
          <a:xfrm>
            <a:off x="2279650" y="1628775"/>
            <a:ext cx="5111750" cy="671513"/>
            <a:chOff x="625475" y="1341438"/>
            <a:chExt cx="5111750" cy="671512"/>
          </a:xfrm>
        </p:grpSpPr>
        <p:pic>
          <p:nvPicPr>
            <p:cNvPr id="69636" name="Picture 3" descr="\\cs.san.gva.es\DFS_D10\HDoc_D10\19848414N\Mis documentos\capturada.jpg">
              <a:extLst>
                <a:ext uri="{FF2B5EF4-FFF2-40B4-BE49-F238E27FC236}">
                  <a16:creationId xmlns:a16="http://schemas.microsoft.com/office/drawing/2014/main" id="{82E55DBB-F384-1F46-AA54-409B466A2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 y="1341438"/>
              <a:ext cx="51117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63">
              <a:extLst>
                <a:ext uri="{FF2B5EF4-FFF2-40B4-BE49-F238E27FC236}">
                  <a16:creationId xmlns:a16="http://schemas.microsoft.com/office/drawing/2014/main" id="{A34D9F2B-CB1A-D940-A197-293EACAF5B11}"/>
                </a:ext>
              </a:extLst>
            </p:cNvPr>
            <p:cNvSpPr>
              <a:spLocks noChangeArrowheads="1"/>
            </p:cNvSpPr>
            <p:nvPr/>
          </p:nvSpPr>
          <p:spPr bwMode="auto">
            <a:xfrm>
              <a:off x="2411760" y="1704225"/>
              <a:ext cx="2425700"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fr-FR" altLang="es-ES" sz="1200" b="1" i="1">
                  <a:solidFill>
                    <a:srgbClr val="1180C0"/>
                  </a:solidFill>
                </a:rPr>
                <a:t>Eur Respir J 2017; 50: 1602426</a:t>
              </a:r>
              <a:endParaRPr lang="es-ES" altLang="es-ES" sz="1200" b="1" i="1">
                <a:solidFill>
                  <a:srgbClr val="1180C0"/>
                </a:solidFill>
              </a:endParaRPr>
            </a:p>
          </p:txBody>
        </p:sp>
      </p:gr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
            <a:extLst>
              <a:ext uri="{FF2B5EF4-FFF2-40B4-BE49-F238E27FC236}">
                <a16:creationId xmlns:a16="http://schemas.microsoft.com/office/drawing/2014/main" id="{32AE19AB-77E9-6946-B054-E37D09BB86E3}"/>
              </a:ext>
            </a:extLst>
          </p:cNvPr>
          <p:cNvSpPr txBox="1">
            <a:spLocks noChangeArrowheads="1"/>
          </p:cNvSpPr>
          <p:nvPr/>
        </p:nvSpPr>
        <p:spPr bwMode="auto">
          <a:xfrm>
            <a:off x="2719388" y="274638"/>
            <a:ext cx="74914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a:solidFill>
                  <a:srgbClr val="262673"/>
                </a:solidFill>
              </a:rPr>
              <a:t>Paciente en post-extubación</a:t>
            </a:r>
            <a:br>
              <a:rPr lang="es-ES" altLang="es-ES" sz="4200" b="1">
                <a:solidFill>
                  <a:srgbClr val="006633"/>
                </a:solidFill>
                <a:latin typeface="Garamond" panose="02020404030301010803" pitchFamily="18" charset="0"/>
              </a:rPr>
            </a:br>
            <a:endParaRPr lang="es-ES" altLang="es-ES" sz="4200" b="1">
              <a:solidFill>
                <a:srgbClr val="006633"/>
              </a:solidFill>
              <a:latin typeface="Garamond" panose="02020404030301010803" pitchFamily="18" charset="0"/>
            </a:endParaRPr>
          </a:p>
        </p:txBody>
      </p:sp>
      <p:sp>
        <p:nvSpPr>
          <p:cNvPr id="71682" name="Text Box 2">
            <a:extLst>
              <a:ext uri="{FF2B5EF4-FFF2-40B4-BE49-F238E27FC236}">
                <a16:creationId xmlns:a16="http://schemas.microsoft.com/office/drawing/2014/main" id="{DEAF2A00-0D6E-1344-BB80-3C30F1AFEEB6}"/>
              </a:ext>
            </a:extLst>
          </p:cNvPr>
          <p:cNvSpPr txBox="1">
            <a:spLocks noChangeArrowheads="1"/>
          </p:cNvSpPr>
          <p:nvPr/>
        </p:nvSpPr>
        <p:spPr bwMode="auto">
          <a:xfrm>
            <a:off x="2703513" y="1557338"/>
            <a:ext cx="7491412"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marL="668338" indent="-325438">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00"/>
              </a:spcBef>
              <a:spcAft>
                <a:spcPts val="600"/>
              </a:spcAft>
              <a:buClr>
                <a:srgbClr val="CC9900"/>
              </a:buClr>
              <a:buSzPct val="65000"/>
              <a:buFont typeface="Wingdings" pitchFamily="2" charset="2"/>
              <a:buChar char=""/>
            </a:pPr>
            <a:r>
              <a:rPr lang="es-ES" altLang="es-ES" sz="1800">
                <a:solidFill>
                  <a:srgbClr val="000000"/>
                </a:solidFill>
              </a:rPr>
              <a:t>La VNI como método de extubación, es más eficaz que la extubación convencional en:</a:t>
            </a:r>
          </a:p>
          <a:p>
            <a:pPr lvl="1" eaLnBrk="1" hangingPunct="1">
              <a:spcBef>
                <a:spcPts val="450"/>
              </a:spcBef>
              <a:spcAft>
                <a:spcPts val="600"/>
              </a:spcAft>
              <a:buClr>
                <a:srgbClr val="3B812F"/>
              </a:buClr>
              <a:buSzPct val="60000"/>
              <a:buFont typeface="Wingdings" pitchFamily="2" charset="2"/>
              <a:buChar char=""/>
            </a:pPr>
            <a:r>
              <a:rPr lang="es-ES" altLang="es-ES" sz="1600" b="1">
                <a:solidFill>
                  <a:srgbClr val="800000"/>
                </a:solidFill>
              </a:rPr>
              <a:t>Pacientes con EPOC</a:t>
            </a:r>
          </a:p>
          <a:p>
            <a:pPr lvl="1" eaLnBrk="1" hangingPunct="1">
              <a:spcBef>
                <a:spcPts val="450"/>
              </a:spcBef>
              <a:spcAft>
                <a:spcPts val="600"/>
              </a:spcAft>
              <a:buClr>
                <a:srgbClr val="3B812F"/>
              </a:buClr>
              <a:buSzPct val="60000"/>
              <a:buFont typeface="Wingdings" pitchFamily="2" charset="2"/>
              <a:buChar char=""/>
            </a:pPr>
            <a:r>
              <a:rPr lang="es-ES" altLang="es-ES" sz="1600" b="1">
                <a:solidFill>
                  <a:srgbClr val="800000"/>
                </a:solidFill>
              </a:rPr>
              <a:t>Pacientes con riesgo de fallo respiratorio post-extubación </a:t>
            </a:r>
            <a:r>
              <a:rPr lang="es-ES" altLang="es-ES" sz="1600" b="1" baseline="30000">
                <a:solidFill>
                  <a:srgbClr val="800000"/>
                </a:solidFill>
              </a:rPr>
              <a:t>1</a:t>
            </a:r>
            <a:endParaRPr lang="es-ES" altLang="es-ES" sz="1600" b="1">
              <a:solidFill>
                <a:srgbClr val="800000"/>
              </a:solidFill>
            </a:endParaRPr>
          </a:p>
          <a:p>
            <a:pPr eaLnBrk="1" hangingPunct="1">
              <a:spcBef>
                <a:spcPts val="500"/>
              </a:spcBef>
              <a:spcAft>
                <a:spcPts val="600"/>
              </a:spcAft>
              <a:buClr>
                <a:srgbClr val="CC9900"/>
              </a:buClr>
              <a:buSzPct val="65000"/>
              <a:buFont typeface="Wingdings" pitchFamily="2" charset="2"/>
              <a:buChar char=""/>
            </a:pPr>
            <a:r>
              <a:rPr lang="es-ES" altLang="es-ES" sz="1800">
                <a:solidFill>
                  <a:srgbClr val="000000"/>
                </a:solidFill>
              </a:rPr>
              <a:t>Beneficios:</a:t>
            </a:r>
          </a:p>
          <a:p>
            <a:pPr lvl="1" eaLnBrk="1" hangingPunct="1">
              <a:spcBef>
                <a:spcPts val="450"/>
              </a:spcBef>
              <a:spcAft>
                <a:spcPts val="600"/>
              </a:spcAft>
              <a:buClr>
                <a:srgbClr val="3B812F"/>
              </a:buClr>
              <a:buSzPct val="60000"/>
              <a:buFont typeface="Wingdings" pitchFamily="2" charset="2"/>
              <a:buChar char=""/>
            </a:pPr>
            <a:r>
              <a:rPr lang="es-ES" altLang="es-ES" sz="1600">
                <a:solidFill>
                  <a:srgbClr val="000000"/>
                </a:solidFill>
              </a:rPr>
              <a:t>↓ riesgo de muerte (RRR 0.45% en EPOC)</a:t>
            </a:r>
          </a:p>
          <a:p>
            <a:pPr lvl="1" eaLnBrk="1" hangingPunct="1">
              <a:spcBef>
                <a:spcPts val="450"/>
              </a:spcBef>
              <a:spcAft>
                <a:spcPts val="600"/>
              </a:spcAft>
              <a:buClr>
                <a:srgbClr val="3B812F"/>
              </a:buClr>
              <a:buSzPct val="60000"/>
              <a:buFont typeface="Wingdings" pitchFamily="2" charset="2"/>
              <a:buChar char=""/>
            </a:pPr>
            <a:r>
              <a:rPr lang="es-ES" altLang="es-ES" sz="1600">
                <a:solidFill>
                  <a:srgbClr val="000000"/>
                </a:solidFill>
              </a:rPr>
              <a:t>↓ riesgo de neumonía asociada al ventilador (EPOC)</a:t>
            </a:r>
          </a:p>
          <a:p>
            <a:pPr lvl="1" eaLnBrk="1" hangingPunct="1">
              <a:spcBef>
                <a:spcPts val="450"/>
              </a:spcBef>
              <a:spcAft>
                <a:spcPts val="600"/>
              </a:spcAft>
              <a:buClr>
                <a:srgbClr val="3B812F"/>
              </a:buClr>
              <a:buSzPct val="60000"/>
              <a:buFont typeface="Wingdings" pitchFamily="2" charset="2"/>
              <a:buChar char=""/>
            </a:pPr>
            <a:r>
              <a:rPr lang="es-ES" altLang="es-ES" sz="1600">
                <a:solidFill>
                  <a:srgbClr val="000000"/>
                </a:solidFill>
              </a:rPr>
              <a:t>↓ riesgo de reintubación</a:t>
            </a:r>
          </a:p>
          <a:p>
            <a:pPr lvl="1" eaLnBrk="1" hangingPunct="1">
              <a:spcBef>
                <a:spcPts val="450"/>
              </a:spcBef>
              <a:spcAft>
                <a:spcPts val="600"/>
              </a:spcAft>
              <a:buClr>
                <a:srgbClr val="3B812F"/>
              </a:buClr>
              <a:buSzPct val="60000"/>
              <a:buFont typeface="Wingdings" pitchFamily="2" charset="2"/>
              <a:buChar char=""/>
            </a:pPr>
            <a:r>
              <a:rPr lang="es-ES" altLang="es-ES" sz="1600">
                <a:solidFill>
                  <a:srgbClr val="000000"/>
                </a:solidFill>
              </a:rPr>
              <a:t>↓ Tiempo de estancia en UCI y tiempo de ventilación.</a:t>
            </a:r>
          </a:p>
          <a:p>
            <a:pPr eaLnBrk="1" hangingPunct="1">
              <a:spcBef>
                <a:spcPts val="500"/>
              </a:spcBef>
              <a:spcAft>
                <a:spcPts val="600"/>
              </a:spcAft>
              <a:buClr>
                <a:srgbClr val="CC9900"/>
              </a:buClr>
              <a:buSzPct val="65000"/>
              <a:buFont typeface="Wingdings" pitchFamily="2" charset="2"/>
              <a:buChar char=""/>
            </a:pPr>
            <a:r>
              <a:rPr lang="es-ES" altLang="es-ES" sz="1800">
                <a:solidFill>
                  <a:srgbClr val="000000"/>
                </a:solidFill>
              </a:rPr>
              <a:t>No eficaz para tratar el fallo respiratorio post-extubación</a:t>
            </a:r>
          </a:p>
        </p:txBody>
      </p:sp>
      <p:sp>
        <p:nvSpPr>
          <p:cNvPr id="71683" name="Text Box 3">
            <a:extLst>
              <a:ext uri="{FF2B5EF4-FFF2-40B4-BE49-F238E27FC236}">
                <a16:creationId xmlns:a16="http://schemas.microsoft.com/office/drawing/2014/main" id="{A38CF30F-7F62-F641-AB20-0CF2E35D3194}"/>
              </a:ext>
            </a:extLst>
          </p:cNvPr>
          <p:cNvSpPr txBox="1">
            <a:spLocks noChangeArrowheads="1"/>
          </p:cNvSpPr>
          <p:nvPr/>
        </p:nvSpPr>
        <p:spPr bwMode="auto">
          <a:xfrm>
            <a:off x="263525" y="5818188"/>
            <a:ext cx="11449050"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Aft>
                <a:spcPts val="600"/>
              </a:spcAft>
              <a:buClr>
                <a:srgbClr val="000000"/>
              </a:buClr>
              <a:buSzPct val="100000"/>
              <a:buFont typeface="Times New Roman" panose="02020603050405020304" pitchFamily="18" charset="0"/>
              <a:buAutoNum type="arabicPeriod"/>
            </a:pPr>
            <a:r>
              <a:rPr lang="en-GB" altLang="es-ES" sz="1100" i="1">
                <a:solidFill>
                  <a:srgbClr val="000000"/>
                </a:solidFill>
              </a:rPr>
              <a:t>Burns KEA et al. Use of noninvasive ventilation to wean critically ill adults off invasive ventilation: meta-analysis and systematic review. </a:t>
            </a:r>
            <a:r>
              <a:rPr lang="es-ES" altLang="es-ES" sz="1100" i="1">
                <a:solidFill>
                  <a:srgbClr val="000000"/>
                </a:solidFill>
              </a:rPr>
              <a:t>BMJ 2009;338:b1574.</a:t>
            </a:r>
          </a:p>
          <a:p>
            <a:pPr eaLnBrk="1" hangingPunct="1">
              <a:spcAft>
                <a:spcPts val="600"/>
              </a:spcAft>
              <a:buClr>
                <a:srgbClr val="000000"/>
              </a:buClr>
              <a:buSzPct val="100000"/>
              <a:buFont typeface="Times New Roman" panose="02020603050405020304" pitchFamily="18" charset="0"/>
              <a:buAutoNum type="arabicPeriod"/>
            </a:pPr>
            <a:r>
              <a:rPr lang="en-GB" altLang="es-ES" sz="1100" i="1">
                <a:solidFill>
                  <a:srgbClr val="000000"/>
                </a:solidFill>
              </a:rPr>
              <a:t>Agarwal R et al. Role of noninvasive positive-pressure ventilation in postextubation respiratory failure: a meta-analysis. </a:t>
            </a:r>
            <a:r>
              <a:rPr lang="es-ES" altLang="es-ES" sz="1100" i="1">
                <a:solidFill>
                  <a:srgbClr val="000000"/>
                </a:solidFill>
              </a:rPr>
              <a:t>Respir Care 2007;52(11):1472-1479.</a:t>
            </a:r>
          </a:p>
          <a:p>
            <a:pPr eaLnBrk="1" hangingPunct="1">
              <a:spcAft>
                <a:spcPts val="600"/>
              </a:spcAft>
              <a:buClr>
                <a:srgbClr val="000000"/>
              </a:buClr>
              <a:buSzPct val="100000"/>
              <a:buFont typeface="Times New Roman" panose="02020603050405020304" pitchFamily="18" charset="0"/>
              <a:buAutoNum type="arabicPeriod"/>
            </a:pPr>
            <a:r>
              <a:rPr lang="en-GB" altLang="es-ES" sz="1100" i="1">
                <a:solidFill>
                  <a:srgbClr val="000000"/>
                </a:solidFill>
              </a:rPr>
              <a:t>Blackwood B et al. Use of weaning protocols for reducing duration of mechanical ventilation in critically ill adult patients: Cochrane systematic review and meta-analysis. </a:t>
            </a:r>
            <a:r>
              <a:rPr lang="es-ES" altLang="es-ES" sz="1100" i="1">
                <a:solidFill>
                  <a:srgbClr val="000000"/>
                </a:solidFill>
              </a:rPr>
              <a:t>BMJ 2011;342:c7237</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1">
            <a:extLst>
              <a:ext uri="{FF2B5EF4-FFF2-40B4-BE49-F238E27FC236}">
                <a16:creationId xmlns:a16="http://schemas.microsoft.com/office/drawing/2014/main" id="{00FE4B4E-D2E0-A248-A82D-35A9F09E7B08}"/>
              </a:ext>
            </a:extLst>
          </p:cNvPr>
          <p:cNvSpPr txBox="1">
            <a:spLocks noChangeArrowheads="1"/>
          </p:cNvSpPr>
          <p:nvPr/>
        </p:nvSpPr>
        <p:spPr bwMode="auto">
          <a:xfrm>
            <a:off x="2719388" y="274638"/>
            <a:ext cx="7804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a:solidFill>
                  <a:srgbClr val="262673"/>
                </a:solidFill>
              </a:rPr>
              <a:t>Fallo respiratorio postoperatorio </a:t>
            </a:r>
          </a:p>
        </p:txBody>
      </p:sp>
      <p:grpSp>
        <p:nvGrpSpPr>
          <p:cNvPr id="73730" name="Agrupar 1">
            <a:extLst>
              <a:ext uri="{FF2B5EF4-FFF2-40B4-BE49-F238E27FC236}">
                <a16:creationId xmlns:a16="http://schemas.microsoft.com/office/drawing/2014/main" id="{01A95010-E445-7A4D-A36E-4CA31C39C925}"/>
              </a:ext>
            </a:extLst>
          </p:cNvPr>
          <p:cNvGrpSpPr>
            <a:grpSpLocks/>
          </p:cNvGrpSpPr>
          <p:nvPr/>
        </p:nvGrpSpPr>
        <p:grpSpPr bwMode="auto">
          <a:xfrm>
            <a:off x="2711450" y="1268413"/>
            <a:ext cx="5610225" cy="944562"/>
            <a:chOff x="1195388" y="971550"/>
            <a:chExt cx="5610225" cy="944563"/>
          </a:xfrm>
        </p:grpSpPr>
        <p:pic>
          <p:nvPicPr>
            <p:cNvPr id="73735" name="Picture 2">
              <a:extLst>
                <a:ext uri="{FF2B5EF4-FFF2-40B4-BE49-F238E27FC236}">
                  <a16:creationId xmlns:a16="http://schemas.microsoft.com/office/drawing/2014/main" id="{D4118ADE-F2F6-E243-8A46-7C97440EB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3146"/>
            <a:stretch>
              <a:fillRect/>
            </a:stretch>
          </p:blipFill>
          <p:spPr bwMode="auto">
            <a:xfrm>
              <a:off x="1195388" y="971550"/>
              <a:ext cx="5610225" cy="92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Rectangle 3">
              <a:extLst>
                <a:ext uri="{FF2B5EF4-FFF2-40B4-BE49-F238E27FC236}">
                  <a16:creationId xmlns:a16="http://schemas.microsoft.com/office/drawing/2014/main" id="{817B0837-7F18-FD4B-8515-95446E4228EE}"/>
                </a:ext>
              </a:extLst>
            </p:cNvPr>
            <p:cNvSpPr>
              <a:spLocks noChangeArrowheads="1"/>
            </p:cNvSpPr>
            <p:nvPr/>
          </p:nvSpPr>
          <p:spPr bwMode="auto">
            <a:xfrm>
              <a:off x="4368800" y="1654175"/>
              <a:ext cx="24368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n-US" altLang="es-ES" sz="1100">
                  <a:solidFill>
                    <a:srgbClr val="800000"/>
                  </a:solidFill>
                </a:rPr>
                <a:t>JAMA 2005;293:589-95</a:t>
              </a:r>
            </a:p>
          </p:txBody>
        </p:sp>
      </p:grpSp>
      <p:sp>
        <p:nvSpPr>
          <p:cNvPr id="73731" name="Rectangle 4">
            <a:extLst>
              <a:ext uri="{FF2B5EF4-FFF2-40B4-BE49-F238E27FC236}">
                <a16:creationId xmlns:a16="http://schemas.microsoft.com/office/drawing/2014/main" id="{FE0C6CD0-7630-B646-BEED-6BA22D0A0823}"/>
              </a:ext>
            </a:extLst>
          </p:cNvPr>
          <p:cNvSpPr>
            <a:spLocks noChangeArrowheads="1"/>
          </p:cNvSpPr>
          <p:nvPr/>
        </p:nvSpPr>
        <p:spPr bwMode="auto">
          <a:xfrm>
            <a:off x="846138" y="2406650"/>
            <a:ext cx="9437687" cy="1255713"/>
          </a:xfrm>
          <a:prstGeom prst="rect">
            <a:avLst/>
          </a:prstGeom>
          <a:solidFill>
            <a:srgbClr val="FFF5C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110000"/>
              </a:lnSpc>
              <a:spcAft>
                <a:spcPts val="600"/>
              </a:spcAft>
              <a:buSzPct val="100000"/>
            </a:pPr>
            <a:r>
              <a:rPr lang="es-ES" altLang="es-ES" sz="1400">
                <a:solidFill>
                  <a:srgbClr val="000000"/>
                </a:solidFill>
              </a:rPr>
              <a:t>Pacientes post-</a:t>
            </a:r>
            <a:r>
              <a:rPr lang="es-ES" altLang="es-ES" sz="1400" b="1">
                <a:solidFill>
                  <a:srgbClr val="16165D"/>
                </a:solidFill>
              </a:rPr>
              <a:t>cirugía abdominal </a:t>
            </a:r>
            <a:r>
              <a:rPr lang="es-ES" altLang="es-ES" sz="1400">
                <a:solidFill>
                  <a:srgbClr val="000000"/>
                </a:solidFill>
              </a:rPr>
              <a:t>mayor con pO2/FiO2&lt;300. La </a:t>
            </a:r>
            <a:r>
              <a:rPr lang="es-ES" altLang="es-ES" sz="1400" b="1">
                <a:solidFill>
                  <a:srgbClr val="800000"/>
                </a:solidFill>
              </a:rPr>
              <a:t>CPAP</a:t>
            </a:r>
            <a:r>
              <a:rPr lang="es-ES" altLang="es-ES" sz="1400">
                <a:solidFill>
                  <a:srgbClr val="000000"/>
                </a:solidFill>
              </a:rPr>
              <a:t> frente a oxigenoterapia consigue:</a:t>
            </a:r>
          </a:p>
          <a:p>
            <a:pPr eaLnBrk="1" hangingPunct="1">
              <a:lnSpc>
                <a:spcPct val="110000"/>
              </a:lnSpc>
              <a:spcAft>
                <a:spcPts val="600"/>
              </a:spcAft>
              <a:buClr>
                <a:srgbClr val="3B812F"/>
              </a:buClr>
              <a:buSzPct val="100000"/>
              <a:buFont typeface="Wingdings" pitchFamily="2" charset="2"/>
              <a:buChar char=""/>
            </a:pPr>
            <a:r>
              <a:rPr lang="es-ES" altLang="es-ES" sz="1400">
                <a:solidFill>
                  <a:srgbClr val="000000"/>
                </a:solidFill>
              </a:rPr>
              <a:t>Menos tasas de intubación (</a:t>
            </a:r>
            <a:r>
              <a:rPr lang="sv-SE" altLang="es-ES" sz="1400">
                <a:solidFill>
                  <a:srgbClr val="000000"/>
                </a:solidFill>
              </a:rPr>
              <a:t>1% vs 10%; P=.005)</a:t>
            </a:r>
          </a:p>
          <a:p>
            <a:pPr eaLnBrk="1" hangingPunct="1">
              <a:lnSpc>
                <a:spcPct val="110000"/>
              </a:lnSpc>
              <a:spcAft>
                <a:spcPts val="600"/>
              </a:spcAft>
              <a:buClr>
                <a:srgbClr val="3B812F"/>
              </a:buClr>
              <a:buSzPct val="100000"/>
              <a:buFont typeface="Wingdings" pitchFamily="2" charset="2"/>
              <a:buChar char=""/>
            </a:pPr>
            <a:r>
              <a:rPr lang="es-ES" altLang="es-ES" sz="1400">
                <a:solidFill>
                  <a:srgbClr val="000000"/>
                </a:solidFill>
              </a:rPr>
              <a:t>Menos neumonía </a:t>
            </a:r>
            <a:r>
              <a:rPr lang="sv-SE" altLang="es-ES" sz="1400">
                <a:solidFill>
                  <a:srgbClr val="000000"/>
                </a:solidFill>
              </a:rPr>
              <a:t>(2% vs 10%)</a:t>
            </a:r>
          </a:p>
          <a:p>
            <a:pPr eaLnBrk="1" hangingPunct="1">
              <a:lnSpc>
                <a:spcPct val="110000"/>
              </a:lnSpc>
              <a:spcAft>
                <a:spcPts val="600"/>
              </a:spcAft>
              <a:buClr>
                <a:srgbClr val="3B812F"/>
              </a:buClr>
              <a:buSzPct val="100000"/>
              <a:buFont typeface="Wingdings" pitchFamily="2" charset="2"/>
              <a:buChar char=""/>
            </a:pPr>
            <a:r>
              <a:rPr lang="sv-SE" altLang="es-ES" sz="1400">
                <a:solidFill>
                  <a:srgbClr val="000000"/>
                </a:solidFill>
              </a:rPr>
              <a:t>Menos </a:t>
            </a:r>
            <a:r>
              <a:rPr lang="es-ES" altLang="es-ES" sz="1400">
                <a:solidFill>
                  <a:srgbClr val="000000"/>
                </a:solidFill>
              </a:rPr>
              <a:t>sepsis </a:t>
            </a:r>
            <a:r>
              <a:rPr lang="sv-SE" altLang="es-ES" sz="1400">
                <a:solidFill>
                  <a:srgbClr val="000000"/>
                </a:solidFill>
              </a:rPr>
              <a:t>(2% vs 9%)</a:t>
            </a:r>
            <a:r>
              <a:rPr lang="es-ES" altLang="es-ES" sz="1400">
                <a:solidFill>
                  <a:srgbClr val="000000"/>
                </a:solidFill>
              </a:rPr>
              <a:t> </a:t>
            </a:r>
          </a:p>
        </p:txBody>
      </p:sp>
      <p:pic>
        <p:nvPicPr>
          <p:cNvPr id="73732" name="Picture 5">
            <a:extLst>
              <a:ext uri="{FF2B5EF4-FFF2-40B4-BE49-F238E27FC236}">
                <a16:creationId xmlns:a16="http://schemas.microsoft.com/office/drawing/2014/main" id="{B37D1B57-96D7-5044-88D1-BEBC146A6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388" y="3932238"/>
            <a:ext cx="6456362"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6">
            <a:extLst>
              <a:ext uri="{FF2B5EF4-FFF2-40B4-BE49-F238E27FC236}">
                <a16:creationId xmlns:a16="http://schemas.microsoft.com/office/drawing/2014/main" id="{B24E939B-5DB0-0E4A-9D37-F81CD690C28F}"/>
              </a:ext>
            </a:extLst>
          </p:cNvPr>
          <p:cNvSpPr>
            <a:spLocks noChangeArrowheads="1"/>
          </p:cNvSpPr>
          <p:nvPr/>
        </p:nvSpPr>
        <p:spPr bwMode="auto">
          <a:xfrm>
            <a:off x="846138" y="5441950"/>
            <a:ext cx="9437687" cy="1177925"/>
          </a:xfrm>
          <a:prstGeom prst="rect">
            <a:avLst/>
          </a:prstGeom>
          <a:solidFill>
            <a:schemeClr val="accent5"/>
          </a:solidFill>
          <a:ln>
            <a:noFill/>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charset="0"/>
                <a:ea typeface="ＭＳ Ｐゴシック" charset="-128"/>
              </a:defRPr>
            </a:lvl1pPr>
            <a:lvl2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2pPr>
            <a:lvl3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3pPr>
            <a:lvl4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4pPr>
            <a:lvl5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9pPr>
          </a:lstStyle>
          <a:p>
            <a:pPr eaLnBrk="1" hangingPunct="1">
              <a:lnSpc>
                <a:spcPct val="110000"/>
              </a:lnSpc>
              <a:spcBef>
                <a:spcPct val="0"/>
              </a:spcBef>
              <a:spcAft>
                <a:spcPts val="600"/>
              </a:spcAft>
              <a:buFontTx/>
              <a:buNone/>
              <a:defRPr/>
            </a:pPr>
            <a:r>
              <a:rPr lang="es-ES" altLang="x-none" sz="1400">
                <a:solidFill>
                  <a:srgbClr val="000000"/>
                </a:solidFill>
              </a:rPr>
              <a:t>Pacientes post </a:t>
            </a:r>
            <a:r>
              <a:rPr lang="es-ES" altLang="x-none" sz="1400" b="1">
                <a:solidFill>
                  <a:srgbClr val="161645"/>
                </a:solidFill>
              </a:rPr>
              <a:t>resección pulmonar </a:t>
            </a:r>
            <a:r>
              <a:rPr lang="es-ES" altLang="x-none" sz="1400">
                <a:solidFill>
                  <a:srgbClr val="000000"/>
                </a:solidFill>
              </a:rPr>
              <a:t>con pO2/FiO2&lt;200 + Rx Tórax patológica. La </a:t>
            </a:r>
            <a:r>
              <a:rPr lang="es-ES" altLang="x-none" sz="1400" b="1">
                <a:solidFill>
                  <a:srgbClr val="800000"/>
                </a:solidFill>
              </a:rPr>
              <a:t>BiPAP</a:t>
            </a:r>
            <a:r>
              <a:rPr lang="es-ES" altLang="x-none" sz="1400">
                <a:solidFill>
                  <a:srgbClr val="000000"/>
                </a:solidFill>
              </a:rPr>
              <a:t> S/T frente a oxigenoterapia + broncodiltadores + analgesia consigue:</a:t>
            </a:r>
          </a:p>
          <a:p>
            <a:pPr eaLnBrk="1" hangingPunct="1">
              <a:lnSpc>
                <a:spcPct val="110000"/>
              </a:lnSpc>
              <a:spcBef>
                <a:spcPct val="0"/>
              </a:spcBef>
              <a:spcAft>
                <a:spcPts val="600"/>
              </a:spcAft>
              <a:buClr>
                <a:srgbClr val="3B812F"/>
              </a:buClr>
              <a:buFont typeface="Wingdings" charset="2"/>
              <a:buChar char=""/>
              <a:defRPr/>
            </a:pPr>
            <a:r>
              <a:rPr lang="es-ES" altLang="x-none" sz="1400">
                <a:solidFill>
                  <a:srgbClr val="000000"/>
                </a:solidFill>
              </a:rPr>
              <a:t>Menos tasas de intubación (</a:t>
            </a:r>
            <a:r>
              <a:rPr lang="sv-SE" altLang="x-none" sz="1400">
                <a:solidFill>
                  <a:srgbClr val="000000"/>
                </a:solidFill>
              </a:rPr>
              <a:t>20% vs 50%; P=0.035)</a:t>
            </a:r>
          </a:p>
          <a:p>
            <a:pPr eaLnBrk="1" hangingPunct="1">
              <a:lnSpc>
                <a:spcPct val="110000"/>
              </a:lnSpc>
              <a:spcBef>
                <a:spcPct val="0"/>
              </a:spcBef>
              <a:spcAft>
                <a:spcPts val="600"/>
              </a:spcAft>
              <a:buClr>
                <a:srgbClr val="3B812F"/>
              </a:buClr>
              <a:buFont typeface="Wingdings" charset="2"/>
              <a:buChar char=""/>
              <a:defRPr/>
            </a:pPr>
            <a:r>
              <a:rPr lang="es-ES" altLang="x-none" sz="1400">
                <a:solidFill>
                  <a:srgbClr val="000000"/>
                </a:solidFill>
              </a:rPr>
              <a:t>Menos muertes </a:t>
            </a:r>
            <a:r>
              <a:rPr lang="sv-SE" altLang="x-none" sz="1400">
                <a:solidFill>
                  <a:srgbClr val="000000"/>
                </a:solidFill>
              </a:rPr>
              <a:t>(12% vs 37%; p=0.045%)</a:t>
            </a:r>
          </a:p>
        </p:txBody>
      </p:sp>
      <p:sp>
        <p:nvSpPr>
          <p:cNvPr id="73734" name="Rectangle 7">
            <a:extLst>
              <a:ext uri="{FF2B5EF4-FFF2-40B4-BE49-F238E27FC236}">
                <a16:creationId xmlns:a16="http://schemas.microsoft.com/office/drawing/2014/main" id="{6C920D3E-EA92-BE42-B4F2-1946A5FE1BED}"/>
              </a:ext>
            </a:extLst>
          </p:cNvPr>
          <p:cNvSpPr>
            <a:spLocks noChangeArrowheads="1"/>
          </p:cNvSpPr>
          <p:nvPr/>
        </p:nvSpPr>
        <p:spPr bwMode="auto">
          <a:xfrm>
            <a:off x="7219950" y="4945063"/>
            <a:ext cx="34369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200">
                <a:solidFill>
                  <a:srgbClr val="800000"/>
                </a:solidFill>
              </a:rPr>
              <a:t>Am J Respir Crit Care Med 2001:164;1231-35</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a:extLst>
              <a:ext uri="{FF2B5EF4-FFF2-40B4-BE49-F238E27FC236}">
                <a16:creationId xmlns:a16="http://schemas.microsoft.com/office/drawing/2014/main" id="{E4FD685C-F089-6B4F-96E0-EE8734E37FD6}"/>
              </a:ext>
            </a:extLst>
          </p:cNvPr>
          <p:cNvSpPr txBox="1">
            <a:spLocks noChangeArrowheads="1"/>
          </p:cNvSpPr>
          <p:nvPr/>
        </p:nvSpPr>
        <p:spPr bwMode="auto">
          <a:xfrm>
            <a:off x="3216275" y="5373688"/>
            <a:ext cx="64008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buSzPct val="65000"/>
            </a:pPr>
            <a:r>
              <a:rPr lang="es-ES" altLang="es-ES" sz="2800" i="1">
                <a:solidFill>
                  <a:srgbClr val="5F5F5F"/>
                </a:solidFill>
              </a:rPr>
              <a:t>Otras indicaciones</a:t>
            </a:r>
          </a:p>
        </p:txBody>
      </p:sp>
      <p:pic>
        <p:nvPicPr>
          <p:cNvPr id="75778" name="Picture 2">
            <a:extLst>
              <a:ext uri="{FF2B5EF4-FFF2-40B4-BE49-F238E27FC236}">
                <a16:creationId xmlns:a16="http://schemas.microsoft.com/office/drawing/2014/main" id="{32CF7E6A-46F5-2D49-8AAC-0498DD780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5949950"/>
            <a:ext cx="66246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a:extLst>
              <a:ext uri="{FF2B5EF4-FFF2-40B4-BE49-F238E27FC236}">
                <a16:creationId xmlns:a16="http://schemas.microsoft.com/office/drawing/2014/main" id="{D90815D7-9DDD-E44B-9B0C-9A8FD0002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8" y="5516563"/>
            <a:ext cx="447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0" name="Agrupar 1">
            <a:extLst>
              <a:ext uri="{FF2B5EF4-FFF2-40B4-BE49-F238E27FC236}">
                <a16:creationId xmlns:a16="http://schemas.microsoft.com/office/drawing/2014/main" id="{12E8B8FF-D8EB-8A4E-8F99-DF56A4723A5C}"/>
              </a:ext>
            </a:extLst>
          </p:cNvPr>
          <p:cNvGrpSpPr>
            <a:grpSpLocks/>
          </p:cNvGrpSpPr>
          <p:nvPr/>
        </p:nvGrpSpPr>
        <p:grpSpPr bwMode="auto">
          <a:xfrm>
            <a:off x="2782888" y="1341438"/>
            <a:ext cx="7345362" cy="3825875"/>
            <a:chOff x="1403350" y="404813"/>
            <a:chExt cx="7345363" cy="3825875"/>
          </a:xfrm>
        </p:grpSpPr>
        <p:pic>
          <p:nvPicPr>
            <p:cNvPr id="75781" name="Picture 4">
              <a:extLst>
                <a:ext uri="{FF2B5EF4-FFF2-40B4-BE49-F238E27FC236}">
                  <a16:creationId xmlns:a16="http://schemas.microsoft.com/office/drawing/2014/main" id="{AEA5A08A-640E-8F4F-86F7-FFAB399D5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549275"/>
              <a:ext cx="1528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CuadroTexto 1">
              <a:extLst>
                <a:ext uri="{FF2B5EF4-FFF2-40B4-BE49-F238E27FC236}">
                  <a16:creationId xmlns:a16="http://schemas.microsoft.com/office/drawing/2014/main" id="{80540EFC-0F1A-3D4F-8A3C-14A4BDA5DC97}"/>
                </a:ext>
              </a:extLst>
            </p:cNvPr>
            <p:cNvSpPr txBox="1">
              <a:spLocks noChangeArrowheads="1"/>
            </p:cNvSpPr>
            <p:nvPr/>
          </p:nvSpPr>
          <p:spPr bwMode="auto">
            <a:xfrm>
              <a:off x="1403350" y="1844675"/>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ES" altLang="es-ES" sz="1800">
                  <a:solidFill>
                    <a:schemeClr val="tx1"/>
                  </a:solidFill>
                </a:rPr>
                <a:t>Broncoscopia</a:t>
              </a:r>
            </a:p>
          </p:txBody>
        </p:sp>
        <p:pic>
          <p:nvPicPr>
            <p:cNvPr id="75783" name="Imagen 3" descr="20071106_00004.jpg">
              <a:extLst>
                <a:ext uri="{FF2B5EF4-FFF2-40B4-BE49-F238E27FC236}">
                  <a16:creationId xmlns:a16="http://schemas.microsoft.com/office/drawing/2014/main" id="{BB8CD111-C0A1-4845-ADD1-E3767FEEE79B}"/>
                </a:ext>
              </a:extLst>
            </p:cNvPr>
            <p:cNvPicPr>
              <a:picLocks noChangeAspect="1"/>
            </p:cNvPicPr>
            <p:nvPr/>
          </p:nvPicPr>
          <p:blipFill>
            <a:blip r:embed="rId6">
              <a:extLst>
                <a:ext uri="{28A0092B-C50C-407E-A947-70E740481C1C}">
                  <a14:useLocalDpi xmlns:a14="http://schemas.microsoft.com/office/drawing/2010/main" val="0"/>
                </a:ext>
              </a:extLst>
            </a:blip>
            <a:srcRect t="15808" r="40720" b="5928"/>
            <a:stretch>
              <a:fillRect/>
            </a:stretch>
          </p:blipFill>
          <p:spPr bwMode="auto">
            <a:xfrm>
              <a:off x="3132138" y="404813"/>
              <a:ext cx="1439862"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CuadroTexto 7">
              <a:extLst>
                <a:ext uri="{FF2B5EF4-FFF2-40B4-BE49-F238E27FC236}">
                  <a16:creationId xmlns:a16="http://schemas.microsoft.com/office/drawing/2014/main" id="{388F3AD3-701E-DC4D-94A5-9A06A81954FA}"/>
                </a:ext>
              </a:extLst>
            </p:cNvPr>
            <p:cNvSpPr txBox="1">
              <a:spLocks noChangeArrowheads="1"/>
            </p:cNvSpPr>
            <p:nvPr/>
          </p:nvSpPr>
          <p:spPr bwMode="auto">
            <a:xfrm>
              <a:off x="3132138" y="1844675"/>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ES" altLang="es-ES" sz="1800">
                  <a:solidFill>
                    <a:schemeClr val="tx1"/>
                  </a:solidFill>
                </a:rPr>
                <a:t>SOH</a:t>
              </a:r>
            </a:p>
          </p:txBody>
        </p:sp>
        <p:pic>
          <p:nvPicPr>
            <p:cNvPr id="75785" name="Picture 11">
              <a:extLst>
                <a:ext uri="{FF2B5EF4-FFF2-40B4-BE49-F238E27FC236}">
                  <a16:creationId xmlns:a16="http://schemas.microsoft.com/office/drawing/2014/main" id="{FA31EB9C-CF19-3342-A45C-2898F3C15A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40" t="867" r="1479" b="867"/>
            <a:stretch>
              <a:fillRect/>
            </a:stretch>
          </p:blipFill>
          <p:spPr bwMode="auto">
            <a:xfrm>
              <a:off x="4787900" y="404813"/>
              <a:ext cx="16811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CuadroTexto 9">
              <a:extLst>
                <a:ext uri="{FF2B5EF4-FFF2-40B4-BE49-F238E27FC236}">
                  <a16:creationId xmlns:a16="http://schemas.microsoft.com/office/drawing/2014/main" id="{496B7B07-7048-9A40-99B7-543F7C75355E}"/>
                </a:ext>
              </a:extLst>
            </p:cNvPr>
            <p:cNvSpPr txBox="1">
              <a:spLocks noChangeArrowheads="1"/>
            </p:cNvSpPr>
            <p:nvPr/>
          </p:nvSpPr>
          <p:spPr bwMode="auto">
            <a:xfrm>
              <a:off x="4787900" y="1844675"/>
              <a:ext cx="78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ES" altLang="es-ES" sz="1800">
                  <a:solidFill>
                    <a:schemeClr val="tx1"/>
                  </a:solidFill>
                </a:rPr>
                <a:t>Asma</a:t>
              </a:r>
            </a:p>
          </p:txBody>
        </p:sp>
        <p:pic>
          <p:nvPicPr>
            <p:cNvPr id="75787" name="Imagen 3" descr="48">
              <a:extLst>
                <a:ext uri="{FF2B5EF4-FFF2-40B4-BE49-F238E27FC236}">
                  <a16:creationId xmlns:a16="http://schemas.microsoft.com/office/drawing/2014/main" id="{43B9CB4D-A29D-114C-93CD-5A79563FF8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404813"/>
              <a:ext cx="122396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8" name="CuadroTexto 12">
              <a:extLst>
                <a:ext uri="{FF2B5EF4-FFF2-40B4-BE49-F238E27FC236}">
                  <a16:creationId xmlns:a16="http://schemas.microsoft.com/office/drawing/2014/main" id="{C76ED5F4-C892-CD48-9AE5-8D41BA894B62}"/>
                </a:ext>
              </a:extLst>
            </p:cNvPr>
            <p:cNvSpPr txBox="1">
              <a:spLocks noChangeArrowheads="1"/>
            </p:cNvSpPr>
            <p:nvPr/>
          </p:nvSpPr>
          <p:spPr bwMode="auto">
            <a:xfrm>
              <a:off x="6300788" y="1844675"/>
              <a:ext cx="124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ES" altLang="es-ES" sz="1800">
                  <a:solidFill>
                    <a:schemeClr val="tx1"/>
                  </a:solidFill>
                </a:rPr>
                <a:t>Neumonía</a:t>
              </a:r>
            </a:p>
          </p:txBody>
        </p:sp>
        <p:pic>
          <p:nvPicPr>
            <p:cNvPr id="75789" name="Imagen 4" descr="28">
              <a:extLst>
                <a:ext uri="{FF2B5EF4-FFF2-40B4-BE49-F238E27FC236}">
                  <a16:creationId xmlns:a16="http://schemas.microsoft.com/office/drawing/2014/main" id="{5E4DCB09-28D8-A049-BA85-BFF426D17E4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76375" y="2420938"/>
              <a:ext cx="21367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0" name="CuadroTexto 14">
              <a:extLst>
                <a:ext uri="{FF2B5EF4-FFF2-40B4-BE49-F238E27FC236}">
                  <a16:creationId xmlns:a16="http://schemas.microsoft.com/office/drawing/2014/main" id="{35E9E3E0-7EF6-4F4B-8B97-D733E92E016A}"/>
                </a:ext>
              </a:extLst>
            </p:cNvPr>
            <p:cNvSpPr txBox="1">
              <a:spLocks noChangeArrowheads="1"/>
            </p:cNvSpPr>
            <p:nvPr/>
          </p:nvSpPr>
          <p:spPr bwMode="auto">
            <a:xfrm>
              <a:off x="1476375" y="3789363"/>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ES" altLang="es-ES" sz="1800">
                  <a:solidFill>
                    <a:schemeClr val="tx1"/>
                  </a:solidFill>
                </a:rPr>
                <a:t>SDRA</a:t>
              </a:r>
            </a:p>
          </p:txBody>
        </p:sp>
        <p:pic>
          <p:nvPicPr>
            <p:cNvPr id="75791" name="Imagen 5" descr="IMG_1384.JPG">
              <a:extLst>
                <a:ext uri="{FF2B5EF4-FFF2-40B4-BE49-F238E27FC236}">
                  <a16:creationId xmlns:a16="http://schemas.microsoft.com/office/drawing/2014/main" id="{DFF763A9-0EC7-ED4D-8774-DFE79972D0B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67175" y="2420938"/>
              <a:ext cx="13509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2" name="CuadroTexto 16">
              <a:extLst>
                <a:ext uri="{FF2B5EF4-FFF2-40B4-BE49-F238E27FC236}">
                  <a16:creationId xmlns:a16="http://schemas.microsoft.com/office/drawing/2014/main" id="{98001996-5CFF-5D44-84E0-0BFBD10E00B1}"/>
                </a:ext>
              </a:extLst>
            </p:cNvPr>
            <p:cNvSpPr txBox="1">
              <a:spLocks noChangeArrowheads="1"/>
            </p:cNvSpPr>
            <p:nvPr/>
          </p:nvSpPr>
          <p:spPr bwMode="auto">
            <a:xfrm>
              <a:off x="2916238" y="386080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s-ES" altLang="es-ES" sz="1800">
                  <a:solidFill>
                    <a:schemeClr val="tx1"/>
                  </a:solidFill>
                </a:rPr>
                <a:t>Paliativos</a:t>
              </a:r>
            </a:p>
          </p:txBody>
        </p:sp>
        <p:pic>
          <p:nvPicPr>
            <p:cNvPr id="75793" name="Imagen 10" descr="UR0010_01.jpg">
              <a:extLst>
                <a:ext uri="{FF2B5EF4-FFF2-40B4-BE49-F238E27FC236}">
                  <a16:creationId xmlns:a16="http://schemas.microsoft.com/office/drawing/2014/main" id="{F828AC37-C151-7746-B19E-0D43001CE412}"/>
                </a:ext>
              </a:extLst>
            </p:cNvPr>
            <p:cNvPicPr>
              <a:picLocks noChangeAspect="1"/>
            </p:cNvPicPr>
            <p:nvPr/>
          </p:nvPicPr>
          <p:blipFill>
            <a:blip r:embed="rId11">
              <a:extLst>
                <a:ext uri="{28A0092B-C50C-407E-A947-70E740481C1C}">
                  <a14:useLocalDpi xmlns:a14="http://schemas.microsoft.com/office/drawing/2010/main" val="0"/>
                </a:ext>
              </a:extLst>
            </a:blip>
            <a:srcRect l="2571" t="8031" r="1028" b="5447"/>
            <a:stretch>
              <a:fillRect/>
            </a:stretch>
          </p:blipFill>
          <p:spPr bwMode="auto">
            <a:xfrm>
              <a:off x="5940425" y="2420938"/>
              <a:ext cx="20875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4" name="CuadroTexto 18">
              <a:extLst>
                <a:ext uri="{FF2B5EF4-FFF2-40B4-BE49-F238E27FC236}">
                  <a16:creationId xmlns:a16="http://schemas.microsoft.com/office/drawing/2014/main" id="{828B43B8-F659-EA43-B506-97DAC2451EEE}"/>
                </a:ext>
              </a:extLst>
            </p:cNvPr>
            <p:cNvSpPr txBox="1">
              <a:spLocks noChangeArrowheads="1"/>
            </p:cNvSpPr>
            <p:nvPr/>
          </p:nvSpPr>
          <p:spPr bwMode="auto">
            <a:xfrm>
              <a:off x="5940425" y="3860800"/>
              <a:ext cx="2087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s-ES" altLang="es-ES" sz="1800">
                  <a:solidFill>
                    <a:schemeClr val="tx1"/>
                  </a:solidFill>
                </a:rPr>
                <a:t>Trauma torácico</a:t>
              </a:r>
            </a:p>
          </p:txBody>
        </p:sp>
      </p:gr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1">
            <a:extLst>
              <a:ext uri="{FF2B5EF4-FFF2-40B4-BE49-F238E27FC236}">
                <a16:creationId xmlns:a16="http://schemas.microsoft.com/office/drawing/2014/main" id="{222458AB-17A3-5143-8F8F-76932FF50704}"/>
              </a:ext>
            </a:extLst>
          </p:cNvPr>
          <p:cNvSpPr txBox="1">
            <a:spLocks noChangeArrowheads="1"/>
          </p:cNvSpPr>
          <p:nvPr/>
        </p:nvSpPr>
        <p:spPr bwMode="auto">
          <a:xfrm>
            <a:off x="2719388" y="274638"/>
            <a:ext cx="749141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4200">
                <a:solidFill>
                  <a:srgbClr val="262673"/>
                </a:solidFill>
              </a:rPr>
              <a:t>SDRA</a:t>
            </a:r>
            <a:r>
              <a:rPr lang="es-ES" altLang="es-ES" sz="4200" b="1">
                <a:solidFill>
                  <a:srgbClr val="006633"/>
                </a:solidFill>
                <a:latin typeface="Garamond" panose="02020404030301010803" pitchFamily="18" charset="0"/>
              </a:rPr>
              <a:t> </a:t>
            </a:r>
          </a:p>
        </p:txBody>
      </p:sp>
      <p:sp>
        <p:nvSpPr>
          <p:cNvPr id="77826" name="Text Box 2">
            <a:extLst>
              <a:ext uri="{FF2B5EF4-FFF2-40B4-BE49-F238E27FC236}">
                <a16:creationId xmlns:a16="http://schemas.microsoft.com/office/drawing/2014/main" id="{147CF7D3-B635-A04B-A3C2-1DF531F76DA0}"/>
              </a:ext>
            </a:extLst>
          </p:cNvPr>
          <p:cNvSpPr txBox="1">
            <a:spLocks noChangeArrowheads="1"/>
          </p:cNvSpPr>
          <p:nvPr/>
        </p:nvSpPr>
        <p:spPr bwMode="auto">
          <a:xfrm>
            <a:off x="671513" y="1773238"/>
            <a:ext cx="1094581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marL="668338" indent="-325438">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600"/>
              </a:spcBef>
              <a:buClr>
                <a:srgbClr val="CC9900"/>
              </a:buClr>
              <a:buSzPct val="65000"/>
              <a:buFont typeface="Wingdings" pitchFamily="2" charset="2"/>
              <a:buChar char=""/>
            </a:pPr>
            <a:r>
              <a:rPr lang="es-ES" altLang="es-ES" sz="1800">
                <a:solidFill>
                  <a:srgbClr val="000000"/>
                </a:solidFill>
              </a:rPr>
              <a:t>La </a:t>
            </a:r>
            <a:r>
              <a:rPr lang="es-ES" altLang="es-ES" sz="1800" u="sng">
                <a:solidFill>
                  <a:srgbClr val="800000"/>
                </a:solidFill>
              </a:rPr>
              <a:t>ausencia de ensayos clínicos </a:t>
            </a:r>
            <a:r>
              <a:rPr lang="es-ES" altLang="es-ES" sz="1800">
                <a:solidFill>
                  <a:srgbClr val="000000"/>
                </a:solidFill>
              </a:rPr>
              <a:t>con grupo control, no hacen aconsejable el uso rutinario de la VNI</a:t>
            </a:r>
          </a:p>
          <a:p>
            <a:pPr eaLnBrk="1" hangingPunct="1">
              <a:spcBef>
                <a:spcPts val="600"/>
              </a:spcBef>
              <a:buClr>
                <a:srgbClr val="CC9900"/>
              </a:buClr>
              <a:buSzPct val="65000"/>
              <a:buFont typeface="Wingdings" pitchFamily="2" charset="2"/>
              <a:buChar char=""/>
            </a:pPr>
            <a:r>
              <a:rPr lang="es-ES" altLang="es-ES" sz="1800">
                <a:solidFill>
                  <a:srgbClr val="000000"/>
                </a:solidFill>
              </a:rPr>
              <a:t>Alta tasa de fallos (&gt;50%)</a:t>
            </a:r>
          </a:p>
          <a:p>
            <a:pPr eaLnBrk="1" hangingPunct="1">
              <a:spcBef>
                <a:spcPts val="600"/>
              </a:spcBef>
              <a:buClr>
                <a:srgbClr val="CC9900"/>
              </a:buClr>
              <a:buSzPct val="65000"/>
              <a:buFont typeface="Wingdings" pitchFamily="2" charset="2"/>
              <a:buChar char=""/>
            </a:pPr>
            <a:r>
              <a:rPr lang="es-ES" altLang="es-ES" sz="1800">
                <a:solidFill>
                  <a:srgbClr val="000000"/>
                </a:solidFill>
              </a:rPr>
              <a:t>Sólo en </a:t>
            </a:r>
            <a:r>
              <a:rPr lang="es-ES" altLang="es-ES" sz="1800" u="sng">
                <a:solidFill>
                  <a:srgbClr val="800000"/>
                </a:solidFill>
              </a:rPr>
              <a:t>casos seleccionados </a:t>
            </a:r>
            <a:r>
              <a:rPr lang="es-ES" altLang="es-ES" sz="1800" baseline="30000">
                <a:solidFill>
                  <a:srgbClr val="000000"/>
                </a:solidFill>
              </a:rPr>
              <a:t>1</a:t>
            </a:r>
            <a:r>
              <a:rPr lang="es-ES" altLang="es-ES" sz="1800">
                <a:solidFill>
                  <a:srgbClr val="000000"/>
                </a:solidFill>
              </a:rPr>
              <a:t>:</a:t>
            </a:r>
          </a:p>
          <a:p>
            <a:pPr lvl="1" eaLnBrk="1" hangingPunct="1">
              <a:spcBef>
                <a:spcPts val="500"/>
              </a:spcBef>
              <a:buClr>
                <a:srgbClr val="3B812F"/>
              </a:buClr>
              <a:buSzPct val="60000"/>
              <a:buFont typeface="Wingdings" pitchFamily="2" charset="2"/>
              <a:buChar char=""/>
            </a:pPr>
            <a:r>
              <a:rPr lang="es-ES" altLang="es-ES" sz="1800">
                <a:solidFill>
                  <a:srgbClr val="000000"/>
                </a:solidFill>
              </a:rPr>
              <a:t>Pacientes con estabilidad hemodinámica</a:t>
            </a:r>
          </a:p>
          <a:p>
            <a:pPr lvl="1" eaLnBrk="1" hangingPunct="1">
              <a:spcBef>
                <a:spcPts val="500"/>
              </a:spcBef>
              <a:buClr>
                <a:srgbClr val="3B812F"/>
              </a:buClr>
              <a:buSzPct val="60000"/>
              <a:buFont typeface="Wingdings" pitchFamily="2" charset="2"/>
              <a:buChar char=""/>
            </a:pPr>
            <a:r>
              <a:rPr lang="es-ES" altLang="es-ES" sz="1800">
                <a:solidFill>
                  <a:srgbClr val="000000"/>
                </a:solidFill>
              </a:rPr>
              <a:t>No más de 2 fallos orgánicos, incluyendo el respiratorio</a:t>
            </a:r>
          </a:p>
          <a:p>
            <a:pPr lvl="1" eaLnBrk="1" hangingPunct="1">
              <a:spcBef>
                <a:spcPts val="500"/>
              </a:spcBef>
              <a:buClr>
                <a:srgbClr val="3B812F"/>
              </a:buClr>
              <a:buSzPct val="60000"/>
              <a:buFont typeface="Wingdings" pitchFamily="2" charset="2"/>
              <a:buChar char=""/>
            </a:pPr>
            <a:r>
              <a:rPr lang="es-ES" altLang="es-ES" sz="1800">
                <a:solidFill>
                  <a:srgbClr val="000000"/>
                </a:solidFill>
              </a:rPr>
              <a:t>Siempre en UCI</a:t>
            </a:r>
          </a:p>
          <a:p>
            <a:pPr lvl="1" eaLnBrk="1" hangingPunct="1">
              <a:spcBef>
                <a:spcPts val="500"/>
              </a:spcBef>
              <a:buClr>
                <a:srgbClr val="3B812F"/>
              </a:buClr>
              <a:buSzPct val="60000"/>
              <a:buFont typeface="Wingdings" pitchFamily="2" charset="2"/>
              <a:buChar char=""/>
            </a:pPr>
            <a:r>
              <a:rPr lang="es-ES" altLang="es-ES" sz="1800">
                <a:solidFill>
                  <a:srgbClr val="000000"/>
                </a:solidFill>
              </a:rPr>
              <a:t>pO2/FiO2 &gt; 150 </a:t>
            </a:r>
            <a:r>
              <a:rPr lang="es-ES" altLang="es-ES" sz="1800" baseline="30000">
                <a:solidFill>
                  <a:srgbClr val="000000"/>
                </a:solidFill>
              </a:rPr>
              <a:t>2</a:t>
            </a:r>
          </a:p>
        </p:txBody>
      </p:sp>
      <p:sp>
        <p:nvSpPr>
          <p:cNvPr id="77827" name="Rectangle 3">
            <a:extLst>
              <a:ext uri="{FF2B5EF4-FFF2-40B4-BE49-F238E27FC236}">
                <a16:creationId xmlns:a16="http://schemas.microsoft.com/office/drawing/2014/main" id="{70865277-C070-3044-A324-220E3A0F37F6}"/>
              </a:ext>
            </a:extLst>
          </p:cNvPr>
          <p:cNvSpPr>
            <a:spLocks noChangeArrowheads="1"/>
          </p:cNvSpPr>
          <p:nvPr/>
        </p:nvSpPr>
        <p:spPr bwMode="auto">
          <a:xfrm>
            <a:off x="407988" y="5732463"/>
            <a:ext cx="1144905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Aft>
                <a:spcPts val="600"/>
              </a:spcAft>
              <a:buSzPct val="100000"/>
            </a:pPr>
            <a:r>
              <a:rPr lang="en-GB" altLang="es-ES" sz="1200" i="1" baseline="30000">
                <a:solidFill>
                  <a:srgbClr val="000000"/>
                </a:solidFill>
              </a:rPr>
              <a:t>1 </a:t>
            </a:r>
            <a:r>
              <a:rPr lang="en-GB" altLang="es-ES" sz="1200" i="1">
                <a:solidFill>
                  <a:srgbClr val="000000"/>
                </a:solidFill>
              </a:rPr>
              <a:t>Nava S, Schreiber A, Domenighetti G. Noninvasive Ventilation for Patients With Acute Lung Injury or Acute Respiratory Distress Syndrome. </a:t>
            </a:r>
            <a:r>
              <a:rPr lang="es-ES" altLang="es-ES" sz="1200" i="1">
                <a:solidFill>
                  <a:srgbClr val="000000"/>
                </a:solidFill>
              </a:rPr>
              <a:t>Respir Care 2011;56(10):1583–1588.</a:t>
            </a:r>
          </a:p>
          <a:p>
            <a:pPr eaLnBrk="1" hangingPunct="1">
              <a:spcAft>
                <a:spcPts val="600"/>
              </a:spcAft>
              <a:buSzPct val="100000"/>
            </a:pPr>
            <a:r>
              <a:rPr lang="es-ES" altLang="es-ES" sz="1200" i="1" baseline="30000">
                <a:solidFill>
                  <a:srgbClr val="000000"/>
                </a:solidFill>
              </a:rPr>
              <a:t>2</a:t>
            </a:r>
            <a:r>
              <a:rPr lang="es-ES" altLang="es-ES" sz="1200" i="1">
                <a:solidFill>
                  <a:srgbClr val="000000"/>
                </a:solidFill>
              </a:rPr>
              <a:t> Thille AW et al. Non-invasive ventilation for acute hypoxemic respiratory failure: intubation rate and risk factors. Critical Care 2013</a:t>
            </a:r>
          </a:p>
        </p:txBody>
      </p:sp>
      <p:pic>
        <p:nvPicPr>
          <p:cNvPr id="77828" name="Imagen 4" descr="28">
            <a:extLst>
              <a:ext uri="{FF2B5EF4-FFF2-40B4-BE49-F238E27FC236}">
                <a16:creationId xmlns:a16="http://schemas.microsoft.com/office/drawing/2014/main" id="{EC9199EB-6581-954B-A643-BF98A178CC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3860800"/>
            <a:ext cx="21367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1">
            <a:extLst>
              <a:ext uri="{FF2B5EF4-FFF2-40B4-BE49-F238E27FC236}">
                <a16:creationId xmlns:a16="http://schemas.microsoft.com/office/drawing/2014/main" id="{420FFB10-2308-F742-8E56-218253D0043A}"/>
              </a:ext>
            </a:extLst>
          </p:cNvPr>
          <p:cNvSpPr txBox="1">
            <a:spLocks noChangeArrowheads="1"/>
          </p:cNvSpPr>
          <p:nvPr/>
        </p:nvSpPr>
        <p:spPr bwMode="auto">
          <a:xfrm>
            <a:off x="2719388" y="274638"/>
            <a:ext cx="74914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4200">
                <a:solidFill>
                  <a:srgbClr val="262673"/>
                </a:solidFill>
              </a:rPr>
              <a:t>SDRA / neumonía </a:t>
            </a:r>
          </a:p>
        </p:txBody>
      </p:sp>
      <p:sp>
        <p:nvSpPr>
          <p:cNvPr id="6" name="Rectangle 11">
            <a:extLst>
              <a:ext uri="{FF2B5EF4-FFF2-40B4-BE49-F238E27FC236}">
                <a16:creationId xmlns:a16="http://schemas.microsoft.com/office/drawing/2014/main" id="{9FB8297D-57F1-504D-A15E-BE8E35E58A45}"/>
              </a:ext>
            </a:extLst>
          </p:cNvPr>
          <p:cNvSpPr>
            <a:spLocks noChangeArrowheads="1"/>
          </p:cNvSpPr>
          <p:nvPr/>
        </p:nvSpPr>
        <p:spPr bwMode="auto">
          <a:xfrm>
            <a:off x="2157413" y="2663825"/>
            <a:ext cx="10009187" cy="2378075"/>
          </a:xfrm>
          <a:prstGeom prst="rect">
            <a:avLst/>
          </a:prstGeom>
          <a:noFill/>
          <a:ln>
            <a:noFill/>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150000"/>
              </a:lnSpc>
              <a:spcAft>
                <a:spcPts val="600"/>
              </a:spcAft>
              <a:buSzPct val="100000"/>
              <a:defRPr/>
            </a:pPr>
            <a:r>
              <a:rPr lang="es-ES" altLang="es-ES" sz="1400" b="1" dirty="0">
                <a:solidFill>
                  <a:srgbClr val="C00000"/>
                </a:solidFill>
              </a:rPr>
              <a:t>CONSIDERACIONES:</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La VNI no es tan eficaz como en el fallo </a:t>
            </a:r>
            <a:r>
              <a:rPr lang="es-ES" altLang="es-ES" sz="1400" dirty="0" err="1">
                <a:solidFill>
                  <a:srgbClr val="000000"/>
                </a:solidFill>
              </a:rPr>
              <a:t>hipercápnico</a:t>
            </a:r>
            <a:r>
              <a:rPr lang="es-ES" altLang="es-ES" sz="1400" dirty="0">
                <a:solidFill>
                  <a:srgbClr val="000000"/>
                </a:solidFill>
              </a:rPr>
              <a:t> para reducir trabajo respiratorio</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Requiere mayor PS para generar mayor </a:t>
            </a:r>
            <a:r>
              <a:rPr lang="es-ES" altLang="es-ES" sz="1400" dirty="0" err="1">
                <a:solidFill>
                  <a:srgbClr val="000000"/>
                </a:solidFill>
              </a:rPr>
              <a:t>Vt</a:t>
            </a:r>
            <a:r>
              <a:rPr lang="es-ES" altLang="es-ES" sz="1400" dirty="0">
                <a:solidFill>
                  <a:srgbClr val="000000"/>
                </a:solidFill>
              </a:rPr>
              <a:t> lo que a su vez puede empeorar la lesión pulmonar</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La ventilación de protección pulmonar con bajos </a:t>
            </a:r>
            <a:r>
              <a:rPr lang="es-ES" altLang="es-ES" sz="1400" dirty="0" err="1">
                <a:solidFill>
                  <a:srgbClr val="000000"/>
                </a:solidFill>
              </a:rPr>
              <a:t>Vt</a:t>
            </a:r>
            <a:r>
              <a:rPr lang="es-ES" altLang="es-ES" sz="1400" dirty="0">
                <a:solidFill>
                  <a:srgbClr val="000000"/>
                </a:solidFill>
              </a:rPr>
              <a:t> es más difícil de conseguir con VMNI que con la VMI.</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Considerar O2 de alto flujo nasal</a:t>
            </a:r>
          </a:p>
          <a:p>
            <a:pPr marL="342900" indent="-342900" eaLnBrk="1" hangingPunct="1">
              <a:lnSpc>
                <a:spcPct val="150000"/>
              </a:lnSpc>
              <a:spcAft>
                <a:spcPts val="600"/>
              </a:spcAft>
              <a:buSzPct val="100000"/>
              <a:buFont typeface="+mj-lt"/>
              <a:buAutoNum type="arabicPeriod"/>
              <a:defRPr/>
            </a:pPr>
            <a:r>
              <a:rPr lang="es-ES" altLang="es-ES" sz="1400" dirty="0">
                <a:solidFill>
                  <a:srgbClr val="000000"/>
                </a:solidFill>
              </a:rPr>
              <a:t>El principal riesgo de la VNI en SDRA/neumonía es retrasar la VMI</a:t>
            </a:r>
            <a:endParaRPr lang="es-ES" altLang="es-ES" sz="1400" dirty="0">
              <a:solidFill>
                <a:srgbClr val="800000"/>
              </a:solidFill>
            </a:endParaRPr>
          </a:p>
        </p:txBody>
      </p:sp>
      <p:grpSp>
        <p:nvGrpSpPr>
          <p:cNvPr id="79875" name="Grupo 6">
            <a:extLst>
              <a:ext uri="{FF2B5EF4-FFF2-40B4-BE49-F238E27FC236}">
                <a16:creationId xmlns:a16="http://schemas.microsoft.com/office/drawing/2014/main" id="{FD65FBF2-C855-3A49-AFD8-888F99796F07}"/>
              </a:ext>
            </a:extLst>
          </p:cNvPr>
          <p:cNvGrpSpPr>
            <a:grpSpLocks/>
          </p:cNvGrpSpPr>
          <p:nvPr/>
        </p:nvGrpSpPr>
        <p:grpSpPr bwMode="auto">
          <a:xfrm>
            <a:off x="2279650" y="1628775"/>
            <a:ext cx="5111750" cy="671513"/>
            <a:chOff x="625475" y="1341438"/>
            <a:chExt cx="5111750" cy="671512"/>
          </a:xfrm>
        </p:grpSpPr>
        <p:pic>
          <p:nvPicPr>
            <p:cNvPr id="79876" name="Picture 3" descr="\\cs.san.gva.es\DFS_D10\HDoc_D10\19848414N\Mis documentos\capturada.jpg">
              <a:extLst>
                <a:ext uri="{FF2B5EF4-FFF2-40B4-BE49-F238E27FC236}">
                  <a16:creationId xmlns:a16="http://schemas.microsoft.com/office/drawing/2014/main" id="{31863147-3017-F74F-9A43-25D509E4D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 y="1341438"/>
              <a:ext cx="51117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63">
              <a:extLst>
                <a:ext uri="{FF2B5EF4-FFF2-40B4-BE49-F238E27FC236}">
                  <a16:creationId xmlns:a16="http://schemas.microsoft.com/office/drawing/2014/main" id="{B18F5035-F666-5447-91BD-1C859AB51C1D}"/>
                </a:ext>
              </a:extLst>
            </p:cNvPr>
            <p:cNvSpPr>
              <a:spLocks noChangeArrowheads="1"/>
            </p:cNvSpPr>
            <p:nvPr/>
          </p:nvSpPr>
          <p:spPr bwMode="auto">
            <a:xfrm>
              <a:off x="2411760" y="1704225"/>
              <a:ext cx="2425700"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fr-FR" altLang="es-ES" sz="1200" b="1" i="1">
                  <a:solidFill>
                    <a:srgbClr val="1180C0"/>
                  </a:solidFill>
                </a:rPr>
                <a:t>Eur Respir J 2017; 50: 1602426</a:t>
              </a:r>
              <a:endParaRPr lang="es-ES" altLang="es-ES" sz="1200" b="1" i="1">
                <a:solidFill>
                  <a:srgbClr val="1180C0"/>
                </a:solidFill>
              </a:endParaRPr>
            </a:p>
          </p:txBody>
        </p:sp>
      </p:gr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9BFE6C0E-2B42-2948-853A-9FB4094ADB5A}"/>
              </a:ext>
            </a:extLst>
          </p:cNvPr>
          <p:cNvSpPr txBox="1">
            <a:spLocks noChangeArrowheads="1"/>
          </p:cNvSpPr>
          <p:nvPr/>
        </p:nvSpPr>
        <p:spPr bwMode="auto">
          <a:xfrm>
            <a:off x="3359150" y="2708275"/>
            <a:ext cx="64008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buSzPct val="65000"/>
            </a:pPr>
            <a:r>
              <a:rPr lang="es-ES" altLang="es-ES" sz="2800" i="1">
                <a:solidFill>
                  <a:srgbClr val="5F5F5F"/>
                </a:solidFill>
              </a:rPr>
              <a:t>INDICACIONES DE LA VENTILACIÓN NO INVASIVA EN EL FALLO RESPIRATORIO AGUDO</a:t>
            </a:r>
          </a:p>
          <a:p>
            <a:pPr eaLnBrk="1" hangingPunct="1">
              <a:spcBef>
                <a:spcPts val="700"/>
              </a:spcBef>
              <a:buSzPct val="65000"/>
            </a:pPr>
            <a:endParaRPr lang="es-ES" altLang="es-ES" sz="2800" i="1">
              <a:solidFill>
                <a:srgbClr val="5F5F5F"/>
              </a:solidFill>
            </a:endParaRPr>
          </a:p>
        </p:txBody>
      </p:sp>
      <p:pic>
        <p:nvPicPr>
          <p:cNvPr id="16386" name="Picture 2">
            <a:extLst>
              <a:ext uri="{FF2B5EF4-FFF2-40B4-BE49-F238E27FC236}">
                <a16:creationId xmlns:a16="http://schemas.microsoft.com/office/drawing/2014/main" id="{2883D863-C325-0848-9F8C-2D63634CF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4148138"/>
            <a:ext cx="66246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a:extLst>
              <a:ext uri="{FF2B5EF4-FFF2-40B4-BE49-F238E27FC236}">
                <a16:creationId xmlns:a16="http://schemas.microsoft.com/office/drawing/2014/main" id="{C197B5B1-DD52-DE4B-A491-5009C613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2827338"/>
            <a:ext cx="447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1">
            <a:extLst>
              <a:ext uri="{FF2B5EF4-FFF2-40B4-BE49-F238E27FC236}">
                <a16:creationId xmlns:a16="http://schemas.microsoft.com/office/drawing/2014/main" id="{A803CA7B-8384-CF4D-B773-AF9391BDC603}"/>
              </a:ext>
            </a:extLst>
          </p:cNvPr>
          <p:cNvSpPr txBox="1">
            <a:spLocks noChangeArrowheads="1"/>
          </p:cNvSpPr>
          <p:nvPr/>
        </p:nvSpPr>
        <p:spPr bwMode="auto">
          <a:xfrm>
            <a:off x="2719388" y="274638"/>
            <a:ext cx="74914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b="1">
                <a:solidFill>
                  <a:srgbClr val="006633"/>
                </a:solidFill>
                <a:latin typeface="Garamond" panose="02020404030301010803" pitchFamily="18" charset="0"/>
              </a:rPr>
              <a:t>Asma bronquial exacerbado</a:t>
            </a:r>
          </a:p>
        </p:txBody>
      </p:sp>
      <p:sp>
        <p:nvSpPr>
          <p:cNvPr id="81922" name="Text Box 2">
            <a:extLst>
              <a:ext uri="{FF2B5EF4-FFF2-40B4-BE49-F238E27FC236}">
                <a16:creationId xmlns:a16="http://schemas.microsoft.com/office/drawing/2014/main" id="{042AFF10-78D9-C24A-B510-47F8C43AE4FB}"/>
              </a:ext>
            </a:extLst>
          </p:cNvPr>
          <p:cNvSpPr txBox="1">
            <a:spLocks noChangeArrowheads="1"/>
          </p:cNvSpPr>
          <p:nvPr/>
        </p:nvSpPr>
        <p:spPr bwMode="auto">
          <a:xfrm>
            <a:off x="893763" y="1573213"/>
            <a:ext cx="108902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00"/>
              </a:spcBef>
              <a:spcAft>
                <a:spcPts val="1200"/>
              </a:spcAft>
              <a:buClr>
                <a:srgbClr val="CC9900"/>
              </a:buClr>
              <a:buSzPct val="65000"/>
              <a:buFont typeface="Wingdings" pitchFamily="2" charset="2"/>
              <a:buChar char=""/>
            </a:pPr>
            <a:r>
              <a:rPr lang="es-ES" altLang="es-ES" sz="1800">
                <a:solidFill>
                  <a:srgbClr val="000000"/>
                </a:solidFill>
              </a:rPr>
              <a:t>La VNI en el asma grave </a:t>
            </a:r>
            <a:r>
              <a:rPr lang="es-ES" altLang="es-ES" sz="1800" u="sng">
                <a:solidFill>
                  <a:srgbClr val="800000"/>
                </a:solidFill>
              </a:rPr>
              <a:t>no reduce la tasa de intubaciones ni la mortalidad</a:t>
            </a:r>
            <a:r>
              <a:rPr lang="es-ES" altLang="es-ES" sz="1800" u="sng">
                <a:solidFill>
                  <a:srgbClr val="000000"/>
                </a:solidFill>
              </a:rPr>
              <a:t> </a:t>
            </a:r>
            <a:r>
              <a:rPr lang="es-ES" altLang="es-ES" sz="1800">
                <a:solidFill>
                  <a:srgbClr val="000000"/>
                </a:solidFill>
              </a:rPr>
              <a:t>aunque acelera la mejoría clínica </a:t>
            </a:r>
            <a:r>
              <a:rPr lang="es-ES" altLang="es-ES" sz="1800" baseline="30000">
                <a:solidFill>
                  <a:srgbClr val="000000"/>
                </a:solidFill>
              </a:rPr>
              <a:t>1</a:t>
            </a:r>
            <a:r>
              <a:rPr lang="es-ES" altLang="es-ES" sz="1800">
                <a:solidFill>
                  <a:srgbClr val="000000"/>
                </a:solidFill>
              </a:rPr>
              <a:t>.</a:t>
            </a:r>
          </a:p>
          <a:p>
            <a:pPr eaLnBrk="1" hangingPunct="1">
              <a:spcBef>
                <a:spcPts val="500"/>
              </a:spcBef>
              <a:spcAft>
                <a:spcPts val="1200"/>
              </a:spcAft>
              <a:buClr>
                <a:srgbClr val="CC9900"/>
              </a:buClr>
              <a:buSzPct val="65000"/>
              <a:buFont typeface="Wingdings" pitchFamily="2" charset="2"/>
              <a:buChar char=""/>
            </a:pPr>
            <a:r>
              <a:rPr lang="es-ES" altLang="es-ES" sz="1800">
                <a:solidFill>
                  <a:srgbClr val="000000"/>
                </a:solidFill>
              </a:rPr>
              <a:t>Su utilidad en los pacientes con asma, a pesar de algunos resultados preliminares prometedores, es todavía discutible. </a:t>
            </a:r>
          </a:p>
          <a:p>
            <a:pPr eaLnBrk="1" hangingPunct="1">
              <a:spcBef>
                <a:spcPts val="500"/>
              </a:spcBef>
              <a:spcAft>
                <a:spcPts val="1200"/>
              </a:spcAft>
              <a:buClr>
                <a:srgbClr val="CC9900"/>
              </a:buClr>
              <a:buSzPct val="65000"/>
              <a:buFont typeface="Wingdings" pitchFamily="2" charset="2"/>
              <a:buChar char=""/>
            </a:pPr>
            <a:r>
              <a:rPr lang="es-ES" altLang="es-ES" sz="1800" u="sng">
                <a:solidFill>
                  <a:srgbClr val="800000"/>
                </a:solidFill>
              </a:rPr>
              <a:t>Se necesitan estudios adicionales </a:t>
            </a:r>
            <a:r>
              <a:rPr lang="es-ES" altLang="es-ES" sz="1800">
                <a:solidFill>
                  <a:srgbClr val="000000"/>
                </a:solidFill>
              </a:rPr>
              <a:t>para determinar su papel en el tratamiento del asma aguda grave, especialmente en el estado asmático.</a:t>
            </a:r>
          </a:p>
        </p:txBody>
      </p:sp>
      <p:sp>
        <p:nvSpPr>
          <p:cNvPr id="81923" name="Rectangle 3">
            <a:extLst>
              <a:ext uri="{FF2B5EF4-FFF2-40B4-BE49-F238E27FC236}">
                <a16:creationId xmlns:a16="http://schemas.microsoft.com/office/drawing/2014/main" id="{D2F9444C-7496-F34F-B803-8262D931EC68}"/>
              </a:ext>
            </a:extLst>
          </p:cNvPr>
          <p:cNvSpPr>
            <a:spLocks noChangeArrowheads="1"/>
          </p:cNvSpPr>
          <p:nvPr/>
        </p:nvSpPr>
        <p:spPr bwMode="auto">
          <a:xfrm>
            <a:off x="2311400" y="5805488"/>
            <a:ext cx="72834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100" baseline="30000">
                <a:solidFill>
                  <a:srgbClr val="000000"/>
                </a:solidFill>
              </a:rPr>
              <a:t>1 </a:t>
            </a:r>
            <a:r>
              <a:rPr lang="es-ES" altLang="es-ES" sz="1100">
                <a:solidFill>
                  <a:srgbClr val="000000"/>
                </a:solidFill>
              </a:rPr>
              <a:t>Lim W, Mohammed Akram R, Carson K, Mysore S, Labiszewski N, Wedzicha J, Rowe B, Smith B. Ventilación con presión positiva no invasiva para el tratamiento de la insuficiencia respiratoria debida a exacerbaciones graves del asma aguda. </a:t>
            </a:r>
            <a:r>
              <a:rPr lang="en-GB" altLang="es-ES" sz="1100">
                <a:solidFill>
                  <a:srgbClr val="000000"/>
                </a:solidFill>
              </a:rPr>
              <a:t>Cochrane Database of Systematic Reviews 2012 Issue 12. Art. No.: CD004360. DOI: 10.1002/14651858.CD004360</a:t>
            </a:r>
          </a:p>
        </p:txBody>
      </p:sp>
      <p:pic>
        <p:nvPicPr>
          <p:cNvPr id="81924" name="Picture 11">
            <a:extLst>
              <a:ext uri="{FF2B5EF4-FFF2-40B4-BE49-F238E27FC236}">
                <a16:creationId xmlns:a16="http://schemas.microsoft.com/office/drawing/2014/main" id="{3D3A2ACE-0C58-C64C-928A-B06B309B5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0" t="867" r="1479" b="867"/>
          <a:stretch>
            <a:fillRect/>
          </a:stretch>
        </p:blipFill>
        <p:spPr bwMode="auto">
          <a:xfrm>
            <a:off x="8528050" y="3933825"/>
            <a:ext cx="16811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5" name="Grupo 6">
            <a:extLst>
              <a:ext uri="{FF2B5EF4-FFF2-40B4-BE49-F238E27FC236}">
                <a16:creationId xmlns:a16="http://schemas.microsoft.com/office/drawing/2014/main" id="{A7E45573-E8A7-6E41-B9FF-E81FB4351D0D}"/>
              </a:ext>
            </a:extLst>
          </p:cNvPr>
          <p:cNvGrpSpPr>
            <a:grpSpLocks/>
          </p:cNvGrpSpPr>
          <p:nvPr/>
        </p:nvGrpSpPr>
        <p:grpSpPr bwMode="auto">
          <a:xfrm>
            <a:off x="2495550" y="4303713"/>
            <a:ext cx="5111750" cy="671512"/>
            <a:chOff x="625475" y="1341438"/>
            <a:chExt cx="5111750" cy="671512"/>
          </a:xfrm>
        </p:grpSpPr>
        <p:pic>
          <p:nvPicPr>
            <p:cNvPr id="81927" name="Picture 3" descr="\\cs.san.gva.es\DFS_D10\HDoc_D10\19848414N\Mis documentos\capturada.jpg">
              <a:extLst>
                <a:ext uri="{FF2B5EF4-FFF2-40B4-BE49-F238E27FC236}">
                  <a16:creationId xmlns:a16="http://schemas.microsoft.com/office/drawing/2014/main" id="{DA3C8431-82B5-394B-8990-7B7CB36F5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75" y="1341438"/>
              <a:ext cx="51117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Rectangle 63">
              <a:extLst>
                <a:ext uri="{FF2B5EF4-FFF2-40B4-BE49-F238E27FC236}">
                  <a16:creationId xmlns:a16="http://schemas.microsoft.com/office/drawing/2014/main" id="{5EA4019E-C6B1-F34D-87D5-3572EFC4FC1D}"/>
                </a:ext>
              </a:extLst>
            </p:cNvPr>
            <p:cNvSpPr>
              <a:spLocks noChangeArrowheads="1"/>
            </p:cNvSpPr>
            <p:nvPr/>
          </p:nvSpPr>
          <p:spPr bwMode="auto">
            <a:xfrm>
              <a:off x="2411760" y="1704225"/>
              <a:ext cx="2425700"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fr-FR" altLang="es-ES" sz="1200" b="1" i="1">
                  <a:solidFill>
                    <a:srgbClr val="1180C0"/>
                  </a:solidFill>
                </a:rPr>
                <a:t>Eur Respir J 2017; 50: 1602426</a:t>
              </a:r>
              <a:endParaRPr lang="es-ES" altLang="es-ES" sz="1200" b="1" i="1">
                <a:solidFill>
                  <a:srgbClr val="1180C0"/>
                </a:solidFill>
              </a:endParaRPr>
            </a:p>
          </p:txBody>
        </p:sp>
      </p:grpSp>
      <p:sp>
        <p:nvSpPr>
          <p:cNvPr id="81926" name="Text Box 2">
            <a:extLst>
              <a:ext uri="{FF2B5EF4-FFF2-40B4-BE49-F238E27FC236}">
                <a16:creationId xmlns:a16="http://schemas.microsoft.com/office/drawing/2014/main" id="{15953B70-B1AC-FE42-BFDF-B083CA08C2ED}"/>
              </a:ext>
            </a:extLst>
          </p:cNvPr>
          <p:cNvSpPr txBox="1">
            <a:spLocks noChangeArrowheads="1"/>
          </p:cNvSpPr>
          <p:nvPr/>
        </p:nvSpPr>
        <p:spPr bwMode="auto">
          <a:xfrm>
            <a:off x="2078038" y="5162550"/>
            <a:ext cx="749141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00"/>
              </a:spcBef>
              <a:spcAft>
                <a:spcPts val="1200"/>
              </a:spcAft>
              <a:buClr>
                <a:srgbClr val="CC9900"/>
              </a:buClr>
              <a:buSzPct val="65000"/>
              <a:buFont typeface="Wingdings" pitchFamily="2" charset="2"/>
              <a:buChar char=""/>
            </a:pPr>
            <a:r>
              <a:rPr lang="es-ES" altLang="es-ES" sz="1800">
                <a:solidFill>
                  <a:srgbClr val="000000"/>
                </a:solidFill>
              </a:rPr>
              <a:t>Utilizable en Sdr. Overlap EPOC-Asma (ERS 2017)</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1">
            <a:extLst>
              <a:ext uri="{FF2B5EF4-FFF2-40B4-BE49-F238E27FC236}">
                <a16:creationId xmlns:a16="http://schemas.microsoft.com/office/drawing/2014/main" id="{6FE825D3-112A-C04C-82EE-9AFDC5AE1515}"/>
              </a:ext>
            </a:extLst>
          </p:cNvPr>
          <p:cNvSpPr txBox="1">
            <a:spLocks noChangeArrowheads="1"/>
          </p:cNvSpPr>
          <p:nvPr/>
        </p:nvSpPr>
        <p:spPr bwMode="auto">
          <a:xfrm>
            <a:off x="2719388" y="274638"/>
            <a:ext cx="74914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b="1">
                <a:solidFill>
                  <a:srgbClr val="006633"/>
                </a:solidFill>
                <a:latin typeface="Garamond" panose="02020404030301010803" pitchFamily="18" charset="0"/>
              </a:rPr>
              <a:t>Neumonía de la comunidad </a:t>
            </a:r>
          </a:p>
        </p:txBody>
      </p:sp>
      <p:sp>
        <p:nvSpPr>
          <p:cNvPr id="83970" name="Text Box 2">
            <a:extLst>
              <a:ext uri="{FF2B5EF4-FFF2-40B4-BE49-F238E27FC236}">
                <a16:creationId xmlns:a16="http://schemas.microsoft.com/office/drawing/2014/main" id="{D31C1F63-8D1C-B641-98F3-DBDF6994B9A5}"/>
              </a:ext>
            </a:extLst>
          </p:cNvPr>
          <p:cNvSpPr txBox="1">
            <a:spLocks noChangeArrowheads="1"/>
          </p:cNvSpPr>
          <p:nvPr/>
        </p:nvSpPr>
        <p:spPr bwMode="auto">
          <a:xfrm>
            <a:off x="839788" y="1628775"/>
            <a:ext cx="109442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marL="668338" indent="-325438">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600"/>
              </a:spcBef>
              <a:buClr>
                <a:srgbClr val="CC9900"/>
              </a:buClr>
              <a:buSzPct val="65000"/>
              <a:buFont typeface="Wingdings" pitchFamily="2" charset="2"/>
              <a:buChar char=""/>
            </a:pPr>
            <a:r>
              <a:rPr lang="es-ES" altLang="es-ES" sz="1800">
                <a:solidFill>
                  <a:srgbClr val="000000"/>
                </a:solidFill>
              </a:rPr>
              <a:t>Beneficio </a:t>
            </a:r>
            <a:r>
              <a:rPr lang="es-ES" altLang="es-ES" sz="1800" u="sng">
                <a:solidFill>
                  <a:srgbClr val="800000"/>
                </a:solidFill>
              </a:rPr>
              <a:t>controvertido</a:t>
            </a:r>
            <a:r>
              <a:rPr lang="es-ES" altLang="es-ES" sz="1800">
                <a:solidFill>
                  <a:srgbClr val="000000"/>
                </a:solidFill>
              </a:rPr>
              <a:t> por la alta tasa de fracaso (&gt;50%)</a:t>
            </a:r>
          </a:p>
          <a:p>
            <a:pPr eaLnBrk="1" hangingPunct="1">
              <a:spcBef>
                <a:spcPts val="600"/>
              </a:spcBef>
              <a:buClr>
                <a:srgbClr val="CC9900"/>
              </a:buClr>
              <a:buSzPct val="65000"/>
              <a:buFont typeface="Wingdings" pitchFamily="2" charset="2"/>
              <a:buChar char=""/>
            </a:pPr>
            <a:r>
              <a:rPr lang="es-ES" altLang="es-ES" sz="1800">
                <a:solidFill>
                  <a:srgbClr val="000000"/>
                </a:solidFill>
              </a:rPr>
              <a:t>En pacientes seleccionados:</a:t>
            </a:r>
          </a:p>
          <a:p>
            <a:pPr lvl="1" eaLnBrk="1" hangingPunct="1">
              <a:spcBef>
                <a:spcPts val="500"/>
              </a:spcBef>
              <a:buClr>
                <a:srgbClr val="3B812F"/>
              </a:buClr>
              <a:buSzPct val="60000"/>
              <a:buFont typeface="Wingdings" pitchFamily="2" charset="2"/>
              <a:buChar char=""/>
            </a:pPr>
            <a:r>
              <a:rPr lang="es-ES" altLang="es-ES" sz="1800" u="sng">
                <a:solidFill>
                  <a:srgbClr val="800000"/>
                </a:solidFill>
              </a:rPr>
              <a:t>EPOC</a:t>
            </a:r>
            <a:r>
              <a:rPr lang="es-ES" altLang="es-ES" sz="1800">
                <a:solidFill>
                  <a:srgbClr val="000000"/>
                </a:solidFill>
              </a:rPr>
              <a:t> </a:t>
            </a:r>
            <a:r>
              <a:rPr lang="es-ES" altLang="es-ES" sz="1800" baseline="30000">
                <a:solidFill>
                  <a:srgbClr val="000000"/>
                </a:solidFill>
              </a:rPr>
              <a:t>1</a:t>
            </a:r>
          </a:p>
          <a:p>
            <a:pPr lvl="1" eaLnBrk="1" hangingPunct="1">
              <a:spcBef>
                <a:spcPts val="500"/>
              </a:spcBef>
              <a:buClr>
                <a:srgbClr val="3B812F"/>
              </a:buClr>
              <a:buSzPct val="60000"/>
              <a:buFont typeface="Wingdings" pitchFamily="2" charset="2"/>
              <a:buChar char=""/>
            </a:pPr>
            <a:r>
              <a:rPr lang="es-ES" altLang="es-ES" sz="1800" u="sng">
                <a:solidFill>
                  <a:srgbClr val="800000"/>
                </a:solidFill>
              </a:rPr>
              <a:t>Pacientes sin predicores de fracaso </a:t>
            </a:r>
            <a:r>
              <a:rPr lang="es-ES" altLang="es-ES" sz="1800">
                <a:solidFill>
                  <a:srgbClr val="000000"/>
                </a:solidFill>
              </a:rPr>
              <a:t>(insuficiencia respiratoria “de novo”, empeoramiento radiológico, alto shunt, SOFA elevados,  frecuencia cardíaca y PaO2/FiO2 bajas tras una hora de VMNI ) </a:t>
            </a:r>
            <a:r>
              <a:rPr lang="es-ES" altLang="es-ES" sz="1800" baseline="30000">
                <a:solidFill>
                  <a:srgbClr val="000000"/>
                </a:solidFill>
              </a:rPr>
              <a:t>2</a:t>
            </a:r>
          </a:p>
          <a:p>
            <a:pPr lvl="1" eaLnBrk="1" hangingPunct="1">
              <a:spcBef>
                <a:spcPts val="500"/>
              </a:spcBef>
              <a:buClr>
                <a:srgbClr val="3B812F"/>
              </a:buClr>
              <a:buSzPct val="60000"/>
              <a:buFont typeface="Wingdings" pitchFamily="2" charset="2"/>
              <a:buChar char=""/>
            </a:pPr>
            <a:r>
              <a:rPr lang="es-ES" altLang="es-ES" sz="1800">
                <a:solidFill>
                  <a:srgbClr val="000000"/>
                </a:solidFill>
              </a:rPr>
              <a:t>Buena respuesta al </a:t>
            </a:r>
            <a:r>
              <a:rPr lang="es-ES" altLang="es-ES" sz="1800" u="sng">
                <a:solidFill>
                  <a:srgbClr val="800000"/>
                </a:solidFill>
              </a:rPr>
              <a:t>tratamiento médico</a:t>
            </a:r>
          </a:p>
          <a:p>
            <a:pPr eaLnBrk="1" hangingPunct="1">
              <a:spcBef>
                <a:spcPts val="600"/>
              </a:spcBef>
              <a:buClr>
                <a:srgbClr val="CC9900"/>
              </a:buClr>
              <a:buSzPct val="65000"/>
              <a:buFont typeface="Wingdings" pitchFamily="2" charset="2"/>
              <a:buChar char=""/>
            </a:pPr>
            <a:r>
              <a:rPr lang="es-ES" altLang="es-ES" sz="1800">
                <a:solidFill>
                  <a:srgbClr val="000000"/>
                </a:solidFill>
              </a:rPr>
              <a:t>Siempre en </a:t>
            </a:r>
            <a:r>
              <a:rPr lang="es-ES" altLang="es-ES" sz="1800" u="sng">
                <a:solidFill>
                  <a:srgbClr val="800000"/>
                </a:solidFill>
              </a:rPr>
              <a:t>UCI</a:t>
            </a:r>
            <a:r>
              <a:rPr lang="es-ES" altLang="es-ES" sz="1800">
                <a:solidFill>
                  <a:srgbClr val="000000"/>
                </a:solidFill>
              </a:rPr>
              <a:t> y por manos expertas</a:t>
            </a:r>
          </a:p>
        </p:txBody>
      </p:sp>
      <p:sp>
        <p:nvSpPr>
          <p:cNvPr id="83971" name="Rectangle 3">
            <a:extLst>
              <a:ext uri="{FF2B5EF4-FFF2-40B4-BE49-F238E27FC236}">
                <a16:creationId xmlns:a16="http://schemas.microsoft.com/office/drawing/2014/main" id="{6FB0FCBB-6E6F-654B-8FC5-62E6DF83FF24}"/>
              </a:ext>
            </a:extLst>
          </p:cNvPr>
          <p:cNvSpPr>
            <a:spLocks noChangeArrowheads="1"/>
          </p:cNvSpPr>
          <p:nvPr/>
        </p:nvSpPr>
        <p:spPr bwMode="auto">
          <a:xfrm>
            <a:off x="407988" y="5718175"/>
            <a:ext cx="115204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Aft>
                <a:spcPts val="1200"/>
              </a:spcAft>
              <a:buClr>
                <a:srgbClr val="000000"/>
              </a:buClr>
              <a:buSzPct val="100000"/>
              <a:buFont typeface="Times New Roman" panose="02020603050405020304" pitchFamily="18" charset="0"/>
              <a:buAutoNum type="arabicPeriod"/>
            </a:pPr>
            <a:r>
              <a:rPr lang="en-GB" altLang="es-ES" sz="1000">
                <a:solidFill>
                  <a:srgbClr val="000000"/>
                </a:solidFill>
              </a:rPr>
              <a:t>Confalonieri M, Potena A, Carbone G, Della Porta R,  Tolley EA, Meduri GU. Acute respiratory failure in patients with severe community-acquired pneumonia. A prospective randomized evaluation of noninvasive ventilation. Am J Respir Crit Care Med 1999;160:1585-1591.</a:t>
            </a:r>
          </a:p>
          <a:p>
            <a:pPr eaLnBrk="1" hangingPunct="1">
              <a:spcAft>
                <a:spcPts val="1200"/>
              </a:spcAft>
              <a:buClr>
                <a:srgbClr val="000000"/>
              </a:buClr>
              <a:buSzPct val="100000"/>
              <a:buFont typeface="Times New Roman" panose="02020603050405020304" pitchFamily="18" charset="0"/>
              <a:buAutoNum type="arabicPeriod"/>
            </a:pPr>
            <a:r>
              <a:rPr lang="en-GB" altLang="es-ES" sz="1000">
                <a:solidFill>
                  <a:srgbClr val="000000"/>
                </a:solidFill>
              </a:rPr>
              <a:t>Carrillo A, González-Díaz G, Ferrer M, Martínez-Quintana ME,  López-Martínez A, Llamas N. Non-invasive ventilation  in community-acquired pneumonia and severe acute respiratory failure. </a:t>
            </a:r>
            <a:r>
              <a:rPr lang="es-ES" altLang="es-ES" sz="1000">
                <a:solidFill>
                  <a:srgbClr val="000000"/>
                </a:solidFill>
              </a:rPr>
              <a:t>Intensive Care Med 2012 Mar; 38(3):458-66.</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1">
            <a:extLst>
              <a:ext uri="{FF2B5EF4-FFF2-40B4-BE49-F238E27FC236}">
                <a16:creationId xmlns:a16="http://schemas.microsoft.com/office/drawing/2014/main" id="{FD0571A7-2386-3E45-8461-5419A035B072}"/>
              </a:ext>
            </a:extLst>
          </p:cNvPr>
          <p:cNvSpPr txBox="1">
            <a:spLocks noChangeArrowheads="1"/>
          </p:cNvSpPr>
          <p:nvPr/>
        </p:nvSpPr>
        <p:spPr bwMode="auto">
          <a:xfrm>
            <a:off x="2719388" y="274638"/>
            <a:ext cx="749141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b="1">
                <a:solidFill>
                  <a:srgbClr val="006633"/>
                </a:solidFill>
                <a:latin typeface="Garamond" panose="02020404030301010803" pitchFamily="18" charset="0"/>
              </a:rPr>
              <a:t>Neumonía de la comunidad </a:t>
            </a:r>
          </a:p>
        </p:txBody>
      </p:sp>
      <p:pic>
        <p:nvPicPr>
          <p:cNvPr id="86018" name="Imagen 1">
            <a:extLst>
              <a:ext uri="{FF2B5EF4-FFF2-40B4-BE49-F238E27FC236}">
                <a16:creationId xmlns:a16="http://schemas.microsoft.com/office/drawing/2014/main" id="{FFE9F9D7-CD4C-E248-A190-3DB22D143C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1268413"/>
            <a:ext cx="5653087"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Imagen 2">
            <a:extLst>
              <a:ext uri="{FF2B5EF4-FFF2-40B4-BE49-F238E27FC236}">
                <a16:creationId xmlns:a16="http://schemas.microsoft.com/office/drawing/2014/main" id="{7DE3AC21-214D-5F4E-BCE1-A4E1D3167A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2636838"/>
            <a:ext cx="43322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Imagen 3">
            <a:extLst>
              <a:ext uri="{FF2B5EF4-FFF2-40B4-BE49-F238E27FC236}">
                <a16:creationId xmlns:a16="http://schemas.microsoft.com/office/drawing/2014/main" id="{11C6DC81-8E61-B24B-9AA8-2279ED806D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0100" y="2565400"/>
            <a:ext cx="441642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CuadroTexto 4">
            <a:extLst>
              <a:ext uri="{FF2B5EF4-FFF2-40B4-BE49-F238E27FC236}">
                <a16:creationId xmlns:a16="http://schemas.microsoft.com/office/drawing/2014/main" id="{4484B5EE-1EC6-7348-BD49-B024722FF809}"/>
              </a:ext>
            </a:extLst>
          </p:cNvPr>
          <p:cNvSpPr txBox="1">
            <a:spLocks noChangeArrowheads="1"/>
          </p:cNvSpPr>
          <p:nvPr/>
        </p:nvSpPr>
        <p:spPr bwMode="auto">
          <a:xfrm>
            <a:off x="2039938" y="6092825"/>
            <a:ext cx="4413250"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eaLnBrk="1" hangingPunct="1">
              <a:buClr>
                <a:srgbClr val="000000"/>
              </a:buClr>
              <a:buSzPct val="100000"/>
              <a:buFont typeface="Times New Roman" panose="02020603050405020304" pitchFamily="18" charset="0"/>
              <a:buNone/>
            </a:pPr>
            <a:r>
              <a:rPr lang="es-ES" altLang="es-ES" sz="2000">
                <a:solidFill>
                  <a:srgbClr val="222268"/>
                </a:solidFill>
              </a:rPr>
              <a:t>Menos pacientes con criterios de ETI</a:t>
            </a:r>
          </a:p>
        </p:txBody>
      </p:sp>
      <p:sp>
        <p:nvSpPr>
          <p:cNvPr id="86022" name="CuadroTexto 8">
            <a:extLst>
              <a:ext uri="{FF2B5EF4-FFF2-40B4-BE49-F238E27FC236}">
                <a16:creationId xmlns:a16="http://schemas.microsoft.com/office/drawing/2014/main" id="{9D2A5D7A-80EC-364B-902C-4C7E00639E6F}"/>
              </a:ext>
            </a:extLst>
          </p:cNvPr>
          <p:cNvSpPr txBox="1">
            <a:spLocks noChangeArrowheads="1"/>
          </p:cNvSpPr>
          <p:nvPr/>
        </p:nvSpPr>
        <p:spPr bwMode="auto">
          <a:xfrm>
            <a:off x="6745288" y="6092825"/>
            <a:ext cx="3548062"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1" hangingPunct="1">
              <a:buClr>
                <a:srgbClr val="000000"/>
              </a:buClr>
              <a:buSzPct val="100000"/>
              <a:buFont typeface="Times New Roman" panose="02020603050405020304" pitchFamily="18" charset="0"/>
              <a:buNone/>
            </a:pPr>
            <a:r>
              <a:rPr lang="es-ES" altLang="es-ES" sz="2000">
                <a:solidFill>
                  <a:srgbClr val="222268"/>
                </a:solidFill>
              </a:rPr>
              <a:t>pO2/FiO2 mejor y más rápida</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D0D22B-D9F8-7E46-86AD-E4373EB72771}"/>
              </a:ext>
            </a:extLst>
          </p:cNvPr>
          <p:cNvSpPr>
            <a:spLocks noGrp="1"/>
          </p:cNvSpPr>
          <p:nvPr>
            <p:ph type="title"/>
          </p:nvPr>
        </p:nvSpPr>
        <p:spPr>
          <a:xfrm>
            <a:off x="2566988" y="188913"/>
            <a:ext cx="7643812" cy="849312"/>
          </a:xfrm>
        </p:spPr>
        <p:txBody>
          <a:bodyPr/>
          <a:lstStyle/>
          <a:p>
            <a:pPr>
              <a:defRPr/>
            </a:pPr>
            <a:r>
              <a:rPr lang="es-ES" altLang="es-ES" b="1" dirty="0">
                <a:solidFill>
                  <a:srgbClr val="006633"/>
                </a:solidFill>
                <a:latin typeface="Garamond" panose="02020404030301010803" pitchFamily="18" charset="0"/>
              </a:rPr>
              <a:t>VNI en medicina paliativa </a:t>
            </a:r>
            <a:endParaRPr lang="es-ES" dirty="0"/>
          </a:p>
        </p:txBody>
      </p:sp>
      <p:sp>
        <p:nvSpPr>
          <p:cNvPr id="3" name="Marcador de contenido 2">
            <a:extLst>
              <a:ext uri="{FF2B5EF4-FFF2-40B4-BE49-F238E27FC236}">
                <a16:creationId xmlns:a16="http://schemas.microsoft.com/office/drawing/2014/main" id="{400892F0-8946-2A44-B8B3-D7E87ACABF06}"/>
              </a:ext>
            </a:extLst>
          </p:cNvPr>
          <p:cNvSpPr>
            <a:spLocks noGrp="1"/>
          </p:cNvSpPr>
          <p:nvPr>
            <p:ph idx="1"/>
          </p:nvPr>
        </p:nvSpPr>
        <p:spPr>
          <a:xfrm>
            <a:off x="2063750" y="1773238"/>
            <a:ext cx="6491288" cy="3413125"/>
          </a:xfrm>
        </p:spPr>
        <p:txBody>
          <a:bodyPr/>
          <a:lstStyle/>
          <a:p>
            <a:pPr>
              <a:spcBef>
                <a:spcPts val="576"/>
              </a:spcBef>
              <a:spcAft>
                <a:spcPts val="600"/>
              </a:spcAft>
              <a:defRPr/>
            </a:pPr>
            <a:r>
              <a:rPr lang="es-ES" sz="2400" b="1" dirty="0"/>
              <a:t>Paciente tipo 1 </a:t>
            </a:r>
            <a:r>
              <a:rPr lang="es-ES" sz="2400" dirty="0">
                <a:sym typeface="Wingdings" pitchFamily="2" charset="2"/>
              </a:rPr>
              <a:t> sin limitación de terapia</a:t>
            </a:r>
          </a:p>
          <a:p>
            <a:pPr>
              <a:spcBef>
                <a:spcPts val="576"/>
              </a:spcBef>
              <a:spcAft>
                <a:spcPts val="600"/>
              </a:spcAft>
              <a:defRPr/>
            </a:pPr>
            <a:r>
              <a:rPr lang="es-ES" sz="2400" b="1" dirty="0">
                <a:sym typeface="Wingdings" pitchFamily="2" charset="2"/>
              </a:rPr>
              <a:t>Paciente tipo 2 </a:t>
            </a:r>
            <a:r>
              <a:rPr lang="es-ES" sz="2400" dirty="0">
                <a:sym typeface="Wingdings" pitchFamily="2" charset="2"/>
              </a:rPr>
              <a:t> ONI</a:t>
            </a:r>
          </a:p>
          <a:p>
            <a:pPr lvl="1">
              <a:spcBef>
                <a:spcPts val="576"/>
              </a:spcBef>
              <a:spcAft>
                <a:spcPts val="600"/>
              </a:spcAft>
              <a:defRPr/>
            </a:pPr>
            <a:r>
              <a:rPr lang="es-ES" sz="1800" dirty="0">
                <a:sym typeface="Wingdings" pitchFamily="2" charset="2"/>
              </a:rPr>
              <a:t>No intubación</a:t>
            </a:r>
          </a:p>
          <a:p>
            <a:pPr lvl="1">
              <a:spcBef>
                <a:spcPts val="576"/>
              </a:spcBef>
              <a:spcAft>
                <a:spcPts val="600"/>
              </a:spcAft>
              <a:defRPr/>
            </a:pPr>
            <a:r>
              <a:rPr lang="es-ES" sz="1800" dirty="0">
                <a:sym typeface="Wingdings" pitchFamily="2" charset="2"/>
              </a:rPr>
              <a:t>Uso de la VNI para sobrevivir a la hospitalización</a:t>
            </a:r>
          </a:p>
          <a:p>
            <a:pPr>
              <a:spcBef>
                <a:spcPts val="576"/>
              </a:spcBef>
              <a:spcAft>
                <a:spcPts val="600"/>
              </a:spcAft>
              <a:defRPr/>
            </a:pPr>
            <a:r>
              <a:rPr lang="es-ES" sz="2400" b="1" dirty="0">
                <a:sym typeface="Wingdings" pitchFamily="2" charset="2"/>
              </a:rPr>
              <a:t>Paciente tipo 3 </a:t>
            </a:r>
            <a:r>
              <a:rPr lang="es-ES" sz="2400" dirty="0">
                <a:sym typeface="Wingdings" pitchFamily="2" charset="2"/>
              </a:rPr>
              <a:t> VNI como </a:t>
            </a:r>
            <a:r>
              <a:rPr lang="es-ES" sz="2400" dirty="0" err="1">
                <a:sym typeface="Wingdings" pitchFamily="2" charset="2"/>
              </a:rPr>
              <a:t>ttº</a:t>
            </a:r>
            <a:r>
              <a:rPr lang="es-ES" sz="2400" dirty="0">
                <a:sym typeface="Wingdings" pitchFamily="2" charset="2"/>
              </a:rPr>
              <a:t> </a:t>
            </a:r>
            <a:r>
              <a:rPr lang="es-ES" sz="2400" dirty="0" err="1">
                <a:sym typeface="Wingdings" pitchFamily="2" charset="2"/>
              </a:rPr>
              <a:t>síntomático</a:t>
            </a:r>
            <a:endParaRPr lang="es-ES" sz="2400" dirty="0">
              <a:sym typeface="Wingdings" pitchFamily="2" charset="2"/>
            </a:endParaRPr>
          </a:p>
          <a:p>
            <a:pPr lvl="1">
              <a:spcBef>
                <a:spcPts val="576"/>
              </a:spcBef>
              <a:spcAft>
                <a:spcPts val="600"/>
              </a:spcAft>
              <a:defRPr/>
            </a:pPr>
            <a:r>
              <a:rPr lang="es-ES" sz="1800" dirty="0">
                <a:sym typeface="Wingdings" pitchFamily="2" charset="2"/>
              </a:rPr>
              <a:t>Disminuye disnea</a:t>
            </a:r>
          </a:p>
          <a:p>
            <a:pPr lvl="1">
              <a:spcBef>
                <a:spcPts val="576"/>
              </a:spcBef>
              <a:spcAft>
                <a:spcPts val="600"/>
              </a:spcAft>
              <a:defRPr/>
            </a:pPr>
            <a:r>
              <a:rPr lang="es-ES" sz="1800" dirty="0">
                <a:sym typeface="Wingdings" pitchFamily="2" charset="2"/>
              </a:rPr>
              <a:t>Disminuye requerimientos de opiáceos</a:t>
            </a:r>
            <a:endParaRPr lang="es-ES" sz="1800" dirty="0"/>
          </a:p>
        </p:txBody>
      </p:sp>
      <p:pic>
        <p:nvPicPr>
          <p:cNvPr id="88067" name="Imagen 4">
            <a:extLst>
              <a:ext uri="{FF2B5EF4-FFF2-40B4-BE49-F238E27FC236}">
                <a16:creationId xmlns:a16="http://schemas.microsoft.com/office/drawing/2014/main" id="{C44D03E4-02F8-3748-B5CF-3763BC88B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4724400"/>
            <a:ext cx="29591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4DF583B6-E61D-8542-9075-F84E260A2DB3}"/>
              </a:ext>
            </a:extLst>
          </p:cNvPr>
          <p:cNvSpPr/>
          <p:nvPr/>
        </p:nvSpPr>
        <p:spPr>
          <a:xfrm>
            <a:off x="2640013" y="6042025"/>
            <a:ext cx="4535487" cy="460375"/>
          </a:xfrm>
          <a:prstGeom prst="rect">
            <a:avLst/>
          </a:prstGeom>
        </p:spPr>
        <p:txBody>
          <a:bodyPr>
            <a:spAutoFit/>
          </a:bodyPr>
          <a:lstStyle/>
          <a:p>
            <a:pPr>
              <a:defRPr/>
            </a:pPr>
            <a:r>
              <a:rPr lang="en" sz="1200" dirty="0">
                <a:solidFill>
                  <a:srgbClr val="231F20"/>
                </a:solidFill>
                <a:latin typeface="+mj-lt"/>
              </a:rPr>
              <a:t>Curtis JR, Cook DJ, </a:t>
            </a:r>
            <a:r>
              <a:rPr lang="en" sz="1200" dirty="0" err="1">
                <a:solidFill>
                  <a:srgbClr val="231F20"/>
                </a:solidFill>
                <a:latin typeface="+mj-lt"/>
              </a:rPr>
              <a:t>Sinuff</a:t>
            </a:r>
            <a:r>
              <a:rPr lang="en" sz="1200" dirty="0">
                <a:solidFill>
                  <a:srgbClr val="231F20"/>
                </a:solidFill>
                <a:latin typeface="+mj-lt"/>
              </a:rPr>
              <a:t> T, et al. A task force of the Society of Critical Care Medicine. </a:t>
            </a:r>
            <a:r>
              <a:rPr lang="en" sz="1200" dirty="0" err="1">
                <a:solidFill>
                  <a:srgbClr val="231F20"/>
                </a:solidFill>
                <a:latin typeface="+mj-lt"/>
              </a:rPr>
              <a:t>Crit</a:t>
            </a:r>
            <a:r>
              <a:rPr lang="en" sz="1200" dirty="0">
                <a:solidFill>
                  <a:srgbClr val="231F20"/>
                </a:solidFill>
                <a:latin typeface="+mj-lt"/>
              </a:rPr>
              <a:t> Care Med 2007; 35: 932–939.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89" name="Group 6">
            <a:extLst>
              <a:ext uri="{FF2B5EF4-FFF2-40B4-BE49-F238E27FC236}">
                <a16:creationId xmlns:a16="http://schemas.microsoft.com/office/drawing/2014/main" id="{D6F8E40B-EADA-FF48-92BD-93355E87B7F1}"/>
              </a:ext>
            </a:extLst>
          </p:cNvPr>
          <p:cNvGrpSpPr>
            <a:grpSpLocks/>
          </p:cNvGrpSpPr>
          <p:nvPr/>
        </p:nvGrpSpPr>
        <p:grpSpPr bwMode="auto">
          <a:xfrm>
            <a:off x="6407150" y="3759200"/>
            <a:ext cx="3956050" cy="2405063"/>
            <a:chOff x="3076" y="2368"/>
            <a:chExt cx="2492" cy="1515"/>
          </a:xfrm>
        </p:grpSpPr>
        <p:pic>
          <p:nvPicPr>
            <p:cNvPr id="89099" name="Picture 7">
              <a:extLst>
                <a:ext uri="{FF2B5EF4-FFF2-40B4-BE49-F238E27FC236}">
                  <a16:creationId xmlns:a16="http://schemas.microsoft.com/office/drawing/2014/main" id="{F2EB4D0A-AAFD-3448-AE87-A3020758B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 y="2368"/>
              <a:ext cx="2492" cy="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0" name="Rectangle 8">
              <a:extLst>
                <a:ext uri="{FF2B5EF4-FFF2-40B4-BE49-F238E27FC236}">
                  <a16:creationId xmlns:a16="http://schemas.microsoft.com/office/drawing/2014/main" id="{9DEBC894-472A-544E-89F3-3754561CAF7E}"/>
                </a:ext>
              </a:extLst>
            </p:cNvPr>
            <p:cNvSpPr>
              <a:spLocks noChangeArrowheads="1"/>
            </p:cNvSpPr>
            <p:nvPr/>
          </p:nvSpPr>
          <p:spPr bwMode="auto">
            <a:xfrm>
              <a:off x="4805" y="3139"/>
              <a:ext cx="177" cy="444"/>
            </a:xfrm>
            <a:prstGeom prst="rect">
              <a:avLst/>
            </a:prstGeom>
            <a:solidFill>
              <a:srgbClr val="1180C0"/>
            </a:solidFill>
            <a:ln w="25560" cap="sq">
              <a:solidFill>
                <a:srgbClr val="000000"/>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89101" name="Rectangle 9">
              <a:extLst>
                <a:ext uri="{FF2B5EF4-FFF2-40B4-BE49-F238E27FC236}">
                  <a16:creationId xmlns:a16="http://schemas.microsoft.com/office/drawing/2014/main" id="{47D469EB-AFF1-2F40-988C-18A05D5FA785}"/>
                </a:ext>
              </a:extLst>
            </p:cNvPr>
            <p:cNvSpPr>
              <a:spLocks noChangeArrowheads="1"/>
            </p:cNvSpPr>
            <p:nvPr/>
          </p:nvSpPr>
          <p:spPr bwMode="auto">
            <a:xfrm>
              <a:off x="5237" y="3169"/>
              <a:ext cx="177" cy="414"/>
            </a:xfrm>
            <a:prstGeom prst="rect">
              <a:avLst/>
            </a:prstGeom>
            <a:solidFill>
              <a:srgbClr val="3B812F"/>
            </a:solidFill>
            <a:ln w="25560" cap="sq">
              <a:solidFill>
                <a:srgbClr val="295D20"/>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ES" altLang="es-ES"/>
            </a:p>
          </p:txBody>
        </p:sp>
      </p:grpSp>
      <p:sp>
        <p:nvSpPr>
          <p:cNvPr id="89090" name="Text Box 1">
            <a:extLst>
              <a:ext uri="{FF2B5EF4-FFF2-40B4-BE49-F238E27FC236}">
                <a16:creationId xmlns:a16="http://schemas.microsoft.com/office/drawing/2014/main" id="{13856529-08AB-3548-A141-790C5DD4C249}"/>
              </a:ext>
            </a:extLst>
          </p:cNvPr>
          <p:cNvSpPr txBox="1">
            <a:spLocks noChangeArrowheads="1"/>
          </p:cNvSpPr>
          <p:nvPr/>
        </p:nvSpPr>
        <p:spPr bwMode="auto">
          <a:xfrm>
            <a:off x="2719388" y="274638"/>
            <a:ext cx="749141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b="1">
                <a:solidFill>
                  <a:srgbClr val="006633"/>
                </a:solidFill>
                <a:latin typeface="Garamond" panose="02020404030301010803" pitchFamily="18" charset="0"/>
              </a:rPr>
              <a:t>VNI en medicina paliativa </a:t>
            </a:r>
          </a:p>
        </p:txBody>
      </p:sp>
      <p:sp>
        <p:nvSpPr>
          <p:cNvPr id="89091" name="Text Box 2">
            <a:extLst>
              <a:ext uri="{FF2B5EF4-FFF2-40B4-BE49-F238E27FC236}">
                <a16:creationId xmlns:a16="http://schemas.microsoft.com/office/drawing/2014/main" id="{28E8A01A-C59C-D744-84DE-C8D388656879}"/>
              </a:ext>
            </a:extLst>
          </p:cNvPr>
          <p:cNvSpPr txBox="1">
            <a:spLocks noChangeArrowheads="1"/>
          </p:cNvSpPr>
          <p:nvPr/>
        </p:nvSpPr>
        <p:spPr bwMode="auto">
          <a:xfrm>
            <a:off x="2711450" y="1989138"/>
            <a:ext cx="353377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457200" indent="-457200">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1pPr>
            <a:lvl2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2pPr>
            <a:lvl3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3pPr>
            <a:lvl4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4pPr>
            <a:lvl5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00"/>
              </a:spcBef>
              <a:spcAft>
                <a:spcPts val="1200"/>
              </a:spcAft>
              <a:buClr>
                <a:srgbClr val="CC9900"/>
              </a:buClr>
              <a:buSzPct val="100000"/>
              <a:buFont typeface="Times New Roman" panose="02020603050405020304" pitchFamily="18" charset="0"/>
              <a:buAutoNum type="arabicPeriod"/>
            </a:pPr>
            <a:r>
              <a:rPr lang="es-ES" altLang="es-ES" sz="2000">
                <a:solidFill>
                  <a:srgbClr val="000000"/>
                </a:solidFill>
              </a:rPr>
              <a:t>VNI como limitación de esfuerzo terapéutico (pacientes no intubables que sufren un FRA)</a:t>
            </a:r>
          </a:p>
          <a:p>
            <a:pPr eaLnBrk="1" hangingPunct="1">
              <a:spcBef>
                <a:spcPts val="500"/>
              </a:spcBef>
              <a:spcAft>
                <a:spcPts val="1200"/>
              </a:spcAft>
              <a:buClr>
                <a:srgbClr val="CC9900"/>
              </a:buClr>
              <a:buSzPct val="100000"/>
              <a:buFont typeface="Times New Roman" panose="02020603050405020304" pitchFamily="18" charset="0"/>
              <a:buAutoNum type="arabicPeriod"/>
            </a:pPr>
            <a:r>
              <a:rPr lang="es-ES" altLang="es-ES" sz="2000">
                <a:solidFill>
                  <a:srgbClr val="000000"/>
                </a:solidFill>
              </a:rPr>
              <a:t>La VNI como tratamiento sintomático de la disnea </a:t>
            </a:r>
          </a:p>
        </p:txBody>
      </p:sp>
      <p:sp>
        <p:nvSpPr>
          <p:cNvPr id="89092" name="Rectangle 3">
            <a:extLst>
              <a:ext uri="{FF2B5EF4-FFF2-40B4-BE49-F238E27FC236}">
                <a16:creationId xmlns:a16="http://schemas.microsoft.com/office/drawing/2014/main" id="{71D6352E-6DBF-344E-9D18-24358B99B88D}"/>
              </a:ext>
            </a:extLst>
          </p:cNvPr>
          <p:cNvSpPr>
            <a:spLocks noChangeArrowheads="1"/>
          </p:cNvSpPr>
          <p:nvPr/>
        </p:nvSpPr>
        <p:spPr bwMode="auto">
          <a:xfrm>
            <a:off x="2711450" y="1333500"/>
            <a:ext cx="3938588" cy="371475"/>
          </a:xfrm>
          <a:prstGeom prst="rect">
            <a:avLst/>
          </a:prstGeom>
          <a:solidFill>
            <a:srgbClr val="28571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800">
                <a:solidFill>
                  <a:srgbClr val="FFFFFF"/>
                </a:solidFill>
              </a:rPr>
              <a:t>Debemos distinguir dos situaciones: </a:t>
            </a:r>
          </a:p>
        </p:txBody>
      </p:sp>
      <p:pic>
        <p:nvPicPr>
          <p:cNvPr id="89093" name="Picture 4">
            <a:extLst>
              <a:ext uri="{FF2B5EF4-FFF2-40B4-BE49-F238E27FC236}">
                <a16:creationId xmlns:a16="http://schemas.microsoft.com/office/drawing/2014/main" id="{102EF8A3-19FC-D343-808D-148EBC738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1268413"/>
            <a:ext cx="35798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5">
            <a:extLst>
              <a:ext uri="{FF2B5EF4-FFF2-40B4-BE49-F238E27FC236}">
                <a16:creationId xmlns:a16="http://schemas.microsoft.com/office/drawing/2014/main" id="{F57BE560-DD98-614B-9C4E-F4427EC98515}"/>
              </a:ext>
            </a:extLst>
          </p:cNvPr>
          <p:cNvSpPr>
            <a:spLocks noChangeArrowheads="1"/>
          </p:cNvSpPr>
          <p:nvPr/>
        </p:nvSpPr>
        <p:spPr bwMode="auto">
          <a:xfrm>
            <a:off x="7150100" y="3597275"/>
            <a:ext cx="30051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n-GB" altLang="es-ES" sz="1200" i="1">
                <a:solidFill>
                  <a:srgbClr val="000000"/>
                </a:solidFill>
              </a:rPr>
              <a:t>Levy M. </a:t>
            </a:r>
            <a:r>
              <a:rPr lang="es-ES" altLang="es-ES" sz="1200" i="1">
                <a:solidFill>
                  <a:srgbClr val="000000"/>
                </a:solidFill>
              </a:rPr>
              <a:t>Crit Care Med 2004;32:2002-7</a:t>
            </a:r>
          </a:p>
        </p:txBody>
      </p:sp>
      <p:sp>
        <p:nvSpPr>
          <p:cNvPr id="89095" name="Rectangle 10">
            <a:extLst>
              <a:ext uri="{FF2B5EF4-FFF2-40B4-BE49-F238E27FC236}">
                <a16:creationId xmlns:a16="http://schemas.microsoft.com/office/drawing/2014/main" id="{F61E74EC-806F-6745-BDFD-F9516A69E58C}"/>
              </a:ext>
            </a:extLst>
          </p:cNvPr>
          <p:cNvSpPr>
            <a:spLocks noChangeArrowheads="1"/>
          </p:cNvSpPr>
          <p:nvPr/>
        </p:nvSpPr>
        <p:spPr bwMode="auto">
          <a:xfrm>
            <a:off x="6902450" y="6149975"/>
            <a:ext cx="34623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n-GB" altLang="es-ES" sz="1100">
                <a:solidFill>
                  <a:srgbClr val="000000"/>
                </a:solidFill>
              </a:rPr>
              <a:t>Schettino G. </a:t>
            </a:r>
            <a:r>
              <a:rPr lang="es-ES" altLang="es-ES" sz="1100">
                <a:solidFill>
                  <a:srgbClr val="000000"/>
                </a:solidFill>
              </a:rPr>
              <a:t>Crit Care Med 2005; 33:1976-1982</a:t>
            </a:r>
          </a:p>
        </p:txBody>
      </p:sp>
      <p:pic>
        <p:nvPicPr>
          <p:cNvPr id="89096" name="Imagen 5" descr="IMG_1384.JPG">
            <a:extLst>
              <a:ext uri="{FF2B5EF4-FFF2-40B4-BE49-F238E27FC236}">
                <a16:creationId xmlns:a16="http://schemas.microsoft.com/office/drawing/2014/main" id="{8734E079-8051-234D-9A98-BBC58BD631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4365625"/>
            <a:ext cx="16383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Flecha derecha 1">
            <a:extLst>
              <a:ext uri="{FF2B5EF4-FFF2-40B4-BE49-F238E27FC236}">
                <a16:creationId xmlns:a16="http://schemas.microsoft.com/office/drawing/2014/main" id="{95FC79B2-7397-9542-A992-A02BA522537C}"/>
              </a:ext>
            </a:extLst>
          </p:cNvPr>
          <p:cNvSpPr>
            <a:spLocks noChangeArrowheads="1"/>
          </p:cNvSpPr>
          <p:nvPr/>
        </p:nvSpPr>
        <p:spPr bwMode="auto">
          <a:xfrm>
            <a:off x="6240463" y="2420938"/>
            <a:ext cx="431800" cy="287337"/>
          </a:xfrm>
          <a:prstGeom prst="rightArrow">
            <a:avLst>
              <a:gd name="adj1" fmla="val 50000"/>
              <a:gd name="adj2" fmla="val 50002"/>
            </a:avLst>
          </a:prstGeom>
          <a:solidFill>
            <a:srgbClr val="00B8FF"/>
          </a:solidFill>
          <a:ln w="9525">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89098" name="Flecha derecha 13">
            <a:extLst>
              <a:ext uri="{FF2B5EF4-FFF2-40B4-BE49-F238E27FC236}">
                <a16:creationId xmlns:a16="http://schemas.microsoft.com/office/drawing/2014/main" id="{C242EAB8-2F41-7448-B7FF-94E4499EBF00}"/>
              </a:ext>
            </a:extLst>
          </p:cNvPr>
          <p:cNvSpPr>
            <a:spLocks noChangeArrowheads="1"/>
          </p:cNvSpPr>
          <p:nvPr/>
        </p:nvSpPr>
        <p:spPr bwMode="auto">
          <a:xfrm rot="2897919">
            <a:off x="6075363" y="3263900"/>
            <a:ext cx="831850" cy="257175"/>
          </a:xfrm>
          <a:prstGeom prst="rightArrow">
            <a:avLst>
              <a:gd name="adj1" fmla="val 50000"/>
              <a:gd name="adj2" fmla="val 50001"/>
            </a:avLst>
          </a:prstGeom>
          <a:solidFill>
            <a:srgbClr val="00B8FF"/>
          </a:solidFill>
          <a:ln w="9525">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s-ES" altLang="es-ES"/>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1">
            <a:extLst>
              <a:ext uri="{FF2B5EF4-FFF2-40B4-BE49-F238E27FC236}">
                <a16:creationId xmlns:a16="http://schemas.microsoft.com/office/drawing/2014/main" id="{4BFDB5EF-8071-F44A-A88D-9AA104A6B06F}"/>
              </a:ext>
            </a:extLst>
          </p:cNvPr>
          <p:cNvSpPr txBox="1">
            <a:spLocks noChangeArrowheads="1"/>
          </p:cNvSpPr>
          <p:nvPr/>
        </p:nvSpPr>
        <p:spPr bwMode="auto">
          <a:xfrm>
            <a:off x="2719388" y="274638"/>
            <a:ext cx="749141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b="1">
                <a:solidFill>
                  <a:srgbClr val="006633"/>
                </a:solidFill>
                <a:latin typeface="Garamond" panose="02020404030301010803" pitchFamily="18" charset="0"/>
              </a:rPr>
              <a:t>VNI y medicina paliativa: </a:t>
            </a:r>
            <a:r>
              <a:rPr lang="es-ES" altLang="es-ES" sz="4200" b="1">
                <a:solidFill>
                  <a:srgbClr val="800000"/>
                </a:solidFill>
                <a:latin typeface="Garamond" panose="02020404030301010803" pitchFamily="18" charset="0"/>
              </a:rPr>
              <a:t>edad </a:t>
            </a:r>
          </a:p>
        </p:txBody>
      </p:sp>
      <p:pic>
        <p:nvPicPr>
          <p:cNvPr id="91138" name="Picture 2">
            <a:extLst>
              <a:ext uri="{FF2B5EF4-FFF2-40B4-BE49-F238E27FC236}">
                <a16:creationId xmlns:a16="http://schemas.microsoft.com/office/drawing/2014/main" id="{EE1BCDAB-23BD-9244-9E2E-FA5434B2E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1268413"/>
            <a:ext cx="766445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a:extLst>
              <a:ext uri="{FF2B5EF4-FFF2-40B4-BE49-F238E27FC236}">
                <a16:creationId xmlns:a16="http://schemas.microsoft.com/office/drawing/2014/main" id="{24C16D4A-C0AC-E847-AF9F-3E62E6B73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52" t="5161" r="4266" b="38330"/>
          <a:stretch>
            <a:fillRect/>
          </a:stretch>
        </p:blipFill>
        <p:spPr bwMode="auto">
          <a:xfrm>
            <a:off x="2919413" y="3632200"/>
            <a:ext cx="7105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Oval 4">
            <a:extLst>
              <a:ext uri="{FF2B5EF4-FFF2-40B4-BE49-F238E27FC236}">
                <a16:creationId xmlns:a16="http://schemas.microsoft.com/office/drawing/2014/main" id="{77DCB25B-C964-C445-9D21-D649C903DF0C}"/>
              </a:ext>
            </a:extLst>
          </p:cNvPr>
          <p:cNvSpPr>
            <a:spLocks noChangeArrowheads="1"/>
          </p:cNvSpPr>
          <p:nvPr/>
        </p:nvSpPr>
        <p:spPr bwMode="auto">
          <a:xfrm>
            <a:off x="8577263" y="3548063"/>
            <a:ext cx="1720850" cy="2655887"/>
          </a:xfrm>
          <a:prstGeom prst="ellipse">
            <a:avLst/>
          </a:prstGeom>
          <a:noFill/>
          <a:ln w="19080" cap="sq">
            <a:solidFill>
              <a:srgbClr val="FF6600"/>
            </a:solidFill>
            <a:miter lim="800000"/>
            <a:headEnd/>
            <a:tailEnd/>
          </a:ln>
          <a:effectLst>
            <a:outerShdw blurRad="63500" dist="75597" dir="1064680" algn="ctr" rotWithShape="0">
              <a:srgbClr val="000000">
                <a:alpha val="35036"/>
              </a:srgbClr>
            </a:outerShdw>
          </a:effectLst>
        </p:spPr>
        <p:txBody>
          <a:bodyPr wrap="none" anchor="ctr"/>
          <a:lstStyle/>
          <a:p>
            <a:pPr eaLnBrk="1" hangingPunct="1">
              <a:buClr>
                <a:srgbClr val="000000"/>
              </a:buClr>
              <a:buSzPct val="100000"/>
              <a:buFont typeface="Times New Roman" pitchFamily="18" charset="0"/>
              <a:buNone/>
              <a:defRPr/>
            </a:pPr>
            <a:endParaRPr lang="es-ES"/>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1">
            <a:extLst>
              <a:ext uri="{FF2B5EF4-FFF2-40B4-BE49-F238E27FC236}">
                <a16:creationId xmlns:a16="http://schemas.microsoft.com/office/drawing/2014/main" id="{88B11ABD-55CF-B245-8BCE-C7B8EEF3FAEB}"/>
              </a:ext>
            </a:extLst>
          </p:cNvPr>
          <p:cNvSpPr txBox="1">
            <a:spLocks noChangeArrowheads="1"/>
          </p:cNvSpPr>
          <p:nvPr/>
        </p:nvSpPr>
        <p:spPr bwMode="auto">
          <a:xfrm>
            <a:off x="2719388" y="274638"/>
            <a:ext cx="74914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b="1">
                <a:solidFill>
                  <a:srgbClr val="006633"/>
                </a:solidFill>
                <a:latin typeface="Garamond" panose="02020404030301010803" pitchFamily="18" charset="0"/>
              </a:rPr>
              <a:t>Sdr. obesidad-hipoventilación</a:t>
            </a:r>
          </a:p>
        </p:txBody>
      </p:sp>
      <p:sp>
        <p:nvSpPr>
          <p:cNvPr id="93186" name="Rectangle 2">
            <a:extLst>
              <a:ext uri="{FF2B5EF4-FFF2-40B4-BE49-F238E27FC236}">
                <a16:creationId xmlns:a16="http://schemas.microsoft.com/office/drawing/2014/main" id="{49E777EE-A296-424B-8D11-30F735B97874}"/>
              </a:ext>
            </a:extLst>
          </p:cNvPr>
          <p:cNvSpPr>
            <a:spLocks noChangeArrowheads="1"/>
          </p:cNvSpPr>
          <p:nvPr/>
        </p:nvSpPr>
        <p:spPr bwMode="auto">
          <a:xfrm>
            <a:off x="2208213" y="6397625"/>
            <a:ext cx="388937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000">
                <a:solidFill>
                  <a:srgbClr val="000000"/>
                </a:solidFill>
              </a:rPr>
              <a:t>Carrillo  A. Et al. Am J Respir Crit Care Med 2012;186:1279–85</a:t>
            </a:r>
          </a:p>
        </p:txBody>
      </p:sp>
      <p:grpSp>
        <p:nvGrpSpPr>
          <p:cNvPr id="93187" name="Group 3">
            <a:extLst>
              <a:ext uri="{FF2B5EF4-FFF2-40B4-BE49-F238E27FC236}">
                <a16:creationId xmlns:a16="http://schemas.microsoft.com/office/drawing/2014/main" id="{30CD24DC-CC74-6C46-93FF-880C20EB5B97}"/>
              </a:ext>
            </a:extLst>
          </p:cNvPr>
          <p:cNvGrpSpPr>
            <a:grpSpLocks/>
          </p:cNvGrpSpPr>
          <p:nvPr/>
        </p:nvGrpSpPr>
        <p:grpSpPr bwMode="auto">
          <a:xfrm>
            <a:off x="6069013" y="3983038"/>
            <a:ext cx="4254500" cy="2559050"/>
            <a:chOff x="2845" y="2575"/>
            <a:chExt cx="2680" cy="1612"/>
          </a:xfrm>
        </p:grpSpPr>
        <p:pic>
          <p:nvPicPr>
            <p:cNvPr id="93190" name="Picture 4">
              <a:extLst>
                <a:ext uri="{FF2B5EF4-FFF2-40B4-BE49-F238E27FC236}">
                  <a16:creationId xmlns:a16="http://schemas.microsoft.com/office/drawing/2014/main" id="{2DEF0A34-53E8-6345-ADF8-50F8BE32D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 y="2575"/>
              <a:ext cx="2680" cy="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 Box 5">
              <a:extLst>
                <a:ext uri="{FF2B5EF4-FFF2-40B4-BE49-F238E27FC236}">
                  <a16:creationId xmlns:a16="http://schemas.microsoft.com/office/drawing/2014/main" id="{D4009126-9CFC-4B43-883C-CC423D5E6A59}"/>
                </a:ext>
              </a:extLst>
            </p:cNvPr>
            <p:cNvSpPr txBox="1">
              <a:spLocks noChangeArrowheads="1"/>
            </p:cNvSpPr>
            <p:nvPr/>
          </p:nvSpPr>
          <p:spPr bwMode="auto">
            <a:xfrm>
              <a:off x="3476" y="3568"/>
              <a:ext cx="1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200">
                  <a:solidFill>
                    <a:srgbClr val="000000"/>
                  </a:solidFill>
                  <a:latin typeface="Rockwell" panose="02060603020205020403" pitchFamily="18" charset="77"/>
                </a:rPr>
                <a:t>OR 1.83;95%[CI], 1.24-2.69</a:t>
              </a:r>
            </a:p>
          </p:txBody>
        </p:sp>
      </p:grpSp>
      <p:sp>
        <p:nvSpPr>
          <p:cNvPr id="93188" name="Text Box 6">
            <a:extLst>
              <a:ext uri="{FF2B5EF4-FFF2-40B4-BE49-F238E27FC236}">
                <a16:creationId xmlns:a16="http://schemas.microsoft.com/office/drawing/2014/main" id="{1268B19B-0C9D-CD49-8128-923A6FD91BB2}"/>
              </a:ext>
            </a:extLst>
          </p:cNvPr>
          <p:cNvSpPr txBox="1">
            <a:spLocks noChangeArrowheads="1"/>
          </p:cNvSpPr>
          <p:nvPr/>
        </p:nvSpPr>
        <p:spPr bwMode="auto">
          <a:xfrm>
            <a:off x="1920875" y="1471613"/>
            <a:ext cx="7491413"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marL="668338" indent="-325438">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00"/>
              </a:spcBef>
              <a:buClr>
                <a:srgbClr val="CC9900"/>
              </a:buClr>
              <a:buSzPct val="65000"/>
              <a:buFont typeface="Wingdings" pitchFamily="2" charset="2"/>
              <a:buChar char=""/>
            </a:pPr>
            <a:r>
              <a:rPr lang="es-ES" altLang="es-ES" sz="2000" u="sng">
                <a:solidFill>
                  <a:srgbClr val="800000"/>
                </a:solidFill>
              </a:rPr>
              <a:t>2ª indicación</a:t>
            </a:r>
            <a:r>
              <a:rPr lang="es-ES" altLang="es-ES" sz="2000">
                <a:solidFill>
                  <a:srgbClr val="000000"/>
                </a:solidFill>
              </a:rPr>
              <a:t>, tras el EPOC, de VNI en FRA-2</a:t>
            </a:r>
          </a:p>
          <a:p>
            <a:pPr eaLnBrk="1" hangingPunct="1">
              <a:spcBef>
                <a:spcPts val="500"/>
              </a:spcBef>
              <a:buClr>
                <a:srgbClr val="CC9900"/>
              </a:buClr>
              <a:buSzPct val="65000"/>
              <a:buFont typeface="Wingdings" pitchFamily="2" charset="2"/>
              <a:buChar char=""/>
            </a:pPr>
            <a:r>
              <a:rPr lang="es-ES" altLang="es-ES" sz="2000">
                <a:solidFill>
                  <a:srgbClr val="000000"/>
                </a:solidFill>
              </a:rPr>
              <a:t>La VNI con PS es el </a:t>
            </a:r>
            <a:r>
              <a:rPr lang="es-ES" altLang="es-ES" sz="2000" u="sng">
                <a:solidFill>
                  <a:srgbClr val="800000"/>
                </a:solidFill>
              </a:rPr>
              <a:t>único tratamiento</a:t>
            </a:r>
          </a:p>
          <a:p>
            <a:pPr eaLnBrk="1" hangingPunct="1">
              <a:spcBef>
                <a:spcPts val="500"/>
              </a:spcBef>
              <a:buClr>
                <a:srgbClr val="CC9900"/>
              </a:buClr>
              <a:buSzPct val="65000"/>
              <a:buFont typeface="Wingdings" pitchFamily="2" charset="2"/>
              <a:buChar char=""/>
            </a:pPr>
            <a:r>
              <a:rPr lang="es-ES" altLang="es-ES" sz="2000">
                <a:solidFill>
                  <a:srgbClr val="2D2D8A"/>
                </a:solidFill>
              </a:rPr>
              <a:t>Beneficios = EPOC:</a:t>
            </a:r>
          </a:p>
          <a:p>
            <a:pPr lvl="1" eaLnBrk="1" hangingPunct="1">
              <a:spcBef>
                <a:spcPts val="450"/>
              </a:spcBef>
              <a:buClr>
                <a:srgbClr val="3B812F"/>
              </a:buClr>
              <a:buSzPct val="60000"/>
              <a:buFont typeface="Wingdings" pitchFamily="2" charset="2"/>
              <a:buChar char=""/>
            </a:pPr>
            <a:r>
              <a:rPr lang="es-ES" altLang="es-ES" sz="1800">
                <a:solidFill>
                  <a:srgbClr val="000000"/>
                </a:solidFill>
              </a:rPr>
              <a:t>Mejora los parámetros gasométricos</a:t>
            </a:r>
          </a:p>
          <a:p>
            <a:pPr lvl="1" eaLnBrk="1" hangingPunct="1">
              <a:spcBef>
                <a:spcPts val="450"/>
              </a:spcBef>
              <a:buClr>
                <a:srgbClr val="3B812F"/>
              </a:buClr>
              <a:buSzPct val="60000"/>
              <a:buFont typeface="Wingdings" pitchFamily="2" charset="2"/>
              <a:buChar char=""/>
            </a:pPr>
            <a:r>
              <a:rPr lang="es-ES" altLang="es-ES" sz="1800">
                <a:solidFill>
                  <a:srgbClr val="000000"/>
                </a:solidFill>
              </a:rPr>
              <a:t>Disminuye la mortalidad y las tasas de intubación</a:t>
            </a:r>
          </a:p>
          <a:p>
            <a:pPr eaLnBrk="1" hangingPunct="1">
              <a:spcBef>
                <a:spcPts val="500"/>
              </a:spcBef>
              <a:buClr>
                <a:srgbClr val="CC9900"/>
              </a:buClr>
              <a:buSzPct val="65000"/>
              <a:buFont typeface="Wingdings" pitchFamily="2" charset="2"/>
              <a:buChar char=""/>
            </a:pPr>
            <a:r>
              <a:rPr lang="es-ES" altLang="es-ES" sz="2000">
                <a:solidFill>
                  <a:srgbClr val="2D2D8A"/>
                </a:solidFill>
              </a:rPr>
              <a:t>Beneficios &gt; EPOC</a:t>
            </a:r>
          </a:p>
          <a:p>
            <a:pPr lvl="1" eaLnBrk="1" hangingPunct="1">
              <a:spcBef>
                <a:spcPts val="450"/>
              </a:spcBef>
              <a:buClr>
                <a:srgbClr val="3B812F"/>
              </a:buClr>
              <a:buSzPct val="60000"/>
              <a:buFont typeface="Wingdings" pitchFamily="2" charset="2"/>
              <a:buChar char=""/>
            </a:pPr>
            <a:r>
              <a:rPr lang="es-ES" altLang="es-ES" sz="1800">
                <a:solidFill>
                  <a:srgbClr val="000000"/>
                </a:solidFill>
              </a:rPr>
              <a:t>Menos fallos tardíos</a:t>
            </a:r>
          </a:p>
          <a:p>
            <a:pPr lvl="1" eaLnBrk="1" hangingPunct="1">
              <a:spcBef>
                <a:spcPts val="450"/>
              </a:spcBef>
              <a:buClr>
                <a:srgbClr val="3B812F"/>
              </a:buClr>
              <a:buSzPct val="60000"/>
              <a:buFont typeface="Wingdings" pitchFamily="2" charset="2"/>
              <a:buChar char=""/>
            </a:pPr>
            <a:r>
              <a:rPr lang="es-ES" altLang="es-ES" sz="1800">
                <a:solidFill>
                  <a:srgbClr val="000000"/>
                </a:solidFill>
              </a:rPr>
              <a:t>Menos reingresos hospitalarios</a:t>
            </a:r>
          </a:p>
          <a:p>
            <a:pPr lvl="1" eaLnBrk="1" hangingPunct="1">
              <a:spcBef>
                <a:spcPts val="450"/>
              </a:spcBef>
              <a:buClr>
                <a:srgbClr val="3B812F"/>
              </a:buClr>
              <a:buSzPct val="60000"/>
              <a:buFont typeface="Wingdings" pitchFamily="2" charset="2"/>
              <a:buChar char=""/>
            </a:pPr>
            <a:r>
              <a:rPr lang="es-ES" altLang="es-ES" sz="1800">
                <a:solidFill>
                  <a:srgbClr val="000000"/>
                </a:solidFill>
              </a:rPr>
              <a:t>Mayor  supervivencia al año</a:t>
            </a:r>
          </a:p>
        </p:txBody>
      </p:sp>
      <p:pic>
        <p:nvPicPr>
          <p:cNvPr id="93189" name="Imagen 3" descr="20071106_00004.jpg">
            <a:extLst>
              <a:ext uri="{FF2B5EF4-FFF2-40B4-BE49-F238E27FC236}">
                <a16:creationId xmlns:a16="http://schemas.microsoft.com/office/drawing/2014/main" id="{8233B2D8-E382-4244-8EEF-716D2ED6B331}"/>
              </a:ext>
            </a:extLst>
          </p:cNvPr>
          <p:cNvPicPr>
            <a:picLocks noChangeAspect="1"/>
          </p:cNvPicPr>
          <p:nvPr/>
        </p:nvPicPr>
        <p:blipFill>
          <a:blip r:embed="rId4">
            <a:extLst>
              <a:ext uri="{28A0092B-C50C-407E-A947-70E740481C1C}">
                <a14:useLocalDpi xmlns:a14="http://schemas.microsoft.com/office/drawing/2010/main" val="0"/>
              </a:ext>
            </a:extLst>
          </a:blip>
          <a:srcRect t="15808" r="40720" b="5928"/>
          <a:stretch>
            <a:fillRect/>
          </a:stretch>
        </p:blipFill>
        <p:spPr bwMode="auto">
          <a:xfrm>
            <a:off x="8256588" y="1530350"/>
            <a:ext cx="20669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 Box 1">
            <a:extLst>
              <a:ext uri="{FF2B5EF4-FFF2-40B4-BE49-F238E27FC236}">
                <a16:creationId xmlns:a16="http://schemas.microsoft.com/office/drawing/2014/main" id="{9547AFE0-6044-8D40-9916-D478C7960534}"/>
              </a:ext>
            </a:extLst>
          </p:cNvPr>
          <p:cNvSpPr txBox="1">
            <a:spLocks noChangeArrowheads="1"/>
          </p:cNvSpPr>
          <p:nvPr/>
        </p:nvSpPr>
        <p:spPr bwMode="auto">
          <a:xfrm>
            <a:off x="2719388" y="274638"/>
            <a:ext cx="74914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b="1">
                <a:solidFill>
                  <a:srgbClr val="006633"/>
                </a:solidFill>
                <a:latin typeface="Garamond" panose="02020404030301010803" pitchFamily="18" charset="0"/>
              </a:rPr>
              <a:t>Broncoscopia asistida por VNI</a:t>
            </a:r>
          </a:p>
        </p:txBody>
      </p:sp>
      <p:sp>
        <p:nvSpPr>
          <p:cNvPr id="95234" name="Text Box 2">
            <a:extLst>
              <a:ext uri="{FF2B5EF4-FFF2-40B4-BE49-F238E27FC236}">
                <a16:creationId xmlns:a16="http://schemas.microsoft.com/office/drawing/2014/main" id="{CA7F1846-910D-F345-9D0B-F483BACA0F68}"/>
              </a:ext>
            </a:extLst>
          </p:cNvPr>
          <p:cNvSpPr txBox="1">
            <a:spLocks noChangeArrowheads="1"/>
          </p:cNvSpPr>
          <p:nvPr/>
        </p:nvSpPr>
        <p:spPr bwMode="auto">
          <a:xfrm>
            <a:off x="2719388" y="1504950"/>
            <a:ext cx="74914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marL="668338" indent="-325438">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00"/>
              </a:spcBef>
              <a:spcAft>
                <a:spcPts val="600"/>
              </a:spcAft>
              <a:buClr>
                <a:srgbClr val="CC9900"/>
              </a:buClr>
              <a:buSzPct val="65000"/>
              <a:buFont typeface="Wingdings" pitchFamily="2" charset="2"/>
              <a:buChar char=""/>
            </a:pPr>
            <a:r>
              <a:rPr lang="es-ES" altLang="es-ES" sz="2000">
                <a:solidFill>
                  <a:srgbClr val="000000"/>
                </a:solidFill>
              </a:rPr>
              <a:t>Pacientes seleccionados → prevenir hipoventilación:</a:t>
            </a:r>
          </a:p>
          <a:p>
            <a:pPr lvl="1" eaLnBrk="1" hangingPunct="1">
              <a:spcBef>
                <a:spcPts val="450"/>
              </a:spcBef>
              <a:spcAft>
                <a:spcPts val="600"/>
              </a:spcAft>
              <a:buClr>
                <a:srgbClr val="3B812F"/>
              </a:buClr>
              <a:buSzPct val="60000"/>
              <a:buFont typeface="Wingdings" pitchFamily="2" charset="2"/>
              <a:buChar char=""/>
            </a:pPr>
            <a:r>
              <a:rPr lang="es-ES" altLang="es-ES" sz="1800">
                <a:solidFill>
                  <a:srgbClr val="000000"/>
                </a:solidFill>
              </a:rPr>
              <a:t>Síndrome de apnea - hipopnea del sueño</a:t>
            </a:r>
          </a:p>
          <a:p>
            <a:pPr lvl="1" eaLnBrk="1" hangingPunct="1">
              <a:spcBef>
                <a:spcPts val="450"/>
              </a:spcBef>
              <a:spcAft>
                <a:spcPts val="600"/>
              </a:spcAft>
              <a:buClr>
                <a:srgbClr val="3B812F"/>
              </a:buClr>
              <a:buSzPct val="60000"/>
              <a:buFont typeface="Wingdings" pitchFamily="2" charset="2"/>
              <a:buChar char=""/>
            </a:pPr>
            <a:r>
              <a:rPr lang="es-ES" altLang="es-ES" sz="1800">
                <a:solidFill>
                  <a:srgbClr val="000000"/>
                </a:solidFill>
              </a:rPr>
              <a:t>SOH</a:t>
            </a:r>
          </a:p>
          <a:p>
            <a:pPr eaLnBrk="1" hangingPunct="1">
              <a:spcBef>
                <a:spcPts val="500"/>
              </a:spcBef>
              <a:spcAft>
                <a:spcPts val="600"/>
              </a:spcAft>
              <a:buClr>
                <a:srgbClr val="CC9900"/>
              </a:buClr>
              <a:buSzPct val="65000"/>
              <a:buFont typeface="Wingdings" pitchFamily="2" charset="2"/>
              <a:buChar char=""/>
            </a:pPr>
            <a:r>
              <a:rPr lang="es-ES" altLang="es-ES" sz="2000">
                <a:solidFill>
                  <a:srgbClr val="000000"/>
                </a:solidFill>
              </a:rPr>
              <a:t>En centros con amplia experiencia en VNI </a:t>
            </a:r>
          </a:p>
        </p:txBody>
      </p:sp>
      <p:pic>
        <p:nvPicPr>
          <p:cNvPr id="95235" name="Picture 3">
            <a:extLst>
              <a:ext uri="{FF2B5EF4-FFF2-40B4-BE49-F238E27FC236}">
                <a16:creationId xmlns:a16="http://schemas.microsoft.com/office/drawing/2014/main" id="{8266449D-09E9-194F-891D-BB2DDD964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150" y="3860800"/>
            <a:ext cx="326866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9" descr="Imagen 004">
            <a:extLst>
              <a:ext uri="{FF2B5EF4-FFF2-40B4-BE49-F238E27FC236}">
                <a16:creationId xmlns:a16="http://schemas.microsoft.com/office/drawing/2014/main" id="{C89D8BA7-FC56-564A-8379-66739E65D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913" y="3851275"/>
            <a:ext cx="4402137"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Box 1">
            <a:extLst>
              <a:ext uri="{FF2B5EF4-FFF2-40B4-BE49-F238E27FC236}">
                <a16:creationId xmlns:a16="http://schemas.microsoft.com/office/drawing/2014/main" id="{5B8E8F79-899F-B445-971E-4353B9AB5E69}"/>
              </a:ext>
            </a:extLst>
          </p:cNvPr>
          <p:cNvSpPr txBox="1">
            <a:spLocks noChangeArrowheads="1"/>
          </p:cNvSpPr>
          <p:nvPr/>
        </p:nvSpPr>
        <p:spPr bwMode="auto">
          <a:xfrm>
            <a:off x="2719388" y="274638"/>
            <a:ext cx="74914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b="1">
                <a:solidFill>
                  <a:srgbClr val="006633"/>
                </a:solidFill>
                <a:latin typeface="Garamond" panose="02020404030301010803" pitchFamily="18" charset="0"/>
              </a:rPr>
              <a:t>VNI en el traumatismo torácico </a:t>
            </a:r>
          </a:p>
        </p:txBody>
      </p:sp>
      <p:sp>
        <p:nvSpPr>
          <p:cNvPr id="97282" name="Rectángulo 7">
            <a:extLst>
              <a:ext uri="{FF2B5EF4-FFF2-40B4-BE49-F238E27FC236}">
                <a16:creationId xmlns:a16="http://schemas.microsoft.com/office/drawing/2014/main" id="{1CD54F0B-4DB6-154B-B50A-421C2825C3F8}"/>
              </a:ext>
            </a:extLst>
          </p:cNvPr>
          <p:cNvSpPr>
            <a:spLocks noChangeArrowheads="1"/>
          </p:cNvSpPr>
          <p:nvPr/>
        </p:nvSpPr>
        <p:spPr bwMode="auto">
          <a:xfrm>
            <a:off x="442913" y="6105525"/>
            <a:ext cx="113061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bg1"/>
                </a:solidFill>
                <a:latin typeface="Arial" panose="020B0604020202020204" pitchFamily="34" charset="0"/>
                <a:ea typeface="ＭＳ Ｐゴシック" panose="020B0600070205080204" pitchFamily="34" charset="-128"/>
              </a:defRPr>
            </a:lvl1pPr>
            <a:lvl2pPr>
              <a:defRPr sz="2400">
                <a:solidFill>
                  <a:schemeClr val="bg1"/>
                </a:solidFill>
                <a:latin typeface="Arial" panose="020B0604020202020204" pitchFamily="34" charset="0"/>
                <a:ea typeface="ＭＳ Ｐゴシック" panose="020B0600070205080204" pitchFamily="34" charset="-128"/>
              </a:defRPr>
            </a:lvl2pPr>
            <a:lvl3pPr>
              <a:defRPr sz="2400">
                <a:solidFill>
                  <a:schemeClr val="bg1"/>
                </a:solidFill>
                <a:latin typeface="Arial" panose="020B0604020202020204" pitchFamily="34" charset="0"/>
                <a:ea typeface="ＭＳ Ｐゴシック" panose="020B0600070205080204" pitchFamily="34" charset="-128"/>
              </a:defRPr>
            </a:lvl3pPr>
            <a:lvl4pPr>
              <a:defRPr sz="2400">
                <a:solidFill>
                  <a:schemeClr val="bg1"/>
                </a:solidFill>
                <a:latin typeface="Arial" panose="020B0604020202020204" pitchFamily="34" charset="0"/>
                <a:ea typeface="ＭＳ Ｐゴシック" panose="020B0600070205080204" pitchFamily="34" charset="-128"/>
              </a:defRPr>
            </a:lvl4pPr>
            <a:lvl5pPr>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defTabSz="914400" eaLnBrk="1" hangingPunct="1">
              <a:spcAft>
                <a:spcPts val="600"/>
              </a:spcAft>
              <a:buFont typeface="Garamond" panose="02020404030301010803" pitchFamily="18" charset="0"/>
              <a:buAutoNum type="arabicPeriod"/>
            </a:pPr>
            <a:r>
              <a:rPr lang="en-GB" altLang="es-ES" sz="1000">
                <a:solidFill>
                  <a:srgbClr val="000000"/>
                </a:solidFill>
              </a:rPr>
              <a:t>Chiumello D, Coppola S, Froio S, Gregoretti C, Consonni D. Noninvasive ventilation in chest trauma: systematic review and meta-analysis. </a:t>
            </a:r>
            <a:r>
              <a:rPr lang="es-ES" altLang="es-ES" sz="1000">
                <a:solidFill>
                  <a:srgbClr val="000000"/>
                </a:solidFill>
              </a:rPr>
              <a:t>Intensive Care Med 2013;39:1171-1180</a:t>
            </a:r>
          </a:p>
          <a:p>
            <a:pPr defTabSz="914400" eaLnBrk="1" hangingPunct="1">
              <a:spcAft>
                <a:spcPts val="600"/>
              </a:spcAft>
              <a:buFont typeface="Garamond" panose="02020404030301010803" pitchFamily="18" charset="0"/>
              <a:buAutoNum type="arabicPeriod"/>
            </a:pPr>
            <a:r>
              <a:rPr lang="pt-BR" altLang="es-ES" sz="1000">
                <a:solidFill>
                  <a:srgbClr val="000000"/>
                </a:solidFill>
              </a:rPr>
              <a:t>Hernandez G, Fernández R, Lopez-Reina P et al. </a:t>
            </a:r>
            <a:r>
              <a:rPr lang="en-GB" altLang="es-ES" sz="1000">
                <a:solidFill>
                  <a:srgbClr val="000000"/>
                </a:solidFill>
              </a:rPr>
              <a:t>Noninvasive ventilation reduces intubation in chest trauma-related hypoxemia. </a:t>
            </a:r>
            <a:r>
              <a:rPr lang="es-ES" altLang="es-ES" sz="1000">
                <a:solidFill>
                  <a:srgbClr val="000000"/>
                </a:solidFill>
              </a:rPr>
              <a:t>A randomized clinical trial. Chest 2010; 137(1):74-80.</a:t>
            </a:r>
          </a:p>
        </p:txBody>
      </p:sp>
      <p:grpSp>
        <p:nvGrpSpPr>
          <p:cNvPr id="97283" name="Agrupar 3">
            <a:extLst>
              <a:ext uri="{FF2B5EF4-FFF2-40B4-BE49-F238E27FC236}">
                <a16:creationId xmlns:a16="http://schemas.microsoft.com/office/drawing/2014/main" id="{4E1A406A-A173-BF40-96F1-756C56E830F3}"/>
              </a:ext>
            </a:extLst>
          </p:cNvPr>
          <p:cNvGrpSpPr>
            <a:grpSpLocks/>
          </p:cNvGrpSpPr>
          <p:nvPr/>
        </p:nvGrpSpPr>
        <p:grpSpPr bwMode="auto">
          <a:xfrm>
            <a:off x="2643188" y="1414463"/>
            <a:ext cx="7639050" cy="4221162"/>
            <a:chOff x="1119330" y="1414891"/>
            <a:chExt cx="7639478" cy="4221162"/>
          </a:xfrm>
        </p:grpSpPr>
        <p:pic>
          <p:nvPicPr>
            <p:cNvPr id="97284" name="Picture 4">
              <a:extLst>
                <a:ext uri="{FF2B5EF4-FFF2-40B4-BE49-F238E27FC236}">
                  <a16:creationId xmlns:a16="http://schemas.microsoft.com/office/drawing/2014/main" id="{FF650913-49FE-5A49-8C7D-956B938FE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36" b="3670"/>
            <a:stretch>
              <a:fillRect/>
            </a:stretch>
          </p:blipFill>
          <p:spPr bwMode="auto">
            <a:xfrm>
              <a:off x="1119330" y="1414891"/>
              <a:ext cx="74168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68BA9948-E658-9940-AFD0-1A1DC982DCA8}"/>
                </a:ext>
              </a:extLst>
            </p:cNvPr>
            <p:cNvSpPr txBox="1"/>
            <p:nvPr/>
          </p:nvSpPr>
          <p:spPr>
            <a:xfrm>
              <a:off x="4356423" y="4221591"/>
              <a:ext cx="4402385" cy="368300"/>
            </a:xfrm>
            <a:prstGeom prst="rect">
              <a:avLst/>
            </a:prstGeom>
            <a:solidFill>
              <a:schemeClr val="bg1"/>
            </a:solidFill>
          </p:spPr>
          <p:txBody>
            <a:bodyPr>
              <a:spAutoFit/>
            </a:bodyPr>
            <a:lstStyle/>
            <a:p>
              <a:pPr eaLnBrk="1" hangingPunct="1">
                <a:defRPr/>
              </a:pPr>
              <a:r>
                <a:rPr lang="es-ES_tradnl" sz="1800">
                  <a:solidFill>
                    <a:schemeClr val="accent2">
                      <a:lumMod val="75000"/>
                    </a:schemeClr>
                  </a:solidFill>
                  <a:latin typeface="Arial" charset="0"/>
                  <a:ea typeface="ＭＳ Ｐゴシック" charset="-128"/>
                </a:rPr>
                <a:t>0.26 (0.09, 0.71) 3/101   27/118   100%</a:t>
              </a:r>
            </a:p>
          </p:txBody>
        </p:sp>
      </p:gr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1">
            <a:extLst>
              <a:ext uri="{FF2B5EF4-FFF2-40B4-BE49-F238E27FC236}">
                <a16:creationId xmlns:a16="http://schemas.microsoft.com/office/drawing/2014/main" id="{915B0065-D18D-C942-9EE6-53A6314F9A33}"/>
              </a:ext>
            </a:extLst>
          </p:cNvPr>
          <p:cNvSpPr txBox="1">
            <a:spLocks noChangeArrowheads="1"/>
          </p:cNvSpPr>
          <p:nvPr/>
        </p:nvSpPr>
        <p:spPr bwMode="auto">
          <a:xfrm>
            <a:off x="2711450" y="260350"/>
            <a:ext cx="749141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3600">
                <a:solidFill>
                  <a:srgbClr val="262673"/>
                </a:solidFill>
              </a:rPr>
              <a:t>Conclusión de indicaciones</a:t>
            </a:r>
          </a:p>
        </p:txBody>
      </p:sp>
      <p:sp>
        <p:nvSpPr>
          <p:cNvPr id="99330" name="Text Box 2">
            <a:extLst>
              <a:ext uri="{FF2B5EF4-FFF2-40B4-BE49-F238E27FC236}">
                <a16:creationId xmlns:a16="http://schemas.microsoft.com/office/drawing/2014/main" id="{27721B23-E630-B04C-AE37-BDF5A6140EFA}"/>
              </a:ext>
            </a:extLst>
          </p:cNvPr>
          <p:cNvSpPr txBox="1">
            <a:spLocks noChangeArrowheads="1"/>
          </p:cNvSpPr>
          <p:nvPr/>
        </p:nvSpPr>
        <p:spPr bwMode="auto">
          <a:xfrm>
            <a:off x="1055688" y="1628775"/>
            <a:ext cx="10225087" cy="4321175"/>
          </a:xfrm>
          <a:prstGeom prst="rect">
            <a:avLst/>
          </a:prstGeom>
          <a:solidFill>
            <a:srgbClr val="A5E580"/>
          </a:solidFill>
          <a:ln>
            <a:noFill/>
          </a:ln>
          <a:effectLst>
            <a:outerShdw blurRad="50800" dist="38100" algn="l" rotWithShape="0">
              <a:prstClr val="black">
                <a:alpha val="40000"/>
              </a:prstClr>
            </a:outerShdw>
          </a:effec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marL="800100" indent="-4572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600"/>
              </a:spcBef>
              <a:buClr>
                <a:srgbClr val="CC9900"/>
              </a:buClr>
              <a:buSzPct val="65000"/>
              <a:buFont typeface="Wingdings" pitchFamily="2" charset="2"/>
              <a:buChar char=""/>
              <a:defRPr/>
            </a:pPr>
            <a:r>
              <a:rPr lang="es-ES" altLang="es-ES" b="1">
                <a:solidFill>
                  <a:srgbClr val="262699"/>
                </a:solidFill>
              </a:rPr>
              <a:t>Patologías con gran evidencia:</a:t>
            </a:r>
          </a:p>
          <a:p>
            <a:pPr lvl="1" eaLnBrk="1" hangingPunct="1">
              <a:spcBef>
                <a:spcPts val="500"/>
              </a:spcBef>
              <a:buClr>
                <a:srgbClr val="3B812F"/>
              </a:buClr>
              <a:buSzPct val="75000"/>
              <a:buFont typeface="Garamond" panose="02020404030301010803" pitchFamily="18" charset="0"/>
              <a:buAutoNum type="arabicPeriod"/>
              <a:defRPr/>
            </a:pPr>
            <a:r>
              <a:rPr lang="es-ES" altLang="es-ES" sz="2000">
                <a:solidFill>
                  <a:srgbClr val="000000"/>
                </a:solidFill>
              </a:rPr>
              <a:t>Exacerbación de EPOC</a:t>
            </a:r>
          </a:p>
          <a:p>
            <a:pPr lvl="1" eaLnBrk="1" hangingPunct="1">
              <a:spcBef>
                <a:spcPts val="500"/>
              </a:spcBef>
              <a:buClr>
                <a:srgbClr val="3B812F"/>
              </a:buClr>
              <a:buSzPct val="75000"/>
              <a:buFont typeface="Garamond" panose="02020404030301010803" pitchFamily="18" charset="0"/>
              <a:buAutoNum type="arabicPeriod"/>
              <a:defRPr/>
            </a:pPr>
            <a:r>
              <a:rPr lang="es-ES" altLang="es-ES" sz="2000">
                <a:solidFill>
                  <a:srgbClr val="000000"/>
                </a:solidFill>
              </a:rPr>
              <a:t>Edema agudo de pulmón cardiogénico</a:t>
            </a:r>
          </a:p>
          <a:p>
            <a:pPr eaLnBrk="1" hangingPunct="1">
              <a:spcBef>
                <a:spcPts val="1225"/>
              </a:spcBef>
              <a:buClr>
                <a:srgbClr val="CC9900"/>
              </a:buClr>
              <a:buSzPct val="65000"/>
              <a:buFont typeface="Wingdings" pitchFamily="2" charset="2"/>
              <a:buChar char=""/>
              <a:defRPr/>
            </a:pPr>
            <a:r>
              <a:rPr lang="es-ES" altLang="es-ES" b="1">
                <a:solidFill>
                  <a:srgbClr val="262699"/>
                </a:solidFill>
              </a:rPr>
              <a:t>Indicaciones donde la VNI tiene un importante papel:</a:t>
            </a:r>
          </a:p>
          <a:p>
            <a:pPr lvl="1" eaLnBrk="1" hangingPunct="1">
              <a:spcBef>
                <a:spcPts val="500"/>
              </a:spcBef>
              <a:buClr>
                <a:srgbClr val="3B812F"/>
              </a:buClr>
              <a:buSzPct val="75000"/>
              <a:buFont typeface="Garamond" panose="02020404030301010803" pitchFamily="18" charset="0"/>
              <a:buAutoNum type="arabicPeriod"/>
              <a:defRPr/>
            </a:pPr>
            <a:r>
              <a:rPr lang="es-ES" altLang="es-ES" sz="2000">
                <a:solidFill>
                  <a:srgbClr val="000000"/>
                </a:solidFill>
              </a:rPr>
              <a:t>Postextubación de EPOC</a:t>
            </a:r>
          </a:p>
          <a:p>
            <a:pPr lvl="1" eaLnBrk="1" hangingPunct="1">
              <a:spcBef>
                <a:spcPts val="500"/>
              </a:spcBef>
              <a:buClr>
                <a:srgbClr val="3B812F"/>
              </a:buClr>
              <a:buSzPct val="75000"/>
              <a:buFont typeface="Garamond" panose="02020404030301010803" pitchFamily="18" charset="0"/>
              <a:buAutoNum type="arabicPeriod"/>
              <a:defRPr/>
            </a:pPr>
            <a:r>
              <a:rPr lang="es-ES" altLang="es-ES" sz="2000">
                <a:solidFill>
                  <a:srgbClr val="000000"/>
                </a:solidFill>
              </a:rPr>
              <a:t>Pacientes inmunodeprimidos</a:t>
            </a:r>
          </a:p>
          <a:p>
            <a:pPr lvl="1" eaLnBrk="1" hangingPunct="1">
              <a:spcBef>
                <a:spcPts val="500"/>
              </a:spcBef>
              <a:buClr>
                <a:srgbClr val="3B812F"/>
              </a:buClr>
              <a:buSzPct val="75000"/>
              <a:buFont typeface="Garamond" panose="02020404030301010803" pitchFamily="18" charset="0"/>
              <a:buAutoNum type="arabicPeriod"/>
              <a:defRPr/>
            </a:pPr>
            <a:r>
              <a:rPr lang="es-ES" altLang="es-ES" sz="2000">
                <a:solidFill>
                  <a:srgbClr val="000000"/>
                </a:solidFill>
              </a:rPr>
              <a:t>Extubación con alto riesgo de FRA</a:t>
            </a:r>
          </a:p>
          <a:p>
            <a:pPr eaLnBrk="1" hangingPunct="1">
              <a:spcBef>
                <a:spcPts val="1225"/>
              </a:spcBef>
              <a:buClr>
                <a:srgbClr val="CC9900"/>
              </a:buClr>
              <a:buSzPct val="65000"/>
              <a:buFont typeface="Wingdings" pitchFamily="2" charset="2"/>
              <a:buChar char=""/>
              <a:defRPr/>
            </a:pPr>
            <a:r>
              <a:rPr lang="es-ES" altLang="es-ES" b="1">
                <a:solidFill>
                  <a:srgbClr val="262699"/>
                </a:solidFill>
              </a:rPr>
              <a:t>Circunstacias que reclaman un apoyo ventilatorio, aunque faltan ensayos clínicos:</a:t>
            </a:r>
          </a:p>
          <a:p>
            <a:pPr lvl="1" eaLnBrk="1" hangingPunct="1">
              <a:spcBef>
                <a:spcPts val="500"/>
              </a:spcBef>
              <a:buClr>
                <a:srgbClr val="3B812F"/>
              </a:buClr>
              <a:buSzPct val="75000"/>
              <a:buFont typeface="Arial" panose="020B0604020202020204" pitchFamily="34" charset="0"/>
              <a:buChar char="•"/>
              <a:defRPr/>
            </a:pPr>
            <a:r>
              <a:rPr lang="es-ES" altLang="es-ES" sz="2000">
                <a:solidFill>
                  <a:srgbClr val="000000"/>
                </a:solidFill>
              </a:rPr>
              <a:t>Neumonía, asma, SDRA, trauma torácico, postquirúrgicos, broncoscopias etc.</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BB4CF370-43C8-9C43-BF09-7E2FFD8CE3D1}"/>
              </a:ext>
            </a:extLst>
          </p:cNvPr>
          <p:cNvSpPr txBox="1">
            <a:spLocks noChangeArrowheads="1"/>
          </p:cNvSpPr>
          <p:nvPr/>
        </p:nvSpPr>
        <p:spPr bwMode="auto">
          <a:xfrm>
            <a:off x="2719388" y="274638"/>
            <a:ext cx="7491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pPr>
            <a:r>
              <a:rPr lang="es-ES" altLang="es-ES" sz="4200">
                <a:solidFill>
                  <a:srgbClr val="262673"/>
                </a:solidFill>
              </a:rPr>
              <a:t>Evidencia científica</a:t>
            </a:r>
          </a:p>
        </p:txBody>
      </p:sp>
      <p:graphicFrame>
        <p:nvGraphicFramePr>
          <p:cNvPr id="9218" name="Group 2">
            <a:extLst>
              <a:ext uri="{FF2B5EF4-FFF2-40B4-BE49-F238E27FC236}">
                <a16:creationId xmlns:a16="http://schemas.microsoft.com/office/drawing/2014/main" id="{53936BAB-CA84-884C-9719-B6E55405F8F8}"/>
              </a:ext>
            </a:extLst>
          </p:cNvPr>
          <p:cNvGraphicFramePr>
            <a:graphicFrameLocks noGrp="1"/>
          </p:cNvGraphicFramePr>
          <p:nvPr/>
        </p:nvGraphicFramePr>
        <p:xfrm>
          <a:off x="2878138" y="3316288"/>
          <a:ext cx="4948237" cy="3043239"/>
        </p:xfrm>
        <a:graphic>
          <a:graphicData uri="http://schemas.openxmlformats.org/drawingml/2006/table">
            <a:tbl>
              <a:tblPr>
                <a:tableStyleId>{21E4AEA4-8DFA-4A89-87EB-49C32662AFE0}</a:tableStyleId>
              </a:tblPr>
              <a:tblGrid>
                <a:gridCol w="581024">
                  <a:extLst>
                    <a:ext uri="{9D8B030D-6E8A-4147-A177-3AD203B41FA5}">
                      <a16:colId xmlns:a16="http://schemas.microsoft.com/office/drawing/2014/main" val="20000"/>
                    </a:ext>
                  </a:extLst>
                </a:gridCol>
                <a:gridCol w="4367213">
                  <a:extLst>
                    <a:ext uri="{9D8B030D-6E8A-4147-A177-3AD203B41FA5}">
                      <a16:colId xmlns:a16="http://schemas.microsoft.com/office/drawing/2014/main" val="20001"/>
                    </a:ext>
                  </a:extLst>
                </a:gridCol>
              </a:tblGrid>
              <a:tr h="434975">
                <a:tc gridSpan="2">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800" u="none" strike="noStrike" cap="none" normalizeH="0" baseline="0" dirty="0">
                          <a:ln>
                            <a:noFill/>
                          </a:ln>
                          <a:solidFill>
                            <a:schemeClr val="bg1"/>
                          </a:solidFill>
                          <a:effectLst/>
                        </a:rPr>
                        <a:t>Grado de la recomendación </a:t>
                      </a:r>
                      <a:endParaRPr kumimoji="0" lang="es-ES" altLang="x-none" sz="1800" b="1" i="0" u="none" strike="noStrike" cap="none" normalizeH="0" baseline="0" dirty="0">
                        <a:ln>
                          <a:noFill/>
                        </a:ln>
                        <a:solidFill>
                          <a:schemeClr val="bg1"/>
                        </a:solidFill>
                        <a:effectLst/>
                        <a:latin typeface="Arial" charset="0"/>
                        <a:ea typeface="ＭＳ Ｐゴシック" charset="-128"/>
                      </a:endParaRPr>
                    </a:p>
                  </a:txBody>
                  <a:tcPr marT="61596" horzOverflow="overflow">
                    <a:solidFill>
                      <a:schemeClr val="bg2">
                        <a:lumMod val="75000"/>
                      </a:schemeClr>
                    </a:solidFill>
                  </a:tcPr>
                </a:tc>
                <a:tc hMerge="1">
                  <a:txBody>
                    <a:bodyPr/>
                    <a:lstStyle/>
                    <a:p>
                      <a:endParaRPr lang="es-ES_tradnl"/>
                    </a:p>
                  </a:txBody>
                  <a:tcPr/>
                </a:tc>
                <a:extLst>
                  <a:ext uri="{0D108BD9-81ED-4DB2-BD59-A6C34878D82A}">
                    <a16:rowId xmlns:a16="http://schemas.microsoft.com/office/drawing/2014/main" val="10000"/>
                  </a:ext>
                </a:extLst>
              </a:tr>
              <a:tr h="311150">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a:ln>
                            <a:noFill/>
                          </a:ln>
                          <a:effectLst/>
                        </a:rPr>
                        <a:t>1</a:t>
                      </a:r>
                      <a:endParaRPr kumimoji="0" lang="es-ES" altLang="x-none" sz="1400" b="1" i="0" u="none" strike="noStrike" cap="none" normalizeH="0" baseline="0">
                        <a:ln>
                          <a:noFill/>
                        </a:ln>
                        <a:solidFill>
                          <a:srgbClr val="000000"/>
                        </a:solidFill>
                        <a:effectLst/>
                        <a:latin typeface="Arial" charset="0"/>
                        <a:ea typeface="ＭＳ Ｐゴシック" charset="-128"/>
                      </a:endParaRPr>
                    </a:p>
                  </a:txBody>
                  <a:tcPr marL="68760" marR="68760" marT="0" marB="0" anchor="ctr" horzOverflow="overflow"/>
                </a:tc>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dirty="0">
                          <a:ln>
                            <a:noFill/>
                          </a:ln>
                          <a:effectLst/>
                        </a:rPr>
                        <a:t>Se recomienda (recomendación fuerte)</a:t>
                      </a:r>
                      <a:endParaRPr kumimoji="0" lang="es-ES" altLang="x-none" sz="1400" b="0" i="0" u="none" strike="noStrike" cap="none" normalizeH="0" baseline="0" dirty="0">
                        <a:ln>
                          <a:noFill/>
                        </a:ln>
                        <a:solidFill>
                          <a:srgbClr val="000000"/>
                        </a:solidFill>
                        <a:effectLst/>
                        <a:latin typeface="Arial" charset="0"/>
                        <a:ea typeface="ＭＳ Ｐゴシック" charset="-128"/>
                      </a:endParaRPr>
                    </a:p>
                  </a:txBody>
                  <a:tcPr marL="68760" marR="68760" marT="0" marB="0" anchor="ctr" horzOverflow="overflow"/>
                </a:tc>
                <a:extLst>
                  <a:ext uri="{0D108BD9-81ED-4DB2-BD59-A6C34878D82A}">
                    <a16:rowId xmlns:a16="http://schemas.microsoft.com/office/drawing/2014/main" val="10001"/>
                  </a:ext>
                </a:extLst>
              </a:tr>
              <a:tr h="309563">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dirty="0">
                          <a:ln>
                            <a:noFill/>
                          </a:ln>
                          <a:effectLst/>
                        </a:rPr>
                        <a:t>2</a:t>
                      </a:r>
                      <a:endParaRPr kumimoji="0" lang="es-ES" altLang="x-none" sz="1400" b="1" i="0" u="none" strike="noStrike" cap="none" normalizeH="0" baseline="0" dirty="0">
                        <a:ln>
                          <a:noFill/>
                        </a:ln>
                        <a:solidFill>
                          <a:srgbClr val="000000"/>
                        </a:solidFill>
                        <a:effectLst/>
                        <a:latin typeface="Arial" charset="0"/>
                        <a:ea typeface="ＭＳ Ｐゴシック" charset="-128"/>
                      </a:endParaRPr>
                    </a:p>
                  </a:txBody>
                  <a:tcPr marL="68760" marR="68760" marT="0" marB="0" anchor="ctr" horzOverflow="overflow"/>
                </a:tc>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dirty="0">
                          <a:ln>
                            <a:noFill/>
                          </a:ln>
                          <a:effectLst/>
                        </a:rPr>
                        <a:t>Se sugiere (recomendación débil)</a:t>
                      </a:r>
                      <a:endParaRPr kumimoji="0" lang="es-ES" altLang="x-none" sz="1400" b="0" i="0" u="none" strike="noStrike" cap="none" normalizeH="0" baseline="0" dirty="0">
                        <a:ln>
                          <a:noFill/>
                        </a:ln>
                        <a:solidFill>
                          <a:srgbClr val="000000"/>
                        </a:solidFill>
                        <a:effectLst/>
                        <a:latin typeface="Arial" charset="0"/>
                        <a:ea typeface="ＭＳ Ｐゴシック" charset="-128"/>
                      </a:endParaRPr>
                    </a:p>
                  </a:txBody>
                  <a:tcPr marL="68760" marR="68760" marT="0" marB="0" anchor="ctr" horzOverflow="overflow"/>
                </a:tc>
                <a:extLst>
                  <a:ext uri="{0D108BD9-81ED-4DB2-BD59-A6C34878D82A}">
                    <a16:rowId xmlns:a16="http://schemas.microsoft.com/office/drawing/2014/main" val="10002"/>
                  </a:ext>
                </a:extLst>
              </a:tr>
              <a:tr h="311150">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a:ln>
                            <a:noFill/>
                          </a:ln>
                          <a:effectLst/>
                        </a:rPr>
                        <a:t>NR</a:t>
                      </a:r>
                      <a:endParaRPr kumimoji="0" lang="es-ES" altLang="x-none" sz="1400" b="1" i="0" u="none" strike="noStrike" cap="none" normalizeH="0" baseline="0">
                        <a:ln>
                          <a:noFill/>
                        </a:ln>
                        <a:solidFill>
                          <a:srgbClr val="000000"/>
                        </a:solidFill>
                        <a:effectLst/>
                        <a:latin typeface="Arial" charset="0"/>
                        <a:ea typeface="ＭＳ Ｐゴシック" charset="-128"/>
                      </a:endParaRPr>
                    </a:p>
                  </a:txBody>
                  <a:tcPr marL="68760" marR="68760" marT="0" marB="0" anchor="ctr" horzOverflow="overflow"/>
                </a:tc>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a:ln>
                            <a:noFill/>
                          </a:ln>
                          <a:effectLst/>
                        </a:rPr>
                        <a:t>No existe una recomendación (falta evidencia)</a:t>
                      </a:r>
                      <a:endParaRPr kumimoji="0" lang="es-ES" altLang="x-none" sz="1400" b="0" i="0" u="none" strike="noStrike" cap="none" normalizeH="0" baseline="0">
                        <a:ln>
                          <a:noFill/>
                        </a:ln>
                        <a:solidFill>
                          <a:srgbClr val="000000"/>
                        </a:solidFill>
                        <a:effectLst/>
                        <a:latin typeface="Arial" charset="0"/>
                        <a:ea typeface="ＭＳ Ｐゴシック" charset="-128"/>
                      </a:endParaRPr>
                    </a:p>
                  </a:txBody>
                  <a:tcPr marL="68760" marR="68760" marT="0" marB="0" anchor="ctr" horzOverflow="overflow"/>
                </a:tc>
                <a:extLst>
                  <a:ext uri="{0D108BD9-81ED-4DB2-BD59-A6C34878D82A}">
                    <a16:rowId xmlns:a16="http://schemas.microsoft.com/office/drawing/2014/main" val="10003"/>
                  </a:ext>
                </a:extLst>
              </a:tr>
              <a:tr h="434975">
                <a:tc gridSpan="2">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800" u="none" strike="noStrike" cap="none" normalizeH="0" baseline="0" dirty="0">
                          <a:ln>
                            <a:noFill/>
                          </a:ln>
                          <a:solidFill>
                            <a:schemeClr val="bg1"/>
                          </a:solidFill>
                          <a:effectLst/>
                        </a:rPr>
                        <a:t>Calidad de la evidencia científica </a:t>
                      </a:r>
                      <a:endParaRPr kumimoji="0" lang="es-ES" altLang="x-none" sz="1800" b="0" i="0" u="none" strike="noStrike" cap="none" normalizeH="0" baseline="0" dirty="0">
                        <a:ln>
                          <a:noFill/>
                        </a:ln>
                        <a:solidFill>
                          <a:schemeClr val="bg1"/>
                        </a:solidFill>
                        <a:effectLst/>
                        <a:latin typeface="Arial" charset="0"/>
                        <a:ea typeface="ＭＳ Ｐゴシック" charset="-128"/>
                      </a:endParaRPr>
                    </a:p>
                  </a:txBody>
                  <a:tcPr marT="61596" horzOverflow="overflow">
                    <a:solidFill>
                      <a:schemeClr val="bg2">
                        <a:lumMod val="75000"/>
                      </a:schemeClr>
                    </a:solidFill>
                  </a:tcPr>
                </a:tc>
                <a:tc hMerge="1">
                  <a:txBody>
                    <a:bodyPr/>
                    <a:lstStyle/>
                    <a:p>
                      <a:endParaRPr lang="es-ES_tradnl"/>
                    </a:p>
                  </a:txBody>
                  <a:tcPr/>
                </a:tc>
                <a:extLst>
                  <a:ext uri="{0D108BD9-81ED-4DB2-BD59-A6C34878D82A}">
                    <a16:rowId xmlns:a16="http://schemas.microsoft.com/office/drawing/2014/main" val="10004"/>
                  </a:ext>
                </a:extLst>
              </a:tr>
              <a:tr h="309563">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dirty="0">
                          <a:ln>
                            <a:noFill/>
                          </a:ln>
                          <a:effectLst/>
                        </a:rPr>
                        <a:t>A </a:t>
                      </a:r>
                      <a:endParaRPr kumimoji="0" lang="es-ES" altLang="x-none" sz="1400" b="1" i="0" u="none" strike="noStrike" cap="none" normalizeH="0" baseline="0" dirty="0">
                        <a:ln>
                          <a:noFill/>
                        </a:ln>
                        <a:solidFill>
                          <a:srgbClr val="000000"/>
                        </a:solidFill>
                        <a:effectLst/>
                        <a:latin typeface="Arial" charset="0"/>
                        <a:ea typeface="ＭＳ Ｐゴシック" charset="-128"/>
                      </a:endParaRPr>
                    </a:p>
                  </a:txBody>
                  <a:tcPr marL="68760" marR="68760" marT="0" marB="0" anchor="ctr" horzOverflow="overflow"/>
                </a:tc>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a:ln>
                            <a:noFill/>
                          </a:ln>
                          <a:effectLst/>
                        </a:rPr>
                        <a:t>Alta (ensayos clínicos aleatorizados)</a:t>
                      </a:r>
                      <a:endParaRPr kumimoji="0" lang="es-ES" altLang="x-none" sz="1400" b="0" i="0" u="none" strike="noStrike" cap="none" normalizeH="0" baseline="0">
                        <a:ln>
                          <a:noFill/>
                        </a:ln>
                        <a:solidFill>
                          <a:srgbClr val="000000"/>
                        </a:solidFill>
                        <a:effectLst/>
                        <a:latin typeface="Arial" charset="0"/>
                        <a:ea typeface="ＭＳ Ｐゴシック" charset="-128"/>
                      </a:endParaRPr>
                    </a:p>
                  </a:txBody>
                  <a:tcPr marL="68760" marR="68760" marT="0" marB="0" anchor="ctr" horzOverflow="overflow"/>
                </a:tc>
                <a:extLst>
                  <a:ext uri="{0D108BD9-81ED-4DB2-BD59-A6C34878D82A}">
                    <a16:rowId xmlns:a16="http://schemas.microsoft.com/office/drawing/2014/main" val="10005"/>
                  </a:ext>
                </a:extLst>
              </a:tr>
              <a:tr h="311150">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a:ln>
                            <a:noFill/>
                          </a:ln>
                          <a:effectLst/>
                        </a:rPr>
                        <a:t>B</a:t>
                      </a:r>
                      <a:endParaRPr kumimoji="0" lang="es-ES" altLang="x-none" sz="1400" b="1" i="0" u="none" strike="noStrike" cap="none" normalizeH="0" baseline="0">
                        <a:ln>
                          <a:noFill/>
                        </a:ln>
                        <a:solidFill>
                          <a:srgbClr val="000000"/>
                        </a:solidFill>
                        <a:effectLst/>
                        <a:latin typeface="Arial" charset="0"/>
                        <a:ea typeface="ＭＳ Ｐゴシック" charset="-128"/>
                      </a:endParaRPr>
                    </a:p>
                  </a:txBody>
                  <a:tcPr marL="68760" marR="68760" marT="0" marB="0" anchor="ctr" horzOverflow="overflow"/>
                </a:tc>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a:ln>
                            <a:noFill/>
                          </a:ln>
                          <a:effectLst/>
                        </a:rPr>
                        <a:t>Moderada (estudios cuasi-experimentales) </a:t>
                      </a:r>
                      <a:endParaRPr kumimoji="0" lang="es-ES" altLang="x-none" sz="1400" b="0" i="0" u="none" strike="noStrike" cap="none" normalizeH="0" baseline="0" dirty="0">
                        <a:ln>
                          <a:noFill/>
                        </a:ln>
                        <a:solidFill>
                          <a:srgbClr val="000000"/>
                        </a:solidFill>
                        <a:effectLst/>
                        <a:latin typeface="Arial" charset="0"/>
                        <a:ea typeface="ＭＳ Ｐゴシック" charset="-128"/>
                      </a:endParaRPr>
                    </a:p>
                  </a:txBody>
                  <a:tcPr marL="68760" marR="68760" marT="0" marB="0" anchor="ctr" horzOverflow="overflow"/>
                </a:tc>
                <a:extLst>
                  <a:ext uri="{0D108BD9-81ED-4DB2-BD59-A6C34878D82A}">
                    <a16:rowId xmlns:a16="http://schemas.microsoft.com/office/drawing/2014/main" val="10006"/>
                  </a:ext>
                </a:extLst>
              </a:tr>
              <a:tr h="309563">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a:ln>
                            <a:noFill/>
                          </a:ln>
                          <a:effectLst/>
                        </a:rPr>
                        <a:t>C</a:t>
                      </a:r>
                      <a:endParaRPr kumimoji="0" lang="es-ES" altLang="x-none" sz="1400" b="1" i="0" u="none" strike="noStrike" cap="none" normalizeH="0" baseline="0">
                        <a:ln>
                          <a:noFill/>
                        </a:ln>
                        <a:solidFill>
                          <a:srgbClr val="000000"/>
                        </a:solidFill>
                        <a:effectLst/>
                        <a:latin typeface="Arial" charset="0"/>
                        <a:ea typeface="ＭＳ Ｐゴシック" charset="-128"/>
                      </a:endParaRPr>
                    </a:p>
                  </a:txBody>
                  <a:tcPr marL="68760" marR="68760" marT="0" marB="0" anchor="ctr" horzOverflow="overflow"/>
                </a:tc>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a:ln>
                            <a:noFill/>
                          </a:ln>
                          <a:effectLst/>
                        </a:rPr>
                        <a:t>Baja (estudios observacionales)</a:t>
                      </a:r>
                      <a:endParaRPr kumimoji="0" lang="es-ES" altLang="x-none" sz="1400" b="0" i="0" u="none" strike="noStrike" cap="none" normalizeH="0" baseline="0">
                        <a:ln>
                          <a:noFill/>
                        </a:ln>
                        <a:solidFill>
                          <a:srgbClr val="000000"/>
                        </a:solidFill>
                        <a:effectLst/>
                        <a:latin typeface="Arial" charset="0"/>
                        <a:ea typeface="ＭＳ Ｐゴシック" charset="-128"/>
                      </a:endParaRPr>
                    </a:p>
                  </a:txBody>
                  <a:tcPr marL="68760" marR="68760" marT="0" marB="0" anchor="ctr" horzOverflow="overflow"/>
                </a:tc>
                <a:extLst>
                  <a:ext uri="{0D108BD9-81ED-4DB2-BD59-A6C34878D82A}">
                    <a16:rowId xmlns:a16="http://schemas.microsoft.com/office/drawing/2014/main" val="10007"/>
                  </a:ext>
                </a:extLst>
              </a:tr>
              <a:tr h="311150">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a:ln>
                            <a:noFill/>
                          </a:ln>
                          <a:effectLst/>
                        </a:rPr>
                        <a:t>D</a:t>
                      </a:r>
                      <a:endParaRPr kumimoji="0" lang="es-ES" altLang="x-none" sz="1400" b="1" i="0" u="none" strike="noStrike" cap="none" normalizeH="0" baseline="0">
                        <a:ln>
                          <a:noFill/>
                        </a:ln>
                        <a:solidFill>
                          <a:srgbClr val="000000"/>
                        </a:solidFill>
                        <a:effectLst/>
                        <a:latin typeface="Arial" charset="0"/>
                        <a:ea typeface="ＭＳ Ｐゴシック" charset="-128"/>
                      </a:endParaRPr>
                    </a:p>
                  </a:txBody>
                  <a:tcPr marL="68760" marR="68760" marT="0" marB="0" anchor="ctr" horzOverflow="overflow"/>
                </a:tc>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300"/>
                        </a:spcBef>
                        <a:spcAft>
                          <a:spcPts val="3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400" u="none" strike="noStrike" cap="none" normalizeH="0" baseline="0" dirty="0">
                          <a:ln>
                            <a:noFill/>
                          </a:ln>
                          <a:effectLst/>
                        </a:rPr>
                        <a:t>Muy baja (otros estudios)</a:t>
                      </a:r>
                      <a:endParaRPr kumimoji="0" lang="es-ES" altLang="x-none" sz="1400" b="0" i="0" u="none" strike="noStrike" cap="none" normalizeH="0" baseline="0" dirty="0">
                        <a:ln>
                          <a:noFill/>
                        </a:ln>
                        <a:solidFill>
                          <a:srgbClr val="000000"/>
                        </a:solidFill>
                        <a:effectLst/>
                        <a:latin typeface="Arial" charset="0"/>
                        <a:ea typeface="ＭＳ Ｐゴシック" charset="-128"/>
                      </a:endParaRPr>
                    </a:p>
                  </a:txBody>
                  <a:tcPr marL="68760" marR="68760" marT="0" marB="0" anchor="ctr" horzOverflow="overflow"/>
                </a:tc>
                <a:extLst>
                  <a:ext uri="{0D108BD9-81ED-4DB2-BD59-A6C34878D82A}">
                    <a16:rowId xmlns:a16="http://schemas.microsoft.com/office/drawing/2014/main" val="10008"/>
                  </a:ext>
                </a:extLst>
              </a:tr>
            </a:tbl>
          </a:graphicData>
        </a:graphic>
      </p:graphicFrame>
      <p:sp>
        <p:nvSpPr>
          <p:cNvPr id="18465" name="Text Box 61">
            <a:extLst>
              <a:ext uri="{FF2B5EF4-FFF2-40B4-BE49-F238E27FC236}">
                <a16:creationId xmlns:a16="http://schemas.microsoft.com/office/drawing/2014/main" id="{E86DD125-3CEB-2E44-B97D-124040F07163}"/>
              </a:ext>
            </a:extLst>
          </p:cNvPr>
          <p:cNvSpPr txBox="1">
            <a:spLocks noChangeArrowheads="1"/>
          </p:cNvSpPr>
          <p:nvPr/>
        </p:nvSpPr>
        <p:spPr bwMode="auto">
          <a:xfrm>
            <a:off x="8183563" y="4149725"/>
            <a:ext cx="2084387" cy="833438"/>
          </a:xfrm>
          <a:prstGeom prst="rect">
            <a:avLst/>
          </a:prstGeom>
          <a:noFill/>
          <a:ln w="9360" cap="sq">
            <a:solidFill>
              <a:srgbClr val="664D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600">
                <a:solidFill>
                  <a:srgbClr val="000000"/>
                </a:solidFill>
              </a:rPr>
              <a:t>Jerarquia de la evidencia según el modelo GRADE</a:t>
            </a:r>
          </a:p>
        </p:txBody>
      </p:sp>
      <p:pic>
        <p:nvPicPr>
          <p:cNvPr id="18466" name="Picture 2" descr="\\cs.san.gva.es\DFS_D10\HDoc_D10\19848414N\Mis documentos\capturada.jpg">
            <a:extLst>
              <a:ext uri="{FF2B5EF4-FFF2-40B4-BE49-F238E27FC236}">
                <a16:creationId xmlns:a16="http://schemas.microsoft.com/office/drawing/2014/main" id="{FF130A48-0CA2-3448-92D6-1A38E364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2184400" y="2006600"/>
            <a:ext cx="50879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67" name="Grupo 1">
            <a:extLst>
              <a:ext uri="{FF2B5EF4-FFF2-40B4-BE49-F238E27FC236}">
                <a16:creationId xmlns:a16="http://schemas.microsoft.com/office/drawing/2014/main" id="{A7664E40-FB69-B341-AA29-4DE7550E7B38}"/>
              </a:ext>
            </a:extLst>
          </p:cNvPr>
          <p:cNvGrpSpPr>
            <a:grpSpLocks/>
          </p:cNvGrpSpPr>
          <p:nvPr/>
        </p:nvGrpSpPr>
        <p:grpSpPr bwMode="auto">
          <a:xfrm>
            <a:off x="2149475" y="1341438"/>
            <a:ext cx="5111750" cy="671512"/>
            <a:chOff x="625475" y="1341438"/>
            <a:chExt cx="5111750" cy="671512"/>
          </a:xfrm>
        </p:grpSpPr>
        <p:pic>
          <p:nvPicPr>
            <p:cNvPr id="18468" name="Picture 3" descr="\\cs.san.gva.es\DFS_D10\HDoc_D10\19848414N\Mis documentos\capturada.jpg">
              <a:extLst>
                <a:ext uri="{FF2B5EF4-FFF2-40B4-BE49-F238E27FC236}">
                  <a16:creationId xmlns:a16="http://schemas.microsoft.com/office/drawing/2014/main" id="{26155BD3-6A58-3E47-AE06-844A252B3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75" y="1341438"/>
              <a:ext cx="51117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9" name="Rectangle 63">
              <a:extLst>
                <a:ext uri="{FF2B5EF4-FFF2-40B4-BE49-F238E27FC236}">
                  <a16:creationId xmlns:a16="http://schemas.microsoft.com/office/drawing/2014/main" id="{4A98514B-0D97-2949-B7A8-8FD462C945E8}"/>
                </a:ext>
              </a:extLst>
            </p:cNvPr>
            <p:cNvSpPr>
              <a:spLocks noChangeArrowheads="1"/>
            </p:cNvSpPr>
            <p:nvPr/>
          </p:nvSpPr>
          <p:spPr bwMode="auto">
            <a:xfrm>
              <a:off x="2411760" y="1704225"/>
              <a:ext cx="2425700"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fr-FR" altLang="es-ES" sz="1200" b="1" i="1">
                  <a:solidFill>
                    <a:srgbClr val="1180C0"/>
                  </a:solidFill>
                </a:rPr>
                <a:t>Eur Respir J 2017; 50: 1602426</a:t>
              </a:r>
              <a:endParaRPr lang="es-ES" altLang="es-ES" sz="1200" b="1" i="1">
                <a:solidFill>
                  <a:srgbClr val="1180C0"/>
                </a:solidFill>
              </a:endParaRPr>
            </a:p>
          </p:txBody>
        </p:sp>
      </p:gr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1">
            <a:extLst>
              <a:ext uri="{FF2B5EF4-FFF2-40B4-BE49-F238E27FC236}">
                <a16:creationId xmlns:a16="http://schemas.microsoft.com/office/drawing/2014/main" id="{635DF810-36A7-C744-9019-1ACC8B20FAAB}"/>
              </a:ext>
            </a:extLst>
          </p:cNvPr>
          <p:cNvSpPr txBox="1">
            <a:spLocks noChangeArrowheads="1"/>
          </p:cNvSpPr>
          <p:nvPr/>
        </p:nvSpPr>
        <p:spPr bwMode="auto">
          <a:xfrm>
            <a:off x="3359150" y="2670175"/>
            <a:ext cx="64008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buSzPct val="65000"/>
            </a:pPr>
            <a:r>
              <a:rPr lang="es-ES" altLang="es-ES" sz="2800" i="1">
                <a:solidFill>
                  <a:srgbClr val="5F5F5F"/>
                </a:solidFill>
              </a:rPr>
              <a:t>INICIO DE LA VNI</a:t>
            </a:r>
          </a:p>
        </p:txBody>
      </p:sp>
      <p:pic>
        <p:nvPicPr>
          <p:cNvPr id="101378" name="Picture 2">
            <a:extLst>
              <a:ext uri="{FF2B5EF4-FFF2-40B4-BE49-F238E27FC236}">
                <a16:creationId xmlns:a16="http://schemas.microsoft.com/office/drawing/2014/main" id="{23CAC9B8-CB05-B449-9C45-75CCB2026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84538"/>
            <a:ext cx="66246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a:extLst>
              <a:ext uri="{FF2B5EF4-FFF2-40B4-BE49-F238E27FC236}">
                <a16:creationId xmlns:a16="http://schemas.microsoft.com/office/drawing/2014/main" id="{AB142EDF-1505-194D-A918-1125F05D3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2827338"/>
            <a:ext cx="447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1">
            <a:extLst>
              <a:ext uri="{FF2B5EF4-FFF2-40B4-BE49-F238E27FC236}">
                <a16:creationId xmlns:a16="http://schemas.microsoft.com/office/drawing/2014/main" id="{CE9618B3-2BEC-A14D-BFBA-23C64DC0D2B7}"/>
              </a:ext>
            </a:extLst>
          </p:cNvPr>
          <p:cNvSpPr txBox="1">
            <a:spLocks noChangeArrowheads="1"/>
          </p:cNvSpPr>
          <p:nvPr/>
        </p:nvSpPr>
        <p:spPr bwMode="auto">
          <a:xfrm>
            <a:off x="2719388" y="274638"/>
            <a:ext cx="74914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3600">
                <a:solidFill>
                  <a:srgbClr val="262673"/>
                </a:solidFill>
              </a:rPr>
              <a:t>Momento de inicio de la VNI</a:t>
            </a:r>
          </a:p>
        </p:txBody>
      </p:sp>
      <p:pic>
        <p:nvPicPr>
          <p:cNvPr id="103426" name="Picture 2">
            <a:extLst>
              <a:ext uri="{FF2B5EF4-FFF2-40B4-BE49-F238E27FC236}">
                <a16:creationId xmlns:a16="http://schemas.microsoft.com/office/drawing/2014/main" id="{7E5BC52D-FEB1-4744-96DE-8CFFDD0CA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938" y="2232025"/>
            <a:ext cx="3370262"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a:extLst>
              <a:ext uri="{FF2B5EF4-FFF2-40B4-BE49-F238E27FC236}">
                <a16:creationId xmlns:a16="http://schemas.microsoft.com/office/drawing/2014/main" id="{43C651DB-D497-394E-AD22-B4DD3542F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0" y="987425"/>
            <a:ext cx="29067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a:extLst>
              <a:ext uri="{FF2B5EF4-FFF2-40B4-BE49-F238E27FC236}">
                <a16:creationId xmlns:a16="http://schemas.microsoft.com/office/drawing/2014/main" id="{2C53AD7E-AFDF-E84C-AA1B-14A294F5C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75" y="987425"/>
            <a:ext cx="401161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5">
            <a:extLst>
              <a:ext uri="{FF2B5EF4-FFF2-40B4-BE49-F238E27FC236}">
                <a16:creationId xmlns:a16="http://schemas.microsoft.com/office/drawing/2014/main" id="{3F66208E-B0E0-1C44-BC83-DF0EF45DE0C0}"/>
              </a:ext>
            </a:extLst>
          </p:cNvPr>
          <p:cNvSpPr>
            <a:spLocks noChangeArrowheads="1"/>
          </p:cNvSpPr>
          <p:nvPr/>
        </p:nvSpPr>
        <p:spPr bwMode="auto">
          <a:xfrm>
            <a:off x="2135188" y="5453063"/>
            <a:ext cx="8369300" cy="917575"/>
          </a:xfrm>
          <a:prstGeom prst="rect">
            <a:avLst/>
          </a:prstGeom>
          <a:noFill/>
          <a:ln w="9360" cap="sq">
            <a:solidFill>
              <a:srgbClr val="2C6123"/>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800">
                <a:solidFill>
                  <a:srgbClr val="000000"/>
                </a:solidFill>
              </a:rPr>
              <a:t>Un retraso de 15 minutos en la aplicación de CPAP incrementa de forma significativa la necesidad de intubación respecto al tratamiento inmediato con CPAP </a:t>
            </a:r>
            <a:r>
              <a:rPr lang="pl-PL" altLang="es-ES" sz="1800">
                <a:solidFill>
                  <a:srgbClr val="000000"/>
                </a:solidFill>
              </a:rPr>
              <a:t>[OR 0.30 (0.09–0.89)].</a:t>
            </a:r>
          </a:p>
        </p:txBody>
      </p:sp>
      <p:pic>
        <p:nvPicPr>
          <p:cNvPr id="103430" name="Picture 6">
            <a:extLst>
              <a:ext uri="{FF2B5EF4-FFF2-40B4-BE49-F238E27FC236}">
                <a16:creationId xmlns:a16="http://schemas.microsoft.com/office/drawing/2014/main" id="{42CB8F7B-8733-144B-880F-F6BEDA188A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6388" y="2338388"/>
            <a:ext cx="35544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AutoShape 7">
            <a:extLst>
              <a:ext uri="{FF2B5EF4-FFF2-40B4-BE49-F238E27FC236}">
                <a16:creationId xmlns:a16="http://schemas.microsoft.com/office/drawing/2014/main" id="{E8B7D37D-2831-714E-8E8F-C025129B34BB}"/>
              </a:ext>
            </a:extLst>
          </p:cNvPr>
          <p:cNvSpPr>
            <a:spLocks noChangeArrowheads="1"/>
          </p:cNvSpPr>
          <p:nvPr/>
        </p:nvSpPr>
        <p:spPr bwMode="auto">
          <a:xfrm>
            <a:off x="8434388" y="5083175"/>
            <a:ext cx="269875" cy="361950"/>
          </a:xfrm>
          <a:prstGeom prst="downArrow">
            <a:avLst>
              <a:gd name="adj1" fmla="val 50000"/>
              <a:gd name="adj2" fmla="val 49791"/>
            </a:avLst>
          </a:prstGeom>
          <a:solidFill>
            <a:srgbClr val="3B812F"/>
          </a:solidFill>
          <a:ln w="9360" cap="sq">
            <a:solidFill>
              <a:srgbClr val="008000"/>
            </a:solidFill>
            <a:miter lim="800000"/>
            <a:headEnd/>
            <a:tailEnd/>
          </a:ln>
          <a:effectLst>
            <a:outerShdw blurRad="63500" dist="75597" dir="1064680" algn="ctr" rotWithShape="0">
              <a:srgbClr val="000000">
                <a:alpha val="35036"/>
              </a:srgbClr>
            </a:outerShdw>
          </a:effectLst>
        </p:spPr>
        <p:txBody>
          <a:bodyPr wrap="none" anchor="ctr"/>
          <a:lstStyle/>
          <a:p>
            <a:pPr eaLnBrk="1" hangingPunct="1">
              <a:buClr>
                <a:srgbClr val="000000"/>
              </a:buClr>
              <a:buSzPct val="100000"/>
              <a:buFont typeface="Times New Roman" pitchFamily="18" charset="0"/>
              <a:buNone/>
              <a:defRPr/>
            </a:pPr>
            <a:endParaRPr lang="es-ES"/>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1">
            <a:extLst>
              <a:ext uri="{FF2B5EF4-FFF2-40B4-BE49-F238E27FC236}">
                <a16:creationId xmlns:a16="http://schemas.microsoft.com/office/drawing/2014/main" id="{90E01944-EE16-1F40-A2DD-A0AC01D051CE}"/>
              </a:ext>
            </a:extLst>
          </p:cNvPr>
          <p:cNvSpPr txBox="1">
            <a:spLocks noChangeArrowheads="1"/>
          </p:cNvSpPr>
          <p:nvPr/>
        </p:nvSpPr>
        <p:spPr bwMode="auto">
          <a:xfrm>
            <a:off x="2719388" y="274638"/>
            <a:ext cx="74914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3600">
                <a:solidFill>
                  <a:srgbClr val="262673"/>
                </a:solidFill>
              </a:rPr>
              <a:t>Momento de inicio de la VNI</a:t>
            </a:r>
          </a:p>
        </p:txBody>
      </p:sp>
      <p:pic>
        <p:nvPicPr>
          <p:cNvPr id="105474" name="Picture 2" descr="F:\Curso Santiago\Presentaciones\capturada.jpg">
            <a:extLst>
              <a:ext uri="{FF2B5EF4-FFF2-40B4-BE49-F238E27FC236}">
                <a16:creationId xmlns:a16="http://schemas.microsoft.com/office/drawing/2014/main" id="{CB2DDCAF-6A72-9242-9BEB-22E63B4D4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2636838"/>
            <a:ext cx="5500687"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9">
            <a:extLst>
              <a:ext uri="{FF2B5EF4-FFF2-40B4-BE49-F238E27FC236}">
                <a16:creationId xmlns:a16="http://schemas.microsoft.com/office/drawing/2014/main" id="{2131C300-9A47-6045-9907-3BF0665E21F6}"/>
              </a:ext>
            </a:extLst>
          </p:cNvPr>
          <p:cNvSpPr>
            <a:spLocks noChangeArrowheads="1"/>
          </p:cNvSpPr>
          <p:nvPr/>
        </p:nvSpPr>
        <p:spPr bwMode="auto">
          <a:xfrm>
            <a:off x="6738938" y="1684338"/>
            <a:ext cx="3386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n-US" altLang="es-ES" sz="1200">
                <a:solidFill>
                  <a:schemeClr val="tx1"/>
                </a:solidFill>
              </a:rPr>
              <a:t>Semin Respir Crit Care Med 2014;35:492–500</a:t>
            </a:r>
          </a:p>
        </p:txBody>
      </p:sp>
      <p:pic>
        <p:nvPicPr>
          <p:cNvPr id="105476" name="Picture 3" descr="F:\Curso Santiago\Presentaciones\capturada2.jpg">
            <a:extLst>
              <a:ext uri="{FF2B5EF4-FFF2-40B4-BE49-F238E27FC236}">
                <a16:creationId xmlns:a16="http://schemas.microsoft.com/office/drawing/2014/main" id="{9C9CF776-D342-E248-9916-729621F92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1412875"/>
            <a:ext cx="4729162"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A69E5917-B9A7-C544-B256-C801A7736D9A}"/>
              </a:ext>
            </a:extLst>
          </p:cNvPr>
          <p:cNvSpPr>
            <a:spLocks noChangeArrowheads="1"/>
          </p:cNvSpPr>
          <p:nvPr/>
        </p:nvSpPr>
        <p:spPr bwMode="auto">
          <a:xfrm>
            <a:off x="1992313" y="5429250"/>
            <a:ext cx="2303462" cy="979488"/>
          </a:xfrm>
          <a:prstGeom prst="rect">
            <a:avLst/>
          </a:prstGeom>
          <a:gradFill rotWithShape="1">
            <a:gsLst>
              <a:gs pos="0">
                <a:srgbClr val="A9D2FA"/>
              </a:gs>
              <a:gs pos="100000">
                <a:srgbClr val="84A3C2"/>
              </a:gs>
            </a:gsLst>
            <a:lin ang="0" scaled="1"/>
          </a:gradFill>
          <a:ln>
            <a:noFill/>
          </a:ln>
          <a:effectLst>
            <a:outerShdw blurRad="190500" dist="228601" dir="2700000" algn="ctr" rotWithShape="0">
              <a:srgbClr val="808080">
                <a:alpha val="29999"/>
              </a:srgbClr>
            </a:outerShdw>
          </a:effectLst>
        </p:spPr>
        <p:txBody>
          <a:bodyPr lIns="180000" tIns="180000" rIns="180000" bIns="180000">
            <a:spAutoFit/>
          </a:bodyPr>
          <a:lstStyle/>
          <a:p>
            <a:pPr algn="ctr">
              <a:buFont typeface="Arial" charset="0"/>
              <a:buNone/>
              <a:defRPr/>
            </a:pPr>
            <a:r>
              <a:rPr lang="en-US" altLang="x-none" sz="2000">
                <a:solidFill>
                  <a:schemeClr val="tx1"/>
                </a:solidFill>
                <a:latin typeface="Arial" charset="0"/>
                <a:ea typeface="ＭＳ Ｐゴシック" charset="-128"/>
              </a:rPr>
              <a:t>VENTANA DE OPORTUNIDAD</a:t>
            </a:r>
            <a:endParaRPr lang="en-US" altLang="x-none" sz="2000" dirty="0">
              <a:solidFill>
                <a:schemeClr val="tx1"/>
              </a:solidFill>
              <a:latin typeface="Arial" charset="0"/>
              <a:ea typeface="ＭＳ Ｐゴシック" charset="-128"/>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1">
            <a:extLst>
              <a:ext uri="{FF2B5EF4-FFF2-40B4-BE49-F238E27FC236}">
                <a16:creationId xmlns:a16="http://schemas.microsoft.com/office/drawing/2014/main" id="{D873833D-B1EE-454A-9713-DD94B92E8594}"/>
              </a:ext>
            </a:extLst>
          </p:cNvPr>
          <p:cNvSpPr txBox="1">
            <a:spLocks noChangeArrowheads="1"/>
          </p:cNvSpPr>
          <p:nvPr/>
        </p:nvSpPr>
        <p:spPr bwMode="auto">
          <a:xfrm>
            <a:off x="2719388" y="274638"/>
            <a:ext cx="74914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3600">
                <a:solidFill>
                  <a:srgbClr val="262673"/>
                </a:solidFill>
              </a:rPr>
              <a:t>Momento de inicio de la VNI</a:t>
            </a:r>
          </a:p>
        </p:txBody>
      </p:sp>
      <p:grpSp>
        <p:nvGrpSpPr>
          <p:cNvPr id="107522" name="Grupo 5">
            <a:extLst>
              <a:ext uri="{FF2B5EF4-FFF2-40B4-BE49-F238E27FC236}">
                <a16:creationId xmlns:a16="http://schemas.microsoft.com/office/drawing/2014/main" id="{39E92FFF-DC24-0C48-A476-8CE909CEA29D}"/>
              </a:ext>
            </a:extLst>
          </p:cNvPr>
          <p:cNvGrpSpPr>
            <a:grpSpLocks/>
          </p:cNvGrpSpPr>
          <p:nvPr/>
        </p:nvGrpSpPr>
        <p:grpSpPr bwMode="auto">
          <a:xfrm>
            <a:off x="2038350" y="1846263"/>
            <a:ext cx="4859338" cy="1520825"/>
            <a:chOff x="341759" y="1684338"/>
            <a:chExt cx="4860032" cy="1521402"/>
          </a:xfrm>
        </p:grpSpPr>
        <p:pic>
          <p:nvPicPr>
            <p:cNvPr id="3" name="Imagen 2">
              <a:extLst>
                <a:ext uri="{FF2B5EF4-FFF2-40B4-BE49-F238E27FC236}">
                  <a16:creationId xmlns:a16="http://schemas.microsoft.com/office/drawing/2014/main" id="{89273F9B-6EAC-A548-9958-1161A34BEF3D}"/>
                </a:ext>
              </a:extLst>
            </p:cNvPr>
            <p:cNvPicPr>
              <a:picLocks noChangeAspect="1" noChangeArrowheads="1"/>
            </p:cNvPicPr>
            <p:nvPr/>
          </p:nvPicPr>
          <p:blipFill>
            <a:blip r:embed="rId3"/>
            <a:srcRect/>
            <a:stretch>
              <a:fillRect/>
            </a:stretch>
          </p:blipFill>
          <p:spPr bwMode="auto">
            <a:xfrm>
              <a:off x="341759" y="1684338"/>
              <a:ext cx="4860032" cy="1521402"/>
            </a:xfrm>
            <a:prstGeom prst="rect">
              <a:avLst/>
            </a:prstGeom>
            <a:noFill/>
            <a:ln>
              <a:noFill/>
            </a:ln>
            <a:effectLst>
              <a:outerShdw blurRad="292100" dist="139700" dir="2700000" algn="tl" rotWithShape="0">
                <a:srgbClr val="333333">
                  <a:alpha val="64999"/>
                </a:srgbClr>
              </a:outerShdw>
            </a:effectLst>
          </p:spPr>
        </p:pic>
        <p:sp>
          <p:nvSpPr>
            <p:cNvPr id="107525" name="Rectangle 9">
              <a:extLst>
                <a:ext uri="{FF2B5EF4-FFF2-40B4-BE49-F238E27FC236}">
                  <a16:creationId xmlns:a16="http://schemas.microsoft.com/office/drawing/2014/main" id="{1FA4DA46-CFA9-CD49-8CBA-E80DBD5AC9B3}"/>
                </a:ext>
              </a:extLst>
            </p:cNvPr>
            <p:cNvSpPr>
              <a:spLocks noChangeArrowheads="1"/>
            </p:cNvSpPr>
            <p:nvPr/>
          </p:nvSpPr>
          <p:spPr bwMode="auto">
            <a:xfrm>
              <a:off x="1620044" y="1822180"/>
              <a:ext cx="24485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sz="1100">
                  <a:solidFill>
                    <a:schemeClr val="tx1"/>
                  </a:solidFill>
                </a:rPr>
                <a:t>Eur Respir Rev 2018; 27: 180029</a:t>
              </a:r>
            </a:p>
          </p:txBody>
        </p:sp>
      </p:grpSp>
      <p:sp>
        <p:nvSpPr>
          <p:cNvPr id="107523" name="Rectángulo 3">
            <a:extLst>
              <a:ext uri="{FF2B5EF4-FFF2-40B4-BE49-F238E27FC236}">
                <a16:creationId xmlns:a16="http://schemas.microsoft.com/office/drawing/2014/main" id="{BBC658AA-BBCB-9649-B7F0-F92B093EC373}"/>
              </a:ext>
            </a:extLst>
          </p:cNvPr>
          <p:cNvSpPr>
            <a:spLocks noChangeArrowheads="1"/>
          </p:cNvSpPr>
          <p:nvPr/>
        </p:nvSpPr>
        <p:spPr bwMode="auto">
          <a:xfrm>
            <a:off x="1343025" y="4225925"/>
            <a:ext cx="972185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spcAft>
                <a:spcPts val="600"/>
              </a:spcAft>
            </a:pPr>
            <a:r>
              <a:rPr lang="es-ES" altLang="es-ES" sz="1800" i="1">
                <a:solidFill>
                  <a:srgbClr val="231F20"/>
                </a:solidFill>
                <a:latin typeface="Times" pitchFamily="2" charset="0"/>
              </a:rPr>
              <a:t>NPPV has to be considered as a rational art and not just as an application of science, which requires the ability of clinicians to both choose case-by-case the best </a:t>
            </a:r>
            <a:r>
              <a:rPr lang="es-ES" altLang="es-ES" sz="1800" i="1">
                <a:solidFill>
                  <a:srgbClr val="231F20"/>
                </a:solidFill>
                <a:latin typeface="Helvetica" pitchFamily="2" charset="0"/>
              </a:rPr>
              <a:t>“</a:t>
            </a:r>
            <a:r>
              <a:rPr lang="es-ES" altLang="es-ES" sz="1800" i="1">
                <a:solidFill>
                  <a:srgbClr val="231F20"/>
                </a:solidFill>
                <a:latin typeface="Times" pitchFamily="2" charset="0"/>
              </a:rPr>
              <a:t>ingredients</a:t>
            </a:r>
            <a:r>
              <a:rPr lang="es-ES" altLang="es-ES" sz="1800" i="1">
                <a:solidFill>
                  <a:srgbClr val="231F20"/>
                </a:solidFill>
                <a:latin typeface="Helvetica" pitchFamily="2" charset="0"/>
              </a:rPr>
              <a:t>” </a:t>
            </a:r>
            <a:r>
              <a:rPr lang="es-ES" altLang="es-ES" sz="1800" i="1">
                <a:solidFill>
                  <a:srgbClr val="231F20"/>
                </a:solidFill>
                <a:latin typeface="Times" pitchFamily="2" charset="0"/>
              </a:rPr>
              <a:t>for a </a:t>
            </a:r>
            <a:r>
              <a:rPr lang="es-ES" altLang="es-ES" sz="1800" i="1">
                <a:solidFill>
                  <a:srgbClr val="231F20"/>
                </a:solidFill>
                <a:latin typeface="Helvetica" pitchFamily="2" charset="0"/>
              </a:rPr>
              <a:t>“</a:t>
            </a:r>
            <a:r>
              <a:rPr lang="es-ES" altLang="es-ES" sz="1800" i="1">
                <a:solidFill>
                  <a:srgbClr val="231F20"/>
                </a:solidFill>
                <a:latin typeface="Times" pitchFamily="2" charset="0"/>
              </a:rPr>
              <a:t>successful recipe</a:t>
            </a:r>
            <a:r>
              <a:rPr lang="es-ES" altLang="es-ES" sz="1800" i="1">
                <a:solidFill>
                  <a:srgbClr val="231F20"/>
                </a:solidFill>
                <a:latin typeface="Helvetica" pitchFamily="2" charset="0"/>
              </a:rPr>
              <a:t>”</a:t>
            </a:r>
            <a:r>
              <a:rPr lang="es-ES" altLang="es-ES" sz="1800" i="1">
                <a:solidFill>
                  <a:srgbClr val="231F20"/>
                </a:solidFill>
                <a:latin typeface="Times" pitchFamily="2" charset="0"/>
              </a:rPr>
              <a:t> (i.e. patient selection, interface, ventilator, interface, etc.) and to avoid a delayed intubation if the ventilation attempt fails.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1">
            <a:extLst>
              <a:ext uri="{FF2B5EF4-FFF2-40B4-BE49-F238E27FC236}">
                <a16:creationId xmlns:a16="http://schemas.microsoft.com/office/drawing/2014/main" id="{EDC7529A-FB53-0246-A7DA-F746980DCFC0}"/>
              </a:ext>
            </a:extLst>
          </p:cNvPr>
          <p:cNvSpPr txBox="1">
            <a:spLocks noChangeArrowheads="1"/>
          </p:cNvSpPr>
          <p:nvPr/>
        </p:nvSpPr>
        <p:spPr bwMode="auto">
          <a:xfrm>
            <a:off x="3359150" y="2670175"/>
            <a:ext cx="64008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buSzPct val="65000"/>
            </a:pPr>
            <a:r>
              <a:rPr lang="es-ES" altLang="es-ES" sz="2800" i="1">
                <a:solidFill>
                  <a:srgbClr val="5F5F5F"/>
                </a:solidFill>
              </a:rPr>
              <a:t>CONTRAINDICACIONES DE LA VNI</a:t>
            </a:r>
          </a:p>
        </p:txBody>
      </p:sp>
      <p:pic>
        <p:nvPicPr>
          <p:cNvPr id="109570" name="Picture 2">
            <a:extLst>
              <a:ext uri="{FF2B5EF4-FFF2-40B4-BE49-F238E27FC236}">
                <a16:creationId xmlns:a16="http://schemas.microsoft.com/office/drawing/2014/main" id="{DCFDA928-FA06-2242-B34A-18B137BFD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84538"/>
            <a:ext cx="66246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a:extLst>
              <a:ext uri="{FF2B5EF4-FFF2-40B4-BE49-F238E27FC236}">
                <a16:creationId xmlns:a16="http://schemas.microsoft.com/office/drawing/2014/main" id="{FCF8DDBB-40EE-3245-856D-9C90BE9E5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2827338"/>
            <a:ext cx="447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1">
            <a:extLst>
              <a:ext uri="{FF2B5EF4-FFF2-40B4-BE49-F238E27FC236}">
                <a16:creationId xmlns:a16="http://schemas.microsoft.com/office/drawing/2014/main" id="{1189B126-910D-CE44-A9DD-779E774C5F66}"/>
              </a:ext>
            </a:extLst>
          </p:cNvPr>
          <p:cNvSpPr txBox="1">
            <a:spLocks noChangeArrowheads="1"/>
          </p:cNvSpPr>
          <p:nvPr/>
        </p:nvSpPr>
        <p:spPr bwMode="auto">
          <a:xfrm>
            <a:off x="2719388" y="274638"/>
            <a:ext cx="74914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3600">
                <a:solidFill>
                  <a:srgbClr val="262673"/>
                </a:solidFill>
              </a:rPr>
              <a:t>Contraindicaciones de la VNI</a:t>
            </a:r>
          </a:p>
        </p:txBody>
      </p:sp>
      <p:sp>
        <p:nvSpPr>
          <p:cNvPr id="111618" name="Text Box 2">
            <a:extLst>
              <a:ext uri="{FF2B5EF4-FFF2-40B4-BE49-F238E27FC236}">
                <a16:creationId xmlns:a16="http://schemas.microsoft.com/office/drawing/2014/main" id="{AB8EC3F5-7AF4-1A43-B437-AC9CF117D9BE}"/>
              </a:ext>
            </a:extLst>
          </p:cNvPr>
          <p:cNvSpPr txBox="1">
            <a:spLocks noChangeArrowheads="1"/>
          </p:cNvSpPr>
          <p:nvPr/>
        </p:nvSpPr>
        <p:spPr bwMode="auto">
          <a:xfrm>
            <a:off x="2566988" y="1700213"/>
            <a:ext cx="7327900" cy="4205287"/>
          </a:xfrm>
          <a:prstGeom prst="rect">
            <a:avLst/>
          </a:prstGeom>
          <a:solidFill>
            <a:srgbClr val="FFFFFF"/>
          </a:solidFill>
          <a:ln w="25560" cap="sq">
            <a:solidFill>
              <a:srgbClr val="3B812F"/>
            </a:solidFill>
            <a:miter lim="800000"/>
            <a:headEnd/>
            <a:tailEnd/>
          </a:ln>
        </p:spPr>
        <p:txBody>
          <a:bodyPr lIns="90000" tIns="46800" rIns="90000" bIns="46800"/>
          <a:lstStyle>
            <a:lvl1pPr marL="457200" indent="-457200">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1pPr>
            <a:lvl2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2pPr>
            <a:lvl3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3pPr>
            <a:lvl4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4pPr>
            <a:lvl5pP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600"/>
              </a:spcBef>
              <a:spcAft>
                <a:spcPts val="600"/>
              </a:spcAft>
              <a:buClr>
                <a:srgbClr val="FF0000"/>
              </a:buClr>
              <a:buSzPct val="79000"/>
              <a:buFont typeface="Times New Roman" panose="02020603050405020304" pitchFamily="18" charset="0"/>
              <a:buAutoNum type="arabicPeriod"/>
            </a:pPr>
            <a:r>
              <a:rPr lang="es-ES" altLang="es-ES">
                <a:solidFill>
                  <a:srgbClr val="000000"/>
                </a:solidFill>
              </a:rPr>
              <a:t>Paro respiratorio o cardiaco</a:t>
            </a:r>
          </a:p>
          <a:p>
            <a:pPr eaLnBrk="1" hangingPunct="1">
              <a:spcBef>
                <a:spcPts val="600"/>
              </a:spcBef>
              <a:spcAft>
                <a:spcPts val="600"/>
              </a:spcAft>
              <a:buClr>
                <a:srgbClr val="FF0000"/>
              </a:buClr>
              <a:buSzPct val="79000"/>
              <a:buFont typeface="Times New Roman" panose="02020603050405020304" pitchFamily="18" charset="0"/>
              <a:buAutoNum type="arabicPeriod"/>
            </a:pPr>
            <a:r>
              <a:rPr lang="es-ES" altLang="es-ES">
                <a:solidFill>
                  <a:srgbClr val="000000"/>
                </a:solidFill>
              </a:rPr>
              <a:t>Obstrucción fija en la vía aérea superior</a:t>
            </a:r>
          </a:p>
          <a:p>
            <a:pPr eaLnBrk="1" hangingPunct="1">
              <a:spcBef>
                <a:spcPts val="600"/>
              </a:spcBef>
              <a:spcAft>
                <a:spcPts val="600"/>
              </a:spcAft>
              <a:buClr>
                <a:srgbClr val="FF0000"/>
              </a:buClr>
              <a:buSzPct val="79000"/>
              <a:buFont typeface="Times New Roman" panose="02020603050405020304" pitchFamily="18" charset="0"/>
              <a:buAutoNum type="arabicPeriod"/>
            </a:pPr>
            <a:r>
              <a:rPr lang="es-ES" altLang="es-ES">
                <a:solidFill>
                  <a:srgbClr val="000000"/>
                </a:solidFill>
              </a:rPr>
              <a:t>Vómitos o secreciones no controlables</a:t>
            </a:r>
          </a:p>
          <a:p>
            <a:pPr eaLnBrk="1" hangingPunct="1">
              <a:spcBef>
                <a:spcPts val="600"/>
              </a:spcBef>
              <a:spcAft>
                <a:spcPts val="600"/>
              </a:spcAft>
              <a:buClr>
                <a:srgbClr val="FF0000"/>
              </a:buClr>
              <a:buSzPct val="79000"/>
              <a:buFont typeface="Times New Roman" panose="02020603050405020304" pitchFamily="18" charset="0"/>
              <a:buAutoNum type="arabicPeriod"/>
            </a:pPr>
            <a:r>
              <a:rPr lang="es-ES" altLang="es-ES">
                <a:solidFill>
                  <a:srgbClr val="000000"/>
                </a:solidFill>
              </a:rPr>
              <a:t>Hemoptisis o hematemesis amenazante</a:t>
            </a:r>
          </a:p>
          <a:p>
            <a:pPr eaLnBrk="1" hangingPunct="1">
              <a:spcBef>
                <a:spcPts val="600"/>
              </a:spcBef>
              <a:spcAft>
                <a:spcPts val="600"/>
              </a:spcAft>
              <a:buClr>
                <a:srgbClr val="FF0000"/>
              </a:buClr>
              <a:buSzPct val="79000"/>
              <a:buFont typeface="Times New Roman" panose="02020603050405020304" pitchFamily="18" charset="0"/>
              <a:buAutoNum type="arabicPeriod"/>
            </a:pPr>
            <a:r>
              <a:rPr lang="es-ES" altLang="es-ES">
                <a:solidFill>
                  <a:srgbClr val="000000"/>
                </a:solidFill>
              </a:rPr>
              <a:t>Neumotórax no controlado</a:t>
            </a:r>
          </a:p>
          <a:p>
            <a:pPr eaLnBrk="1" hangingPunct="1">
              <a:spcBef>
                <a:spcPts val="600"/>
              </a:spcBef>
              <a:spcAft>
                <a:spcPts val="600"/>
              </a:spcAft>
              <a:buClr>
                <a:srgbClr val="FF0000"/>
              </a:buClr>
              <a:buSzPct val="79000"/>
              <a:buFont typeface="Times New Roman" panose="02020603050405020304" pitchFamily="18" charset="0"/>
              <a:buAutoNum type="arabicPeriod"/>
            </a:pPr>
            <a:r>
              <a:rPr lang="es-ES" altLang="es-ES">
                <a:solidFill>
                  <a:srgbClr val="000000"/>
                </a:solidFill>
              </a:rPr>
              <a:t>Falta de cooperación o negativa del paciente</a:t>
            </a:r>
          </a:p>
          <a:p>
            <a:pPr eaLnBrk="1" hangingPunct="1">
              <a:spcBef>
                <a:spcPts val="600"/>
              </a:spcBef>
              <a:spcAft>
                <a:spcPts val="600"/>
              </a:spcAft>
              <a:buClr>
                <a:srgbClr val="FF0000"/>
              </a:buClr>
              <a:buSzPct val="79000"/>
              <a:buFont typeface="Times New Roman" panose="02020603050405020304" pitchFamily="18" charset="0"/>
              <a:buAutoNum type="arabicPeriod"/>
            </a:pPr>
            <a:r>
              <a:rPr lang="es-ES" altLang="es-ES">
                <a:solidFill>
                  <a:srgbClr val="000000"/>
                </a:solidFill>
              </a:rPr>
              <a:t>Imposibilidad para ajustar  interfase </a:t>
            </a:r>
          </a:p>
          <a:p>
            <a:pPr eaLnBrk="1" hangingPunct="1">
              <a:spcBef>
                <a:spcPts val="600"/>
              </a:spcBef>
              <a:spcAft>
                <a:spcPts val="600"/>
              </a:spcAft>
              <a:buClr>
                <a:srgbClr val="FF0000"/>
              </a:buClr>
              <a:buSzPct val="79000"/>
              <a:buFont typeface="Times New Roman" panose="02020603050405020304" pitchFamily="18" charset="0"/>
              <a:buAutoNum type="arabicPeriod"/>
            </a:pPr>
            <a:r>
              <a:rPr lang="es-ES" altLang="es-ES">
                <a:solidFill>
                  <a:srgbClr val="000000"/>
                </a:solidFill>
              </a:rPr>
              <a:t>Coma no hipercápnico</a:t>
            </a:r>
          </a:p>
        </p:txBody>
      </p:sp>
      <p:sp>
        <p:nvSpPr>
          <p:cNvPr id="111619" name="Rectángulo 3">
            <a:extLst>
              <a:ext uri="{FF2B5EF4-FFF2-40B4-BE49-F238E27FC236}">
                <a16:creationId xmlns:a16="http://schemas.microsoft.com/office/drawing/2014/main" id="{C21C5538-EDE1-6244-84AE-76931464DE09}"/>
              </a:ext>
            </a:extLst>
          </p:cNvPr>
          <p:cNvSpPr>
            <a:spLocks noChangeArrowheads="1"/>
          </p:cNvSpPr>
          <p:nvPr/>
        </p:nvSpPr>
        <p:spPr bwMode="auto">
          <a:xfrm>
            <a:off x="5664200" y="6308725"/>
            <a:ext cx="457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s-ES" altLang="es-ES" sz="1100">
                <a:solidFill>
                  <a:srgbClr val="000000"/>
                </a:solidFill>
              </a:rPr>
              <a:t>Mas A, Masip J. International Journal of COPD 2014:9 837–852</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1">
            <a:extLst>
              <a:ext uri="{FF2B5EF4-FFF2-40B4-BE49-F238E27FC236}">
                <a16:creationId xmlns:a16="http://schemas.microsoft.com/office/drawing/2014/main" id="{08A669A3-4505-B943-801E-AEFA24E04E62}"/>
              </a:ext>
            </a:extLst>
          </p:cNvPr>
          <p:cNvSpPr txBox="1">
            <a:spLocks noChangeArrowheads="1"/>
          </p:cNvSpPr>
          <p:nvPr/>
        </p:nvSpPr>
        <p:spPr bwMode="auto">
          <a:xfrm>
            <a:off x="3359150" y="2670175"/>
            <a:ext cx="64008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buSzPct val="65000"/>
            </a:pPr>
            <a:r>
              <a:rPr lang="es-ES" altLang="es-ES" sz="2800" i="1">
                <a:solidFill>
                  <a:srgbClr val="5F5F5F"/>
                </a:solidFill>
              </a:rPr>
              <a:t>FRACASO DE LA VNI</a:t>
            </a:r>
          </a:p>
        </p:txBody>
      </p:sp>
      <p:pic>
        <p:nvPicPr>
          <p:cNvPr id="113666" name="Picture 2">
            <a:extLst>
              <a:ext uri="{FF2B5EF4-FFF2-40B4-BE49-F238E27FC236}">
                <a16:creationId xmlns:a16="http://schemas.microsoft.com/office/drawing/2014/main" id="{A2CA05EC-E26F-8E40-9EF9-6144FB438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84538"/>
            <a:ext cx="66246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3">
            <a:extLst>
              <a:ext uri="{FF2B5EF4-FFF2-40B4-BE49-F238E27FC236}">
                <a16:creationId xmlns:a16="http://schemas.microsoft.com/office/drawing/2014/main" id="{FB38C223-1C0C-DD47-9521-01D12D674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2827338"/>
            <a:ext cx="447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1">
            <a:extLst>
              <a:ext uri="{FF2B5EF4-FFF2-40B4-BE49-F238E27FC236}">
                <a16:creationId xmlns:a16="http://schemas.microsoft.com/office/drawing/2014/main" id="{0DF41216-7B5D-904C-B239-CDEC7189CF2D}"/>
              </a:ext>
            </a:extLst>
          </p:cNvPr>
          <p:cNvSpPr txBox="1">
            <a:spLocks noChangeArrowheads="1"/>
          </p:cNvSpPr>
          <p:nvPr/>
        </p:nvSpPr>
        <p:spPr bwMode="auto">
          <a:xfrm>
            <a:off x="3006725" y="203200"/>
            <a:ext cx="74914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3600">
                <a:solidFill>
                  <a:srgbClr val="262673"/>
                </a:solidFill>
              </a:rPr>
              <a:t>Tiempos en el fracaso de VNI</a:t>
            </a:r>
          </a:p>
        </p:txBody>
      </p:sp>
      <p:graphicFrame>
        <p:nvGraphicFramePr>
          <p:cNvPr id="115714" name="Gráfico 2">
            <a:extLst>
              <a:ext uri="{FF2B5EF4-FFF2-40B4-BE49-F238E27FC236}">
                <a16:creationId xmlns:a16="http://schemas.microsoft.com/office/drawing/2014/main" id="{8CD9DAF3-8A07-CD40-998A-7E4F8E2096A9}"/>
              </a:ext>
            </a:extLst>
          </p:cNvPr>
          <p:cNvGraphicFramePr>
            <a:graphicFrameLocks/>
          </p:cNvGraphicFramePr>
          <p:nvPr/>
        </p:nvGraphicFramePr>
        <p:xfrm>
          <a:off x="5761038" y="2249488"/>
          <a:ext cx="6202362" cy="3946525"/>
        </p:xfrm>
        <a:graphic>
          <a:graphicData uri="http://schemas.openxmlformats.org/presentationml/2006/ole">
            <mc:AlternateContent xmlns:mc="http://schemas.openxmlformats.org/markup-compatibility/2006">
              <mc:Choice xmlns:v="urn:schemas-microsoft-com:vml" Requires="v">
                <p:oleObj name="Gráfico" r:id="rId3" imgW="6197600" imgH="3949700" progId="Excel.Chart.8">
                  <p:embed/>
                </p:oleObj>
              </mc:Choice>
              <mc:Fallback>
                <p:oleObj name="Gráfico" r:id="rId3" imgW="6197600" imgH="3949700" progId="Excel.Chart.8">
                  <p:embed/>
                  <p:pic>
                    <p:nvPicPr>
                      <p:cNvPr id="0" name="Gráfico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038" y="2249488"/>
                        <a:ext cx="6202362"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5715" name="Imagen 3">
            <a:extLst>
              <a:ext uri="{FF2B5EF4-FFF2-40B4-BE49-F238E27FC236}">
                <a16:creationId xmlns:a16="http://schemas.microsoft.com/office/drawing/2014/main" id="{A70570AE-FE96-FA44-BD17-EA02F5C5C4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325" y="1341438"/>
            <a:ext cx="5473700"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CuadroTexto 1">
            <a:extLst>
              <a:ext uri="{FF2B5EF4-FFF2-40B4-BE49-F238E27FC236}">
                <a16:creationId xmlns:a16="http://schemas.microsoft.com/office/drawing/2014/main" id="{FEE157B3-1A68-C647-82BE-7D8D60B279A4}"/>
              </a:ext>
            </a:extLst>
          </p:cNvPr>
          <p:cNvSpPr txBox="1">
            <a:spLocks noChangeArrowheads="1"/>
          </p:cNvSpPr>
          <p:nvPr/>
        </p:nvSpPr>
        <p:spPr bwMode="auto">
          <a:xfrm>
            <a:off x="695325" y="4424363"/>
            <a:ext cx="5065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a:solidFill>
                  <a:srgbClr val="C00000"/>
                </a:solidFill>
              </a:rPr>
              <a:t>Fracasan 5-60% de la ventilaciones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1">
            <a:extLst>
              <a:ext uri="{FF2B5EF4-FFF2-40B4-BE49-F238E27FC236}">
                <a16:creationId xmlns:a16="http://schemas.microsoft.com/office/drawing/2014/main" id="{72C1D9CC-7A3B-A44C-B7CF-A7885D2420C4}"/>
              </a:ext>
            </a:extLst>
          </p:cNvPr>
          <p:cNvSpPr txBox="1">
            <a:spLocks noChangeArrowheads="1"/>
          </p:cNvSpPr>
          <p:nvPr/>
        </p:nvSpPr>
        <p:spPr bwMode="auto">
          <a:xfrm>
            <a:off x="3006725" y="203200"/>
            <a:ext cx="74914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3600">
                <a:solidFill>
                  <a:srgbClr val="262673"/>
                </a:solidFill>
              </a:rPr>
              <a:t>Tiempos en el fracaso de VNI</a:t>
            </a:r>
          </a:p>
        </p:txBody>
      </p:sp>
      <p:graphicFrame>
        <p:nvGraphicFramePr>
          <p:cNvPr id="2" name="Tabla 2">
            <a:extLst>
              <a:ext uri="{FF2B5EF4-FFF2-40B4-BE49-F238E27FC236}">
                <a16:creationId xmlns:a16="http://schemas.microsoft.com/office/drawing/2014/main" id="{52529216-3C36-324D-915B-3D9EB038B146}"/>
              </a:ext>
            </a:extLst>
          </p:cNvPr>
          <p:cNvGraphicFramePr>
            <a:graphicFrameLocks noGrp="1"/>
          </p:cNvGraphicFramePr>
          <p:nvPr>
            <p:extLst>
              <p:ext uri="{D42A27DB-BD31-4B8C-83A1-F6EECF244321}">
                <p14:modId xmlns:p14="http://schemas.microsoft.com/office/powerpoint/2010/main" val="1440039738"/>
              </p:ext>
            </p:extLst>
          </p:nvPr>
        </p:nvGraphicFramePr>
        <p:xfrm>
          <a:off x="1343472" y="2636912"/>
          <a:ext cx="10442575" cy="3481387"/>
        </p:xfrm>
        <a:graphic>
          <a:graphicData uri="http://schemas.openxmlformats.org/drawingml/2006/table">
            <a:tbl>
              <a:tblPr firstRow="1" bandRow="1">
                <a:tableStyleId>{F5AB1C69-6EDB-4FF4-983F-18BD219EF322}</a:tableStyleId>
              </a:tblPr>
              <a:tblGrid>
                <a:gridCol w="3168781">
                  <a:extLst>
                    <a:ext uri="{9D8B030D-6E8A-4147-A177-3AD203B41FA5}">
                      <a16:colId xmlns:a16="http://schemas.microsoft.com/office/drawing/2014/main" val="20000"/>
                    </a:ext>
                  </a:extLst>
                </a:gridCol>
                <a:gridCol w="3648900">
                  <a:extLst>
                    <a:ext uri="{9D8B030D-6E8A-4147-A177-3AD203B41FA5}">
                      <a16:colId xmlns:a16="http://schemas.microsoft.com/office/drawing/2014/main" val="20001"/>
                    </a:ext>
                  </a:extLst>
                </a:gridCol>
                <a:gridCol w="3624894">
                  <a:extLst>
                    <a:ext uri="{9D8B030D-6E8A-4147-A177-3AD203B41FA5}">
                      <a16:colId xmlns:a16="http://schemas.microsoft.com/office/drawing/2014/main" val="20002"/>
                    </a:ext>
                  </a:extLst>
                </a:gridCol>
              </a:tblGrid>
              <a:tr h="432140">
                <a:tc>
                  <a:txBody>
                    <a:bodyPr/>
                    <a:lstStyle/>
                    <a:p>
                      <a:pPr algn="ctr"/>
                      <a:r>
                        <a:rPr lang="es-ES" sz="1800" dirty="0">
                          <a:solidFill>
                            <a:schemeClr val="tx1"/>
                          </a:solidFill>
                        </a:rPr>
                        <a:t>Inmediato &lt; 1h</a:t>
                      </a:r>
                    </a:p>
                  </a:txBody>
                  <a:tcPr marL="91452" marR="91452"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7E79"/>
                    </a:solidFill>
                  </a:tcPr>
                </a:tc>
                <a:tc>
                  <a:txBody>
                    <a:bodyPr/>
                    <a:lstStyle/>
                    <a:p>
                      <a:pPr algn="ctr"/>
                      <a:r>
                        <a:rPr lang="es-ES" sz="1800" dirty="0">
                          <a:solidFill>
                            <a:schemeClr val="tx1"/>
                          </a:solidFill>
                        </a:rPr>
                        <a:t>Precoz 1- 48h</a:t>
                      </a:r>
                    </a:p>
                  </a:txBody>
                  <a:tcPr marL="91452" marR="91452"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988"/>
                    </a:solidFill>
                  </a:tcPr>
                </a:tc>
                <a:tc>
                  <a:txBody>
                    <a:bodyPr/>
                    <a:lstStyle/>
                    <a:p>
                      <a:pPr algn="ctr"/>
                      <a:r>
                        <a:rPr lang="es-ES" sz="1800" dirty="0">
                          <a:solidFill>
                            <a:schemeClr val="tx1"/>
                          </a:solidFill>
                        </a:rPr>
                        <a:t>Tardío &gt; 48h</a:t>
                      </a:r>
                    </a:p>
                  </a:txBody>
                  <a:tcPr marL="91452" marR="91452"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E8F00"/>
                    </a:solidFill>
                  </a:tcPr>
                </a:tc>
                <a:extLst>
                  <a:ext uri="{0D108BD9-81ED-4DB2-BD59-A6C34878D82A}">
                    <a16:rowId xmlns:a16="http://schemas.microsoft.com/office/drawing/2014/main" val="10000"/>
                  </a:ext>
                </a:extLst>
              </a:tr>
              <a:tr h="1037137">
                <a:tc>
                  <a:txBody>
                    <a:bodyPr/>
                    <a:lstStyle/>
                    <a:p>
                      <a:r>
                        <a:rPr lang="es-ES" sz="1800" i="1"/>
                        <a:t>No ha sido bien estudiado</a:t>
                      </a:r>
                    </a:p>
                  </a:txBody>
                  <a:tcPr marL="91452" marR="91452"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s-ES" sz="1800" i="1" dirty="0"/>
                        <a:t>Es el mejor estudiado</a:t>
                      </a:r>
                    </a:p>
                    <a:p>
                      <a:r>
                        <a:rPr lang="es-ES" sz="1800" i="1" dirty="0"/>
                        <a:t>Se conocen mejor los F. </a:t>
                      </a:r>
                      <a:r>
                        <a:rPr lang="es-ES" sz="1800" i="1" dirty="0" err="1"/>
                        <a:t>Predictiv</a:t>
                      </a:r>
                      <a:endParaRPr lang="es-ES" sz="1800" i="1" dirty="0"/>
                    </a:p>
                  </a:txBody>
                  <a:tcPr marL="91452" marR="91452"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s-ES" sz="1800" i="1"/>
                        <a:t>Tras buena respuesta inicial</a:t>
                      </a:r>
                    </a:p>
                    <a:p>
                      <a:r>
                        <a:rPr lang="es-ES" sz="1800" i="1"/>
                        <a:t>Se ha estudiado el hipercápnico</a:t>
                      </a:r>
                    </a:p>
                    <a:p>
                      <a:r>
                        <a:rPr lang="es-ES" sz="1800" i="1"/>
                        <a:t>Elevada mortalidad</a:t>
                      </a:r>
                    </a:p>
                  </a:txBody>
                  <a:tcPr marL="91452" marR="91452"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12110">
                <a:tc>
                  <a:txBody>
                    <a:bodyPr/>
                    <a:lstStyle/>
                    <a:p>
                      <a:pPr marL="190500" indent="-190500">
                        <a:buFont typeface="Arial" panose="020B0604020202020204" pitchFamily="34" charset="0"/>
                        <a:buChar char="•"/>
                        <a:tabLst/>
                      </a:pPr>
                      <a:r>
                        <a:rPr lang="es-ES" sz="1800" dirty="0"/>
                        <a:t>Tos refleja</a:t>
                      </a:r>
                    </a:p>
                    <a:p>
                      <a:pPr marL="190500" indent="-190500">
                        <a:buFont typeface="Arial" panose="020B0604020202020204" pitchFamily="34" charset="0"/>
                        <a:buChar char="•"/>
                        <a:tabLst/>
                      </a:pPr>
                      <a:r>
                        <a:rPr lang="es-ES" sz="1800" dirty="0" err="1"/>
                        <a:t>Encefalopatia</a:t>
                      </a:r>
                      <a:r>
                        <a:rPr lang="es-ES" sz="1800" dirty="0"/>
                        <a:t> </a:t>
                      </a:r>
                      <a:r>
                        <a:rPr lang="es-ES" sz="1800" dirty="0" err="1"/>
                        <a:t>hipercápnica</a:t>
                      </a:r>
                      <a:endParaRPr lang="es-ES" sz="1800" dirty="0"/>
                    </a:p>
                    <a:p>
                      <a:pPr marL="190500" indent="-190500">
                        <a:buFont typeface="Arial" panose="020B0604020202020204" pitchFamily="34" charset="0"/>
                        <a:buChar char="•"/>
                        <a:tabLst/>
                      </a:pPr>
                      <a:r>
                        <a:rPr lang="es-ES" sz="1800" dirty="0"/>
                        <a:t>Coma</a:t>
                      </a:r>
                    </a:p>
                    <a:p>
                      <a:pPr marL="190500" indent="-190500">
                        <a:buFont typeface="Arial" panose="020B0604020202020204" pitchFamily="34" charset="0"/>
                        <a:buChar char="•"/>
                        <a:tabLst/>
                      </a:pPr>
                      <a:r>
                        <a:rPr lang="es-ES" sz="1800" b="1" dirty="0">
                          <a:solidFill>
                            <a:srgbClr val="FF0000"/>
                          </a:solidFill>
                        </a:rPr>
                        <a:t>Intolerancia a la VMNI</a:t>
                      </a:r>
                    </a:p>
                    <a:p>
                      <a:pPr marL="190500" indent="-190500">
                        <a:buFont typeface="Arial" panose="020B0604020202020204" pitchFamily="34" charset="0"/>
                        <a:buChar char="•"/>
                        <a:tabLst/>
                      </a:pPr>
                      <a:r>
                        <a:rPr lang="es-ES" sz="1800" dirty="0"/>
                        <a:t>Agitación psicomotriz</a:t>
                      </a:r>
                    </a:p>
                    <a:p>
                      <a:pPr marL="190500" indent="-190500">
                        <a:buFont typeface="Arial" panose="020B0604020202020204" pitchFamily="34" charset="0"/>
                        <a:buChar char="•"/>
                        <a:tabLst/>
                      </a:pPr>
                      <a:r>
                        <a:rPr lang="es-ES" sz="1800" dirty="0" err="1"/>
                        <a:t>Asincronías</a:t>
                      </a:r>
                      <a:endParaRPr lang="es-ES" sz="1800" dirty="0"/>
                    </a:p>
                    <a:p>
                      <a:pPr marL="190500" indent="-190500">
                        <a:buFont typeface="Arial" panose="020B0604020202020204" pitchFamily="34" charset="0"/>
                        <a:buChar char="•"/>
                        <a:tabLst/>
                      </a:pPr>
                      <a:r>
                        <a:rPr lang="es-ES" sz="1800" dirty="0"/>
                        <a:t>Secreciones</a:t>
                      </a:r>
                    </a:p>
                  </a:txBody>
                  <a:tcPr marL="91452" marR="91452"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90500" indent="-190500" algn="l" defTabSz="457200" rtl="0" eaLnBrk="1" latinLnBrk="0" hangingPunct="1">
                        <a:buFont typeface="Arial" panose="020B0604020202020204" pitchFamily="34" charset="0"/>
                        <a:buChar char="•"/>
                        <a:tabLst/>
                      </a:pPr>
                      <a:r>
                        <a:rPr lang="es-ES" sz="1800" kern="1200" dirty="0">
                          <a:solidFill>
                            <a:srgbClr val="FF0000"/>
                          </a:solidFill>
                          <a:latin typeface="+mn-lt"/>
                          <a:ea typeface="+mn-ea"/>
                          <a:cs typeface="+mn-cs"/>
                        </a:rPr>
                        <a:t>Inadecuado manejo de la VNI</a:t>
                      </a:r>
                    </a:p>
                    <a:p>
                      <a:pPr marL="190500" indent="-190500" algn="l" defTabSz="457200" rtl="0" eaLnBrk="1" latinLnBrk="0" hangingPunct="1">
                        <a:buFont typeface="Arial" panose="020B0604020202020204" pitchFamily="34" charset="0"/>
                        <a:buChar char="•"/>
                        <a:tabLst/>
                      </a:pPr>
                      <a:r>
                        <a:rPr lang="es-ES" sz="1800" kern="1200" dirty="0">
                          <a:solidFill>
                            <a:srgbClr val="FF0000"/>
                          </a:solidFill>
                          <a:latin typeface="+mn-lt"/>
                          <a:ea typeface="+mn-ea"/>
                          <a:cs typeface="+mn-cs"/>
                        </a:rPr>
                        <a:t>Progresión de la patología 1ª</a:t>
                      </a:r>
                    </a:p>
                  </a:txBody>
                  <a:tcPr marL="91452" marR="91452"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90500" indent="-190500" algn="l" defTabSz="457200" rtl="0" eaLnBrk="1" latinLnBrk="0" hangingPunct="1">
                        <a:buFont typeface="Arial" panose="020B0604020202020204" pitchFamily="34" charset="0"/>
                        <a:buChar char="•"/>
                        <a:tabLst/>
                      </a:pPr>
                      <a:r>
                        <a:rPr lang="es-ES" sz="1800" b="1" kern="1200" dirty="0">
                          <a:solidFill>
                            <a:srgbClr val="FF0000"/>
                          </a:solidFill>
                          <a:latin typeface="+mn-lt"/>
                          <a:ea typeface="+mn-ea"/>
                          <a:cs typeface="+mn-cs"/>
                        </a:rPr>
                        <a:t>Infección nosocomial </a:t>
                      </a:r>
                      <a:r>
                        <a:rPr lang="es-ES" sz="1800" kern="1200" dirty="0">
                          <a:solidFill>
                            <a:schemeClr val="dk1"/>
                          </a:solidFill>
                          <a:latin typeface="+mn-lt"/>
                          <a:ea typeface="+mn-ea"/>
                          <a:cs typeface="+mn-cs"/>
                        </a:rPr>
                        <a:t>(neumonía, sepsis)</a:t>
                      </a:r>
                    </a:p>
                    <a:p>
                      <a:pPr marL="190500" indent="-190500" algn="l" defTabSz="457200" rtl="0" eaLnBrk="1" latinLnBrk="0" hangingPunct="1">
                        <a:buFont typeface="Arial" panose="020B0604020202020204" pitchFamily="34" charset="0"/>
                        <a:buChar char="•"/>
                        <a:tabLst/>
                      </a:pPr>
                      <a:r>
                        <a:rPr lang="es-ES" sz="1800" kern="1200" dirty="0">
                          <a:solidFill>
                            <a:schemeClr val="dk1"/>
                          </a:solidFill>
                          <a:latin typeface="+mn-lt"/>
                          <a:ea typeface="+mn-ea"/>
                          <a:cs typeface="+mn-cs"/>
                        </a:rPr>
                        <a:t>Fallo </a:t>
                      </a:r>
                      <a:r>
                        <a:rPr lang="es-ES" sz="1800" kern="1200" dirty="0" err="1">
                          <a:solidFill>
                            <a:schemeClr val="dk1"/>
                          </a:solidFill>
                          <a:latin typeface="+mn-lt"/>
                          <a:ea typeface="+mn-ea"/>
                          <a:cs typeface="+mn-cs"/>
                        </a:rPr>
                        <a:t>multiorgánico</a:t>
                      </a:r>
                      <a:endParaRPr lang="es-ES" sz="1800" kern="1200" dirty="0">
                        <a:solidFill>
                          <a:schemeClr val="dk1"/>
                        </a:solidFill>
                        <a:latin typeface="+mn-lt"/>
                        <a:ea typeface="+mn-ea"/>
                        <a:cs typeface="+mn-cs"/>
                      </a:endParaRPr>
                    </a:p>
                    <a:p>
                      <a:pPr marL="190500" indent="-190500" algn="l" defTabSz="457200" rtl="0" eaLnBrk="1" latinLnBrk="0" hangingPunct="1">
                        <a:buFont typeface="Arial" panose="020B0604020202020204" pitchFamily="34" charset="0"/>
                        <a:buChar char="•"/>
                        <a:tabLst/>
                      </a:pPr>
                      <a:r>
                        <a:rPr lang="es-ES" sz="1800" kern="1200" dirty="0">
                          <a:solidFill>
                            <a:schemeClr val="dk1"/>
                          </a:solidFill>
                          <a:latin typeface="+mn-lt"/>
                          <a:ea typeface="+mn-ea"/>
                          <a:cs typeface="+mn-cs"/>
                        </a:rPr>
                        <a:t>Delirio</a:t>
                      </a:r>
                    </a:p>
                    <a:p>
                      <a:pPr marL="190500" indent="-190500" algn="l" defTabSz="457200" rtl="0" eaLnBrk="1" latinLnBrk="0" hangingPunct="1">
                        <a:buFont typeface="Arial" panose="020B0604020202020204" pitchFamily="34" charset="0"/>
                        <a:buChar char="•"/>
                        <a:tabLst/>
                      </a:pPr>
                      <a:r>
                        <a:rPr lang="es-ES" sz="1800" kern="1200" dirty="0">
                          <a:solidFill>
                            <a:schemeClr val="dk1"/>
                          </a:solidFill>
                          <a:latin typeface="+mn-lt"/>
                          <a:ea typeface="+mn-ea"/>
                          <a:cs typeface="+mn-cs"/>
                        </a:rPr>
                        <a:t>Trastornos del sueño</a:t>
                      </a:r>
                    </a:p>
                  </a:txBody>
                  <a:tcPr marL="91452" marR="91452"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aphicFrame>
        <p:nvGraphicFramePr>
          <p:cNvPr id="4" name="Gráfico 2">
            <a:extLst>
              <a:ext uri="{FF2B5EF4-FFF2-40B4-BE49-F238E27FC236}">
                <a16:creationId xmlns:a16="http://schemas.microsoft.com/office/drawing/2014/main" id="{8031184D-B1AA-CD43-9FB4-48A54BB30CFA}"/>
              </a:ext>
            </a:extLst>
          </p:cNvPr>
          <p:cNvGraphicFramePr>
            <a:graphicFrameLocks/>
          </p:cNvGraphicFramePr>
          <p:nvPr>
            <p:extLst>
              <p:ext uri="{D42A27DB-BD31-4B8C-83A1-F6EECF244321}">
                <p14:modId xmlns:p14="http://schemas.microsoft.com/office/powerpoint/2010/main" val="3679586866"/>
              </p:ext>
            </p:extLst>
          </p:nvPr>
        </p:nvGraphicFramePr>
        <p:xfrm>
          <a:off x="335360" y="881336"/>
          <a:ext cx="2927250" cy="1755576"/>
        </p:xfrm>
        <a:graphic>
          <a:graphicData uri="http://schemas.openxmlformats.org/presentationml/2006/ole">
            <mc:AlternateContent xmlns:mc="http://schemas.openxmlformats.org/markup-compatibility/2006">
              <mc:Choice xmlns:v="urn:schemas-microsoft-com:vml" Requires="v">
                <p:oleObj name="Gráfico" r:id="rId3" imgW="6197600" imgH="3949700" progId="Excel.Chart.8">
                  <p:embed/>
                </p:oleObj>
              </mc:Choice>
              <mc:Fallback>
                <p:oleObj name="Gráfico" r:id="rId3" imgW="6197600" imgH="3949700" progId="Excel.Chart.8">
                  <p:embed/>
                  <p:pic>
                    <p:nvPicPr>
                      <p:cNvPr id="115714" name="Gráfico 2">
                        <a:extLst>
                          <a:ext uri="{FF2B5EF4-FFF2-40B4-BE49-F238E27FC236}">
                            <a16:creationId xmlns:a16="http://schemas.microsoft.com/office/drawing/2014/main" id="{8CD9DAF3-8A07-CD40-998A-7E4F8E2096A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0" y="881336"/>
                        <a:ext cx="2927250" cy="1755576"/>
                      </a:xfrm>
                      <a:prstGeom prst="rect">
                        <a:avLst/>
                      </a:prstGeom>
                      <a:noFill/>
                      <a:ln>
                        <a:noFill/>
                      </a:ln>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ext Box 1">
            <a:extLst>
              <a:ext uri="{FF2B5EF4-FFF2-40B4-BE49-F238E27FC236}">
                <a16:creationId xmlns:a16="http://schemas.microsoft.com/office/drawing/2014/main" id="{F2D6BBD4-FD50-7E4F-A049-B77254613893}"/>
              </a:ext>
            </a:extLst>
          </p:cNvPr>
          <p:cNvSpPr txBox="1">
            <a:spLocks noChangeArrowheads="1"/>
          </p:cNvSpPr>
          <p:nvPr/>
        </p:nvSpPr>
        <p:spPr bwMode="auto">
          <a:xfrm>
            <a:off x="2036763" y="274638"/>
            <a:ext cx="817403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pPr>
            <a:r>
              <a:rPr lang="es-ES" altLang="es-ES" sz="3600">
                <a:solidFill>
                  <a:srgbClr val="262673"/>
                </a:solidFill>
              </a:rPr>
              <a:t>Causas de fracaso precoz de la VNI</a:t>
            </a:r>
          </a:p>
        </p:txBody>
      </p:sp>
      <p:graphicFrame>
        <p:nvGraphicFramePr>
          <p:cNvPr id="46082" name="Group 2">
            <a:extLst>
              <a:ext uri="{FF2B5EF4-FFF2-40B4-BE49-F238E27FC236}">
                <a16:creationId xmlns:a16="http://schemas.microsoft.com/office/drawing/2014/main" id="{A81E0BF1-3529-9D4F-B1A9-F6EB23F07161}"/>
              </a:ext>
            </a:extLst>
          </p:cNvPr>
          <p:cNvGraphicFramePr>
            <a:graphicFrameLocks noGrp="1"/>
          </p:cNvGraphicFramePr>
          <p:nvPr/>
        </p:nvGraphicFramePr>
        <p:xfrm>
          <a:off x="2036763" y="1141413"/>
          <a:ext cx="8856662" cy="5441950"/>
        </p:xfrm>
        <a:graphic>
          <a:graphicData uri="http://schemas.openxmlformats.org/drawingml/2006/table">
            <a:tbl>
              <a:tblPr/>
              <a:tblGrid>
                <a:gridCol w="8856662">
                  <a:extLst>
                    <a:ext uri="{9D8B030D-6E8A-4147-A177-3AD203B41FA5}">
                      <a16:colId xmlns:a16="http://schemas.microsoft.com/office/drawing/2014/main" val="20000"/>
                    </a:ext>
                  </a:extLst>
                </a:gridCol>
              </a:tblGrid>
              <a:tr h="359993">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600"/>
                        </a:spcBef>
                        <a:spcAft>
                          <a:spcPts val="6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600" b="1" i="0" u="none" strike="noStrike" cap="none" normalizeH="0" baseline="0">
                          <a:ln>
                            <a:noFill/>
                          </a:ln>
                          <a:solidFill>
                            <a:srgbClr val="FFFFFF"/>
                          </a:solidFill>
                          <a:effectLst/>
                          <a:latin typeface="Arial" charset="0"/>
                          <a:ea typeface="ＭＳ Ｐゴシック" charset="-128"/>
                        </a:rPr>
                        <a:t>Relacionadas con la técnica</a:t>
                      </a:r>
                    </a:p>
                  </a:txBody>
                  <a:tcPr marL="68758" marR="68758" marT="0" marB="0"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solidFill>
                      <a:srgbClr val="3B812F"/>
                    </a:solidFill>
                  </a:tcPr>
                </a:tc>
                <a:extLst>
                  <a:ext uri="{0D108BD9-81ED-4DB2-BD59-A6C34878D82A}">
                    <a16:rowId xmlns:a16="http://schemas.microsoft.com/office/drawing/2014/main" val="10000"/>
                  </a:ext>
                </a:extLst>
              </a:tr>
              <a:tr h="2513791">
                <a:tc>
                  <a:txBody>
                    <a:bodyPr/>
                    <a:lstStyle>
                      <a:lvl1pPr marL="284163" indent="-284163">
                        <a:spcBef>
                          <a:spcPct val="20000"/>
                        </a:spcBef>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800">
                          <a:solidFill>
                            <a:schemeClr val="tx1"/>
                          </a:solidFill>
                          <a:latin typeface="Arial" charset="0"/>
                          <a:ea typeface="ＭＳ Ｐゴシック" charset="-128"/>
                        </a:defRPr>
                      </a:lvl1pPr>
                      <a:lvl2pPr>
                        <a:spcBef>
                          <a:spcPct val="20000"/>
                        </a:spcBef>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tx1"/>
                          </a:solidFill>
                          <a:latin typeface="Arial" charset="0"/>
                          <a:ea typeface="ＭＳ Ｐゴシック" charset="-128"/>
                        </a:defRPr>
                      </a:lvl2pPr>
                      <a:lvl3pPr>
                        <a:spcBef>
                          <a:spcPct val="20000"/>
                        </a:spcBef>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000">
                          <a:solidFill>
                            <a:schemeClr val="tx1"/>
                          </a:solidFill>
                          <a:latin typeface="Arial" charset="0"/>
                          <a:ea typeface="ＭＳ Ｐゴシック" charset="-128"/>
                        </a:defRPr>
                      </a:lvl3pPr>
                      <a:lvl4pPr>
                        <a:spcBef>
                          <a:spcPct val="20000"/>
                        </a:spcBef>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4pPr>
                      <a:lvl5pPr>
                        <a:spcBef>
                          <a:spcPct val="20000"/>
                        </a:spcBef>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9pPr>
                    </a:lstStyle>
                    <a:p>
                      <a:pPr marL="284163" marR="0" lvl="0" indent="-284163" algn="l" defTabSz="449263" rtl="0" eaLnBrk="1" fontAlgn="base" latinLnBrk="0" hangingPunct="1">
                        <a:lnSpc>
                          <a:spcPct val="93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a:ln>
                            <a:noFill/>
                          </a:ln>
                          <a:solidFill>
                            <a:srgbClr val="000000"/>
                          </a:solidFill>
                          <a:effectLst/>
                          <a:latin typeface="Arial" charset="0"/>
                          <a:ea typeface="ＭＳ Ｐゴシック" charset="-128"/>
                        </a:rPr>
                        <a:t>Presiones inadecuadas para mantener un </a:t>
                      </a:r>
                      <a:r>
                        <a:rPr kumimoji="0" lang="es-ES" altLang="x-none" sz="1600" b="0" i="0" u="none" strike="noStrike" cap="none" normalizeH="0" baseline="0" dirty="0" err="1">
                          <a:ln>
                            <a:noFill/>
                          </a:ln>
                          <a:solidFill>
                            <a:srgbClr val="000000"/>
                          </a:solidFill>
                          <a:effectLst/>
                          <a:latin typeface="Arial" charset="0"/>
                          <a:ea typeface="ＭＳ Ｐゴシック" charset="-128"/>
                        </a:rPr>
                        <a:t>Vt</a:t>
                      </a:r>
                      <a:r>
                        <a:rPr kumimoji="0" lang="es-ES" altLang="x-none" sz="1600" b="0" i="0" u="none" strike="noStrike" cap="none" normalizeH="0" baseline="0" dirty="0">
                          <a:ln>
                            <a:noFill/>
                          </a:ln>
                          <a:solidFill>
                            <a:srgbClr val="000000"/>
                          </a:solidFill>
                          <a:effectLst/>
                          <a:latin typeface="Arial" charset="0"/>
                          <a:ea typeface="ＭＳ Ｐゴシック" charset="-128"/>
                        </a:rPr>
                        <a:t> mínimo, FiO2 inadecuada </a:t>
                      </a:r>
                    </a:p>
                    <a:p>
                      <a:pPr marL="284163" marR="0" lvl="0" indent="-284163" algn="l" defTabSz="449263" rtl="0" eaLnBrk="1" fontAlgn="base" latinLnBrk="0" hangingPunct="1">
                        <a:lnSpc>
                          <a:spcPct val="107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a:ln>
                            <a:noFill/>
                          </a:ln>
                          <a:solidFill>
                            <a:srgbClr val="000000"/>
                          </a:solidFill>
                          <a:effectLst/>
                          <a:latin typeface="Arial" charset="0"/>
                          <a:ea typeface="ＭＳ Ｐゴシック" charset="-128"/>
                        </a:rPr>
                        <a:t>Respirador o </a:t>
                      </a:r>
                      <a:r>
                        <a:rPr kumimoji="0" lang="es-ES" altLang="x-none" sz="1600" b="0" i="0" u="none" strike="noStrike" cap="none" normalizeH="0" baseline="0" dirty="0" err="1">
                          <a:ln>
                            <a:noFill/>
                          </a:ln>
                          <a:solidFill>
                            <a:srgbClr val="000000"/>
                          </a:solidFill>
                          <a:effectLst/>
                          <a:latin typeface="Arial" charset="0"/>
                          <a:ea typeface="ＭＳ Ｐゴシック" charset="-128"/>
                        </a:rPr>
                        <a:t>interfases</a:t>
                      </a:r>
                      <a:r>
                        <a:rPr kumimoji="0" lang="es-ES" altLang="x-none" sz="1600" b="0" i="0" u="none" strike="noStrike" cap="none" normalizeH="0" baseline="0" dirty="0">
                          <a:ln>
                            <a:noFill/>
                          </a:ln>
                          <a:solidFill>
                            <a:srgbClr val="000000"/>
                          </a:solidFill>
                          <a:effectLst/>
                          <a:latin typeface="Arial" charset="0"/>
                          <a:ea typeface="ＭＳ Ｐゴシック" charset="-128"/>
                        </a:rPr>
                        <a:t> inadecuadas</a:t>
                      </a:r>
                    </a:p>
                    <a:p>
                      <a:pPr marL="284163" marR="0" lvl="0" indent="-284163" algn="l" defTabSz="449263" rtl="0" eaLnBrk="1" fontAlgn="base" latinLnBrk="0" hangingPunct="1">
                        <a:lnSpc>
                          <a:spcPct val="107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a:ln>
                            <a:noFill/>
                          </a:ln>
                          <a:solidFill>
                            <a:srgbClr val="000000"/>
                          </a:solidFill>
                          <a:effectLst/>
                          <a:latin typeface="Arial" charset="0"/>
                          <a:ea typeface="ＭＳ Ｐゴシック" charset="-128"/>
                        </a:rPr>
                        <a:t>Fugas excesivas</a:t>
                      </a:r>
                    </a:p>
                    <a:p>
                      <a:pPr marL="284163" marR="0" lvl="0" indent="-284163" algn="l" defTabSz="449263" rtl="0" eaLnBrk="1" fontAlgn="base" latinLnBrk="0" hangingPunct="1">
                        <a:lnSpc>
                          <a:spcPct val="107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err="1">
                          <a:ln>
                            <a:noFill/>
                          </a:ln>
                          <a:solidFill>
                            <a:srgbClr val="000000"/>
                          </a:solidFill>
                          <a:effectLst/>
                          <a:latin typeface="Arial" charset="0"/>
                          <a:ea typeface="ＭＳ Ｐゴシック" charset="-128"/>
                        </a:rPr>
                        <a:t>Asincronías</a:t>
                      </a:r>
                      <a:r>
                        <a:rPr kumimoji="0" lang="es-ES" altLang="x-none" sz="1600" b="0" i="0" u="none" strike="noStrike" cap="none" normalizeH="0" baseline="0" dirty="0">
                          <a:ln>
                            <a:noFill/>
                          </a:ln>
                          <a:solidFill>
                            <a:srgbClr val="000000"/>
                          </a:solidFill>
                          <a:effectLst/>
                          <a:latin typeface="Arial" charset="0"/>
                          <a:ea typeface="ＭＳ Ｐゴシック" charset="-128"/>
                        </a:rPr>
                        <a:t> no corregidas</a:t>
                      </a:r>
                    </a:p>
                    <a:p>
                      <a:pPr marL="284163" marR="0" lvl="0" indent="-284163" algn="l" defTabSz="449263" rtl="0" eaLnBrk="1" fontAlgn="base" latinLnBrk="0" hangingPunct="1">
                        <a:lnSpc>
                          <a:spcPct val="107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err="1">
                          <a:ln>
                            <a:noFill/>
                          </a:ln>
                          <a:solidFill>
                            <a:srgbClr val="000000"/>
                          </a:solidFill>
                          <a:effectLst/>
                          <a:latin typeface="Arial" charset="0"/>
                          <a:ea typeface="ＭＳ Ｐゴシック" charset="-128"/>
                        </a:rPr>
                        <a:t>Rebreathing</a:t>
                      </a:r>
                      <a:r>
                        <a:rPr kumimoji="0" lang="es-ES" altLang="x-none" sz="1600" b="0" i="0" u="none" strike="noStrike" cap="none" normalizeH="0" baseline="0" dirty="0">
                          <a:ln>
                            <a:noFill/>
                          </a:ln>
                          <a:solidFill>
                            <a:srgbClr val="000000"/>
                          </a:solidFill>
                          <a:effectLst/>
                          <a:latin typeface="Arial" charset="0"/>
                          <a:ea typeface="ＭＳ Ｐゴシック" charset="-128"/>
                        </a:rPr>
                        <a:t> o </a:t>
                      </a:r>
                      <a:r>
                        <a:rPr kumimoji="0" lang="es-ES" altLang="x-none" sz="1600" b="0" i="0" u="none" strike="noStrike" cap="none" normalizeH="0" baseline="0" dirty="0" err="1">
                          <a:ln>
                            <a:noFill/>
                          </a:ln>
                          <a:solidFill>
                            <a:srgbClr val="000000"/>
                          </a:solidFill>
                          <a:effectLst/>
                          <a:latin typeface="Arial" charset="0"/>
                          <a:ea typeface="ＭＳ Ｐゴシック" charset="-128"/>
                        </a:rPr>
                        <a:t>reinhalación</a:t>
                      </a:r>
                      <a:r>
                        <a:rPr kumimoji="0" lang="es-ES" altLang="x-none" sz="1600" b="0" i="0" u="none" strike="noStrike" cap="none" normalizeH="0" baseline="0" dirty="0">
                          <a:ln>
                            <a:noFill/>
                          </a:ln>
                          <a:solidFill>
                            <a:srgbClr val="000000"/>
                          </a:solidFill>
                          <a:effectLst/>
                          <a:latin typeface="Arial" charset="0"/>
                          <a:ea typeface="ＭＳ Ｐゴシック" charset="-128"/>
                        </a:rPr>
                        <a:t> de C02</a:t>
                      </a:r>
                    </a:p>
                    <a:p>
                      <a:pPr marL="284163" marR="0" lvl="0" indent="-284163" algn="l" defTabSz="449263" rtl="0" eaLnBrk="1" fontAlgn="base" latinLnBrk="0" hangingPunct="1">
                        <a:lnSpc>
                          <a:spcPct val="107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a:ln>
                            <a:noFill/>
                          </a:ln>
                          <a:solidFill>
                            <a:srgbClr val="000000"/>
                          </a:solidFill>
                          <a:effectLst/>
                          <a:latin typeface="Arial" charset="0"/>
                          <a:ea typeface="ＭＳ Ｐゴシック" charset="-128"/>
                        </a:rPr>
                        <a:t>Inexperiencia del personal</a:t>
                      </a:r>
                    </a:p>
                  </a:txBody>
                  <a:tcPr marL="68758" marR="68758" marT="0" marB="0"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CED8CD"/>
                    </a:solidFill>
                  </a:tcPr>
                </a:tc>
                <a:extLst>
                  <a:ext uri="{0D108BD9-81ED-4DB2-BD59-A6C34878D82A}">
                    <a16:rowId xmlns:a16="http://schemas.microsoft.com/office/drawing/2014/main" val="10001"/>
                  </a:ext>
                </a:extLst>
              </a:tr>
              <a:tr h="366152">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ts val="600"/>
                        </a:spcBef>
                        <a:spcAft>
                          <a:spcPts val="6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600" b="1" i="0" u="none" strike="noStrike" cap="none" normalizeH="0" baseline="0" dirty="0">
                          <a:ln>
                            <a:noFill/>
                          </a:ln>
                          <a:solidFill>
                            <a:srgbClr val="FFFFFF"/>
                          </a:solidFill>
                          <a:effectLst/>
                          <a:latin typeface="Arial" charset="0"/>
                          <a:ea typeface="ＭＳ Ｐゴシック" charset="-128"/>
                        </a:rPr>
                        <a:t>Relacionadas con el paciente</a:t>
                      </a:r>
                    </a:p>
                  </a:txBody>
                  <a:tcPr marL="68758" marR="68758" marT="0" marB="0"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3B812F"/>
                    </a:solidFill>
                  </a:tcPr>
                </a:tc>
                <a:extLst>
                  <a:ext uri="{0D108BD9-81ED-4DB2-BD59-A6C34878D82A}">
                    <a16:rowId xmlns:a16="http://schemas.microsoft.com/office/drawing/2014/main" val="10002"/>
                  </a:ext>
                </a:extLst>
              </a:tr>
              <a:tr h="2202014">
                <a:tc>
                  <a:txBody>
                    <a:bodyPr/>
                    <a:lstStyle>
                      <a:lvl1pPr marL="284163" indent="-284163">
                        <a:spcBef>
                          <a:spcPct val="20000"/>
                        </a:spcBef>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800">
                          <a:solidFill>
                            <a:schemeClr val="tx1"/>
                          </a:solidFill>
                          <a:latin typeface="Arial" charset="0"/>
                          <a:ea typeface="ＭＳ Ｐゴシック" charset="-128"/>
                        </a:defRPr>
                      </a:lvl1pPr>
                      <a:lvl2pPr>
                        <a:spcBef>
                          <a:spcPct val="20000"/>
                        </a:spcBef>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400">
                          <a:solidFill>
                            <a:schemeClr val="tx1"/>
                          </a:solidFill>
                          <a:latin typeface="Arial" charset="0"/>
                          <a:ea typeface="ＭＳ Ｐゴシック" charset="-128"/>
                        </a:defRPr>
                      </a:lvl2pPr>
                      <a:lvl3pPr>
                        <a:spcBef>
                          <a:spcPct val="20000"/>
                        </a:spcBef>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sz="2000">
                          <a:solidFill>
                            <a:schemeClr val="tx1"/>
                          </a:solidFill>
                          <a:latin typeface="Arial" charset="0"/>
                          <a:ea typeface="ＭＳ Ｐゴシック" charset="-128"/>
                        </a:defRPr>
                      </a:lvl3pPr>
                      <a:lvl4pPr>
                        <a:spcBef>
                          <a:spcPct val="20000"/>
                        </a:spcBef>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4pPr>
                      <a:lvl5pPr>
                        <a:spcBef>
                          <a:spcPct val="20000"/>
                        </a:spcBef>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defRPr>
                          <a:solidFill>
                            <a:schemeClr val="tx1"/>
                          </a:solidFill>
                          <a:latin typeface="Arial" charset="0"/>
                          <a:ea typeface="ＭＳ Ｐゴシック" charset="-128"/>
                        </a:defRPr>
                      </a:lvl9pPr>
                    </a:lstStyle>
                    <a:p>
                      <a:pPr marL="284163" marR="0" lvl="0" indent="-284163" algn="l" defTabSz="449263" rtl="0" eaLnBrk="1" fontAlgn="base" latinLnBrk="0" hangingPunct="1">
                        <a:lnSpc>
                          <a:spcPct val="93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a:ln>
                            <a:noFill/>
                          </a:ln>
                          <a:solidFill>
                            <a:srgbClr val="000000"/>
                          </a:solidFill>
                          <a:effectLst/>
                          <a:latin typeface="Arial" charset="0"/>
                          <a:ea typeface="ＭＳ Ｐゴシック" charset="-128"/>
                        </a:rPr>
                        <a:t>Intolerancia o rechazo de la VNI</a:t>
                      </a:r>
                    </a:p>
                    <a:p>
                      <a:pPr marL="284163" marR="0" lvl="0" indent="-284163" algn="l" defTabSz="449263" rtl="0" eaLnBrk="1" fontAlgn="base" latinLnBrk="0" hangingPunct="1">
                        <a:lnSpc>
                          <a:spcPct val="107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a:ln>
                            <a:noFill/>
                          </a:ln>
                          <a:solidFill>
                            <a:srgbClr val="000000"/>
                          </a:solidFill>
                          <a:effectLst/>
                          <a:latin typeface="Arial" charset="0"/>
                          <a:ea typeface="ＭＳ Ｐゴシック" charset="-128"/>
                        </a:rPr>
                        <a:t>Bajo score neurológico (Glasgow &lt;11)</a:t>
                      </a:r>
                    </a:p>
                    <a:p>
                      <a:pPr marL="284163" marR="0" lvl="0" indent="-284163" algn="l" defTabSz="449263" rtl="0" eaLnBrk="1" fontAlgn="base" latinLnBrk="0" hangingPunct="1">
                        <a:lnSpc>
                          <a:spcPct val="107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a:ln>
                            <a:noFill/>
                          </a:ln>
                          <a:solidFill>
                            <a:srgbClr val="000000"/>
                          </a:solidFill>
                          <a:effectLst/>
                          <a:latin typeface="Arial" charset="0"/>
                          <a:ea typeface="ＭＳ Ｐゴシック" charset="-128"/>
                        </a:rPr>
                        <a:t>Progresión de la patología subyacente (neumonía, SDRA) con necesidad de I.O.T y VMI</a:t>
                      </a:r>
                    </a:p>
                    <a:p>
                      <a:pPr marL="284163" marR="0" lvl="0" indent="-284163" algn="l" defTabSz="449263" rtl="0" eaLnBrk="1" fontAlgn="base" latinLnBrk="0" hangingPunct="1">
                        <a:lnSpc>
                          <a:spcPct val="107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a:ln>
                            <a:noFill/>
                          </a:ln>
                          <a:solidFill>
                            <a:srgbClr val="000000"/>
                          </a:solidFill>
                          <a:effectLst/>
                          <a:latin typeface="Arial" charset="0"/>
                          <a:ea typeface="ＭＳ Ｐゴシック" charset="-128"/>
                        </a:rPr>
                        <a:t>Incapacidad para controlar secreciones</a:t>
                      </a:r>
                    </a:p>
                    <a:p>
                      <a:pPr marL="284163" marR="0" lvl="0" indent="-284163" algn="l" defTabSz="449263" rtl="0" eaLnBrk="1" fontAlgn="base" latinLnBrk="0" hangingPunct="1">
                        <a:lnSpc>
                          <a:spcPct val="107000"/>
                        </a:lnSpc>
                        <a:spcBef>
                          <a:spcPts val="600"/>
                        </a:spcBef>
                        <a:spcAft>
                          <a:spcPts val="600"/>
                        </a:spcAft>
                        <a:buClr>
                          <a:srgbClr val="006633"/>
                        </a:buClr>
                        <a:buSzPct val="100000"/>
                        <a:buFont typeface="Wingdings" charset="2"/>
                        <a:buChar char=""/>
                        <a:tabLst>
                          <a:tab pos="284163" algn="l"/>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Lst>
                      </a:pPr>
                      <a:r>
                        <a:rPr kumimoji="0" lang="es-ES" altLang="x-none" sz="1600" b="0" i="0" u="none" strike="noStrike" cap="none" normalizeH="0" baseline="0" dirty="0">
                          <a:ln>
                            <a:noFill/>
                          </a:ln>
                          <a:solidFill>
                            <a:srgbClr val="000000"/>
                          </a:solidFill>
                          <a:effectLst/>
                          <a:latin typeface="Arial" charset="0"/>
                          <a:ea typeface="ＭＳ Ｐゴシック" charset="-128"/>
                        </a:rPr>
                        <a:t>Trastornos del sueño (fallo tardío)</a:t>
                      </a:r>
                    </a:p>
                  </a:txBody>
                  <a:tcPr marL="68758" marR="68758" marT="0" marB="0"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CED8CD"/>
                    </a:solidFill>
                  </a:tcPr>
                </a:tc>
                <a:extLst>
                  <a:ext uri="{0D108BD9-81ED-4DB2-BD59-A6C34878D82A}">
                    <a16:rowId xmlns:a16="http://schemas.microsoft.com/office/drawing/2014/main" val="10003"/>
                  </a:ext>
                </a:extLst>
              </a:tr>
            </a:tbl>
          </a:graphicData>
        </a:graphic>
      </p:graphicFrame>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86FF44D0-3993-1845-BFE9-42053CBA8070}"/>
              </a:ext>
            </a:extLst>
          </p:cNvPr>
          <p:cNvSpPr txBox="1">
            <a:spLocks noChangeArrowheads="1"/>
          </p:cNvSpPr>
          <p:nvPr/>
        </p:nvSpPr>
        <p:spPr bwMode="auto">
          <a:xfrm>
            <a:off x="3791744" y="188640"/>
            <a:ext cx="518457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000" dirty="0">
                <a:solidFill>
                  <a:srgbClr val="262673"/>
                </a:solidFill>
              </a:rPr>
              <a:t>Evidencia</a:t>
            </a:r>
            <a:r>
              <a:rPr lang="es-ES" altLang="es-ES" sz="4200" b="1" dirty="0">
                <a:solidFill>
                  <a:srgbClr val="006633"/>
                </a:solidFill>
                <a:latin typeface="Garamond" panose="02020404030301010803" pitchFamily="18" charset="0"/>
              </a:rPr>
              <a:t> </a:t>
            </a:r>
            <a:r>
              <a:rPr lang="es-ES" altLang="es-ES" sz="4000" dirty="0">
                <a:solidFill>
                  <a:srgbClr val="262673"/>
                </a:solidFill>
              </a:rPr>
              <a:t>científica</a:t>
            </a:r>
            <a:r>
              <a:rPr lang="es-ES" altLang="es-ES" sz="4200" b="1" dirty="0">
                <a:solidFill>
                  <a:srgbClr val="006633"/>
                </a:solidFill>
                <a:latin typeface="Garamond" panose="02020404030301010803" pitchFamily="18" charset="0"/>
              </a:rPr>
              <a:t> </a:t>
            </a:r>
          </a:p>
        </p:txBody>
      </p:sp>
      <p:graphicFrame>
        <p:nvGraphicFramePr>
          <p:cNvPr id="10242" name="Group 2">
            <a:extLst>
              <a:ext uri="{FF2B5EF4-FFF2-40B4-BE49-F238E27FC236}">
                <a16:creationId xmlns:a16="http://schemas.microsoft.com/office/drawing/2014/main" id="{B03A4DA5-9C8A-F044-9F82-CBD7FCE41F27}"/>
              </a:ext>
            </a:extLst>
          </p:cNvPr>
          <p:cNvGraphicFramePr>
            <a:graphicFrameLocks noGrp="1"/>
          </p:cNvGraphicFramePr>
          <p:nvPr/>
        </p:nvGraphicFramePr>
        <p:xfrm>
          <a:off x="2495600" y="1196752"/>
          <a:ext cx="8317161" cy="5227229"/>
        </p:xfrm>
        <a:graphic>
          <a:graphicData uri="http://schemas.openxmlformats.org/drawingml/2006/table">
            <a:tbl>
              <a:tblPr>
                <a:tableStyleId>{F5AB1C69-6EDB-4FF4-983F-18BD219EF322}</a:tableStyleId>
              </a:tblPr>
              <a:tblGrid>
                <a:gridCol w="3766262">
                  <a:extLst>
                    <a:ext uri="{9D8B030D-6E8A-4147-A177-3AD203B41FA5}">
                      <a16:colId xmlns:a16="http://schemas.microsoft.com/office/drawing/2014/main" val="20000"/>
                    </a:ext>
                  </a:extLst>
                </a:gridCol>
                <a:gridCol w="1844265">
                  <a:extLst>
                    <a:ext uri="{9D8B030D-6E8A-4147-A177-3AD203B41FA5}">
                      <a16:colId xmlns:a16="http://schemas.microsoft.com/office/drawing/2014/main" val="20001"/>
                    </a:ext>
                  </a:extLst>
                </a:gridCol>
                <a:gridCol w="1569306">
                  <a:extLst>
                    <a:ext uri="{9D8B030D-6E8A-4147-A177-3AD203B41FA5}">
                      <a16:colId xmlns:a16="http://schemas.microsoft.com/office/drawing/2014/main" val="20002"/>
                    </a:ext>
                  </a:extLst>
                </a:gridCol>
                <a:gridCol w="1137328">
                  <a:extLst>
                    <a:ext uri="{9D8B030D-6E8A-4147-A177-3AD203B41FA5}">
                      <a16:colId xmlns:a16="http://schemas.microsoft.com/office/drawing/2014/main" val="20003"/>
                    </a:ext>
                  </a:extLst>
                </a:gridCol>
              </a:tblGrid>
              <a:tr h="365219">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b="1" u="none" strike="noStrike" cap="none" normalizeH="0" baseline="0" dirty="0">
                          <a:ln>
                            <a:noFill/>
                          </a:ln>
                          <a:solidFill>
                            <a:schemeClr val="bg1"/>
                          </a:solidFill>
                          <a:effectLst/>
                        </a:rPr>
                        <a:t>Indicación</a:t>
                      </a:r>
                      <a:endParaRPr kumimoji="0" lang="es-ES" sz="1200" b="1" i="0" u="none" strike="noStrike" cap="none" normalizeH="0" baseline="0" dirty="0">
                        <a:ln>
                          <a:noFill/>
                        </a:ln>
                        <a:solidFill>
                          <a:schemeClr val="bg1"/>
                        </a:solidFill>
                        <a:effectLst/>
                        <a:latin typeface="Arial" pitchFamily="34" charset="0"/>
                        <a:ea typeface="ＭＳ Ｐゴシック" pitchFamily="34" charset="-128"/>
                      </a:endParaRPr>
                    </a:p>
                  </a:txBody>
                  <a:tcPr marL="68759" marR="68759" marT="0" marB="0" anchor="ctr" horzOverflow="overflow">
                    <a:solidFill>
                      <a:schemeClr val="bg2">
                        <a:lumMod val="75000"/>
                      </a:schemeClr>
                    </a:solid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b="1" u="none" strike="noStrike" cap="none" normalizeH="0" baseline="0" dirty="0">
                          <a:ln>
                            <a:noFill/>
                          </a:ln>
                          <a:solidFill>
                            <a:schemeClr val="bg1"/>
                          </a:solidFill>
                          <a:effectLst/>
                        </a:rPr>
                        <a:t>Nivel de evidencia</a:t>
                      </a:r>
                      <a:endParaRPr kumimoji="0" lang="es-ES" sz="1200" b="1" i="0" u="none" strike="noStrike" cap="none" normalizeH="0" baseline="0" dirty="0">
                        <a:ln>
                          <a:noFill/>
                        </a:ln>
                        <a:solidFill>
                          <a:schemeClr val="bg1"/>
                        </a:solidFill>
                        <a:effectLst/>
                        <a:latin typeface="Arial" pitchFamily="34" charset="0"/>
                        <a:ea typeface="ＭＳ Ｐゴシック" pitchFamily="34" charset="-128"/>
                      </a:endParaRPr>
                    </a:p>
                  </a:txBody>
                  <a:tcPr marL="68759" marR="68759" marT="0" marB="0" anchor="ctr" horzOverflow="overflow">
                    <a:solidFill>
                      <a:schemeClr val="bg2">
                        <a:lumMod val="75000"/>
                      </a:schemeClr>
                    </a:solid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b="1" u="none" strike="noStrike" cap="none" normalizeH="0" baseline="0" dirty="0">
                          <a:ln>
                            <a:noFill/>
                          </a:ln>
                          <a:solidFill>
                            <a:schemeClr val="bg1"/>
                          </a:solidFill>
                          <a:effectLst/>
                        </a:rPr>
                        <a:t>Recomendación</a:t>
                      </a:r>
                      <a:endParaRPr kumimoji="0" lang="es-ES" sz="1200" b="1" i="0" u="none" strike="noStrike" cap="none" normalizeH="0" baseline="0" dirty="0">
                        <a:ln>
                          <a:noFill/>
                        </a:ln>
                        <a:solidFill>
                          <a:schemeClr val="bg1"/>
                        </a:solidFill>
                        <a:effectLst/>
                        <a:latin typeface="Arial" pitchFamily="34" charset="0"/>
                        <a:ea typeface="ＭＳ Ｐゴシック" pitchFamily="34" charset="-128"/>
                      </a:endParaRPr>
                    </a:p>
                  </a:txBody>
                  <a:tcPr marL="68759" marR="68759" marT="0" marB="0" anchor="ctr" horzOverflow="overflow">
                    <a:solidFill>
                      <a:schemeClr val="bg2">
                        <a:lumMod val="75000"/>
                      </a:schemeClr>
                    </a:solid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b="1" u="none" strike="noStrike" cap="none" normalizeH="0" baseline="0" dirty="0">
                          <a:ln>
                            <a:noFill/>
                          </a:ln>
                          <a:solidFill>
                            <a:schemeClr val="bg1"/>
                          </a:solidFill>
                          <a:effectLst/>
                        </a:rPr>
                        <a:t>Justificación</a:t>
                      </a:r>
                      <a:endParaRPr kumimoji="0" lang="es-ES" sz="1200" b="1" i="0" u="none" strike="noStrike" cap="none" normalizeH="0" baseline="0" dirty="0">
                        <a:ln>
                          <a:noFill/>
                        </a:ln>
                        <a:solidFill>
                          <a:schemeClr val="bg1"/>
                        </a:solidFill>
                        <a:effectLst/>
                        <a:latin typeface="Arial" pitchFamily="34" charset="0"/>
                        <a:ea typeface="ＭＳ Ｐゴシック" pitchFamily="34" charset="-128"/>
                      </a:endParaRPr>
                    </a:p>
                  </a:txBody>
                  <a:tcPr marL="68759" marR="68759" marT="0" marB="0" anchor="ctr" horzOverflow="overflow">
                    <a:solidFill>
                      <a:schemeClr val="bg2">
                        <a:lumMod val="75000"/>
                      </a:schemeClr>
                    </a:solidFill>
                  </a:tcPr>
                </a:tc>
                <a:extLst>
                  <a:ext uri="{0D108BD9-81ED-4DB2-BD59-A6C34878D82A}">
                    <a16:rowId xmlns:a16="http://schemas.microsoft.com/office/drawing/2014/main" val="10000"/>
                  </a:ext>
                </a:extLst>
              </a:tr>
              <a:tr h="366808">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Hipercapnia en exacerbación de EPOC pH≤7.35</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A</a:t>
                      </a:r>
                      <a:endParaRPr kumimoji="0" lang="es-ES" sz="1200" b="1"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1</a:t>
                      </a:r>
                      <a:endParaRPr kumimoji="0" lang="es-ES" sz="1200" b="1"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0.63 ✝︎</a:t>
                      </a:r>
                    </a:p>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0.41 tubo</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01"/>
                  </a:ext>
                </a:extLst>
              </a:tr>
              <a:tr h="365219">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EAP cardiogénico</a:t>
                      </a:r>
                      <a:endParaRPr kumimoji="0" lang="es-ES" sz="1200" b="0" i="0" u="none" strike="noStrike" cap="none" normalizeH="0" baseline="3000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B</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1</a:t>
                      </a:r>
                      <a:endParaRPr kumimoji="0" lang="es-ES" sz="1200" b="1"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0.80 ✝︎</a:t>
                      </a:r>
                    </a:p>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0.60 tubo</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02"/>
                  </a:ext>
                </a:extLst>
              </a:tr>
              <a:tr h="365219">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Paciente inmunodeprimido con FRA</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a:ln>
                            <a:noFill/>
                          </a:ln>
                          <a:effectLst/>
                        </a:rPr>
                        <a:t>B</a:t>
                      </a:r>
                      <a:endParaRPr kumimoji="0" lang="es-ES" sz="1200" b="0" i="0" u="none" strike="noStrike" cap="none" normalizeH="0" baseline="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a:ln>
                            <a:noFill/>
                          </a:ln>
                          <a:effectLst/>
                        </a:rPr>
                        <a:t>2</a:t>
                      </a:r>
                      <a:endParaRPr kumimoji="0" lang="es-ES" sz="1200" b="0" i="0" u="none" strike="noStrike" cap="none" normalizeH="0" baseline="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0.68 ✝︎</a:t>
                      </a:r>
                    </a:p>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0.71 tubo</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03"/>
                  </a:ext>
                </a:extLst>
              </a:tr>
              <a:tr h="366808">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err="1">
                          <a:ln>
                            <a:noFill/>
                          </a:ln>
                          <a:effectLst/>
                        </a:rPr>
                        <a:t>Extubación</a:t>
                      </a:r>
                      <a:r>
                        <a:rPr kumimoji="0" lang="es-ES" sz="1200" u="none" strike="noStrike" cap="none" normalizeH="0" baseline="0" dirty="0">
                          <a:ln>
                            <a:noFill/>
                          </a:ln>
                          <a:effectLst/>
                        </a:rPr>
                        <a:t> de pacientes </a:t>
                      </a:r>
                      <a:r>
                        <a:rPr kumimoji="0" lang="es-ES" sz="1200" u="none" strike="noStrike" cap="none" normalizeH="0" baseline="0" dirty="0" err="1">
                          <a:ln>
                            <a:noFill/>
                          </a:ln>
                          <a:effectLst/>
                        </a:rPr>
                        <a:t>hipercápnicos</a:t>
                      </a:r>
                      <a:endParaRPr kumimoji="0" lang="es-ES" sz="1200" b="0" i="0" u="none" strike="noStrike" cap="none" normalizeH="0" baseline="3000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B</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a:ln>
                            <a:noFill/>
                          </a:ln>
                          <a:effectLst/>
                        </a:rPr>
                        <a:t>2</a:t>
                      </a:r>
                      <a:endParaRPr kumimoji="0" lang="es-ES" sz="1200" b="0" i="0" u="none" strike="noStrike" cap="none" normalizeH="0" baseline="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0.54 ✝︎</a:t>
                      </a:r>
                    </a:p>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0.6 fallo </a:t>
                      </a:r>
                      <a:r>
                        <a:rPr kumimoji="0" lang="es-ES" sz="1100" u="none" strike="noStrike" cap="none" normalizeH="0" baseline="0" dirty="0" err="1">
                          <a:ln>
                            <a:noFill/>
                          </a:ln>
                          <a:effectLst/>
                        </a:rPr>
                        <a:t>weaning</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04"/>
                  </a:ext>
                </a:extLst>
              </a:tr>
              <a:tr h="365219">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err="1">
                          <a:ln>
                            <a:noFill/>
                          </a:ln>
                          <a:effectLst/>
                        </a:rPr>
                        <a:t>Extubación</a:t>
                      </a:r>
                      <a:r>
                        <a:rPr kumimoji="0" lang="es-ES" sz="1200" u="none" strike="noStrike" cap="none" normalizeH="0" baseline="0" dirty="0">
                          <a:ln>
                            <a:noFill/>
                          </a:ln>
                          <a:effectLst/>
                        </a:rPr>
                        <a:t> pacientes con alto riesgo de FRA</a:t>
                      </a:r>
                      <a:endParaRPr kumimoji="0" lang="es-ES" sz="1200" b="0" i="0" u="none" strike="noStrike" cap="none" normalizeH="0" baseline="3000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C</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a:ln>
                            <a:noFill/>
                          </a:ln>
                          <a:effectLst/>
                        </a:rPr>
                        <a:t>2</a:t>
                      </a:r>
                      <a:endParaRPr kumimoji="0" lang="es-ES" sz="1200" b="0" i="0" u="none" strike="noStrike" cap="none" normalizeH="0" baseline="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0.41 ✝︎</a:t>
                      </a:r>
                    </a:p>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0.75 tubo</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05"/>
                  </a:ext>
                </a:extLst>
              </a:tr>
              <a:tr h="366808">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FRA en postoperatorio</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B</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a:ln>
                            <a:noFill/>
                          </a:ln>
                          <a:effectLst/>
                        </a:rPr>
                        <a:t>2</a:t>
                      </a:r>
                      <a:endParaRPr kumimoji="0" lang="es-ES" sz="1200" b="0" i="0" u="none" strike="noStrike" cap="none" normalizeH="0" baseline="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0.28 ✝︎</a:t>
                      </a:r>
                    </a:p>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0.27 tubo</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06"/>
                  </a:ext>
                </a:extLst>
              </a:tr>
              <a:tr h="335325">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Cuidados paliativos</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B</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a:ln>
                            <a:noFill/>
                          </a:ln>
                          <a:effectLst/>
                        </a:rPr>
                        <a:t>2</a:t>
                      </a:r>
                      <a:endParaRPr kumimoji="0" lang="es-ES" sz="1200" b="0" i="0" u="none" strike="noStrike" cap="none" normalizeH="0" baseline="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 Disnea</a:t>
                      </a:r>
                    </a:p>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 Morfina</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07"/>
                  </a:ext>
                </a:extLst>
              </a:tr>
              <a:tr h="366808">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Trauma torácico</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B</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2</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0.55 ✝︎</a:t>
                      </a:r>
                    </a:p>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RR 0.21 tubo</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08"/>
                  </a:ext>
                </a:extLst>
              </a:tr>
              <a:tr h="366808">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Asma exacerbado</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 </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NR</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09"/>
                  </a:ext>
                </a:extLst>
              </a:tr>
              <a:tr h="365219">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Enfermedad viral</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 </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NR</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10"/>
                  </a:ext>
                </a:extLst>
              </a:tr>
              <a:tr h="365219">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Fallo respiratorio de </a:t>
                      </a:r>
                      <a:r>
                        <a:rPr kumimoji="0" lang="es-ES" sz="1200" u="none" strike="noStrike" cap="none" normalizeH="0" baseline="0" dirty="0" err="1">
                          <a:ln>
                            <a:noFill/>
                          </a:ln>
                          <a:effectLst/>
                        </a:rPr>
                        <a:t>novo</a:t>
                      </a:r>
                      <a:r>
                        <a:rPr kumimoji="0" lang="es-ES" sz="1200" u="none" strike="noStrike" cap="none" normalizeH="0" baseline="0" dirty="0">
                          <a:ln>
                            <a:noFill/>
                          </a:ln>
                          <a:effectLst/>
                        </a:rPr>
                        <a:t> (neumonía / SDRA)</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s-ES" sz="1200" b="0" i="0" u="none" strike="noStrike" cap="none" normalizeH="0" baseline="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NR</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100" u="none" strike="noStrike" cap="none" normalizeH="0" baseline="0" dirty="0">
                          <a:ln>
                            <a:noFill/>
                          </a:ln>
                          <a:effectLst/>
                        </a:rPr>
                        <a:t>---</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11"/>
                  </a:ext>
                </a:extLst>
              </a:tr>
              <a:tr h="365219">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FRA post-</a:t>
                      </a:r>
                      <a:r>
                        <a:rPr kumimoji="0" lang="es-ES" sz="1200" u="none" strike="noStrike" cap="none" normalizeH="0" baseline="0" dirty="0" err="1">
                          <a:ln>
                            <a:noFill/>
                          </a:ln>
                          <a:effectLst/>
                        </a:rPr>
                        <a:t>extubación</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 C</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solidFill>
                            <a:srgbClr val="C00000"/>
                          </a:solidFill>
                          <a:effectLst/>
                        </a:rPr>
                        <a:t>2</a:t>
                      </a:r>
                      <a:endParaRPr kumimoji="0" lang="es-ES" sz="1200" b="1" i="0" u="none" strike="noStrike" cap="none" normalizeH="0" baseline="0" dirty="0">
                        <a:ln>
                          <a:noFill/>
                        </a:ln>
                        <a:solidFill>
                          <a:srgbClr val="C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s-ES" sz="1100" u="none" strike="noStrike" cap="none" normalizeH="0" baseline="0" dirty="0">
                          <a:ln>
                            <a:noFill/>
                          </a:ln>
                          <a:effectLst/>
                        </a:rPr>
                        <a:t>No reduce ✝︎</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12"/>
                  </a:ext>
                </a:extLst>
              </a:tr>
              <a:tr h="365219">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Prevención de hipercapnia en EPOC exacerbado</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effectLst/>
                        </a:rPr>
                        <a:t> C</a:t>
                      </a:r>
                      <a:endParaRPr kumimoji="0" lang="es-ES" sz="12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200" u="none" strike="noStrike" cap="none" normalizeH="0" baseline="0" dirty="0">
                          <a:ln>
                            <a:noFill/>
                          </a:ln>
                          <a:solidFill>
                            <a:srgbClr val="C00000"/>
                          </a:solidFill>
                          <a:effectLst/>
                        </a:rPr>
                        <a:t>2</a:t>
                      </a:r>
                      <a:endParaRPr kumimoji="0" lang="es-ES" sz="1200" b="1" i="0" u="none" strike="noStrike" cap="none" normalizeH="0" baseline="0" dirty="0">
                        <a:ln>
                          <a:noFill/>
                        </a:ln>
                        <a:solidFill>
                          <a:srgbClr val="C00000"/>
                        </a:solidFill>
                        <a:effectLst/>
                        <a:latin typeface="Arial" pitchFamily="34" charset="0"/>
                        <a:ea typeface="ＭＳ Ｐゴシック" pitchFamily="34" charset="-128"/>
                      </a:endParaRPr>
                    </a:p>
                  </a:txBody>
                  <a:tcPr marL="68759" marR="68759" marT="0" marB="0" anchor="ctr" horzOverflow="overflow"/>
                </a:tc>
                <a:tc>
                  <a:txBody>
                    <a:bodyPr/>
                    <a:lstStyle/>
                    <a:p>
                      <a:pPr marL="0" marR="0" lvl="0" indent="0" algn="ctr" defTabSz="449263" rtl="0" eaLnBrk="1" fontAlgn="base"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s-ES" sz="1100" u="none" strike="noStrike" cap="none" normalizeH="0" baseline="0" dirty="0">
                          <a:ln>
                            <a:noFill/>
                          </a:ln>
                          <a:effectLst/>
                        </a:rPr>
                        <a:t>No reduce ✝︎</a:t>
                      </a:r>
                      <a:endParaRPr kumimoji="0" lang="es-ES" sz="1100" b="0" i="0" u="none" strike="noStrike" cap="none" normalizeH="0" baseline="0" dirty="0">
                        <a:ln>
                          <a:noFill/>
                        </a:ln>
                        <a:solidFill>
                          <a:srgbClr val="000000"/>
                        </a:solidFill>
                        <a:effectLst/>
                        <a:latin typeface="Arial" pitchFamily="34" charset="0"/>
                        <a:ea typeface="ＭＳ Ｐゴシック" pitchFamily="34" charset="-128"/>
                      </a:endParaRPr>
                    </a:p>
                  </a:txBody>
                  <a:tcPr marL="68759" marR="68759" marT="0" marB="0" anchor="ctr" horzOverflow="overflow"/>
                </a:tc>
                <a:extLst>
                  <a:ext uri="{0D108BD9-81ED-4DB2-BD59-A6C34878D82A}">
                    <a16:rowId xmlns:a16="http://schemas.microsoft.com/office/drawing/2014/main" val="10013"/>
                  </a:ext>
                </a:extLst>
              </a:tr>
            </a:tbl>
          </a:graphicData>
        </a:graphic>
      </p:graphicFrame>
      <p:grpSp>
        <p:nvGrpSpPr>
          <p:cNvPr id="3" name="Grupo 2">
            <a:extLst>
              <a:ext uri="{FF2B5EF4-FFF2-40B4-BE49-F238E27FC236}">
                <a16:creationId xmlns:a16="http://schemas.microsoft.com/office/drawing/2014/main" id="{320BDAC7-7B51-4141-80D2-3E8A0B830325}"/>
              </a:ext>
            </a:extLst>
          </p:cNvPr>
          <p:cNvGrpSpPr/>
          <p:nvPr/>
        </p:nvGrpSpPr>
        <p:grpSpPr>
          <a:xfrm>
            <a:off x="809996" y="1844824"/>
            <a:ext cx="706438" cy="3322638"/>
            <a:chOff x="1739900" y="1844675"/>
            <a:chExt cx="706438" cy="3322638"/>
          </a:xfrm>
        </p:grpSpPr>
        <p:sp>
          <p:nvSpPr>
            <p:cNvPr id="20559" name="Rectangle 63">
              <a:extLst>
                <a:ext uri="{FF2B5EF4-FFF2-40B4-BE49-F238E27FC236}">
                  <a16:creationId xmlns:a16="http://schemas.microsoft.com/office/drawing/2014/main" id="{BEA70790-7DF0-6541-BB0F-E74BE4E82A8B}"/>
                </a:ext>
              </a:extLst>
            </p:cNvPr>
            <p:cNvSpPr>
              <a:spLocks noChangeArrowheads="1"/>
            </p:cNvSpPr>
            <p:nvPr/>
          </p:nvSpPr>
          <p:spPr bwMode="auto">
            <a:xfrm rot="16200000">
              <a:off x="881063" y="3814763"/>
              <a:ext cx="24257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fr-FR" altLang="es-ES" sz="1200" b="1" i="1">
                  <a:solidFill>
                    <a:srgbClr val="1180C0"/>
                  </a:solidFill>
                </a:rPr>
                <a:t>Eur Respir J 2017; 50: 1602426</a:t>
              </a:r>
              <a:endParaRPr lang="es-ES" altLang="es-ES" sz="1200" b="1" i="1">
                <a:solidFill>
                  <a:srgbClr val="1180C0"/>
                </a:solidFill>
              </a:endParaRPr>
            </a:p>
          </p:txBody>
        </p:sp>
        <p:pic>
          <p:nvPicPr>
            <p:cNvPr id="20560" name="Picture 3" descr="\\cs.san.gva.es\DFS_D10\HDoc_D10\19848414N\Mis documentos\capturada.jpg">
              <a:extLst>
                <a:ext uri="{FF2B5EF4-FFF2-40B4-BE49-F238E27FC236}">
                  <a16:creationId xmlns:a16="http://schemas.microsoft.com/office/drawing/2014/main" id="{CC2D3782-8CB8-B747-A0B3-B285F9AED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6185"/>
            <a:stretch>
              <a:fillRect/>
            </a:stretch>
          </p:blipFill>
          <p:spPr bwMode="auto">
            <a:xfrm>
              <a:off x="1739900" y="1844675"/>
              <a:ext cx="706438"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ángulo 3">
            <a:extLst>
              <a:ext uri="{FF2B5EF4-FFF2-40B4-BE49-F238E27FC236}">
                <a16:creationId xmlns:a16="http://schemas.microsoft.com/office/drawing/2014/main" id="{9DFFB39F-EC38-8C4D-BBC8-DD9E05723306}"/>
              </a:ext>
            </a:extLst>
          </p:cNvPr>
          <p:cNvSpPr/>
          <p:nvPr/>
        </p:nvSpPr>
        <p:spPr>
          <a:xfrm>
            <a:off x="2495600" y="1556792"/>
            <a:ext cx="8317161" cy="720080"/>
          </a:xfrm>
          <a:prstGeom prst="rect">
            <a:avLst/>
          </a:prstGeom>
          <a:solidFill>
            <a:srgbClr val="00B050">
              <a:alpha val="2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741F05B6-259B-1948-9347-D86666FD2CAB}"/>
              </a:ext>
            </a:extLst>
          </p:cNvPr>
          <p:cNvSpPr/>
          <p:nvPr/>
        </p:nvSpPr>
        <p:spPr>
          <a:xfrm>
            <a:off x="2495600" y="2304319"/>
            <a:ext cx="8317161" cy="2276809"/>
          </a:xfrm>
          <a:prstGeom prst="rect">
            <a:avLst/>
          </a:prstGeom>
          <a:solidFill>
            <a:srgbClr val="FFC000">
              <a:alpha val="2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458DD6F0-6BEF-BD46-839A-5FC9B3D925E8}"/>
              </a:ext>
            </a:extLst>
          </p:cNvPr>
          <p:cNvSpPr/>
          <p:nvPr/>
        </p:nvSpPr>
        <p:spPr>
          <a:xfrm>
            <a:off x="2495599" y="4608574"/>
            <a:ext cx="8317161" cy="1052673"/>
          </a:xfrm>
          <a:prstGeom prst="rect">
            <a:avLst/>
          </a:prstGeom>
          <a:solidFill>
            <a:schemeClr val="accent6">
              <a:lumMod val="40000"/>
              <a:lumOff val="60000"/>
              <a:alpha val="41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FB8CF930-6601-8147-9F92-31667E084A24}"/>
              </a:ext>
            </a:extLst>
          </p:cNvPr>
          <p:cNvSpPr/>
          <p:nvPr/>
        </p:nvSpPr>
        <p:spPr>
          <a:xfrm>
            <a:off x="2495599" y="5703901"/>
            <a:ext cx="8317161" cy="720080"/>
          </a:xfrm>
          <a:prstGeom prst="rect">
            <a:avLst/>
          </a:prstGeom>
          <a:solidFill>
            <a:srgbClr val="FF7E79">
              <a:alpha val="3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545150700"/>
      </p:ext>
    </p:extLst>
  </p:cSld>
  <p:clrMapOvr>
    <a:masterClrMapping/>
  </p:clrMapOvr>
  <p:transition spd="slow"/>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down)">
                                      <p:cBhvr>
                                        <p:cTn id="26"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63D51-575E-A14F-8A0E-340C58B434ED}"/>
              </a:ext>
            </a:extLst>
          </p:cNvPr>
          <p:cNvSpPr>
            <a:spLocks noGrp="1"/>
          </p:cNvSpPr>
          <p:nvPr>
            <p:ph type="title"/>
          </p:nvPr>
        </p:nvSpPr>
        <p:spPr>
          <a:xfrm>
            <a:off x="1392238" y="188913"/>
            <a:ext cx="10190162" cy="542925"/>
          </a:xfrm>
        </p:spPr>
        <p:txBody>
          <a:bodyPr/>
          <a:lstStyle/>
          <a:p>
            <a:pPr>
              <a:defRPr/>
            </a:pPr>
            <a:r>
              <a:rPr lang="es-ES"/>
              <a:t>Predictores de fracaso en VMNI</a:t>
            </a:r>
          </a:p>
        </p:txBody>
      </p:sp>
      <p:sp>
        <p:nvSpPr>
          <p:cNvPr id="3" name="Marcador de contenido 2">
            <a:extLst>
              <a:ext uri="{FF2B5EF4-FFF2-40B4-BE49-F238E27FC236}">
                <a16:creationId xmlns:a16="http://schemas.microsoft.com/office/drawing/2014/main" id="{511E3F5B-B8FA-1E45-9FA7-EE1F2DD72D2A}"/>
              </a:ext>
            </a:extLst>
          </p:cNvPr>
          <p:cNvSpPr>
            <a:spLocks noGrp="1"/>
          </p:cNvSpPr>
          <p:nvPr>
            <p:ph idx="1"/>
          </p:nvPr>
        </p:nvSpPr>
        <p:spPr/>
        <p:txBody>
          <a:bodyPr/>
          <a:lstStyle/>
          <a:p>
            <a:pPr>
              <a:spcBef>
                <a:spcPts val="600"/>
              </a:spcBef>
              <a:spcAft>
                <a:spcPts val="600"/>
              </a:spcAft>
              <a:defRPr/>
            </a:pPr>
            <a:r>
              <a:rPr lang="es-ES" sz="2400"/>
              <a:t>La respuesta del paciente a la VMNI depende mas de la causa de la IRA que de la gravedad de la hipoxemia</a:t>
            </a:r>
          </a:p>
          <a:p>
            <a:pPr lvl="1">
              <a:spcBef>
                <a:spcPts val="600"/>
              </a:spcBef>
              <a:spcAft>
                <a:spcPts val="600"/>
              </a:spcAft>
              <a:defRPr/>
            </a:pPr>
            <a:r>
              <a:rPr lang="es-ES"/>
              <a:t>El EAP es el que mejor responde. La hipoxemia de novo (SDRA, neumonía) la que peor</a:t>
            </a:r>
          </a:p>
          <a:p>
            <a:pPr lvl="1">
              <a:spcBef>
                <a:spcPts val="600"/>
              </a:spcBef>
              <a:spcAft>
                <a:spcPts val="600"/>
              </a:spcAft>
              <a:defRPr/>
            </a:pPr>
            <a:r>
              <a:rPr lang="es-ES"/>
              <a:t>En el hipercápnico el EPOC mejor que el paciente con fibrosis pulmonar</a:t>
            </a:r>
          </a:p>
          <a:p>
            <a:pPr>
              <a:spcBef>
                <a:spcPts val="600"/>
              </a:spcBef>
              <a:spcAft>
                <a:spcPts val="600"/>
              </a:spcAft>
              <a:defRPr/>
            </a:pPr>
            <a:r>
              <a:rPr lang="es-ES" sz="2400"/>
              <a:t>La gravedad del paciente y su comorbilidad al inicio también interviene:</a:t>
            </a:r>
          </a:p>
          <a:p>
            <a:pPr lvl="1">
              <a:spcBef>
                <a:spcPts val="600"/>
              </a:spcBef>
              <a:spcAft>
                <a:spcPts val="600"/>
              </a:spcAft>
              <a:defRPr/>
            </a:pPr>
            <a:r>
              <a:rPr lang="es-ES"/>
              <a:t>SAPS II &gt;34 puntos</a:t>
            </a:r>
          </a:p>
          <a:p>
            <a:pPr lvl="1">
              <a:spcBef>
                <a:spcPts val="600"/>
              </a:spcBef>
              <a:spcAft>
                <a:spcPts val="600"/>
              </a:spcAft>
              <a:defRPr/>
            </a:pPr>
            <a:r>
              <a:rPr lang="es-ES"/>
              <a:t>SOFA, APACHE 2 &gt; 29</a:t>
            </a:r>
          </a:p>
          <a:p>
            <a:pPr lvl="1">
              <a:spcBef>
                <a:spcPts val="600"/>
              </a:spcBef>
              <a:spcAft>
                <a:spcPts val="600"/>
              </a:spcAft>
              <a:defRPr/>
            </a:pPr>
            <a:r>
              <a:rPr lang="es-ES"/>
              <a:t>GLASGOW &lt; 11</a:t>
            </a:r>
          </a:p>
          <a:p>
            <a:pPr lvl="1">
              <a:spcBef>
                <a:spcPts val="600"/>
              </a:spcBef>
              <a:spcAft>
                <a:spcPts val="600"/>
              </a:spcAft>
              <a:defRPr/>
            </a:pPr>
            <a:endParaRPr lang="es-E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1">
            <a:extLst>
              <a:ext uri="{FF2B5EF4-FFF2-40B4-BE49-F238E27FC236}">
                <a16:creationId xmlns:a16="http://schemas.microsoft.com/office/drawing/2014/main" id="{EB0708F4-51CB-404B-A3C9-87009634FDE1}"/>
              </a:ext>
            </a:extLst>
          </p:cNvPr>
          <p:cNvSpPr txBox="1">
            <a:spLocks noChangeArrowheads="1"/>
          </p:cNvSpPr>
          <p:nvPr/>
        </p:nvSpPr>
        <p:spPr bwMode="auto">
          <a:xfrm>
            <a:off x="2759075" y="279400"/>
            <a:ext cx="7491413" cy="481013"/>
          </a:xfrm>
          <a:prstGeom prst="rect">
            <a:avLst/>
          </a:prstGeom>
          <a:noFill/>
          <a:ln>
            <a:noFill/>
          </a:ln>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buSzPct val="100000"/>
              <a:defRPr/>
            </a:pPr>
            <a:r>
              <a:rPr lang="es-ES" altLang="es-ES" sz="3600">
                <a:solidFill>
                  <a:schemeClr val="accent6">
                    <a:lumMod val="75000"/>
                  </a:schemeClr>
                </a:solidFill>
                <a:latin typeface="+mj-lt"/>
                <a:ea typeface="+mj-ea"/>
              </a:rPr>
              <a:t>Predictores de fracaso de VNI</a:t>
            </a:r>
          </a:p>
        </p:txBody>
      </p:sp>
      <p:grpSp>
        <p:nvGrpSpPr>
          <p:cNvPr id="121858" name="Grupo 1">
            <a:extLst>
              <a:ext uri="{FF2B5EF4-FFF2-40B4-BE49-F238E27FC236}">
                <a16:creationId xmlns:a16="http://schemas.microsoft.com/office/drawing/2014/main" id="{05E7BE79-F15A-4D46-B220-3965CFEF42D1}"/>
              </a:ext>
            </a:extLst>
          </p:cNvPr>
          <p:cNvGrpSpPr>
            <a:grpSpLocks/>
          </p:cNvGrpSpPr>
          <p:nvPr/>
        </p:nvGrpSpPr>
        <p:grpSpPr bwMode="auto">
          <a:xfrm>
            <a:off x="2774950" y="1689100"/>
            <a:ext cx="7491413" cy="3479800"/>
            <a:chOff x="2719388" y="1600200"/>
            <a:chExt cx="7491412" cy="3479800"/>
          </a:xfrm>
        </p:grpSpPr>
        <p:sp>
          <p:nvSpPr>
            <p:cNvPr id="121860" name="Text Box 2">
              <a:extLst>
                <a:ext uri="{FF2B5EF4-FFF2-40B4-BE49-F238E27FC236}">
                  <a16:creationId xmlns:a16="http://schemas.microsoft.com/office/drawing/2014/main" id="{BEAFABC3-46BF-6544-9026-D591BA8FB3E7}"/>
                </a:ext>
              </a:extLst>
            </p:cNvPr>
            <p:cNvSpPr txBox="1">
              <a:spLocks noChangeArrowheads="1"/>
            </p:cNvSpPr>
            <p:nvPr/>
          </p:nvSpPr>
          <p:spPr bwMode="auto">
            <a:xfrm>
              <a:off x="2719388" y="1600200"/>
              <a:ext cx="7491412"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1pPr>
              <a:lvl2pPr marL="668338" indent="-325438">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600"/>
                </a:spcBef>
                <a:spcAft>
                  <a:spcPts val="600"/>
                </a:spcAft>
                <a:buClr>
                  <a:srgbClr val="CC9900"/>
                </a:buClr>
                <a:buSzPct val="65000"/>
                <a:buFont typeface="Wingdings" pitchFamily="2" charset="2"/>
                <a:buChar char=""/>
              </a:pPr>
              <a:r>
                <a:rPr lang="es-ES" altLang="es-ES">
                  <a:solidFill>
                    <a:srgbClr val="4E8F00"/>
                  </a:solidFill>
                </a:rPr>
                <a:t>Hipercápnico:</a:t>
              </a:r>
            </a:p>
            <a:p>
              <a:pPr lvl="1" eaLnBrk="1" hangingPunct="1">
                <a:spcBef>
                  <a:spcPts val="500"/>
                </a:spcBef>
                <a:spcAft>
                  <a:spcPts val="600"/>
                </a:spcAft>
                <a:buClr>
                  <a:srgbClr val="3B812F"/>
                </a:buClr>
                <a:buSzPct val="60000"/>
                <a:buFont typeface="Wingdings" pitchFamily="2" charset="2"/>
                <a:buChar char=""/>
              </a:pPr>
              <a:r>
                <a:rPr lang="es-ES" altLang="es-ES" sz="2000">
                  <a:solidFill>
                    <a:srgbClr val="000000"/>
                  </a:solidFill>
                </a:rPr>
                <a:t>FR &gt; 35/min</a:t>
              </a:r>
            </a:p>
            <a:p>
              <a:pPr lvl="1" eaLnBrk="1" hangingPunct="1">
                <a:spcBef>
                  <a:spcPts val="500"/>
                </a:spcBef>
                <a:spcAft>
                  <a:spcPts val="600"/>
                </a:spcAft>
                <a:buClr>
                  <a:srgbClr val="3B812F"/>
                </a:buClr>
                <a:buSzPct val="60000"/>
                <a:buFont typeface="Wingdings" pitchFamily="2" charset="2"/>
                <a:buChar char=""/>
              </a:pPr>
              <a:r>
                <a:rPr lang="es-ES" altLang="es-ES" sz="2000">
                  <a:solidFill>
                    <a:srgbClr val="000000"/>
                  </a:solidFill>
                </a:rPr>
                <a:t>pH  &lt; 7.25 (aumento del pH &lt; 0.05)</a:t>
              </a:r>
            </a:p>
            <a:p>
              <a:pPr lvl="1" eaLnBrk="1" hangingPunct="1">
                <a:spcBef>
                  <a:spcPts val="500"/>
                </a:spcBef>
                <a:spcAft>
                  <a:spcPts val="600"/>
                </a:spcAft>
                <a:buClr>
                  <a:srgbClr val="3B812F"/>
                </a:buClr>
                <a:buSzPct val="60000"/>
                <a:buFont typeface="Wingdings" pitchFamily="2" charset="2"/>
                <a:buChar char=""/>
              </a:pPr>
              <a:r>
                <a:rPr lang="es-ES" altLang="es-ES" sz="2000">
                  <a:solidFill>
                    <a:srgbClr val="000000"/>
                  </a:solidFill>
                </a:rPr>
                <a:t>Glasgow coma score  ≤ 11</a:t>
              </a:r>
            </a:p>
            <a:p>
              <a:pPr eaLnBrk="1" hangingPunct="1">
                <a:spcBef>
                  <a:spcPts val="600"/>
                </a:spcBef>
                <a:spcAft>
                  <a:spcPts val="600"/>
                </a:spcAft>
                <a:buClr>
                  <a:srgbClr val="CC9900"/>
                </a:buClr>
                <a:buSzPct val="65000"/>
                <a:buFont typeface="Wingdings" pitchFamily="2" charset="2"/>
                <a:buChar char=""/>
              </a:pPr>
              <a:r>
                <a:rPr lang="es-ES" altLang="es-ES">
                  <a:solidFill>
                    <a:srgbClr val="4E8F00"/>
                  </a:solidFill>
                </a:rPr>
                <a:t>Hipoxémico e hipercápnico:</a:t>
              </a:r>
            </a:p>
            <a:p>
              <a:pPr lvl="1" eaLnBrk="1" hangingPunct="1">
                <a:spcBef>
                  <a:spcPts val="500"/>
                </a:spcBef>
                <a:spcAft>
                  <a:spcPts val="600"/>
                </a:spcAft>
                <a:buClr>
                  <a:srgbClr val="3B812F"/>
                </a:buClr>
                <a:buSzPct val="60000"/>
                <a:buFont typeface="Wingdings" pitchFamily="2" charset="2"/>
                <a:buChar char=""/>
              </a:pPr>
              <a:r>
                <a:rPr lang="es-ES" altLang="es-ES" sz="2000">
                  <a:solidFill>
                    <a:srgbClr val="000000"/>
                  </a:solidFill>
                </a:rPr>
                <a:t>FR &gt; 25</a:t>
              </a:r>
            </a:p>
            <a:p>
              <a:pPr lvl="1" eaLnBrk="1" hangingPunct="1">
                <a:spcBef>
                  <a:spcPts val="500"/>
                </a:spcBef>
                <a:spcAft>
                  <a:spcPts val="600"/>
                </a:spcAft>
                <a:buClr>
                  <a:srgbClr val="3B812F"/>
                </a:buClr>
                <a:buSzPct val="60000"/>
                <a:buFont typeface="Wingdings" pitchFamily="2" charset="2"/>
                <a:buChar char=""/>
              </a:pPr>
              <a:r>
                <a:rPr lang="es-ES" altLang="es-ES" sz="2000">
                  <a:solidFill>
                    <a:srgbClr val="000000"/>
                  </a:solidFill>
                </a:rPr>
                <a:t>PaO2/FiO2 &lt;200  (sO2/FiO2 &lt;98)</a:t>
              </a:r>
            </a:p>
          </p:txBody>
        </p:sp>
        <p:sp>
          <p:nvSpPr>
            <p:cNvPr id="67588" name="Rectangle 3">
              <a:extLst>
                <a:ext uri="{FF2B5EF4-FFF2-40B4-BE49-F238E27FC236}">
                  <a16:creationId xmlns:a16="http://schemas.microsoft.com/office/drawing/2014/main" id="{92137BA0-3464-5743-8A9B-471E4C76AC25}"/>
                </a:ext>
              </a:extLst>
            </p:cNvPr>
            <p:cNvSpPr>
              <a:spLocks noChangeArrowheads="1"/>
            </p:cNvSpPr>
            <p:nvPr/>
          </p:nvSpPr>
          <p:spPr bwMode="auto">
            <a:xfrm>
              <a:off x="2719388" y="1600200"/>
              <a:ext cx="5143499" cy="3479800"/>
            </a:xfrm>
            <a:prstGeom prst="rect">
              <a:avLst/>
            </a:prstGeom>
            <a:noFill/>
            <a:ln w="9360" cap="sq">
              <a:solidFill>
                <a:srgbClr val="008000"/>
              </a:solidFill>
              <a:miter lim="800000"/>
              <a:headEnd/>
              <a:tailEnd/>
            </a:ln>
            <a:effectLst>
              <a:outerShdw blurRad="63500" dist="75597" dir="1064680" algn="ctr" rotWithShape="0">
                <a:srgbClr val="000000">
                  <a:alpha val="35036"/>
                </a:srgbClr>
              </a:outerShdw>
            </a:effectLst>
          </p:spPr>
          <p:txBody>
            <a:bodyPr wrap="none" anchor="ctr"/>
            <a:lstStyle/>
            <a:p>
              <a:pPr eaLnBrk="1" hangingPunct="1">
                <a:buClr>
                  <a:srgbClr val="000000"/>
                </a:buClr>
                <a:buSzPct val="100000"/>
                <a:buFont typeface="Times New Roman" pitchFamily="18" charset="0"/>
                <a:buNone/>
                <a:defRPr/>
              </a:pPr>
              <a:endParaRPr lang="es-ES"/>
            </a:p>
          </p:txBody>
        </p:sp>
        <p:sp>
          <p:nvSpPr>
            <p:cNvPr id="67589" name="AutoShape 4">
              <a:extLst>
                <a:ext uri="{FF2B5EF4-FFF2-40B4-BE49-F238E27FC236}">
                  <a16:creationId xmlns:a16="http://schemas.microsoft.com/office/drawing/2014/main" id="{3454E750-16D3-2042-BF65-A68F2F1ABF81}"/>
                </a:ext>
              </a:extLst>
            </p:cNvPr>
            <p:cNvSpPr>
              <a:spLocks noChangeArrowheads="1"/>
            </p:cNvSpPr>
            <p:nvPr/>
          </p:nvSpPr>
          <p:spPr bwMode="auto">
            <a:xfrm>
              <a:off x="7862887" y="3030538"/>
              <a:ext cx="746125" cy="679450"/>
            </a:xfrm>
            <a:prstGeom prst="rightArrow">
              <a:avLst>
                <a:gd name="adj1" fmla="val 50000"/>
                <a:gd name="adj2" fmla="val 49985"/>
              </a:avLst>
            </a:prstGeom>
            <a:solidFill>
              <a:srgbClr val="3B812F"/>
            </a:solidFill>
            <a:ln>
              <a:noFill/>
            </a:ln>
            <a:effectLst>
              <a:outerShdw blurRad="63500" dist="75597" dir="1064680" algn="ctr" rotWithShape="0">
                <a:srgbClr val="000000">
                  <a:alpha val="35036"/>
                </a:srgbClr>
              </a:outerShdw>
            </a:effectLst>
          </p:spPr>
          <p:txBody>
            <a:bodyPr wrap="none" anchor="ctr"/>
            <a:lstStyle/>
            <a:p>
              <a:pPr eaLnBrk="1" hangingPunct="1">
                <a:buClr>
                  <a:srgbClr val="000000"/>
                </a:buClr>
                <a:buSzPct val="100000"/>
                <a:buFont typeface="Times New Roman" pitchFamily="18" charset="0"/>
                <a:buNone/>
                <a:defRPr/>
              </a:pPr>
              <a:endParaRPr lang="es-ES"/>
            </a:p>
          </p:txBody>
        </p:sp>
        <p:sp>
          <p:nvSpPr>
            <p:cNvPr id="121863" name="Text Box 5">
              <a:extLst>
                <a:ext uri="{FF2B5EF4-FFF2-40B4-BE49-F238E27FC236}">
                  <a16:creationId xmlns:a16="http://schemas.microsoft.com/office/drawing/2014/main" id="{9030377B-21BE-D74B-8D77-412F55294229}"/>
                </a:ext>
              </a:extLst>
            </p:cNvPr>
            <p:cNvSpPr txBox="1">
              <a:spLocks noChangeArrowheads="1"/>
            </p:cNvSpPr>
            <p:nvPr/>
          </p:nvSpPr>
          <p:spPr bwMode="auto">
            <a:xfrm>
              <a:off x="8704263" y="3213100"/>
              <a:ext cx="1339126" cy="371513"/>
            </a:xfrm>
            <a:prstGeom prst="rect">
              <a:avLst/>
            </a:prstGeom>
            <a:noFill/>
            <a:ln w="9360" cap="sq">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es-ES" altLang="es-ES" sz="1800">
                  <a:solidFill>
                    <a:srgbClr val="800000"/>
                  </a:solidFill>
                </a:rPr>
                <a:t>1ª - 3ª hora</a:t>
              </a:r>
            </a:p>
          </p:txBody>
        </p:sp>
      </p:grpSp>
      <p:sp>
        <p:nvSpPr>
          <p:cNvPr id="121859" name="Rectangle 6">
            <a:extLst>
              <a:ext uri="{FF2B5EF4-FFF2-40B4-BE49-F238E27FC236}">
                <a16:creationId xmlns:a16="http://schemas.microsoft.com/office/drawing/2014/main" id="{BF85A8E1-60B7-434B-B44D-DB8DD42B5DAD}"/>
              </a:ext>
            </a:extLst>
          </p:cNvPr>
          <p:cNvSpPr>
            <a:spLocks noChangeArrowheads="1"/>
          </p:cNvSpPr>
          <p:nvPr/>
        </p:nvSpPr>
        <p:spPr bwMode="auto">
          <a:xfrm>
            <a:off x="479425" y="5972175"/>
            <a:ext cx="115204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Aft>
                <a:spcPts val="600"/>
              </a:spcAft>
              <a:buClr>
                <a:srgbClr val="000000"/>
              </a:buClr>
              <a:buSzPct val="100000"/>
              <a:buFont typeface="Times New Roman" panose="02020603050405020304" pitchFamily="18" charset="0"/>
              <a:buAutoNum type="arabicPeriod"/>
            </a:pPr>
            <a:r>
              <a:rPr lang="en-GB" altLang="es-ES" sz="1100">
                <a:solidFill>
                  <a:srgbClr val="000000"/>
                </a:solidFill>
              </a:rPr>
              <a:t>Confalonieri M, Garuti G, Cattaruzza MS, Osborn JF, Antonelli M, Conti G. A chart of failure risk for ventilation in patients with COPD exacerbation. </a:t>
            </a:r>
            <a:r>
              <a:rPr lang="es-ES" altLang="es-ES" sz="1100">
                <a:solidFill>
                  <a:srgbClr val="000000"/>
                </a:solidFill>
              </a:rPr>
              <a:t>Eur Respir J 2005; 25: 348–355</a:t>
            </a:r>
          </a:p>
          <a:p>
            <a:pPr eaLnBrk="1" hangingPunct="1">
              <a:spcAft>
                <a:spcPts val="600"/>
              </a:spcAft>
              <a:buClr>
                <a:srgbClr val="000000"/>
              </a:buClr>
              <a:buSzPct val="100000"/>
              <a:buFont typeface="Times New Roman" panose="02020603050405020304" pitchFamily="18" charset="0"/>
              <a:buAutoNum type="arabicPeriod"/>
            </a:pPr>
            <a:r>
              <a:rPr lang="en-GB" altLang="es-ES" sz="1100">
                <a:solidFill>
                  <a:srgbClr val="000000"/>
                </a:solidFill>
              </a:rPr>
              <a:t>Nava S, Ceriana P. Causes of Failure of Noninvasive Mechanical Ventilation. </a:t>
            </a:r>
            <a:r>
              <a:rPr lang="es-ES" altLang="es-ES" sz="1100">
                <a:solidFill>
                  <a:srgbClr val="000000"/>
                </a:solidFill>
              </a:rPr>
              <a:t>Respir Care 2004;49(3):295–303</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1">
            <a:extLst>
              <a:ext uri="{FF2B5EF4-FFF2-40B4-BE49-F238E27FC236}">
                <a16:creationId xmlns:a16="http://schemas.microsoft.com/office/drawing/2014/main" id="{3C2B4C0A-4C3E-714C-B982-EF24257C153B}"/>
              </a:ext>
            </a:extLst>
          </p:cNvPr>
          <p:cNvSpPr txBox="1">
            <a:spLocks noChangeArrowheads="1"/>
          </p:cNvSpPr>
          <p:nvPr/>
        </p:nvSpPr>
        <p:spPr bwMode="auto">
          <a:xfrm>
            <a:off x="1703388" y="268288"/>
            <a:ext cx="94345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eaLnBrk="1" hangingPunct="1">
              <a:lnSpc>
                <a:spcPct val="80000"/>
              </a:lnSpc>
              <a:buSzPct val="100000"/>
            </a:pPr>
            <a:r>
              <a:rPr lang="es-ES" altLang="es-ES" sz="3600">
                <a:solidFill>
                  <a:srgbClr val="262673"/>
                </a:solidFill>
              </a:rPr>
              <a:t>Probabilidad de éxito según timing de la VNI</a:t>
            </a:r>
          </a:p>
        </p:txBody>
      </p:sp>
      <p:pic>
        <p:nvPicPr>
          <p:cNvPr id="123906" name="Imagen 1">
            <a:extLst>
              <a:ext uri="{FF2B5EF4-FFF2-40B4-BE49-F238E27FC236}">
                <a16:creationId xmlns:a16="http://schemas.microsoft.com/office/drawing/2014/main" id="{0652571E-E499-6545-82FD-E5E91B98B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473200"/>
            <a:ext cx="107442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9">
            <a:extLst>
              <a:ext uri="{FF2B5EF4-FFF2-40B4-BE49-F238E27FC236}">
                <a16:creationId xmlns:a16="http://schemas.microsoft.com/office/drawing/2014/main" id="{8EAA6891-BA64-3D4F-A12E-15BCE18EC284}"/>
              </a:ext>
            </a:extLst>
          </p:cNvPr>
          <p:cNvSpPr>
            <a:spLocks noChangeArrowheads="1"/>
          </p:cNvSpPr>
          <p:nvPr/>
        </p:nvSpPr>
        <p:spPr bwMode="auto">
          <a:xfrm>
            <a:off x="47625" y="6588125"/>
            <a:ext cx="30956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sz="1100">
                <a:solidFill>
                  <a:srgbClr val="000000"/>
                </a:solidFill>
              </a:rPr>
              <a:t>Scala R. Eur Respir Rev 2018; 27: 180029</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697E50-92E0-724C-B000-F18F8CC2D60E}"/>
              </a:ext>
            </a:extLst>
          </p:cNvPr>
          <p:cNvSpPr>
            <a:spLocks noGrp="1"/>
          </p:cNvSpPr>
          <p:nvPr>
            <p:ph type="title"/>
          </p:nvPr>
        </p:nvSpPr>
        <p:spPr>
          <a:xfrm>
            <a:off x="2063750" y="188913"/>
            <a:ext cx="9072563" cy="585787"/>
          </a:xfrm>
        </p:spPr>
        <p:txBody>
          <a:bodyPr/>
          <a:lstStyle/>
          <a:p>
            <a:pPr>
              <a:defRPr/>
            </a:pPr>
            <a:r>
              <a:rPr lang="es-ES" sz="3600" dirty="0"/>
              <a:t>Fracaso VMNI. Estrategias de prevención</a:t>
            </a:r>
          </a:p>
        </p:txBody>
      </p:sp>
      <p:pic>
        <p:nvPicPr>
          <p:cNvPr id="125954" name="Imagen 2">
            <a:extLst>
              <a:ext uri="{FF2B5EF4-FFF2-40B4-BE49-F238E27FC236}">
                <a16:creationId xmlns:a16="http://schemas.microsoft.com/office/drawing/2014/main" id="{1B23A952-93A5-2F40-85F1-D5ACE28AE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412875"/>
            <a:ext cx="708342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9">
            <a:extLst>
              <a:ext uri="{FF2B5EF4-FFF2-40B4-BE49-F238E27FC236}">
                <a16:creationId xmlns:a16="http://schemas.microsoft.com/office/drawing/2014/main" id="{74B6D206-B3DC-5142-AFE7-7A23B5C6D684}"/>
              </a:ext>
            </a:extLst>
          </p:cNvPr>
          <p:cNvSpPr>
            <a:spLocks noChangeArrowheads="1"/>
          </p:cNvSpPr>
          <p:nvPr/>
        </p:nvSpPr>
        <p:spPr bwMode="auto">
          <a:xfrm>
            <a:off x="7464425" y="6453188"/>
            <a:ext cx="30956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sz="1100">
                <a:solidFill>
                  <a:schemeClr val="tx1"/>
                </a:solidFill>
              </a:rPr>
              <a:t>Scala R. Eur Respir Rev 2018; 27: 180029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1">
            <a:extLst>
              <a:ext uri="{FF2B5EF4-FFF2-40B4-BE49-F238E27FC236}">
                <a16:creationId xmlns:a16="http://schemas.microsoft.com/office/drawing/2014/main" id="{4224F1B0-843E-6948-B510-AC13B00C83F5}"/>
              </a:ext>
            </a:extLst>
          </p:cNvPr>
          <p:cNvSpPr txBox="1">
            <a:spLocks noChangeArrowheads="1"/>
          </p:cNvSpPr>
          <p:nvPr/>
        </p:nvSpPr>
        <p:spPr bwMode="auto">
          <a:xfrm>
            <a:off x="3359150" y="2249488"/>
            <a:ext cx="64008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buSzPct val="65000"/>
            </a:pPr>
            <a:r>
              <a:rPr lang="es-ES" altLang="es-ES" sz="2800" i="1">
                <a:solidFill>
                  <a:srgbClr val="5F5F5F"/>
                </a:solidFill>
              </a:rPr>
              <a:t>VENTAJAS E INCONVENIENTES DE LA VENTILACIÓN NO INVASIVA</a:t>
            </a:r>
          </a:p>
        </p:txBody>
      </p:sp>
      <p:pic>
        <p:nvPicPr>
          <p:cNvPr id="128002" name="Picture 2">
            <a:extLst>
              <a:ext uri="{FF2B5EF4-FFF2-40B4-BE49-F238E27FC236}">
                <a16:creationId xmlns:a16="http://schemas.microsoft.com/office/drawing/2014/main" id="{BAC8C73C-387B-6746-BB31-B3F0AC74D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84538"/>
            <a:ext cx="66246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3">
            <a:extLst>
              <a:ext uri="{FF2B5EF4-FFF2-40B4-BE49-F238E27FC236}">
                <a16:creationId xmlns:a16="http://schemas.microsoft.com/office/drawing/2014/main" id="{360C41A5-13F2-7242-8BD1-9A7012D40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2513013"/>
            <a:ext cx="447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1">
            <a:extLst>
              <a:ext uri="{FF2B5EF4-FFF2-40B4-BE49-F238E27FC236}">
                <a16:creationId xmlns:a16="http://schemas.microsoft.com/office/drawing/2014/main" id="{D801EC45-3CAD-BE41-9DC0-A7264B1260A2}"/>
              </a:ext>
            </a:extLst>
          </p:cNvPr>
          <p:cNvSpPr txBox="1">
            <a:spLocks noChangeArrowheads="1"/>
          </p:cNvSpPr>
          <p:nvPr/>
        </p:nvSpPr>
        <p:spPr bwMode="auto">
          <a:xfrm>
            <a:off x="2820988" y="325438"/>
            <a:ext cx="7702550" cy="561975"/>
          </a:xfrm>
          <a:prstGeom prst="rect">
            <a:avLst/>
          </a:prstGeom>
          <a:noFill/>
          <a:ln>
            <a:noFill/>
          </a:ln>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defRPr/>
            </a:pPr>
            <a:r>
              <a:rPr lang="es-ES" altLang="es-ES" sz="3600" dirty="0">
                <a:solidFill>
                  <a:srgbClr val="000066"/>
                </a:solidFill>
                <a:latin typeface="+mj-lt"/>
                <a:ea typeface="+mj-ea"/>
              </a:rPr>
              <a:t>Ventajas / inconvenientes de VNI</a:t>
            </a:r>
          </a:p>
        </p:txBody>
      </p:sp>
      <p:graphicFrame>
        <p:nvGraphicFramePr>
          <p:cNvPr id="48130" name="Group 2">
            <a:extLst>
              <a:ext uri="{FF2B5EF4-FFF2-40B4-BE49-F238E27FC236}">
                <a16:creationId xmlns:a16="http://schemas.microsoft.com/office/drawing/2014/main" id="{39389861-E19C-9042-A28F-1C0CF374C8E3}"/>
              </a:ext>
            </a:extLst>
          </p:cNvPr>
          <p:cNvGraphicFramePr>
            <a:graphicFrameLocks noGrp="1"/>
          </p:cNvGraphicFramePr>
          <p:nvPr/>
        </p:nvGraphicFramePr>
        <p:xfrm>
          <a:off x="982663" y="1557338"/>
          <a:ext cx="4537075" cy="4160838"/>
        </p:xfrm>
        <a:graphic>
          <a:graphicData uri="http://schemas.openxmlformats.org/drawingml/2006/table">
            <a:tbl>
              <a:tblPr/>
              <a:tblGrid>
                <a:gridCol w="4537075">
                  <a:extLst>
                    <a:ext uri="{9D8B030D-6E8A-4147-A177-3AD203B41FA5}">
                      <a16:colId xmlns:a16="http://schemas.microsoft.com/office/drawing/2014/main" val="20000"/>
                    </a:ext>
                  </a:extLst>
                </a:gridCol>
              </a:tblGrid>
              <a:tr h="409476">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800" b="1" i="0" u="none" strike="noStrike" cap="none" normalizeH="0" baseline="0">
                          <a:ln>
                            <a:noFill/>
                          </a:ln>
                          <a:solidFill>
                            <a:srgbClr val="FFFFFF"/>
                          </a:solidFill>
                          <a:effectLst/>
                          <a:latin typeface="Arial" pitchFamily="34" charset="0"/>
                          <a:ea typeface="ＭＳ Ｐゴシック" pitchFamily="34" charset="-128"/>
                        </a:rPr>
                        <a:t>VENTAJAS</a:t>
                      </a:r>
                    </a:p>
                  </a:txBody>
                  <a:tcPr marL="90015" marR="90015" marT="62649" marB="46781"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solidFill>
                      <a:srgbClr val="3B812F"/>
                    </a:solidFill>
                  </a:tcPr>
                </a:tc>
                <a:extLst>
                  <a:ext uri="{0D108BD9-81ED-4DB2-BD59-A6C34878D82A}">
                    <a16:rowId xmlns:a16="http://schemas.microsoft.com/office/drawing/2014/main" val="10000"/>
                  </a:ext>
                </a:extLst>
              </a:tr>
              <a:tr h="75229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800" b="0" i="0" u="none" strike="noStrike" cap="none" normalizeH="0" baseline="0">
                          <a:ln>
                            <a:noFill/>
                          </a:ln>
                          <a:solidFill>
                            <a:srgbClr val="000000"/>
                          </a:solidFill>
                          <a:effectLst/>
                          <a:latin typeface="Arial" pitchFamily="34" charset="0"/>
                          <a:ea typeface="ＭＳ Ｐゴシック" pitchFamily="34" charset="-128"/>
                        </a:rPr>
                        <a:t>1. Mejor tolerada que VMI. No sedación.</a:t>
                      </a:r>
                    </a:p>
                  </a:txBody>
                  <a:tcPr marL="90015" marR="90015" marT="62649" marB="46781"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CED8CD"/>
                    </a:solidFill>
                  </a:tcPr>
                </a:tc>
                <a:extLst>
                  <a:ext uri="{0D108BD9-81ED-4DB2-BD59-A6C34878D82A}">
                    <a16:rowId xmlns:a16="http://schemas.microsoft.com/office/drawing/2014/main" val="10001"/>
                  </a:ext>
                </a:extLst>
              </a:tr>
              <a:tr h="75229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800" b="0" i="0" u="none" strike="noStrike" cap="none" normalizeH="0" baseline="0">
                          <a:ln>
                            <a:noFill/>
                          </a:ln>
                          <a:solidFill>
                            <a:srgbClr val="000000"/>
                          </a:solidFill>
                          <a:effectLst/>
                          <a:latin typeface="Arial" pitchFamily="34" charset="0"/>
                          <a:ea typeface="ＭＳ Ｐゴシック" pitchFamily="34" charset="-128"/>
                        </a:rPr>
                        <a:t>2. Evita la atrofia muscular. No relajantes musculares</a:t>
                      </a:r>
                    </a:p>
                  </a:txBody>
                  <a:tcPr marL="90015" marR="90015" marT="62649" marB="46781"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E8EDE8"/>
                    </a:solidFill>
                  </a:tcPr>
                </a:tc>
                <a:extLst>
                  <a:ext uri="{0D108BD9-81ED-4DB2-BD59-A6C34878D82A}">
                    <a16:rowId xmlns:a16="http://schemas.microsoft.com/office/drawing/2014/main" val="10002"/>
                  </a:ext>
                </a:extLst>
              </a:tr>
              <a:tr h="619716">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800" b="0" i="0" u="none" strike="noStrike" cap="none" normalizeH="0" baseline="0" dirty="0">
                          <a:ln>
                            <a:noFill/>
                          </a:ln>
                          <a:solidFill>
                            <a:srgbClr val="000000"/>
                          </a:solidFill>
                          <a:effectLst/>
                          <a:latin typeface="Arial" pitchFamily="34" charset="0"/>
                          <a:ea typeface="ＭＳ Ｐゴシック" pitchFamily="34" charset="-128"/>
                        </a:rPr>
                        <a:t>3. Permite la tos y eliminación de secreciones.</a:t>
                      </a:r>
                    </a:p>
                  </a:txBody>
                  <a:tcPr marL="90015" marR="90015" marT="62649" marB="46781"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CED8CD"/>
                    </a:solidFill>
                  </a:tcPr>
                </a:tc>
                <a:extLst>
                  <a:ext uri="{0D108BD9-81ED-4DB2-BD59-A6C34878D82A}">
                    <a16:rowId xmlns:a16="http://schemas.microsoft.com/office/drawing/2014/main" val="10003"/>
                  </a:ext>
                </a:extLst>
              </a:tr>
              <a:tr h="874767">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800" b="0" i="0" u="none" strike="noStrike" cap="none" normalizeH="0" baseline="0" dirty="0">
                          <a:ln>
                            <a:noFill/>
                          </a:ln>
                          <a:solidFill>
                            <a:srgbClr val="000000"/>
                          </a:solidFill>
                          <a:effectLst/>
                          <a:latin typeface="Arial" pitchFamily="34" charset="0"/>
                          <a:ea typeface="ＭＳ Ｐゴシック" pitchFamily="34" charset="-128"/>
                        </a:rPr>
                        <a:t>4. Movilización más activa del paciente.</a:t>
                      </a:r>
                    </a:p>
                  </a:txBody>
                  <a:tcPr marL="90015" marR="90015" marT="62649" marB="46781"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E8EDE8"/>
                    </a:solidFill>
                  </a:tcPr>
                </a:tc>
                <a:extLst>
                  <a:ext uri="{0D108BD9-81ED-4DB2-BD59-A6C34878D82A}">
                    <a16:rowId xmlns:a16="http://schemas.microsoft.com/office/drawing/2014/main" val="10004"/>
                  </a:ext>
                </a:extLst>
              </a:tr>
              <a:tr h="75229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800" b="0" i="0" u="none" strike="noStrike" cap="none" normalizeH="0" baseline="0" dirty="0">
                          <a:ln>
                            <a:noFill/>
                          </a:ln>
                          <a:solidFill>
                            <a:srgbClr val="000000"/>
                          </a:solidFill>
                          <a:effectLst/>
                          <a:latin typeface="Arial" pitchFamily="34" charset="0"/>
                          <a:ea typeface="ＭＳ Ｐゴシック" pitchFamily="34" charset="-128"/>
                        </a:rPr>
                        <a:t>5. Menor riesgo de complicaciones </a:t>
                      </a:r>
                    </a:p>
                  </a:txBody>
                  <a:tcPr marL="90015" marR="90015" marT="62649" marB="46781"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CED8CD"/>
                    </a:solidFill>
                  </a:tcPr>
                </a:tc>
                <a:extLst>
                  <a:ext uri="{0D108BD9-81ED-4DB2-BD59-A6C34878D82A}">
                    <a16:rowId xmlns:a16="http://schemas.microsoft.com/office/drawing/2014/main" val="10005"/>
                  </a:ext>
                </a:extLst>
              </a:tr>
            </a:tbl>
          </a:graphicData>
        </a:graphic>
      </p:graphicFrame>
      <p:graphicFrame>
        <p:nvGraphicFramePr>
          <p:cNvPr id="48156" name="Group 28">
            <a:extLst>
              <a:ext uri="{FF2B5EF4-FFF2-40B4-BE49-F238E27FC236}">
                <a16:creationId xmlns:a16="http://schemas.microsoft.com/office/drawing/2014/main" id="{3EF31BD2-93AF-F144-9975-1117AA84E31A}"/>
              </a:ext>
            </a:extLst>
          </p:cNvPr>
          <p:cNvGraphicFramePr>
            <a:graphicFrameLocks noGrp="1"/>
          </p:cNvGraphicFramePr>
          <p:nvPr/>
        </p:nvGraphicFramePr>
        <p:xfrm>
          <a:off x="6672263" y="1557338"/>
          <a:ext cx="5040312" cy="3640138"/>
        </p:xfrm>
        <a:graphic>
          <a:graphicData uri="http://schemas.openxmlformats.org/drawingml/2006/table">
            <a:tbl>
              <a:tblPr/>
              <a:tblGrid>
                <a:gridCol w="5040312">
                  <a:extLst>
                    <a:ext uri="{9D8B030D-6E8A-4147-A177-3AD203B41FA5}">
                      <a16:colId xmlns:a16="http://schemas.microsoft.com/office/drawing/2014/main" val="20000"/>
                    </a:ext>
                  </a:extLst>
                </a:gridCol>
              </a:tblGrid>
              <a:tr h="406400">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800" b="1" i="0" u="none" strike="noStrike" cap="none" normalizeH="0" baseline="0">
                          <a:ln>
                            <a:noFill/>
                          </a:ln>
                          <a:solidFill>
                            <a:srgbClr val="FFFFFF"/>
                          </a:solidFill>
                          <a:effectLst/>
                          <a:latin typeface="Arial" charset="0"/>
                          <a:ea typeface="ＭＳ Ｐゴシック" charset="-128"/>
                        </a:rPr>
                        <a:t>INCONVENIENTES</a:t>
                      </a:r>
                    </a:p>
                  </a:txBody>
                  <a:tcPr marL="89999" marR="89999" marT="62676" marB="46800"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727075">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800" b="0" i="0" u="none" strike="noStrike" cap="none" normalizeH="0" baseline="0">
                          <a:ln>
                            <a:noFill/>
                          </a:ln>
                          <a:solidFill>
                            <a:srgbClr val="000000"/>
                          </a:solidFill>
                          <a:effectLst/>
                          <a:latin typeface="Arial" charset="0"/>
                          <a:ea typeface="ＭＳ Ｐゴシック" charset="-128"/>
                        </a:rPr>
                        <a:t>1. No aislamiento de vía aérea</a:t>
                      </a:r>
                    </a:p>
                  </a:txBody>
                  <a:tcPr marL="89999" marR="89999" marT="62676" marB="46800"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1336675">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800" b="0" i="0" u="none" strike="noStrike" cap="none" normalizeH="0" baseline="0" dirty="0">
                          <a:ln>
                            <a:noFill/>
                          </a:ln>
                          <a:solidFill>
                            <a:srgbClr val="000000"/>
                          </a:solidFill>
                          <a:effectLst/>
                          <a:latin typeface="Arial" charset="0"/>
                          <a:ea typeface="ＭＳ Ｐゴシック" charset="-128"/>
                        </a:rPr>
                        <a:t>2. Precisa de una </a:t>
                      </a:r>
                      <a:r>
                        <a:rPr kumimoji="0" lang="es-VE" altLang="x-none" sz="1800" b="0" i="0" u="none" strike="noStrike" cap="none" normalizeH="0" baseline="0" dirty="0">
                          <a:ln>
                            <a:noFill/>
                          </a:ln>
                          <a:solidFill>
                            <a:srgbClr val="000000"/>
                          </a:solidFill>
                          <a:effectLst/>
                          <a:latin typeface="Arial" charset="0"/>
                          <a:ea typeface="ＭＳ Ｐゴシック" charset="-128"/>
                        </a:rPr>
                        <a:t>curva de aprendizaje. Técnica </a:t>
                      </a:r>
                      <a:r>
                        <a:rPr kumimoji="0" lang="es-VE" altLang="es-ES" sz="1800" b="0" i="0" u="none" strike="noStrike" cap="none" normalizeH="0" baseline="0" dirty="0">
                          <a:ln>
                            <a:noFill/>
                          </a:ln>
                          <a:solidFill>
                            <a:srgbClr val="000000"/>
                          </a:solidFill>
                          <a:effectLst/>
                          <a:latin typeface="Arial" charset="0"/>
                          <a:ea typeface="ＭＳ Ｐゴシック" charset="-128"/>
                        </a:rPr>
                        <a:t>“</a:t>
                      </a:r>
                      <a:r>
                        <a:rPr kumimoji="0" lang="es-VE" altLang="x-none" sz="1800" b="0" i="0" u="none" strike="noStrike" cap="none" normalizeH="0" baseline="0" dirty="0">
                          <a:ln>
                            <a:noFill/>
                          </a:ln>
                          <a:solidFill>
                            <a:srgbClr val="000000"/>
                          </a:solidFill>
                          <a:effectLst/>
                          <a:latin typeface="Arial" charset="0"/>
                          <a:ea typeface="ＭＳ Ｐゴシック" charset="-128"/>
                        </a:rPr>
                        <a:t>operador dependiente</a:t>
                      </a:r>
                      <a:r>
                        <a:rPr kumimoji="0" lang="es-VE" altLang="es-ES" sz="1800" b="0" i="0" u="none" strike="noStrike" cap="none" normalizeH="0" baseline="0" dirty="0">
                          <a:ln>
                            <a:noFill/>
                          </a:ln>
                          <a:solidFill>
                            <a:srgbClr val="000000"/>
                          </a:solidFill>
                          <a:effectLst/>
                          <a:latin typeface="Arial" charset="0"/>
                          <a:ea typeface="ＭＳ Ｐゴシック" charset="-128"/>
                        </a:rPr>
                        <a:t>”</a:t>
                      </a:r>
                      <a:r>
                        <a:rPr kumimoji="0" lang="es-VE" altLang="x-none" sz="1800" b="0" i="0" u="none" strike="noStrike" cap="none" normalizeH="0" baseline="0" dirty="0">
                          <a:ln>
                            <a:noFill/>
                          </a:ln>
                          <a:solidFill>
                            <a:srgbClr val="000000"/>
                          </a:solidFill>
                          <a:effectLst/>
                          <a:latin typeface="Arial" charset="0"/>
                          <a:ea typeface="ＭＳ Ｐゴシック" charset="-128"/>
                        </a:rPr>
                        <a:t>. </a:t>
                      </a:r>
                    </a:p>
                  </a:txBody>
                  <a:tcPr marL="89999" marR="89999" marT="62676" marB="46800"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1169988">
                <a:tc>
                  <a:txBody>
                    <a:bodyPr/>
                    <a:lstStyle>
                      <a:lvl1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1pPr>
                      <a:lvl2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2pPr>
                      <a:lvl3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3pPr>
                      <a:lvl4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defTabSz="449263" fontAlgn="base">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altLang="x-none" sz="1800" b="0" i="0" u="none" strike="noStrike" cap="none" normalizeH="0" baseline="0" dirty="0">
                          <a:ln>
                            <a:noFill/>
                          </a:ln>
                          <a:solidFill>
                            <a:srgbClr val="000000"/>
                          </a:solidFill>
                          <a:effectLst/>
                          <a:latin typeface="Arial" charset="0"/>
                          <a:ea typeface="ＭＳ Ｐゴシック" charset="-128"/>
                        </a:rPr>
                        <a:t>3. </a:t>
                      </a:r>
                      <a:r>
                        <a:rPr kumimoji="0" lang="es-VE" altLang="x-none" sz="1800" b="0" i="0" u="none" strike="noStrike" cap="none" normalizeH="0" baseline="0" dirty="0">
                          <a:ln>
                            <a:noFill/>
                          </a:ln>
                          <a:solidFill>
                            <a:srgbClr val="000000"/>
                          </a:solidFill>
                          <a:effectLst/>
                          <a:latin typeface="Arial" charset="0"/>
                          <a:ea typeface="ＭＳ Ｐゴシック" charset="-128"/>
                        </a:rPr>
                        <a:t>Coste económico. La VNI también es una terapia dependiente de la tecnología </a:t>
                      </a:r>
                    </a:p>
                  </a:txBody>
                  <a:tcPr marL="89999" marR="89999" marT="62676" marB="46800" anchor="ctr"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bl>
          </a:graphicData>
        </a:graphic>
      </p:graphicFrame>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C5EFD3DA-2ADE-5D42-AC93-DFE6FF1E22C3}"/>
              </a:ext>
            </a:extLst>
          </p:cNvPr>
          <p:cNvSpPr>
            <a:spLocks noGrp="1" noChangeArrowheads="1"/>
          </p:cNvSpPr>
          <p:nvPr>
            <p:ph type="title"/>
          </p:nvPr>
        </p:nvSpPr>
        <p:spPr>
          <a:xfrm>
            <a:off x="1392238" y="188913"/>
            <a:ext cx="10190162" cy="849312"/>
          </a:xfrm>
        </p:spPr>
        <p:txBody>
          <a:bodyPr/>
          <a:lstStyle/>
          <a:p>
            <a:pPr eaLnBrk="1" hangingPunct="1"/>
            <a:r>
              <a:rPr lang="es-ES" altLang="es-ES" sz="3600">
                <a:solidFill>
                  <a:srgbClr val="000066"/>
                </a:solidFill>
              </a:rPr>
              <a:t>Gracias por la atención prestada</a:t>
            </a:r>
          </a:p>
        </p:txBody>
      </p:sp>
      <p:pic>
        <p:nvPicPr>
          <p:cNvPr id="132098" name="Picture 5" descr="Logotipo gtvmni">
            <a:extLst>
              <a:ext uri="{FF2B5EF4-FFF2-40B4-BE49-F238E27FC236}">
                <a16:creationId xmlns:a16="http://schemas.microsoft.com/office/drawing/2014/main" id="{56988593-CE41-E14A-963F-078DFC5C2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2133600"/>
            <a:ext cx="20002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 Box 4">
            <a:extLst>
              <a:ext uri="{FF2B5EF4-FFF2-40B4-BE49-F238E27FC236}">
                <a16:creationId xmlns:a16="http://schemas.microsoft.com/office/drawing/2014/main" id="{2D05AE19-BB7B-3042-92C7-0D90BAA17E5B}"/>
              </a:ext>
            </a:extLst>
          </p:cNvPr>
          <p:cNvSpPr txBox="1">
            <a:spLocks noChangeArrowheads="1"/>
          </p:cNvSpPr>
          <p:nvPr/>
        </p:nvSpPr>
        <p:spPr bwMode="auto">
          <a:xfrm>
            <a:off x="4448175" y="4941888"/>
            <a:ext cx="294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2D2D8A"/>
                </a:solidFill>
                <a:latin typeface="Arial" panose="020B0604020202020204" pitchFamily="34" charset="0"/>
                <a:ea typeface="ＭＳ Ｐゴシック" panose="020B0600070205080204" pitchFamily="34" charset="-128"/>
              </a:defRPr>
            </a:lvl1pPr>
            <a:lvl2pPr>
              <a:spcBef>
                <a:spcPct val="20000"/>
              </a:spcBef>
              <a:buChar char="–"/>
              <a:defRPr sz="2400">
                <a:solidFill>
                  <a:srgbClr val="2D2D8A"/>
                </a:solidFill>
                <a:latin typeface="Arial" panose="020B0604020202020204" pitchFamily="34" charset="0"/>
                <a:ea typeface="ＭＳ Ｐゴシック" panose="020B0600070205080204" pitchFamily="34" charset="-128"/>
              </a:defRPr>
            </a:lvl2pPr>
            <a:lvl3pPr>
              <a:spcBef>
                <a:spcPct val="20000"/>
              </a:spcBef>
              <a:buChar char="•"/>
              <a:defRPr sz="2000">
                <a:solidFill>
                  <a:srgbClr val="2D2D8A"/>
                </a:solidFill>
                <a:latin typeface="Arial" panose="020B0604020202020204" pitchFamily="34" charset="0"/>
                <a:ea typeface="ＭＳ Ｐゴシック" panose="020B0600070205080204" pitchFamily="34" charset="-128"/>
              </a:defRPr>
            </a:lvl3pPr>
            <a:lvl4pPr>
              <a:spcBef>
                <a:spcPct val="20000"/>
              </a:spcBef>
              <a:buChar char="–"/>
              <a:defRPr>
                <a:solidFill>
                  <a:srgbClr val="2D2D8A"/>
                </a:solidFill>
                <a:latin typeface="Arial" panose="020B0604020202020204" pitchFamily="34" charset="0"/>
                <a:ea typeface="ＭＳ Ｐゴシック" panose="020B0600070205080204" pitchFamily="34" charset="-128"/>
              </a:defRPr>
            </a:lvl4pPr>
            <a:lvl5pPr>
              <a:spcBef>
                <a:spcPct val="20000"/>
              </a:spcBef>
              <a:buChar char="»"/>
              <a:defRPr>
                <a:solidFill>
                  <a:srgbClr val="2D2D8A"/>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solidFill>
                  <a:srgbClr val="26426B"/>
                </a:solidFill>
              </a:rPr>
              <a:t>Grupo de Trabajo de VMNI</a:t>
            </a:r>
          </a:p>
          <a:p>
            <a:pPr algn="ctr" eaLnBrk="1" hangingPunct="1">
              <a:spcBef>
                <a:spcPct val="0"/>
              </a:spcBef>
              <a:buFontTx/>
              <a:buNone/>
            </a:pPr>
            <a:r>
              <a:rPr lang="es-CO" altLang="es-ES" sz="1800">
                <a:solidFill>
                  <a:srgbClr val="080808"/>
                </a:solidFill>
              </a:rPr>
              <a:t>www.gtvmni.es</a:t>
            </a:r>
            <a:endParaRPr lang="es-ES" altLang="es-ES" sz="1200">
              <a:solidFill>
                <a:srgbClr val="080808"/>
              </a:solidFill>
            </a:endParaRPr>
          </a:p>
          <a:p>
            <a:pPr algn="ctr" eaLnBrk="1" hangingPunct="1">
              <a:spcBef>
                <a:spcPct val="0"/>
              </a:spcBef>
              <a:buFontTx/>
              <a:buNone/>
            </a:pPr>
            <a:r>
              <a:rPr lang="es-ES" altLang="es-ES" sz="1200">
                <a:solidFill>
                  <a:srgbClr val="26426B"/>
                </a:solidFill>
              </a:rPr>
              <a:t>© de los autores, 2015</a:t>
            </a:r>
          </a:p>
          <a:p>
            <a:pPr algn="ctr" eaLnBrk="1" hangingPunct="1">
              <a:spcBef>
                <a:spcPct val="0"/>
              </a:spcBef>
              <a:buFontTx/>
              <a:buNone/>
            </a:pPr>
            <a:endParaRPr lang="es-ES" altLang="es-ES" sz="1200">
              <a:solidFill>
                <a:srgbClr val="080808"/>
              </a:solidFill>
            </a:endParaRPr>
          </a:p>
          <a:p>
            <a:pPr algn="ctr" eaLnBrk="1" hangingPunct="1">
              <a:spcBef>
                <a:spcPct val="0"/>
              </a:spcBef>
              <a:buFontTx/>
              <a:buNone/>
            </a:pPr>
            <a:endParaRPr lang="es-ES" altLang="es-ES" sz="1200">
              <a:solidFill>
                <a:srgbClr val="08080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80CD5C78-2107-874D-B39E-A56D69CD52B0}"/>
              </a:ext>
            </a:extLst>
          </p:cNvPr>
          <p:cNvSpPr txBox="1">
            <a:spLocks noChangeArrowheads="1"/>
          </p:cNvSpPr>
          <p:nvPr/>
        </p:nvSpPr>
        <p:spPr bwMode="auto">
          <a:xfrm>
            <a:off x="2719388" y="274638"/>
            <a:ext cx="7491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lnSpc>
                <a:spcPct val="80000"/>
              </a:lnSpc>
            </a:pPr>
            <a:r>
              <a:rPr lang="es-ES" altLang="es-ES" sz="4200">
                <a:solidFill>
                  <a:srgbClr val="262673"/>
                </a:solidFill>
              </a:rPr>
              <a:t>Evidencia científica</a:t>
            </a:r>
          </a:p>
        </p:txBody>
      </p:sp>
      <p:grpSp>
        <p:nvGrpSpPr>
          <p:cNvPr id="22530" name="Grupo 8">
            <a:extLst>
              <a:ext uri="{FF2B5EF4-FFF2-40B4-BE49-F238E27FC236}">
                <a16:creationId xmlns:a16="http://schemas.microsoft.com/office/drawing/2014/main" id="{5C3338AE-2D4B-BB4A-A8FB-AAF08A8E380C}"/>
              </a:ext>
            </a:extLst>
          </p:cNvPr>
          <p:cNvGrpSpPr>
            <a:grpSpLocks/>
          </p:cNvGrpSpPr>
          <p:nvPr/>
        </p:nvGrpSpPr>
        <p:grpSpPr bwMode="auto">
          <a:xfrm>
            <a:off x="3416300" y="1557338"/>
            <a:ext cx="5497513" cy="1235075"/>
            <a:chOff x="949503" y="3582770"/>
            <a:chExt cx="5496686" cy="1235627"/>
          </a:xfrm>
        </p:grpSpPr>
        <p:pic>
          <p:nvPicPr>
            <p:cNvPr id="22532" name="Imagen 9">
              <a:extLst>
                <a:ext uri="{FF2B5EF4-FFF2-40B4-BE49-F238E27FC236}">
                  <a16:creationId xmlns:a16="http://schemas.microsoft.com/office/drawing/2014/main" id="{E35E59B3-0FA3-CD4F-BDBE-C2DB91BE5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810" y="3605314"/>
              <a:ext cx="5308379" cy="121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n 10">
              <a:extLst>
                <a:ext uri="{FF2B5EF4-FFF2-40B4-BE49-F238E27FC236}">
                  <a16:creationId xmlns:a16="http://schemas.microsoft.com/office/drawing/2014/main" id="{39524972-D140-BE43-AE28-5A3A7F513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6516" b="32883"/>
            <a:stretch>
              <a:fillRect/>
            </a:stretch>
          </p:blipFill>
          <p:spPr bwMode="auto">
            <a:xfrm>
              <a:off x="949503" y="3601874"/>
              <a:ext cx="846301" cy="25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ángulo 11">
              <a:extLst>
                <a:ext uri="{FF2B5EF4-FFF2-40B4-BE49-F238E27FC236}">
                  <a16:creationId xmlns:a16="http://schemas.microsoft.com/office/drawing/2014/main" id="{5EC62C89-4069-454C-84B7-C98ADC73882C}"/>
                </a:ext>
              </a:extLst>
            </p:cNvPr>
            <p:cNvSpPr>
              <a:spLocks noChangeArrowheads="1"/>
            </p:cNvSpPr>
            <p:nvPr/>
          </p:nvSpPr>
          <p:spPr bwMode="auto">
            <a:xfrm>
              <a:off x="2875685" y="3582770"/>
              <a:ext cx="132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sz="1400">
                  <a:latin typeface="interfaceregular"/>
                </a:rPr>
                <a:t>2016;</a:t>
              </a:r>
              <a:r>
                <a:rPr lang="es-ES" altLang="es-ES" sz="1400" b="1">
                  <a:latin typeface="interfaceregular"/>
                </a:rPr>
                <a:t>71:</a:t>
              </a:r>
              <a:r>
                <a:rPr lang="es-ES" altLang="es-ES" sz="1400">
                  <a:latin typeface="interfaceregular"/>
                </a:rPr>
                <a:t>ii1-ii35</a:t>
              </a:r>
              <a:endParaRPr lang="es-ES" altLang="es-ES" sz="1400"/>
            </a:p>
          </p:txBody>
        </p:sp>
      </p:grpSp>
      <p:pic>
        <p:nvPicPr>
          <p:cNvPr id="22531" name="Imagen 2">
            <a:extLst>
              <a:ext uri="{FF2B5EF4-FFF2-40B4-BE49-F238E27FC236}">
                <a16:creationId xmlns:a16="http://schemas.microsoft.com/office/drawing/2014/main" id="{3AABB768-71CD-4542-9646-481746539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513" y="3032125"/>
            <a:ext cx="51943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0FA3B98D-4BA4-B447-A4AA-CFCC59F88332}"/>
              </a:ext>
            </a:extLst>
          </p:cNvPr>
          <p:cNvSpPr txBox="1">
            <a:spLocks noChangeArrowheads="1"/>
          </p:cNvSpPr>
          <p:nvPr/>
        </p:nvSpPr>
        <p:spPr bwMode="auto">
          <a:xfrm>
            <a:off x="3891496" y="287086"/>
            <a:ext cx="5554960" cy="4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dirty="0">
                <a:solidFill>
                  <a:srgbClr val="262673"/>
                </a:solidFill>
              </a:rPr>
              <a:t>Evidencia científica </a:t>
            </a:r>
          </a:p>
        </p:txBody>
      </p:sp>
      <p:graphicFrame>
        <p:nvGraphicFramePr>
          <p:cNvPr id="10242" name="Group 2">
            <a:extLst>
              <a:ext uri="{FF2B5EF4-FFF2-40B4-BE49-F238E27FC236}">
                <a16:creationId xmlns:a16="http://schemas.microsoft.com/office/drawing/2014/main" id="{80B18ADD-385B-834A-BD52-5D4BDD9FB09F}"/>
              </a:ext>
            </a:extLst>
          </p:cNvPr>
          <p:cNvGraphicFramePr>
            <a:graphicFrameLocks noGrp="1"/>
          </p:cNvGraphicFramePr>
          <p:nvPr/>
        </p:nvGraphicFramePr>
        <p:xfrm>
          <a:off x="1991544" y="2623442"/>
          <a:ext cx="8784976" cy="3654506"/>
        </p:xfrm>
        <a:graphic>
          <a:graphicData uri="http://schemas.openxmlformats.org/drawingml/2006/table">
            <a:tbl>
              <a:tblPr>
                <a:tableStyleId>{21E4AEA4-8DFA-4A89-87EB-49C32662AFE0}</a:tableStyleId>
              </a:tblPr>
              <a:tblGrid>
                <a:gridCol w="4940142">
                  <a:extLst>
                    <a:ext uri="{9D8B030D-6E8A-4147-A177-3AD203B41FA5}">
                      <a16:colId xmlns:a16="http://schemas.microsoft.com/office/drawing/2014/main" val="20000"/>
                    </a:ext>
                  </a:extLst>
                </a:gridCol>
                <a:gridCol w="1780478">
                  <a:extLst>
                    <a:ext uri="{9D8B030D-6E8A-4147-A177-3AD203B41FA5}">
                      <a16:colId xmlns:a16="http://schemas.microsoft.com/office/drawing/2014/main" val="20001"/>
                    </a:ext>
                  </a:extLst>
                </a:gridCol>
                <a:gridCol w="2064356">
                  <a:extLst>
                    <a:ext uri="{9D8B030D-6E8A-4147-A177-3AD203B41FA5}">
                      <a16:colId xmlns:a16="http://schemas.microsoft.com/office/drawing/2014/main" val="20002"/>
                    </a:ext>
                  </a:extLst>
                </a:gridCol>
              </a:tblGrid>
              <a:tr h="365133">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1" u="none" strike="noStrike" cap="none" normalizeH="0" baseline="0" dirty="0">
                          <a:ln>
                            <a:noFill/>
                          </a:ln>
                          <a:solidFill>
                            <a:schemeClr val="bg1"/>
                          </a:solidFill>
                          <a:effectLst/>
                          <a:latin typeface="+mn-lt"/>
                        </a:rPr>
                        <a:t>Indicación</a:t>
                      </a:r>
                      <a:endParaRPr kumimoji="0" lang="es-ES" sz="1400" b="1" i="0" u="none" strike="noStrike" cap="none" normalizeH="0" baseline="0" dirty="0">
                        <a:ln>
                          <a:noFill/>
                        </a:ln>
                        <a:solidFill>
                          <a:schemeClr val="bg1"/>
                        </a:solidFill>
                        <a:effectLst/>
                        <a:latin typeface="+mn-lt"/>
                        <a:ea typeface="ＭＳ Ｐゴシック" pitchFamily="34" charset="-128"/>
                      </a:endParaRPr>
                    </a:p>
                  </a:txBody>
                  <a:tcPr marL="68761" marR="68761" marT="0" marB="0" anchor="ctr" horzOverflow="overflow">
                    <a:solidFill>
                      <a:schemeClr val="bg2">
                        <a:lumMod val="75000"/>
                      </a:schemeClr>
                    </a:solid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1" u="none" strike="noStrike" cap="none" normalizeH="0" baseline="0" dirty="0">
                          <a:ln>
                            <a:noFill/>
                          </a:ln>
                          <a:solidFill>
                            <a:schemeClr val="bg1"/>
                          </a:solidFill>
                          <a:effectLst/>
                          <a:latin typeface="+mn-lt"/>
                        </a:rPr>
                        <a:t>Nivel de evidencia</a:t>
                      </a:r>
                      <a:endParaRPr kumimoji="0" lang="es-ES" sz="1400" b="1" i="0" u="none" strike="noStrike" cap="none" normalizeH="0" baseline="0" dirty="0">
                        <a:ln>
                          <a:noFill/>
                        </a:ln>
                        <a:solidFill>
                          <a:schemeClr val="bg1"/>
                        </a:solidFill>
                        <a:effectLst/>
                        <a:latin typeface="+mn-lt"/>
                        <a:ea typeface="ＭＳ Ｐゴシック" pitchFamily="34" charset="-128"/>
                      </a:endParaRPr>
                    </a:p>
                  </a:txBody>
                  <a:tcPr marL="68761" marR="68761" marT="0" marB="0" anchor="ctr" horzOverflow="overflow">
                    <a:solidFill>
                      <a:schemeClr val="bg2">
                        <a:lumMod val="75000"/>
                      </a:schemeClr>
                    </a:solid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1" u="none" strike="noStrike" cap="none" normalizeH="0" baseline="0" dirty="0">
                          <a:ln>
                            <a:noFill/>
                          </a:ln>
                          <a:solidFill>
                            <a:schemeClr val="bg1"/>
                          </a:solidFill>
                          <a:effectLst/>
                          <a:latin typeface="+mn-lt"/>
                        </a:rPr>
                        <a:t>Recomendación</a:t>
                      </a:r>
                      <a:endParaRPr kumimoji="0" lang="es-ES" sz="1400" b="1" i="0" u="none" strike="noStrike" cap="none" normalizeH="0" baseline="0" dirty="0">
                        <a:ln>
                          <a:noFill/>
                        </a:ln>
                        <a:solidFill>
                          <a:schemeClr val="bg1"/>
                        </a:solidFill>
                        <a:effectLst/>
                        <a:latin typeface="+mn-lt"/>
                        <a:ea typeface="ＭＳ Ｐゴシック" pitchFamily="34" charset="-128"/>
                      </a:endParaRPr>
                    </a:p>
                  </a:txBody>
                  <a:tcPr marL="68761" marR="68761" marT="0" marB="0" anchor="ctr" horzOverflow="overflow">
                    <a:solidFill>
                      <a:schemeClr val="bg2">
                        <a:lumMod val="75000"/>
                      </a:schemeClr>
                    </a:solidFill>
                  </a:tcPr>
                </a:tc>
                <a:extLst>
                  <a:ext uri="{0D108BD9-81ED-4DB2-BD59-A6C34878D82A}">
                    <a16:rowId xmlns:a16="http://schemas.microsoft.com/office/drawing/2014/main" val="10000"/>
                  </a:ext>
                </a:extLst>
              </a:tr>
              <a:tr h="366721">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u="none" strike="noStrike" cap="none" normalizeH="0" baseline="0" dirty="0">
                          <a:ln>
                            <a:noFill/>
                          </a:ln>
                          <a:effectLst/>
                          <a:latin typeface="+mn-lt"/>
                        </a:rPr>
                        <a:t>Hipercapnia en exacerbación de EPOC pH ≤ 7.35</a:t>
                      </a:r>
                      <a:endParaRPr kumimoji="0" lang="es-ES" sz="1400" b="0" i="0" u="none" strike="noStrike" cap="none" normalizeH="0" baseline="0" dirty="0">
                        <a:ln>
                          <a:noFill/>
                        </a:ln>
                        <a:solidFill>
                          <a:srgbClr val="000000"/>
                        </a:solidFill>
                        <a:effectLst/>
                        <a:latin typeface="+mn-lt"/>
                        <a:ea typeface="ＭＳ Ｐゴシック" pitchFamily="34" charset="-128"/>
                      </a:endParaRP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u="none" strike="noStrike" cap="none" normalizeH="0" baseline="0" dirty="0">
                          <a:ln>
                            <a:noFill/>
                          </a:ln>
                          <a:effectLst/>
                          <a:latin typeface="+mn-lt"/>
                        </a:rPr>
                        <a:t>A</a:t>
                      </a:r>
                      <a:endParaRPr kumimoji="0" lang="es-ES" sz="1400" b="0" i="0" u="none" strike="noStrike" cap="none" normalizeH="0" baseline="0" dirty="0">
                        <a:ln>
                          <a:noFill/>
                        </a:ln>
                        <a:solidFill>
                          <a:srgbClr val="000000"/>
                        </a:solidFill>
                        <a:effectLst/>
                        <a:latin typeface="+mn-lt"/>
                        <a:ea typeface="ＭＳ Ｐゴシック" pitchFamily="34" charset="-128"/>
                      </a:endParaRP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Usar</a:t>
                      </a:r>
                    </a:p>
                  </a:txBody>
                  <a:tcPr marL="68761" marR="68761" marT="0" marB="0" anchor="ctr" horzOverflow="overflow">
                    <a:noFill/>
                  </a:tcPr>
                </a:tc>
                <a:extLst>
                  <a:ext uri="{0D108BD9-81ED-4DB2-BD59-A6C34878D82A}">
                    <a16:rowId xmlns:a16="http://schemas.microsoft.com/office/drawing/2014/main" val="10001"/>
                  </a:ext>
                </a:extLst>
              </a:tr>
              <a:tr h="365133">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u="none" strike="noStrike" cap="none" normalizeH="0" baseline="0" dirty="0">
                          <a:ln>
                            <a:noFill/>
                          </a:ln>
                          <a:effectLst/>
                          <a:latin typeface="+mn-lt"/>
                        </a:rPr>
                        <a:t>Bronquiectasias</a:t>
                      </a:r>
                      <a:endParaRPr kumimoji="0" lang="es-ES" sz="1400" b="0" i="0" u="none" strike="noStrike" cap="none" normalizeH="0" baseline="30000" dirty="0">
                        <a:ln>
                          <a:noFill/>
                        </a:ln>
                        <a:solidFill>
                          <a:srgbClr val="000000"/>
                        </a:solidFill>
                        <a:effectLst/>
                        <a:latin typeface="+mn-lt"/>
                        <a:ea typeface="ＭＳ Ｐゴシック" pitchFamily="34" charset="-128"/>
                      </a:endParaRP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B</a:t>
                      </a: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Usar como en EPOC</a:t>
                      </a:r>
                    </a:p>
                  </a:txBody>
                  <a:tcPr marL="68761" marR="68761" marT="0" marB="0" anchor="ctr" horzOverflow="overflow">
                    <a:noFill/>
                  </a:tcPr>
                </a:tc>
                <a:extLst>
                  <a:ext uri="{0D108BD9-81ED-4DB2-BD59-A6C34878D82A}">
                    <a16:rowId xmlns:a16="http://schemas.microsoft.com/office/drawing/2014/main" val="10002"/>
                  </a:ext>
                </a:extLst>
              </a:tr>
              <a:tr h="365133">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err="1">
                          <a:ln>
                            <a:noFill/>
                          </a:ln>
                          <a:solidFill>
                            <a:srgbClr val="000000"/>
                          </a:solidFill>
                          <a:effectLst/>
                          <a:latin typeface="+mn-lt"/>
                          <a:ea typeface="ＭＳ Ｐゴシック" pitchFamily="34" charset="-128"/>
                        </a:rPr>
                        <a:t>Sdr</a:t>
                      </a:r>
                      <a:r>
                        <a:rPr kumimoji="0" lang="es-ES" sz="1400" b="0" i="0" u="none" strike="noStrike" cap="none" normalizeH="0" baseline="0" dirty="0">
                          <a:ln>
                            <a:noFill/>
                          </a:ln>
                          <a:solidFill>
                            <a:srgbClr val="000000"/>
                          </a:solidFill>
                          <a:effectLst/>
                          <a:latin typeface="+mn-lt"/>
                          <a:ea typeface="ＭＳ Ｐゴシック" pitchFamily="34" charset="-128"/>
                        </a:rPr>
                        <a:t>. Obesidad - hipoventilación</a:t>
                      </a: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B</a:t>
                      </a: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Usar</a:t>
                      </a:r>
                    </a:p>
                  </a:txBody>
                  <a:tcPr marL="68761" marR="68761" marT="0" marB="0" anchor="ctr" horzOverflow="overflow">
                    <a:noFill/>
                  </a:tcPr>
                </a:tc>
                <a:extLst>
                  <a:ext uri="{0D108BD9-81ED-4DB2-BD59-A6C34878D82A}">
                    <a16:rowId xmlns:a16="http://schemas.microsoft.com/office/drawing/2014/main" val="587656717"/>
                  </a:ext>
                </a:extLst>
              </a:tr>
              <a:tr h="365133">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u="none" strike="noStrike" cap="none" normalizeH="0" baseline="0" dirty="0" err="1">
                          <a:ln>
                            <a:noFill/>
                          </a:ln>
                          <a:effectLst/>
                          <a:latin typeface="+mn-lt"/>
                        </a:rPr>
                        <a:t>Extubación</a:t>
                      </a:r>
                      <a:r>
                        <a:rPr kumimoji="0" lang="es-ES" sz="1400" u="none" strike="noStrike" cap="none" normalizeH="0" baseline="0" dirty="0">
                          <a:ln>
                            <a:noFill/>
                          </a:ln>
                          <a:effectLst/>
                          <a:latin typeface="+mn-lt"/>
                        </a:rPr>
                        <a:t> de pacientes </a:t>
                      </a:r>
                      <a:r>
                        <a:rPr kumimoji="0" lang="es-ES" sz="1400" u="none" strike="noStrike" cap="none" normalizeH="0" baseline="0" dirty="0" err="1">
                          <a:ln>
                            <a:noFill/>
                          </a:ln>
                          <a:effectLst/>
                          <a:latin typeface="+mn-lt"/>
                        </a:rPr>
                        <a:t>hipercápnicos</a:t>
                      </a:r>
                      <a:r>
                        <a:rPr kumimoji="0" lang="es-ES" sz="1400" u="none" strike="noStrike" cap="none" normalizeH="0" baseline="0" dirty="0">
                          <a:ln>
                            <a:noFill/>
                          </a:ln>
                          <a:effectLst/>
                          <a:latin typeface="+mn-lt"/>
                        </a:rPr>
                        <a:t> con EPOC</a:t>
                      </a:r>
                      <a:endParaRPr kumimoji="0" lang="es-ES" sz="1400" b="0" i="0" u="none" strike="noStrike" cap="none" normalizeH="0" baseline="30000" dirty="0">
                        <a:ln>
                          <a:noFill/>
                        </a:ln>
                        <a:solidFill>
                          <a:srgbClr val="000000"/>
                        </a:solidFill>
                        <a:effectLst/>
                        <a:latin typeface="+mn-lt"/>
                        <a:ea typeface="ＭＳ Ｐゴシック" pitchFamily="34" charset="-128"/>
                      </a:endParaRP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u="none" strike="noStrike" cap="none" normalizeH="0" baseline="0" dirty="0">
                          <a:ln>
                            <a:noFill/>
                          </a:ln>
                          <a:effectLst/>
                          <a:latin typeface="+mn-lt"/>
                        </a:rPr>
                        <a:t>B</a:t>
                      </a:r>
                      <a:endParaRPr kumimoji="0" lang="es-ES" sz="1400" b="0" i="0" u="none" strike="noStrike" cap="none" normalizeH="0" baseline="0" dirty="0">
                        <a:ln>
                          <a:noFill/>
                        </a:ln>
                        <a:solidFill>
                          <a:srgbClr val="000000"/>
                        </a:solidFill>
                        <a:effectLst/>
                        <a:latin typeface="+mn-lt"/>
                        <a:ea typeface="ＭＳ Ｐゴシック" pitchFamily="34" charset="-128"/>
                      </a:endParaRP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Usar</a:t>
                      </a:r>
                    </a:p>
                  </a:txBody>
                  <a:tcPr marL="68761" marR="68761" marT="0" marB="0" anchor="ctr" horzOverflow="overflow">
                    <a:noFill/>
                  </a:tcPr>
                </a:tc>
                <a:extLst>
                  <a:ext uri="{0D108BD9-81ED-4DB2-BD59-A6C34878D82A}">
                    <a16:rowId xmlns:a16="http://schemas.microsoft.com/office/drawing/2014/main" val="1842810737"/>
                  </a:ext>
                </a:extLst>
              </a:tr>
              <a:tr h="365133">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kern="1200" cap="none" spc="0" normalizeH="0" baseline="0" noProof="0">
                          <a:ln>
                            <a:noFill/>
                          </a:ln>
                          <a:solidFill>
                            <a:srgbClr val="000000"/>
                          </a:solidFill>
                          <a:effectLst/>
                          <a:uLnTx/>
                          <a:uFillTx/>
                          <a:latin typeface="+mn-lt"/>
                          <a:ea typeface="ＭＳ Ｐゴシック"/>
                          <a:cs typeface="+mn-cs"/>
                        </a:rPr>
                        <a:t>Extubación pacientes con alto riesgo de FRA </a:t>
                      </a:r>
                      <a:endParaRPr kumimoji="0" lang="es-ES" sz="1400" b="0" i="0" u="none" strike="noStrike" cap="none" normalizeH="0" baseline="0" dirty="0">
                        <a:ln>
                          <a:noFill/>
                        </a:ln>
                        <a:solidFill>
                          <a:srgbClr val="000000"/>
                        </a:solidFill>
                        <a:effectLst/>
                        <a:latin typeface="+mn-lt"/>
                        <a:ea typeface="ＭＳ Ｐゴシック" pitchFamily="34" charset="-128"/>
                      </a:endParaRP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kern="1200" cap="none" spc="0" normalizeH="0" baseline="0" noProof="0" dirty="0">
                          <a:ln>
                            <a:noFill/>
                          </a:ln>
                          <a:solidFill>
                            <a:srgbClr val="000000"/>
                          </a:solidFill>
                          <a:effectLst/>
                          <a:uLnTx/>
                          <a:uFillTx/>
                          <a:latin typeface="+mn-lt"/>
                          <a:ea typeface="ＭＳ Ｐゴシック"/>
                          <a:cs typeface="+mn-cs"/>
                        </a:rPr>
                        <a:t>B</a:t>
                      </a:r>
                      <a:endParaRPr kumimoji="0" lang="es-ES" sz="1400" b="0" i="0" u="none" strike="noStrike" cap="none" normalizeH="0" baseline="0" dirty="0">
                        <a:ln>
                          <a:noFill/>
                        </a:ln>
                        <a:solidFill>
                          <a:srgbClr val="000000"/>
                        </a:solidFill>
                        <a:effectLst/>
                        <a:latin typeface="+mn-lt"/>
                        <a:ea typeface="ＭＳ Ｐゴシック" pitchFamily="34" charset="-128"/>
                      </a:endParaRP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Usar</a:t>
                      </a:r>
                    </a:p>
                  </a:txBody>
                  <a:tcPr marL="68761" marR="68761" marT="0" marB="0" anchor="ctr" horzOverflow="overflow">
                    <a:noFill/>
                  </a:tcPr>
                </a:tc>
                <a:extLst>
                  <a:ext uri="{0D108BD9-81ED-4DB2-BD59-A6C34878D82A}">
                    <a16:rowId xmlns:a16="http://schemas.microsoft.com/office/drawing/2014/main" val="1454551417"/>
                  </a:ext>
                </a:extLst>
              </a:tr>
              <a:tr h="365133">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Fibrosis quística</a:t>
                      </a: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C</a:t>
                      </a: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Usar</a:t>
                      </a:r>
                    </a:p>
                  </a:txBody>
                  <a:tcPr marL="68761" marR="68761" marT="0" marB="0" anchor="ctr" horzOverflow="overflow">
                    <a:noFill/>
                  </a:tcPr>
                </a:tc>
                <a:extLst>
                  <a:ext uri="{0D108BD9-81ED-4DB2-BD59-A6C34878D82A}">
                    <a16:rowId xmlns:a16="http://schemas.microsoft.com/office/drawing/2014/main" val="10003"/>
                  </a:ext>
                </a:extLst>
              </a:tr>
              <a:tr h="366721">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kern="1200" cap="none" normalizeH="0" baseline="0" dirty="0">
                          <a:ln>
                            <a:noFill/>
                          </a:ln>
                          <a:solidFill>
                            <a:srgbClr val="000000"/>
                          </a:solidFill>
                          <a:effectLst/>
                          <a:latin typeface="+mn-lt"/>
                          <a:ea typeface="ＭＳ Ｐゴシック" pitchFamily="34" charset="-128"/>
                          <a:cs typeface="+mn-cs"/>
                        </a:rPr>
                        <a:t>Restrictivos (neuromusculares y pared torácica)</a:t>
                      </a: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D</a:t>
                      </a: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Ensayo precoz</a:t>
                      </a:r>
                    </a:p>
                  </a:txBody>
                  <a:tcPr marL="68761" marR="68761" marT="0" marB="0" anchor="ctr" horzOverflow="overflow">
                    <a:noFill/>
                  </a:tcPr>
                </a:tc>
                <a:extLst>
                  <a:ext uri="{0D108BD9-81ED-4DB2-BD59-A6C34878D82A}">
                    <a16:rowId xmlns:a16="http://schemas.microsoft.com/office/drawing/2014/main" val="10004"/>
                  </a:ext>
                </a:extLst>
              </a:tr>
              <a:tr h="365133">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u="none" strike="noStrike" cap="none" normalizeH="0" baseline="0" dirty="0">
                          <a:ln>
                            <a:noFill/>
                          </a:ln>
                          <a:effectLst/>
                          <a:latin typeface="+mn-lt"/>
                        </a:rPr>
                        <a:t>Asma exacerbado</a:t>
                      </a:r>
                      <a:endParaRPr kumimoji="0" lang="es-ES" sz="1400" b="0" i="0" u="none" strike="noStrike" cap="none" normalizeH="0" baseline="0" dirty="0">
                        <a:ln>
                          <a:noFill/>
                        </a:ln>
                        <a:solidFill>
                          <a:srgbClr val="000000"/>
                        </a:solidFill>
                        <a:effectLst/>
                        <a:latin typeface="+mn-lt"/>
                        <a:ea typeface="ＭＳ Ｐゴシック" pitchFamily="34" charset="-128"/>
                      </a:endParaRP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C</a:t>
                      </a: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FF0000"/>
                          </a:solidFill>
                          <a:effectLst/>
                          <a:latin typeface="+mn-lt"/>
                          <a:ea typeface="ＭＳ Ｐゴシック" pitchFamily="34" charset="-128"/>
                        </a:rPr>
                        <a:t>No usar</a:t>
                      </a:r>
                    </a:p>
                  </a:txBody>
                  <a:tcPr marL="68761" marR="68761" marT="0" marB="0" anchor="ctr" horzOverflow="overflow">
                    <a:noFill/>
                  </a:tcPr>
                </a:tc>
                <a:extLst>
                  <a:ext uri="{0D108BD9-81ED-4DB2-BD59-A6C34878D82A}">
                    <a16:rowId xmlns:a16="http://schemas.microsoft.com/office/drawing/2014/main" val="10005"/>
                  </a:ext>
                </a:extLst>
              </a:tr>
              <a:tr h="365133">
                <a:tc>
                  <a:txBody>
                    <a:bodyPr/>
                    <a:lstStyle/>
                    <a:p>
                      <a:pPr marL="0" marR="0" lvl="0" indent="0" algn="l"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s-ES" sz="1400" b="0" i="0" u="none" strike="noStrike" cap="none" normalizeH="0" baseline="0" dirty="0">
                          <a:ln>
                            <a:noFill/>
                          </a:ln>
                          <a:solidFill>
                            <a:srgbClr val="000000"/>
                          </a:solidFill>
                          <a:effectLst/>
                          <a:latin typeface="+mn-lt"/>
                          <a:ea typeface="ＭＳ Ｐゴシック" pitchFamily="34" charset="-128"/>
                        </a:rPr>
                        <a:t>FRA post-</a:t>
                      </a:r>
                      <a:r>
                        <a:rPr kumimoji="0" lang="es-ES" sz="1400" b="0" i="0" u="none" strike="noStrike" cap="none" normalizeH="0" baseline="0" dirty="0" err="1">
                          <a:ln>
                            <a:noFill/>
                          </a:ln>
                          <a:solidFill>
                            <a:srgbClr val="000000"/>
                          </a:solidFill>
                          <a:effectLst/>
                          <a:latin typeface="+mn-lt"/>
                          <a:ea typeface="ＭＳ Ｐゴシック" pitchFamily="34" charset="-128"/>
                        </a:rPr>
                        <a:t>extubación</a:t>
                      </a:r>
                      <a:endParaRPr kumimoji="0" lang="es-ES" sz="1400" b="0" i="0" u="none" strike="noStrike" cap="none" normalizeH="0" baseline="0" dirty="0">
                        <a:ln>
                          <a:noFill/>
                        </a:ln>
                        <a:solidFill>
                          <a:srgbClr val="000000"/>
                        </a:solidFill>
                        <a:effectLst/>
                        <a:latin typeface="+mn-lt"/>
                        <a:ea typeface="ＭＳ Ｐゴシック" pitchFamily="34" charset="-128"/>
                      </a:endParaRP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000000"/>
                          </a:solidFill>
                          <a:effectLst/>
                          <a:latin typeface="+mn-lt"/>
                          <a:ea typeface="ＭＳ Ｐゴシック" pitchFamily="34" charset="-128"/>
                        </a:rPr>
                        <a:t>B</a:t>
                      </a:r>
                    </a:p>
                  </a:txBody>
                  <a:tcPr marL="68761" marR="68761" marT="0" marB="0" anchor="ctr" horzOverflow="overflow">
                    <a:noFill/>
                  </a:tcPr>
                </a:tc>
                <a:tc>
                  <a:txBody>
                    <a:bodyPr/>
                    <a:lstStyle/>
                    <a:p>
                      <a:pPr marL="0" marR="0" lvl="0" indent="0" algn="ctr" defTabSz="449263" rtl="0" eaLnBrk="1" fontAlgn="base" latinLnBrk="0" hangingPunct="1">
                        <a:lnSpc>
                          <a:spcPct val="93000"/>
                        </a:lnSpc>
                        <a:spcBef>
                          <a:spcPct val="0"/>
                        </a:spcBef>
                        <a:spcAft>
                          <a:spcPts val="10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s-ES" sz="1400" b="0" i="0" u="none" strike="noStrike" cap="none" normalizeH="0" baseline="0" dirty="0">
                          <a:ln>
                            <a:noFill/>
                          </a:ln>
                          <a:solidFill>
                            <a:srgbClr val="C00000"/>
                          </a:solidFill>
                          <a:effectLst/>
                          <a:latin typeface="+mn-lt"/>
                          <a:ea typeface="ＭＳ Ｐゴシック" pitchFamily="34" charset="-128"/>
                        </a:rPr>
                        <a:t>No usar</a:t>
                      </a:r>
                    </a:p>
                  </a:txBody>
                  <a:tcPr marL="68761" marR="68761" marT="0" marB="0" anchor="ctr" horzOverflow="overflow">
                    <a:noFill/>
                  </a:tcPr>
                </a:tc>
                <a:extLst>
                  <a:ext uri="{0D108BD9-81ED-4DB2-BD59-A6C34878D82A}">
                    <a16:rowId xmlns:a16="http://schemas.microsoft.com/office/drawing/2014/main" val="10009"/>
                  </a:ext>
                </a:extLst>
              </a:tr>
            </a:tbl>
          </a:graphicData>
        </a:graphic>
      </p:graphicFrame>
      <p:grpSp>
        <p:nvGrpSpPr>
          <p:cNvPr id="24624" name="Grupo 9">
            <a:extLst>
              <a:ext uri="{FF2B5EF4-FFF2-40B4-BE49-F238E27FC236}">
                <a16:creationId xmlns:a16="http://schemas.microsoft.com/office/drawing/2014/main" id="{F07C163F-42D6-994D-B8FE-C84BFB9A7A0D}"/>
              </a:ext>
            </a:extLst>
          </p:cNvPr>
          <p:cNvGrpSpPr>
            <a:grpSpLocks/>
          </p:cNvGrpSpPr>
          <p:nvPr/>
        </p:nvGrpSpPr>
        <p:grpSpPr bwMode="auto">
          <a:xfrm>
            <a:off x="3431704" y="1193700"/>
            <a:ext cx="5497513" cy="1235075"/>
            <a:chOff x="949503" y="3582770"/>
            <a:chExt cx="5496686" cy="1235627"/>
          </a:xfrm>
        </p:grpSpPr>
        <p:pic>
          <p:nvPicPr>
            <p:cNvPr id="24625" name="Imagen 10">
              <a:extLst>
                <a:ext uri="{FF2B5EF4-FFF2-40B4-BE49-F238E27FC236}">
                  <a16:creationId xmlns:a16="http://schemas.microsoft.com/office/drawing/2014/main" id="{936896EE-BFAB-6C4F-90D6-0E30327C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810" y="3605314"/>
              <a:ext cx="5308379" cy="121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6" name="Imagen 11">
              <a:extLst>
                <a:ext uri="{FF2B5EF4-FFF2-40B4-BE49-F238E27FC236}">
                  <a16:creationId xmlns:a16="http://schemas.microsoft.com/office/drawing/2014/main" id="{1866CC10-3C29-C941-9BA7-086532D7B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6516" b="32883"/>
            <a:stretch>
              <a:fillRect/>
            </a:stretch>
          </p:blipFill>
          <p:spPr bwMode="auto">
            <a:xfrm>
              <a:off x="949503" y="3601874"/>
              <a:ext cx="846301" cy="25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7" name="Rectángulo 12">
              <a:extLst>
                <a:ext uri="{FF2B5EF4-FFF2-40B4-BE49-F238E27FC236}">
                  <a16:creationId xmlns:a16="http://schemas.microsoft.com/office/drawing/2014/main" id="{463B5CEC-E429-D341-8FA9-68DF2EC84329}"/>
                </a:ext>
              </a:extLst>
            </p:cNvPr>
            <p:cNvSpPr>
              <a:spLocks noChangeArrowheads="1"/>
            </p:cNvSpPr>
            <p:nvPr/>
          </p:nvSpPr>
          <p:spPr bwMode="auto">
            <a:xfrm>
              <a:off x="2875685" y="3582770"/>
              <a:ext cx="132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sz="1400" dirty="0">
                  <a:solidFill>
                    <a:schemeClr val="bg1"/>
                  </a:solidFill>
                  <a:latin typeface="interfaceregular"/>
                </a:rPr>
                <a:t>2016;</a:t>
              </a:r>
              <a:r>
                <a:rPr lang="es-ES" altLang="es-ES" sz="1400" b="1" dirty="0">
                  <a:solidFill>
                    <a:schemeClr val="bg1"/>
                  </a:solidFill>
                  <a:latin typeface="interfaceregular"/>
                </a:rPr>
                <a:t>71:</a:t>
              </a:r>
              <a:r>
                <a:rPr lang="es-ES" altLang="es-ES" sz="1400" dirty="0">
                  <a:solidFill>
                    <a:schemeClr val="bg1"/>
                  </a:solidFill>
                  <a:latin typeface="interfaceregular"/>
                </a:rPr>
                <a:t>ii1-ii35</a:t>
              </a:r>
              <a:endParaRPr lang="es-ES" altLang="es-ES" sz="1400" dirty="0">
                <a:solidFill>
                  <a:schemeClr val="bg1"/>
                </a:solidFill>
              </a:endParaRPr>
            </a:p>
          </p:txBody>
        </p:sp>
      </p:grpSp>
      <p:sp>
        <p:nvSpPr>
          <p:cNvPr id="8" name="Rectángulo 7">
            <a:extLst>
              <a:ext uri="{FF2B5EF4-FFF2-40B4-BE49-F238E27FC236}">
                <a16:creationId xmlns:a16="http://schemas.microsoft.com/office/drawing/2014/main" id="{2BADD72B-2450-9148-ABC1-334D8527937C}"/>
              </a:ext>
            </a:extLst>
          </p:cNvPr>
          <p:cNvSpPr/>
          <p:nvPr/>
        </p:nvSpPr>
        <p:spPr>
          <a:xfrm>
            <a:off x="1991544" y="2987590"/>
            <a:ext cx="8784976" cy="330353"/>
          </a:xfrm>
          <a:prstGeom prst="rect">
            <a:avLst/>
          </a:prstGeom>
          <a:solidFill>
            <a:srgbClr val="00B050">
              <a:alpha val="2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259946CF-4DE6-0B49-AC9B-DDA782534958}"/>
              </a:ext>
            </a:extLst>
          </p:cNvPr>
          <p:cNvSpPr/>
          <p:nvPr/>
        </p:nvSpPr>
        <p:spPr>
          <a:xfrm>
            <a:off x="1994814" y="3347629"/>
            <a:ext cx="8778436" cy="1816603"/>
          </a:xfrm>
          <a:prstGeom prst="rect">
            <a:avLst/>
          </a:prstGeom>
          <a:solidFill>
            <a:srgbClr val="FFC000">
              <a:alpha val="2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4D118F5D-307D-E142-B5B7-4A78A97E17BE}"/>
              </a:ext>
            </a:extLst>
          </p:cNvPr>
          <p:cNvSpPr/>
          <p:nvPr/>
        </p:nvSpPr>
        <p:spPr>
          <a:xfrm>
            <a:off x="1991544" y="5222169"/>
            <a:ext cx="8784976" cy="330353"/>
          </a:xfrm>
          <a:prstGeom prst="rect">
            <a:avLst/>
          </a:prstGeom>
          <a:solidFill>
            <a:schemeClr val="accent6">
              <a:lumMod val="40000"/>
              <a:lumOff val="60000"/>
              <a:alpha val="41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CB6A0DB2-C067-E049-B2C2-20DA22D4D657}"/>
              </a:ext>
            </a:extLst>
          </p:cNvPr>
          <p:cNvSpPr/>
          <p:nvPr/>
        </p:nvSpPr>
        <p:spPr>
          <a:xfrm>
            <a:off x="2014852" y="5591165"/>
            <a:ext cx="8758398" cy="720080"/>
          </a:xfrm>
          <a:prstGeom prst="rect">
            <a:avLst/>
          </a:prstGeom>
          <a:solidFill>
            <a:srgbClr val="FF7E79">
              <a:alpha val="3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623257196"/>
      </p:ext>
    </p:extLst>
  </p:cSld>
  <p:clrMapOvr>
    <a:masterClrMapping/>
  </p:clrMapOvr>
  <p:transition spd="slow"/>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down)">
                                      <p:cBhvr>
                                        <p:cTn id="26"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0FA3B98D-4BA4-B447-A4AA-CFCC59F88332}"/>
              </a:ext>
            </a:extLst>
          </p:cNvPr>
          <p:cNvSpPr txBox="1">
            <a:spLocks noChangeArrowheads="1"/>
          </p:cNvSpPr>
          <p:nvPr/>
        </p:nvSpPr>
        <p:spPr bwMode="auto">
          <a:xfrm>
            <a:off x="3891496" y="287086"/>
            <a:ext cx="5554960" cy="4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buSzPct val="100000"/>
            </a:pPr>
            <a:r>
              <a:rPr lang="es-ES" altLang="es-ES" sz="4200" dirty="0">
                <a:solidFill>
                  <a:srgbClr val="262673"/>
                </a:solidFill>
              </a:rPr>
              <a:t>Evidencia científica </a:t>
            </a:r>
          </a:p>
        </p:txBody>
      </p:sp>
      <p:pic>
        <p:nvPicPr>
          <p:cNvPr id="2" name="Imagen 1">
            <a:extLst>
              <a:ext uri="{FF2B5EF4-FFF2-40B4-BE49-F238E27FC236}">
                <a16:creationId xmlns:a16="http://schemas.microsoft.com/office/drawing/2014/main" id="{8094A30D-C409-0C8A-7DB7-D3D9B7673234}"/>
              </a:ext>
            </a:extLst>
          </p:cNvPr>
          <p:cNvPicPr>
            <a:picLocks noChangeAspect="1"/>
          </p:cNvPicPr>
          <p:nvPr/>
        </p:nvPicPr>
        <p:blipFill>
          <a:blip r:embed="rId3"/>
          <a:stretch>
            <a:fillRect/>
          </a:stretch>
        </p:blipFill>
        <p:spPr>
          <a:xfrm>
            <a:off x="623392" y="1795732"/>
            <a:ext cx="5791198" cy="3266535"/>
          </a:xfrm>
          <a:prstGeom prst="rect">
            <a:avLst/>
          </a:prstGeom>
        </p:spPr>
      </p:pic>
      <p:pic>
        <p:nvPicPr>
          <p:cNvPr id="5" name="Imagen 4">
            <a:extLst>
              <a:ext uri="{FF2B5EF4-FFF2-40B4-BE49-F238E27FC236}">
                <a16:creationId xmlns:a16="http://schemas.microsoft.com/office/drawing/2014/main" id="{8F0FB35D-8742-FEF2-8F9F-5530725AC984}"/>
              </a:ext>
            </a:extLst>
          </p:cNvPr>
          <p:cNvPicPr>
            <a:picLocks noChangeAspect="1"/>
          </p:cNvPicPr>
          <p:nvPr/>
        </p:nvPicPr>
        <p:blipFill>
          <a:blip r:embed="rId4"/>
          <a:stretch>
            <a:fillRect/>
          </a:stretch>
        </p:blipFill>
        <p:spPr>
          <a:xfrm>
            <a:off x="7392144" y="2204864"/>
            <a:ext cx="3529181" cy="2756520"/>
          </a:xfrm>
          <a:prstGeom prst="rect">
            <a:avLst/>
          </a:prstGeom>
        </p:spPr>
      </p:pic>
    </p:spTree>
    <p:extLst>
      <p:ext uri="{BB962C8B-B14F-4D97-AF65-F5344CB8AC3E}">
        <p14:creationId xmlns:p14="http://schemas.microsoft.com/office/powerpoint/2010/main" val="2464823754"/>
      </p:ext>
    </p:extLst>
  </p:cSld>
  <p:clrMapOvr>
    <a:masterClrMapping/>
  </p:clrMapOvr>
  <p:transition spd="slow"/>
</p:sld>
</file>

<file path=ppt/theme/theme1.xml><?xml version="1.0" encoding="utf-8"?>
<a:theme xmlns:a="http://schemas.openxmlformats.org/drawingml/2006/main" name="GTVM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GTVMNI.thmx</Template>
  <TotalTime>6867</TotalTime>
  <Words>5542</Words>
  <Application>Microsoft Macintosh PowerPoint</Application>
  <PresentationFormat>Panorámica</PresentationFormat>
  <Paragraphs>659</Paragraphs>
  <Slides>66</Slides>
  <Notes>62</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1</vt:i4>
      </vt:variant>
      <vt:variant>
        <vt:lpstr>Títulos de diapositiva</vt:lpstr>
      </vt:variant>
      <vt:variant>
        <vt:i4>66</vt:i4>
      </vt:variant>
    </vt:vector>
  </HeadingPairs>
  <TitlesOfParts>
    <vt:vector size="79" baseType="lpstr">
      <vt:lpstr>Arial</vt:lpstr>
      <vt:lpstr>Calibri</vt:lpstr>
      <vt:lpstr>Garamond</vt:lpstr>
      <vt:lpstr>Helvetica</vt:lpstr>
      <vt:lpstr>interfaceregular</vt:lpstr>
      <vt:lpstr>Rockwell</vt:lpstr>
      <vt:lpstr>Tahoma</vt:lpstr>
      <vt:lpstr>Times</vt:lpstr>
      <vt:lpstr>Times New Roman</vt:lpstr>
      <vt:lpstr>Wingdings</vt:lpstr>
      <vt:lpstr>Wingdings 2</vt:lpstr>
      <vt:lpstr>GTVMNI</vt:lpstr>
      <vt:lpstr>Gráfico</vt:lpstr>
      <vt:lpstr>Indicaciones de la VMNI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evidencia clínica: EAP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VNI en medicina paliativa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Predictores de fracaso en VMNI</vt:lpstr>
      <vt:lpstr>Presentación de PowerPoint</vt:lpstr>
      <vt:lpstr>Presentación de PowerPoint</vt:lpstr>
      <vt:lpstr>Fracaso VMNI. Estrategias de prevención</vt:lpstr>
      <vt:lpstr>Presentación de PowerPoint</vt:lpstr>
      <vt:lpstr>Presentación de PowerPoint</vt:lpstr>
      <vt:lpstr>Gracias por la atención prestada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Gonzalo Sempere</dc:creator>
  <cp:lastModifiedBy>Gonzalo Sempere</cp:lastModifiedBy>
  <cp:revision>449</cp:revision>
  <cp:lastPrinted>2018-03-08T17:11:18Z</cp:lastPrinted>
  <dcterms:created xsi:type="dcterms:W3CDTF">2015-02-19T17:36:29Z</dcterms:created>
  <dcterms:modified xsi:type="dcterms:W3CDTF">2022-09-14T19:25:51Z</dcterms:modified>
</cp:coreProperties>
</file>