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12" r:id="rId3"/>
    <p:sldId id="313" r:id="rId4"/>
    <p:sldId id="291" r:id="rId5"/>
    <p:sldId id="293" r:id="rId6"/>
    <p:sldId id="294" r:id="rId7"/>
    <p:sldId id="292" r:id="rId8"/>
    <p:sldId id="295" r:id="rId9"/>
    <p:sldId id="296" r:id="rId10"/>
    <p:sldId id="297" r:id="rId11"/>
    <p:sldId id="298" r:id="rId12"/>
    <p:sldId id="315" r:id="rId13"/>
    <p:sldId id="316" r:id="rId14"/>
    <p:sldId id="307" r:id="rId15"/>
    <p:sldId id="308" r:id="rId16"/>
    <p:sldId id="319" r:id="rId17"/>
    <p:sldId id="321" r:id="rId18"/>
    <p:sldId id="317" r:id="rId19"/>
    <p:sldId id="304" r:id="rId20"/>
    <p:sldId id="303" r:id="rId21"/>
    <p:sldId id="318" r:id="rId22"/>
    <p:sldId id="320" r:id="rId23"/>
    <p:sldId id="311" r:id="rId24"/>
    <p:sldId id="259" r:id="rId25"/>
  </p:sldIdLst>
  <p:sldSz cx="12192000" cy="6858000"/>
  <p:notesSz cx="7099300" cy="10234613"/>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modifyVerifier cryptProviderType="rsaAES" cryptAlgorithmClass="hash" cryptAlgorithmType="typeAny" cryptAlgorithmSid="14" spinCount="100000" saltData="xj3wSKhDpVyflv+XXfHL5w==" hashData="WpPPOxoSwTOXJtlGOq7li50ABTp/sDG1QiAjLDUF3Q2qaAQSXAFUfUJKyMxcvbQyyYp3EoknPCB4s2gMF/Z+o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5F27"/>
    <a:srgbClr val="007834"/>
    <a:srgbClr val="008F3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p:restoredTop sz="86399" autoAdjust="0"/>
  </p:normalViewPr>
  <p:slideViewPr>
    <p:cSldViewPr>
      <p:cViewPr varScale="1">
        <p:scale>
          <a:sx n="110" d="100"/>
          <a:sy n="110" d="100"/>
        </p:scale>
        <p:origin x="1688"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eaLnBrk="1" hangingPunct="1">
              <a:defRPr sz="1200"/>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1440" tIns="45720" rIns="91440" bIns="45720" rtlCol="0"/>
          <a:lstStyle>
            <a:lvl1pPr algn="r" eaLnBrk="1" hangingPunct="1">
              <a:defRPr sz="1200" smtClean="0"/>
            </a:lvl1pPr>
          </a:lstStyle>
          <a:p>
            <a:pPr>
              <a:defRPr/>
            </a:pPr>
            <a:fld id="{D3E5848C-59EF-4C8F-84A9-7D37A3C354B5}" type="datetimeFigureOut">
              <a:rPr lang="es-ES"/>
              <a:pPr>
                <a:defRPr/>
              </a:pPr>
              <a:t>16/4/19</a:t>
            </a:fld>
            <a:endParaRPr lang="es-ES"/>
          </a:p>
        </p:txBody>
      </p:sp>
      <p:sp>
        <p:nvSpPr>
          <p:cNvPr id="4" name="3 Marcador de imagen de diapositiva"/>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eaLnBrk="1" hangingPunct="1">
              <a:defRPr sz="1200"/>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eaLnBrk="1" hangingPunct="1">
              <a:defRPr sz="1200" smtClean="0"/>
            </a:lvl1pPr>
          </a:lstStyle>
          <a:p>
            <a:pPr>
              <a:defRPr/>
            </a:pPr>
            <a:fld id="{F7E3CC82-B0CE-4EE6-B3B1-1AB44661E74B}" type="slidenum">
              <a:rPr lang="es-ES"/>
              <a:pPr>
                <a:defRPr/>
              </a:pPr>
              <a:t>‹Nº›</a:t>
            </a:fld>
            <a:endParaRPr lang="es-ES"/>
          </a:p>
        </p:txBody>
      </p:sp>
    </p:spTree>
    <p:extLst>
      <p:ext uri="{BB962C8B-B14F-4D97-AF65-F5344CB8AC3E}">
        <p14:creationId xmlns:p14="http://schemas.microsoft.com/office/powerpoint/2010/main" val="34089287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s.wikipedia.org/wiki/Principio_de_Bernoulli"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s.wikipedia.org/wiki/Energ%C3%ADa_cin%C3%A9tica" TargetMode="External"/><Relationship Id="rId5" Type="http://schemas.openxmlformats.org/officeDocument/2006/relationships/hyperlink" Target="http://es.wikipedia.org/wiki/Energ%C3%ADa_mec%C3%A1nica" TargetMode="External"/><Relationship Id="rId4" Type="http://schemas.openxmlformats.org/officeDocument/2006/relationships/hyperlink" Target="http://es.wikipedia.org/wiki/Ecuaci%C3%B3n_de_continuidad#Mec.C3.A1nica_de_fluido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s.wikipedia.org/wiki/Coraz%C3%B3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s.wikipedia.org/wiki/Aor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CE3F39-ED86-3A48-A2D5-6A4451B9D81F}" type="slidenum">
              <a:rPr lang="es-ES" altLang="es-ES_tradnl"/>
              <a:pPr>
                <a:defRPr/>
              </a:pPr>
              <a:t>2</a:t>
            </a:fld>
            <a:endParaRPr lang="es-ES" altLang="es-ES_tradnl"/>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defTabSz="457200" eaLnBrk="1" hangingPunct="1">
              <a:defRPr/>
            </a:pPr>
            <a:endParaRPr lang="es-ES_tradnl" altLang="es-ES_tradnl"/>
          </a:p>
        </p:txBody>
      </p:sp>
    </p:spTree>
    <p:extLst>
      <p:ext uri="{BB962C8B-B14F-4D97-AF65-F5344CB8AC3E}">
        <p14:creationId xmlns:p14="http://schemas.microsoft.com/office/powerpoint/2010/main" val="50617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141ED2-47D5-4C42-8AA3-79DAE4F8E075}" type="slidenum">
              <a:rPr lang="es-ES" altLang="es-ES_tradnl"/>
              <a:pPr>
                <a:defRPr/>
              </a:pPr>
              <a:t>11</a:t>
            </a:fld>
            <a:endParaRPr lang="es-ES" altLang="es-ES_tradnl"/>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defTabSz="457200" eaLnBrk="1" hangingPunct="1">
              <a:defRPr/>
            </a:pPr>
            <a:endParaRPr lang="es-ES_tradnl" altLang="es-ES_tradnl" dirty="0"/>
          </a:p>
        </p:txBody>
      </p:sp>
    </p:spTree>
    <p:extLst>
      <p:ext uri="{BB962C8B-B14F-4D97-AF65-F5344CB8AC3E}">
        <p14:creationId xmlns:p14="http://schemas.microsoft.com/office/powerpoint/2010/main" val="1930819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45D041-3256-2844-B89C-BA30C973EDC0}" type="slidenum">
              <a:rPr lang="es-ES" altLang="es-ES_tradnl"/>
              <a:pPr>
                <a:defRPr/>
              </a:pPr>
              <a:t>12</a:t>
            </a:fld>
            <a:endParaRPr lang="es-ES" altLang="es-ES_tradnl"/>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defTabSz="457200" eaLnBrk="1" hangingPunct="1">
              <a:defRPr/>
            </a:pPr>
            <a:r>
              <a:rPr lang="es-ES" altLang="es-ES_tradnl" dirty="0"/>
              <a:t>El efecto Venturi se explica por el </a:t>
            </a:r>
            <a:r>
              <a:rPr lang="es-ES" altLang="es-ES_tradnl" dirty="0">
                <a:hlinkClick r:id="rId3" tooltip="Principio de Bernoulli"/>
              </a:rPr>
              <a:t>Principio de Bernoulli</a:t>
            </a:r>
            <a:r>
              <a:rPr lang="es-ES" altLang="es-ES_tradnl" dirty="0"/>
              <a:t> y el </a:t>
            </a:r>
            <a:r>
              <a:rPr lang="es-ES" altLang="es-ES_tradnl" dirty="0">
                <a:hlinkClick r:id="rId4" tooltip="Ecuación de continuidad"/>
              </a:rPr>
              <a:t>principio de continuidad</a:t>
            </a:r>
            <a:r>
              <a:rPr lang="es-ES" altLang="es-ES_tradnl" dirty="0"/>
              <a:t> de masa. Si el caudal de un fluido es constante pero la sección disminuye, necesariamente la velocidad aumenta tras atravesar esta sección. Por el teorema de la </a:t>
            </a:r>
            <a:r>
              <a:rPr lang="es-ES" altLang="es-ES_tradnl" dirty="0">
                <a:hlinkClick r:id="rId5" tooltip="Energía mecánica"/>
              </a:rPr>
              <a:t>conservación de la energía mecánica</a:t>
            </a:r>
            <a:r>
              <a:rPr lang="es-ES" altLang="es-ES_tradnl" dirty="0"/>
              <a:t>, si la </a:t>
            </a:r>
            <a:r>
              <a:rPr lang="es-ES" altLang="es-ES_tradnl" dirty="0">
                <a:hlinkClick r:id="rId6" tooltip="Energía cinética"/>
              </a:rPr>
              <a:t>energía cinética</a:t>
            </a:r>
            <a:r>
              <a:rPr lang="es-ES" altLang="es-ES_tradnl" dirty="0"/>
              <a:t> aumenta, la energía determinada por el valor de la presión disminuye forzosamente.</a:t>
            </a:r>
          </a:p>
          <a:p>
            <a:pPr defTabSz="457200" eaLnBrk="1" hangingPunct="1">
              <a:defRPr/>
            </a:pPr>
            <a:endParaRPr lang="es-ES_tradnl" altLang="es-ES_tradnl" dirty="0"/>
          </a:p>
        </p:txBody>
      </p:sp>
    </p:spTree>
    <p:extLst>
      <p:ext uri="{BB962C8B-B14F-4D97-AF65-F5344CB8AC3E}">
        <p14:creationId xmlns:p14="http://schemas.microsoft.com/office/powerpoint/2010/main" val="103104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E64BF2-B3CC-704F-9901-D28B09A1787B}" type="slidenum">
              <a:rPr lang="es-ES" altLang="es-ES_tradnl"/>
              <a:pPr>
                <a:defRPr/>
              </a:pPr>
              <a:t>13</a:t>
            </a:fld>
            <a:endParaRPr lang="es-ES" altLang="es-ES_tradnl"/>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defTabSz="457200" eaLnBrk="1" hangingPunct="1">
              <a:defRPr/>
            </a:pPr>
            <a:endParaRPr lang="es-ES_tradnl" altLang="es-ES_tradnl"/>
          </a:p>
        </p:txBody>
      </p:sp>
    </p:spTree>
    <p:extLst>
      <p:ext uri="{BB962C8B-B14F-4D97-AF65-F5344CB8AC3E}">
        <p14:creationId xmlns:p14="http://schemas.microsoft.com/office/powerpoint/2010/main" val="99437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0C9725-DD0D-854C-AD00-5814218EA2B3}" type="slidenum">
              <a:rPr lang="es-ES" altLang="es-ES_tradnl"/>
              <a:pPr>
                <a:defRPr/>
              </a:pPr>
              <a:t>14</a:t>
            </a:fld>
            <a:endParaRPr lang="es-ES" altLang="es-ES_tradnl"/>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defTabSz="457200" eaLnBrk="1" hangingPunct="1">
              <a:defRPr/>
            </a:pPr>
            <a:r>
              <a:rPr lang="es-ES" altLang="es-ES_tradnl" dirty="0"/>
              <a:t>Es un sistema basado en la utilización de una válvula de PEEP virtual que genera una presión continua por el efecto generado al inyectar un gas en el interior de un cilindro a través de 4 </a:t>
            </a:r>
            <a:r>
              <a:rPr lang="es-ES" altLang="es-ES_tradnl" dirty="0" err="1"/>
              <a:t>microcanales</a:t>
            </a:r>
            <a:r>
              <a:rPr lang="es-ES" altLang="es-ES_tradnl" dirty="0"/>
              <a:t> existentes en su pared. El gas que penetra en estos </a:t>
            </a:r>
            <a:r>
              <a:rPr lang="es-ES" altLang="es-ES_tradnl" dirty="0" err="1"/>
              <a:t>microcanales</a:t>
            </a:r>
            <a:r>
              <a:rPr lang="es-ES" altLang="es-ES_tradnl" dirty="0"/>
              <a:t> sufre una marcada aceleración transmitiendo parte de la energía cinética a las moléculas de gas que hay en el cuerpo de la </a:t>
            </a:r>
            <a:r>
              <a:rPr lang="es-ES" altLang="es-ES_tradnl" dirty="0" err="1"/>
              <a:t>Boussignac</a:t>
            </a:r>
            <a:r>
              <a:rPr lang="es-ES" altLang="es-ES_tradnl" dirty="0"/>
              <a:t>, creándose en su interior un efecto de diafragma por presión positiva igual que el generado por una turbina en el interior de un túnel. Para modificar el nivel de CPAP, es suficiente con variar la cantidad de gas inyectado en los </a:t>
            </a:r>
            <a:r>
              <a:rPr lang="es-ES" altLang="es-ES_tradnl" dirty="0" err="1"/>
              <a:t>microcanales</a:t>
            </a:r>
            <a:r>
              <a:rPr lang="es-ES" altLang="es-ES_tradnl" dirty="0"/>
              <a:t>. A mayor cantidad de gas inyectado, mayor será la presión generada. </a:t>
            </a:r>
            <a:endParaRPr lang="es-ES_tradnl" altLang="es-ES_tradnl" dirty="0"/>
          </a:p>
        </p:txBody>
      </p:sp>
    </p:spTree>
    <p:extLst>
      <p:ext uri="{BB962C8B-B14F-4D97-AF65-F5344CB8AC3E}">
        <p14:creationId xmlns:p14="http://schemas.microsoft.com/office/powerpoint/2010/main" val="1395367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F6457-63FF-304E-A897-89EAA5582BD1}" type="slidenum">
              <a:rPr lang="es-ES" altLang="es-ES_tradnl"/>
              <a:pPr>
                <a:defRPr/>
              </a:pPr>
              <a:t>15</a:t>
            </a:fld>
            <a:endParaRPr lang="es-ES" altLang="es-ES_tradnl"/>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defTabSz="457200" eaLnBrk="1" hangingPunct="1">
              <a:defRPr/>
            </a:pPr>
            <a:r>
              <a:rPr lang="es-ES" altLang="es-ES_tradnl" b="1" u="sng" dirty="0"/>
              <a:t>Ventajas de la CPAP </a:t>
            </a:r>
            <a:r>
              <a:rPr lang="es-ES" altLang="es-ES_tradnl" b="1" u="sng" dirty="0" err="1"/>
              <a:t>Boussignac-Vygon</a:t>
            </a:r>
            <a:r>
              <a:rPr lang="es-ES" altLang="es-ES_tradnl" b="1" u="sng" dirty="0"/>
              <a:t>®:</a:t>
            </a:r>
          </a:p>
          <a:p>
            <a:pPr marL="171450" indent="-171450" defTabSz="457200" eaLnBrk="1" hangingPunct="1">
              <a:buFont typeface="Arial" charset="0"/>
              <a:buChar char="•"/>
              <a:defRPr/>
            </a:pPr>
            <a:r>
              <a:rPr lang="es-ES" altLang="es-ES_tradnl" dirty="0"/>
              <a:t>Es un dispositivo de manejo sencillo, muy ligero y muy cómoda de instalar (Peso: 10 g – Medidas: Longitud 50 mm /Diámetro 20 mm)</a:t>
            </a:r>
          </a:p>
          <a:p>
            <a:pPr marL="171450" indent="-171450" defTabSz="457200" eaLnBrk="1" hangingPunct="1">
              <a:buFont typeface="Arial" charset="0"/>
              <a:buChar char="•"/>
              <a:defRPr/>
            </a:pPr>
            <a:r>
              <a:rPr lang="es-ES" altLang="es-ES_tradnl" dirty="0"/>
              <a:t>Posibilidad de monitorización del CO2</a:t>
            </a:r>
          </a:p>
          <a:p>
            <a:pPr marL="171450" indent="-171450" defTabSz="457200" eaLnBrk="1" hangingPunct="1">
              <a:buFont typeface="Arial" charset="0"/>
              <a:buChar char="•"/>
              <a:defRPr/>
            </a:pPr>
            <a:r>
              <a:rPr lang="es-ES" altLang="es-ES_tradnl" dirty="0"/>
              <a:t>Presenta un espacio muerto y un volumen sumamente bajo</a:t>
            </a:r>
          </a:p>
          <a:p>
            <a:pPr marL="171450" indent="-171450" defTabSz="457200" eaLnBrk="1" hangingPunct="1">
              <a:buFont typeface="Arial" charset="0"/>
              <a:buChar char="•"/>
              <a:defRPr/>
            </a:pPr>
            <a:r>
              <a:rPr lang="es-ES" altLang="es-ES_tradnl" b="1" dirty="0"/>
              <a:t>Sistema abierto: </a:t>
            </a:r>
            <a:r>
              <a:rPr lang="es-ES" altLang="es-ES_tradnl" dirty="0"/>
              <a:t>Protección contra la </a:t>
            </a:r>
            <a:r>
              <a:rPr lang="es-ES" altLang="es-ES_tradnl" dirty="0" err="1"/>
              <a:t>reinhalación</a:t>
            </a:r>
            <a:r>
              <a:rPr lang="es-ES" altLang="es-ES_tradnl" dirty="0"/>
              <a:t> por CO2 (</a:t>
            </a:r>
            <a:r>
              <a:rPr lang="es-ES" altLang="es-ES_tradnl" dirty="0" err="1"/>
              <a:t>rebreathing</a:t>
            </a:r>
            <a:r>
              <a:rPr lang="es-ES" altLang="es-ES_tradnl" dirty="0"/>
              <a:t>) en caso de avería de la fuente de O2 o de aire medicinal. Posibilidad de hacer pasar una sonda de aspiración o de realizar una </a:t>
            </a:r>
            <a:r>
              <a:rPr lang="es-ES" altLang="es-ES_tradnl" dirty="0" err="1"/>
              <a:t>broncoscopia</a:t>
            </a:r>
            <a:r>
              <a:rPr lang="es-ES" altLang="es-ES_tradnl" dirty="0"/>
              <a:t> bajo CPAP. Permite al paciente toser y comunicarse, lo que contribuye a disminuir el estrés</a:t>
            </a:r>
          </a:p>
          <a:p>
            <a:pPr marL="171450" indent="-171450" defTabSz="457200" eaLnBrk="1" hangingPunct="1">
              <a:buFont typeface="Arial" charset="0"/>
              <a:buChar char="•"/>
              <a:defRPr/>
            </a:pPr>
            <a:r>
              <a:rPr lang="es-ES" altLang="es-ES_tradnl" dirty="0"/>
              <a:t>La conexión a la fuente gaseosa se hace con la ayuda de un simple prolongador (como las mangueras de las mascarillas de oxigenoterapia de bajo o alto flujo)</a:t>
            </a:r>
          </a:p>
          <a:p>
            <a:pPr marL="171450" indent="-171450" defTabSz="457200" eaLnBrk="1" hangingPunct="1">
              <a:buFont typeface="Arial" charset="0"/>
              <a:buChar char="•"/>
              <a:defRPr/>
            </a:pPr>
            <a:r>
              <a:rPr lang="es-ES" altLang="es-ES_tradnl" dirty="0"/>
              <a:t>La regulación de la presión se realiza aumentando o disminuyendo el caudal de aporte gaseoso (depende del flujo de gas)</a:t>
            </a:r>
          </a:p>
          <a:p>
            <a:pPr marL="171450" indent="-171450" defTabSz="457200" eaLnBrk="1" hangingPunct="1">
              <a:buFont typeface="Arial" charset="0"/>
              <a:buChar char="•"/>
              <a:defRPr/>
            </a:pPr>
            <a:r>
              <a:rPr lang="es-ES" altLang="es-ES_tradnl" dirty="0"/>
              <a:t>Si el gas suministrado al paciente es aire se puede aportar oxígeno a través de la conexión distal translúcida incolora, empleada también para monitorización de la presión</a:t>
            </a:r>
          </a:p>
          <a:p>
            <a:pPr marL="171450" indent="-171450" defTabSz="457200" eaLnBrk="1" hangingPunct="1">
              <a:buFont typeface="Arial" charset="0"/>
              <a:buChar char="•"/>
              <a:defRPr/>
            </a:pPr>
            <a:r>
              <a:rPr lang="es-ES" altLang="es-ES_tradnl" b="1" dirty="0"/>
              <a:t>Flujo máximo: </a:t>
            </a:r>
            <a:r>
              <a:rPr lang="es-ES" altLang="es-ES_tradnl" dirty="0"/>
              <a:t>30 L/min</a:t>
            </a:r>
          </a:p>
          <a:p>
            <a:pPr marL="171450" indent="-171450" defTabSz="457200" eaLnBrk="1" hangingPunct="1">
              <a:buFont typeface="Arial" charset="0"/>
              <a:buChar char="•"/>
              <a:defRPr/>
            </a:pPr>
            <a:r>
              <a:rPr lang="es-ES" altLang="es-ES_tradnl" b="1" dirty="0"/>
              <a:t>Flujo pico: </a:t>
            </a:r>
            <a:r>
              <a:rPr lang="es-ES" altLang="es-ES_tradnl" dirty="0"/>
              <a:t>180 a 300 L/min</a:t>
            </a:r>
          </a:p>
          <a:p>
            <a:pPr marL="171450" indent="-171450" defTabSz="457200" eaLnBrk="1" hangingPunct="1">
              <a:buFont typeface="Arial" charset="0"/>
              <a:buChar char="•"/>
              <a:defRPr/>
            </a:pPr>
            <a:r>
              <a:rPr lang="es-ES" altLang="es-ES_tradnl" dirty="0"/>
              <a:t>Consumo de aire u oxígeno reducido</a:t>
            </a:r>
          </a:p>
          <a:p>
            <a:pPr marL="171450" indent="-171450" defTabSz="457200" eaLnBrk="1" hangingPunct="1">
              <a:buFont typeface="Arial" charset="0"/>
              <a:buChar char="•"/>
              <a:defRPr/>
            </a:pPr>
            <a:r>
              <a:rPr lang="es-ES" altLang="es-ES_tradnl" dirty="0"/>
              <a:t>Humidificación fisiológica de los gases (máscara)</a:t>
            </a:r>
          </a:p>
          <a:p>
            <a:pPr marL="171450" indent="-171450" defTabSz="457200" eaLnBrk="1" hangingPunct="1">
              <a:buFont typeface="Arial" charset="0"/>
              <a:buChar char="•"/>
              <a:defRPr/>
            </a:pPr>
            <a:r>
              <a:rPr lang="es-ES" altLang="es-ES_tradnl" dirty="0"/>
              <a:t>No hay barrido permanente</a:t>
            </a:r>
          </a:p>
          <a:p>
            <a:pPr marL="171450" indent="-171450" defTabSz="457200" eaLnBrk="1" hangingPunct="1">
              <a:buFont typeface="Arial" charset="0"/>
              <a:buChar char="•"/>
              <a:defRPr/>
            </a:pPr>
            <a:r>
              <a:rPr lang="es-ES" altLang="es-ES_tradnl" dirty="0"/>
              <a:t>No hay calentamiento de los gases</a:t>
            </a:r>
          </a:p>
          <a:p>
            <a:pPr marL="171450" indent="-171450" defTabSz="457200" eaLnBrk="1" hangingPunct="1">
              <a:buFont typeface="Arial" charset="0"/>
              <a:buChar char="•"/>
              <a:defRPr/>
            </a:pPr>
            <a:r>
              <a:rPr lang="es-ES" altLang="es-ES_tradnl" dirty="0"/>
              <a:t>Volumen reducido</a:t>
            </a:r>
          </a:p>
          <a:p>
            <a:pPr marL="171450" indent="-171450" defTabSz="457200" eaLnBrk="1" hangingPunct="1">
              <a:buFont typeface="Arial" charset="0"/>
              <a:buChar char="•"/>
              <a:defRPr/>
            </a:pPr>
            <a:r>
              <a:rPr lang="es-ES" altLang="es-ES_tradnl" dirty="0"/>
              <a:t>No hay necesidad de un sistema electrónico-bajo coste</a:t>
            </a:r>
            <a:endParaRPr lang="es-ES_tradnl" altLang="es-ES_tradnl" dirty="0"/>
          </a:p>
        </p:txBody>
      </p:sp>
    </p:spTree>
    <p:extLst>
      <p:ext uri="{BB962C8B-B14F-4D97-AF65-F5344CB8AC3E}">
        <p14:creationId xmlns:p14="http://schemas.microsoft.com/office/powerpoint/2010/main" val="13175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888CC9-8517-6042-8871-F39C41DE556E}" type="slidenum">
              <a:rPr lang="es-ES" altLang="es-ES_tradnl"/>
              <a:pPr>
                <a:defRPr/>
              </a:pPr>
              <a:t>16</a:t>
            </a:fld>
            <a:endParaRPr lang="es-ES" altLang="es-ES_tradnl"/>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s-ES_tradnl" sz="1200" b="1" u="sng" kern="1200" dirty="0">
                <a:solidFill>
                  <a:schemeClr val="tx1"/>
                </a:solidFill>
                <a:effectLst/>
                <a:latin typeface="+mn-lt"/>
                <a:ea typeface="+mn-ea"/>
                <a:cs typeface="+mn-cs"/>
              </a:rPr>
              <a:t>La CPAP de </a:t>
            </a:r>
            <a:r>
              <a:rPr lang="es-ES_tradnl" sz="1200" b="1" u="sng" kern="1200" dirty="0" err="1">
                <a:solidFill>
                  <a:schemeClr val="tx1"/>
                </a:solidFill>
                <a:effectLst/>
                <a:latin typeface="+mn-lt"/>
                <a:ea typeface="+mn-ea"/>
                <a:cs typeface="+mn-cs"/>
              </a:rPr>
              <a:t>Boussignac</a:t>
            </a:r>
            <a:r>
              <a:rPr lang="es-ES_tradnl" sz="1200" b="1" u="sng" kern="1200" dirty="0">
                <a:solidFill>
                  <a:schemeClr val="tx1"/>
                </a:solidFill>
                <a:effectLst/>
                <a:latin typeface="+mn-lt"/>
                <a:ea typeface="+mn-ea"/>
                <a:cs typeface="+mn-cs"/>
              </a:rPr>
              <a:t> permite variar la </a:t>
            </a:r>
            <a:r>
              <a:rPr lang="es-ES" sz="1200" b="1" u="sng" kern="1200" dirty="0">
                <a:solidFill>
                  <a:schemeClr val="tx1"/>
                </a:solidFill>
                <a:effectLst/>
                <a:latin typeface="+mn-lt"/>
                <a:ea typeface="+mn-ea"/>
                <a:cs typeface="+mn-cs"/>
              </a:rPr>
              <a:t>FiO</a:t>
            </a:r>
            <a:r>
              <a:rPr lang="es-ES" sz="1200" b="1" u="sng" kern="1200" baseline="-25000" dirty="0">
                <a:solidFill>
                  <a:schemeClr val="tx1"/>
                </a:solidFill>
                <a:effectLst/>
                <a:latin typeface="+mn-lt"/>
                <a:ea typeface="+mn-ea"/>
                <a:cs typeface="+mn-cs"/>
              </a:rPr>
              <a:t>2 </a:t>
            </a:r>
            <a:r>
              <a:rPr lang="es-ES_tradnl" sz="1200" b="1" u="sng" kern="1200" dirty="0">
                <a:solidFill>
                  <a:schemeClr val="tx1"/>
                </a:solidFill>
                <a:effectLst/>
                <a:latin typeface="+mn-lt"/>
                <a:ea typeface="+mn-ea"/>
                <a:cs typeface="+mn-cs"/>
              </a:rPr>
              <a:t>de tres formas distintas:</a:t>
            </a:r>
          </a:p>
          <a:p>
            <a:endParaRPr lang="es-ES_tradnl" sz="1200" b="1" u="sng" kern="1200" dirty="0">
              <a:solidFill>
                <a:schemeClr val="tx1"/>
              </a:solidFill>
              <a:effectLst/>
              <a:latin typeface="+mn-lt"/>
              <a:ea typeface="+mn-ea"/>
              <a:cs typeface="+mn-cs"/>
            </a:endParaRPr>
          </a:p>
          <a:p>
            <a:pPr marL="228600" lvl="0" indent="-228600">
              <a:buFont typeface="+mj-lt"/>
              <a:buAutoNum type="arabicPeriod"/>
            </a:pPr>
            <a:r>
              <a:rPr lang="es-ES_tradnl" sz="1200" kern="1200" dirty="0">
                <a:solidFill>
                  <a:schemeClr val="tx1"/>
                </a:solidFill>
                <a:effectLst/>
                <a:latin typeface="+mn-lt"/>
                <a:ea typeface="+mn-ea"/>
                <a:cs typeface="+mn-cs"/>
              </a:rPr>
              <a:t>La primera posibilidad consiste en conectar la </a:t>
            </a:r>
            <a:r>
              <a:rPr lang="es-ES_tradnl" sz="1200" kern="1200" dirty="0" err="1">
                <a:solidFill>
                  <a:schemeClr val="tx1"/>
                </a:solidFill>
                <a:effectLst/>
                <a:latin typeface="+mn-lt"/>
                <a:ea typeface="+mn-ea"/>
                <a:cs typeface="+mn-cs"/>
              </a:rPr>
              <a:t>tubuladura</a:t>
            </a:r>
            <a:r>
              <a:rPr lang="es-ES_tradnl" sz="1200" kern="1200" dirty="0">
                <a:solidFill>
                  <a:schemeClr val="tx1"/>
                </a:solidFill>
                <a:effectLst/>
                <a:latin typeface="+mn-lt"/>
                <a:ea typeface="+mn-ea"/>
                <a:cs typeface="+mn-cs"/>
              </a:rPr>
              <a:t> a un rotámetro (</a:t>
            </a:r>
            <a:r>
              <a:rPr lang="es-ES_tradnl" sz="1200" kern="1200" dirty="0" err="1">
                <a:solidFill>
                  <a:schemeClr val="tx1"/>
                </a:solidFill>
                <a:effectLst/>
                <a:latin typeface="+mn-lt"/>
                <a:ea typeface="+mn-ea"/>
                <a:cs typeface="+mn-cs"/>
              </a:rPr>
              <a:t>caudalímetro</a:t>
            </a:r>
            <a:r>
              <a:rPr lang="es-ES_tradnl" sz="1200" kern="1200" dirty="0">
                <a:solidFill>
                  <a:schemeClr val="tx1"/>
                </a:solidFill>
                <a:effectLst/>
                <a:latin typeface="+mn-lt"/>
                <a:ea typeface="+mn-ea"/>
                <a:cs typeface="+mn-cs"/>
              </a:rPr>
              <a:t>) mezclador de aire/oxígeno de alto flujo.</a:t>
            </a:r>
          </a:p>
          <a:p>
            <a:pPr marL="228600" indent="-228600">
              <a:buFont typeface="+mj-lt"/>
              <a:buAutoNum type="arabicPeriod"/>
            </a:pPr>
            <a:endParaRPr lang="es-ES_tradnl" sz="1200" kern="1200" dirty="0">
              <a:solidFill>
                <a:schemeClr val="tx1"/>
              </a:solidFill>
              <a:effectLst/>
              <a:latin typeface="+mn-lt"/>
              <a:ea typeface="+mn-ea"/>
              <a:cs typeface="+mn-cs"/>
            </a:endParaRPr>
          </a:p>
          <a:p>
            <a:pPr marL="228600" lvl="0" indent="-228600">
              <a:buFont typeface="+mj-lt"/>
              <a:buAutoNum type="arabicPeriod"/>
            </a:pPr>
            <a:r>
              <a:rPr lang="es-ES_tradnl" sz="1200" kern="1200" dirty="0">
                <a:solidFill>
                  <a:schemeClr val="tx1"/>
                </a:solidFill>
                <a:effectLst/>
                <a:latin typeface="+mn-lt"/>
                <a:ea typeface="+mn-ea"/>
                <a:cs typeface="+mn-cs"/>
              </a:rPr>
              <a:t>La CPAP de </a:t>
            </a:r>
            <a:r>
              <a:rPr lang="es-ES_tradnl" sz="1200" kern="1200" dirty="0" err="1">
                <a:solidFill>
                  <a:schemeClr val="tx1"/>
                </a:solidFill>
                <a:effectLst/>
                <a:latin typeface="+mn-lt"/>
                <a:ea typeface="+mn-ea"/>
                <a:cs typeface="+mn-cs"/>
              </a:rPr>
              <a:t>Boussignac</a:t>
            </a:r>
            <a:r>
              <a:rPr lang="es-ES_tradnl" sz="1200" kern="1200" dirty="0">
                <a:solidFill>
                  <a:schemeClr val="tx1"/>
                </a:solidFill>
                <a:effectLst/>
                <a:latin typeface="+mn-lt"/>
                <a:ea typeface="+mn-ea"/>
                <a:cs typeface="+mn-cs"/>
              </a:rPr>
              <a:t> permite administrar una</a:t>
            </a:r>
            <a:r>
              <a:rPr lang="es-ES" sz="1200" kern="1200" dirty="0">
                <a:solidFill>
                  <a:schemeClr val="tx1"/>
                </a:solidFill>
                <a:effectLst/>
                <a:latin typeface="+mn-lt"/>
                <a:ea typeface="+mn-ea"/>
                <a:cs typeface="+mn-cs"/>
              </a:rPr>
              <a:t> FiO</a:t>
            </a:r>
            <a:r>
              <a:rPr lang="es-ES" sz="1200" kern="1200" baseline="-25000" dirty="0">
                <a:solidFill>
                  <a:schemeClr val="tx1"/>
                </a:solidFill>
                <a:effectLst/>
                <a:latin typeface="+mn-lt"/>
                <a:ea typeface="+mn-ea"/>
                <a:cs typeface="+mn-cs"/>
              </a:rPr>
              <a:t>2 </a:t>
            </a:r>
            <a:r>
              <a:rPr lang="es-ES_tradnl" sz="1200" kern="1200" dirty="0">
                <a:solidFill>
                  <a:schemeClr val="tx1"/>
                </a:solidFill>
                <a:effectLst/>
                <a:latin typeface="+mn-lt"/>
                <a:ea typeface="+mn-ea"/>
                <a:cs typeface="+mn-cs"/>
              </a:rPr>
              <a:t>determinada con una presión adecuada mezclando tanto aire medicinal por una de las conexiones y oxigeno por el conector restante indistintamente siguiendo las tablas (Tabla 9.1 y 9.2). Así, por ejemplo, para obtener una </a:t>
            </a:r>
            <a:r>
              <a:rPr lang="es-ES" sz="1200" kern="1200" dirty="0">
                <a:solidFill>
                  <a:schemeClr val="tx1"/>
                </a:solidFill>
                <a:effectLst/>
                <a:latin typeface="+mn-lt"/>
                <a:ea typeface="+mn-ea"/>
                <a:cs typeface="+mn-cs"/>
              </a:rPr>
              <a:t>FiO</a:t>
            </a:r>
            <a:r>
              <a:rPr lang="es-ES" sz="1200" kern="1200" baseline="-250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 0,6 con una presión de 7 </a:t>
            </a:r>
            <a:r>
              <a:rPr lang="es-ES" sz="1200" kern="1200" dirty="0">
                <a:solidFill>
                  <a:schemeClr val="tx1"/>
                </a:solidFill>
                <a:effectLst/>
                <a:latin typeface="+mn-lt"/>
                <a:ea typeface="+mn-ea"/>
                <a:cs typeface="+mn-cs"/>
              </a:rPr>
              <a:t>cmH</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O</a:t>
            </a:r>
            <a:r>
              <a:rPr lang="es-ES_tradnl" sz="1200" kern="1200" dirty="0">
                <a:solidFill>
                  <a:schemeClr val="tx1"/>
                </a:solidFill>
                <a:effectLst/>
                <a:latin typeface="+mn-lt"/>
                <a:ea typeface="+mn-ea"/>
                <a:cs typeface="+mn-cs"/>
              </a:rPr>
              <a:t> aplicaremos un flujo de oxigeno de 19 L/min. con el rotámetro de oxígeno por la conexión verde proximal mientras que por la conexión distal (incolora traslúcida) aplicaremos un flujo de aire a 20 L/min. mediante el otro rotámetro disponible en el maletín apropiado para aire medicinal.</a:t>
            </a:r>
          </a:p>
          <a:p>
            <a:pPr marL="228600" lvl="0" indent="-228600">
              <a:buFont typeface="+mj-lt"/>
              <a:buAutoNum type="arabicPeriod"/>
            </a:pPr>
            <a:endParaRPr lang="es-ES_tradnl" sz="1200" kern="1200" dirty="0">
              <a:solidFill>
                <a:schemeClr val="tx1"/>
              </a:solidFill>
              <a:effectLst/>
              <a:latin typeface="+mn-lt"/>
              <a:ea typeface="+mn-ea"/>
              <a:cs typeface="+mn-cs"/>
            </a:endParaRPr>
          </a:p>
          <a:p>
            <a:pPr marL="228600" lvl="0" indent="-228600">
              <a:buFont typeface="+mj-lt"/>
              <a:buAutoNum type="arabicPeriod"/>
            </a:pPr>
            <a:r>
              <a:rPr lang="es-ES_tradnl" sz="1200" kern="1200" dirty="0">
                <a:solidFill>
                  <a:schemeClr val="tx1"/>
                </a:solidFill>
                <a:effectLst/>
                <a:latin typeface="+mn-lt"/>
                <a:ea typeface="+mn-ea"/>
                <a:cs typeface="+mn-cs"/>
              </a:rPr>
              <a:t>La CPAP de </a:t>
            </a:r>
            <a:r>
              <a:rPr lang="es-ES_tradnl" sz="1200" kern="1200" dirty="0" err="1">
                <a:solidFill>
                  <a:schemeClr val="tx1"/>
                </a:solidFill>
                <a:effectLst/>
                <a:latin typeface="+mn-lt"/>
                <a:ea typeface="+mn-ea"/>
                <a:cs typeface="+mn-cs"/>
              </a:rPr>
              <a:t>Boussignac</a:t>
            </a:r>
            <a:r>
              <a:rPr lang="es-ES_tradnl" sz="1200" kern="1200" dirty="0">
                <a:solidFill>
                  <a:schemeClr val="tx1"/>
                </a:solidFill>
                <a:effectLst/>
                <a:latin typeface="+mn-lt"/>
                <a:ea typeface="+mn-ea"/>
                <a:cs typeface="+mn-cs"/>
              </a:rPr>
              <a:t> también permite administrar una </a:t>
            </a:r>
            <a:r>
              <a:rPr lang="es-ES" sz="1200" kern="1200" dirty="0">
                <a:solidFill>
                  <a:schemeClr val="tx1"/>
                </a:solidFill>
                <a:effectLst/>
                <a:latin typeface="+mn-lt"/>
                <a:ea typeface="+mn-ea"/>
                <a:cs typeface="+mn-cs"/>
              </a:rPr>
              <a:t>FiO</a:t>
            </a:r>
            <a:r>
              <a:rPr lang="es-ES" sz="1200" kern="1200" baseline="-250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determinada utilizando el anillo regulador de </a:t>
            </a:r>
            <a:r>
              <a:rPr lang="es-ES" sz="1200" kern="1200" dirty="0">
                <a:solidFill>
                  <a:schemeClr val="tx1"/>
                </a:solidFill>
                <a:effectLst/>
                <a:latin typeface="+mn-lt"/>
                <a:ea typeface="+mn-ea"/>
                <a:cs typeface="+mn-cs"/>
              </a:rPr>
              <a:t>FiO</a:t>
            </a:r>
            <a:r>
              <a:rPr lang="es-ES" sz="1200" kern="1200" baseline="-250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Se intercala el mismo entre la válvula y la mascarilla y se ajusta el anillo a la </a:t>
            </a:r>
            <a:r>
              <a:rPr lang="es-ES" sz="1200" kern="1200" dirty="0">
                <a:solidFill>
                  <a:schemeClr val="tx1"/>
                </a:solidFill>
                <a:effectLst/>
                <a:latin typeface="+mn-lt"/>
                <a:ea typeface="+mn-ea"/>
                <a:cs typeface="+mn-cs"/>
              </a:rPr>
              <a:t>FiO</a:t>
            </a:r>
            <a:r>
              <a:rPr lang="es-ES" sz="1200" kern="1200" baseline="-250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deseada. Cuando utilizamos el anillo regulador con una </a:t>
            </a:r>
            <a:r>
              <a:rPr lang="es-ES" sz="1200" kern="1200" dirty="0">
                <a:solidFill>
                  <a:schemeClr val="tx1"/>
                </a:solidFill>
                <a:effectLst/>
                <a:latin typeface="+mn-lt"/>
                <a:ea typeface="+mn-ea"/>
                <a:cs typeface="+mn-cs"/>
              </a:rPr>
              <a:t>FiO</a:t>
            </a:r>
            <a:r>
              <a:rPr lang="es-ES" sz="1200" kern="1200" baseline="-250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 0,5 se obtiene una presión positiva máxima alrededor de 7 </a:t>
            </a:r>
            <a:r>
              <a:rPr lang="es-ES" sz="1200" kern="1200" dirty="0">
                <a:solidFill>
                  <a:schemeClr val="tx1"/>
                </a:solidFill>
                <a:effectLst/>
                <a:latin typeface="+mn-lt"/>
                <a:ea typeface="+mn-ea"/>
                <a:cs typeface="+mn-cs"/>
              </a:rPr>
              <a:t>cmH</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O</a:t>
            </a:r>
            <a:r>
              <a:rPr lang="es-ES_tradnl" sz="1200" kern="1200" dirty="0">
                <a:solidFill>
                  <a:schemeClr val="tx1"/>
                </a:solidFill>
                <a:effectLst/>
                <a:latin typeface="+mn-lt"/>
                <a:ea typeface="+mn-ea"/>
                <a:cs typeface="+mn-cs"/>
              </a:rPr>
              <a:t> con el rotámetro a 30 L/min; para una </a:t>
            </a:r>
            <a:r>
              <a:rPr lang="es-ES" sz="1200" kern="1200" dirty="0">
                <a:solidFill>
                  <a:schemeClr val="tx1"/>
                </a:solidFill>
                <a:effectLst/>
                <a:latin typeface="+mn-lt"/>
                <a:ea typeface="+mn-ea"/>
                <a:cs typeface="+mn-cs"/>
              </a:rPr>
              <a:t>FiO</a:t>
            </a:r>
            <a:r>
              <a:rPr lang="es-ES" sz="1200" kern="1200" baseline="-250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 0,35 con el anillo regulador se obtiene una presión positiva máxima de 5 </a:t>
            </a:r>
            <a:r>
              <a:rPr lang="es-ES" sz="1200" kern="1200" dirty="0">
                <a:solidFill>
                  <a:schemeClr val="tx1"/>
                </a:solidFill>
                <a:effectLst/>
                <a:latin typeface="+mn-lt"/>
                <a:ea typeface="+mn-ea"/>
                <a:cs typeface="+mn-cs"/>
              </a:rPr>
              <a:t>cmH</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O</a:t>
            </a:r>
            <a:r>
              <a:rPr lang="es-ES_tradnl" sz="1200" kern="1200" dirty="0">
                <a:solidFill>
                  <a:schemeClr val="tx1"/>
                </a:solidFill>
                <a:effectLst/>
                <a:latin typeface="+mn-lt"/>
                <a:ea typeface="+mn-ea"/>
                <a:cs typeface="+mn-cs"/>
              </a:rPr>
              <a:t> con el rotámetro a 30 L/min.</a:t>
            </a:r>
          </a:p>
        </p:txBody>
      </p:sp>
    </p:spTree>
    <p:extLst>
      <p:ext uri="{BB962C8B-B14F-4D97-AF65-F5344CB8AC3E}">
        <p14:creationId xmlns:p14="http://schemas.microsoft.com/office/powerpoint/2010/main" val="2109637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99A6C9-A893-1341-B6EF-A60B1333BAA7}" type="slidenum">
              <a:rPr lang="es-ES" altLang="es-ES_tradnl"/>
              <a:pPr>
                <a:defRPr/>
              </a:pPr>
              <a:t>17</a:t>
            </a:fld>
            <a:endParaRPr lang="es-ES" altLang="es-ES_tradnl"/>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defTabSz="457200" eaLnBrk="1" hangingPunct="1">
              <a:defRPr/>
            </a:pPr>
            <a:r>
              <a:rPr lang="es-ES_tradnl" altLang="es-ES_tradnl" b="1" dirty="0"/>
              <a:t>EL </a:t>
            </a:r>
            <a:r>
              <a:rPr lang="es-ES" altLang="es-ES_tradnl" sz="1200" b="1" dirty="0">
                <a:solidFill>
                  <a:srgbClr val="002060"/>
                </a:solidFill>
              </a:rPr>
              <a:t>O-</a:t>
            </a:r>
            <a:r>
              <a:rPr lang="es-ES" altLang="es-ES_tradnl" sz="1200" b="1" dirty="0" err="1">
                <a:solidFill>
                  <a:srgbClr val="002060"/>
                </a:solidFill>
              </a:rPr>
              <a:t>Two</a:t>
            </a:r>
            <a:r>
              <a:rPr lang="es-ES" altLang="es-ES_tradnl" sz="1200" b="1" dirty="0">
                <a:solidFill>
                  <a:srgbClr val="002060"/>
                </a:solidFill>
              </a:rPr>
              <a:t> CPAP</a:t>
            </a:r>
            <a:r>
              <a:rPr lang="es-ES" altLang="es-ES_tradnl" sz="1200" b="1" baseline="42000" dirty="0">
                <a:solidFill>
                  <a:srgbClr val="002060"/>
                </a:solidFill>
              </a:rPr>
              <a:t>TM      </a:t>
            </a:r>
            <a:endParaRPr lang="es-ES" altLang="es-ES_tradnl" sz="1200" b="1" baseline="0" dirty="0">
              <a:solidFill>
                <a:srgbClr val="002060"/>
              </a:solidFill>
            </a:endParaRPr>
          </a:p>
          <a:p>
            <a:pPr defTabSz="457200" eaLnBrk="1" hangingPunct="1">
              <a:defRPr/>
            </a:pPr>
            <a:endParaRPr lang="es-ES" altLang="es-ES_tradnl" sz="1200" baseline="0" dirty="0">
              <a:solidFill>
                <a:srgbClr val="002060"/>
              </a:solidFill>
            </a:endParaRPr>
          </a:p>
          <a:p>
            <a:pPr defTabSz="457200" eaLnBrk="1" hangingPunct="1">
              <a:defRPr/>
            </a:pPr>
            <a:r>
              <a:rPr lang="es-ES" altLang="es-ES_tradnl" sz="1200" baseline="0" dirty="0">
                <a:solidFill>
                  <a:srgbClr val="002060"/>
                </a:solidFill>
              </a:rPr>
              <a:t>Se trata de un dispositivo abierto de CPAP. El ajuste del nivel de CPAP se consigue ajustando el flujo de salida de su regulador de oxigenoterapia. El tratamiento nebulizador se puede proporcionar en línea añadiendo una pieza en T. Un puerto </a:t>
            </a:r>
            <a:r>
              <a:rPr lang="es-ES" altLang="es-ES_tradnl" sz="1200" baseline="0" dirty="0" err="1">
                <a:solidFill>
                  <a:srgbClr val="002060"/>
                </a:solidFill>
              </a:rPr>
              <a:t>luer-lock</a:t>
            </a:r>
            <a:r>
              <a:rPr lang="es-ES" altLang="es-ES_tradnl" sz="1200" baseline="0" dirty="0">
                <a:solidFill>
                  <a:srgbClr val="002060"/>
                </a:solidFill>
              </a:rPr>
              <a:t> se encuentra en el dispositivo para conectar un manómetro de presión. Consumo de oxigeno de 8 – 25 L/min. Amplia gama de CPAP 5-20 cmH</a:t>
            </a:r>
            <a:r>
              <a:rPr lang="es-ES" altLang="es-ES_tradnl" sz="1200" baseline="-25000" dirty="0">
                <a:solidFill>
                  <a:srgbClr val="002060"/>
                </a:solidFill>
              </a:rPr>
              <a:t>2</a:t>
            </a:r>
            <a:r>
              <a:rPr lang="es-ES" altLang="es-ES_tradnl" sz="1200" baseline="0" dirty="0">
                <a:solidFill>
                  <a:srgbClr val="002060"/>
                </a:solidFill>
              </a:rPr>
              <a:t>O.</a:t>
            </a:r>
            <a:endParaRPr lang="es-ES_tradnl" altLang="es-ES_tradnl" dirty="0"/>
          </a:p>
        </p:txBody>
      </p:sp>
    </p:spTree>
    <p:extLst>
      <p:ext uri="{BB962C8B-B14F-4D97-AF65-F5344CB8AC3E}">
        <p14:creationId xmlns:p14="http://schemas.microsoft.com/office/powerpoint/2010/main" val="4083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085B56-6B34-6F4D-8AC9-D83CE3AE8C29}" type="slidenum">
              <a:rPr lang="es-ES" altLang="es-ES_tradnl"/>
              <a:pPr>
                <a:defRPr/>
              </a:pPr>
              <a:t>18</a:t>
            </a:fld>
            <a:endParaRPr lang="es-ES" altLang="es-ES_tradnl"/>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pPr eaLnBrk="1" hangingPunct="1">
              <a:lnSpc>
                <a:spcPct val="80000"/>
              </a:lnSpc>
              <a:buClr>
                <a:srgbClr val="FF0066"/>
              </a:buClr>
            </a:pPr>
            <a:r>
              <a:rPr lang="es-ES" altLang="es-ES_tradnl" sz="2200" b="1" u="sng" dirty="0">
                <a:solidFill>
                  <a:srgbClr val="000066"/>
                </a:solidFill>
              </a:rPr>
              <a:t>Compuesto por los siguientes elementos</a:t>
            </a:r>
            <a:r>
              <a:rPr lang="es-ES" altLang="es-ES_tradnl" sz="2200" u="sng" dirty="0">
                <a:solidFill>
                  <a:srgbClr val="000066"/>
                </a:solidFill>
              </a:rPr>
              <a:t>:</a:t>
            </a:r>
          </a:p>
          <a:p>
            <a:pPr marL="800100" lvl="1" indent="-342900" eaLnBrk="1" hangingPunct="1">
              <a:lnSpc>
                <a:spcPct val="80000"/>
              </a:lnSpc>
              <a:buClr>
                <a:srgbClr val="00FFCC"/>
              </a:buClr>
              <a:buFont typeface="Arial" charset="0"/>
              <a:buChar char="•"/>
            </a:pPr>
            <a:r>
              <a:rPr lang="es-ES" altLang="es-ES_tradnl" sz="2200" dirty="0">
                <a:solidFill>
                  <a:srgbClr val="000066"/>
                </a:solidFill>
              </a:rPr>
              <a:t>Generador de flujo variable con FiO</a:t>
            </a:r>
            <a:r>
              <a:rPr lang="es-ES" altLang="es-ES_tradnl" sz="2200" baseline="-25000" dirty="0">
                <a:solidFill>
                  <a:srgbClr val="000066"/>
                </a:solidFill>
              </a:rPr>
              <a:t>2</a:t>
            </a:r>
            <a:r>
              <a:rPr lang="es-ES" altLang="es-ES_tradnl" sz="2200" dirty="0">
                <a:solidFill>
                  <a:srgbClr val="000066"/>
                </a:solidFill>
              </a:rPr>
              <a:t> ajustable y flujos de hasta 130 L/min</a:t>
            </a:r>
          </a:p>
          <a:p>
            <a:pPr marL="800100" lvl="1" indent="-342900" eaLnBrk="1" hangingPunct="1">
              <a:lnSpc>
                <a:spcPct val="80000"/>
              </a:lnSpc>
              <a:buClr>
                <a:srgbClr val="00FFCC"/>
              </a:buClr>
              <a:buFont typeface="Arial" charset="0"/>
              <a:buChar char="•"/>
            </a:pPr>
            <a:r>
              <a:rPr lang="es-ES" altLang="es-ES_tradnl" sz="2200" dirty="0">
                <a:solidFill>
                  <a:srgbClr val="000066"/>
                </a:solidFill>
              </a:rPr>
              <a:t>Válvula de PEEP de </a:t>
            </a:r>
            <a:r>
              <a:rPr lang="es-ES" altLang="es-ES_tradnl" sz="2200" i="1" dirty="0">
                <a:solidFill>
                  <a:srgbClr val="000066"/>
                </a:solidFill>
              </a:rPr>
              <a:t>umbral de resistencia</a:t>
            </a:r>
            <a:r>
              <a:rPr lang="es-ES" altLang="es-ES_tradnl" sz="2200" dirty="0">
                <a:solidFill>
                  <a:srgbClr val="000066"/>
                </a:solidFill>
              </a:rPr>
              <a:t> por muelle fija, disponibles en 2.5, 5, 7.5, 10, 12.5, 15 y 20 cmH</a:t>
            </a:r>
            <a:r>
              <a:rPr lang="es-ES" altLang="es-ES_tradnl" sz="2200" baseline="-25000" dirty="0">
                <a:solidFill>
                  <a:srgbClr val="000066"/>
                </a:solidFill>
              </a:rPr>
              <a:t>2</a:t>
            </a:r>
            <a:r>
              <a:rPr lang="es-ES" altLang="es-ES_tradnl" sz="2200" dirty="0">
                <a:solidFill>
                  <a:srgbClr val="000066"/>
                </a:solidFill>
              </a:rPr>
              <a:t>O</a:t>
            </a:r>
          </a:p>
          <a:p>
            <a:pPr marL="800100" lvl="1" indent="-342900" eaLnBrk="1" hangingPunct="1">
              <a:lnSpc>
                <a:spcPct val="80000"/>
              </a:lnSpc>
              <a:buClr>
                <a:srgbClr val="00FFCC"/>
              </a:buClr>
              <a:buFont typeface="Arial" charset="0"/>
              <a:buChar char="•"/>
            </a:pPr>
            <a:r>
              <a:rPr lang="es-ES" altLang="es-ES_tradnl" sz="2200" dirty="0">
                <a:solidFill>
                  <a:srgbClr val="000066"/>
                </a:solidFill>
              </a:rPr>
              <a:t>Mascarilla facial con almohadillado de aire</a:t>
            </a:r>
          </a:p>
          <a:p>
            <a:pPr marL="800100" lvl="1" indent="-342900" eaLnBrk="1" hangingPunct="1">
              <a:lnSpc>
                <a:spcPct val="80000"/>
              </a:lnSpc>
              <a:buClr>
                <a:srgbClr val="00FFCC"/>
              </a:buClr>
              <a:buFont typeface="Arial" charset="0"/>
              <a:buChar char="•"/>
            </a:pPr>
            <a:r>
              <a:rPr lang="es-ES" altLang="es-ES_tradnl" sz="2200" dirty="0">
                <a:solidFill>
                  <a:srgbClr val="000066"/>
                </a:solidFill>
              </a:rPr>
              <a:t>Filtro a la entrada de aire</a:t>
            </a:r>
          </a:p>
          <a:p>
            <a:pPr marL="800100" lvl="1" indent="-342900" eaLnBrk="1" hangingPunct="1">
              <a:lnSpc>
                <a:spcPct val="80000"/>
              </a:lnSpc>
              <a:buClr>
                <a:srgbClr val="00FFCC"/>
              </a:buClr>
              <a:buFont typeface="Arial" charset="0"/>
              <a:buChar char="•"/>
            </a:pPr>
            <a:r>
              <a:rPr lang="es-ES" altLang="es-ES_tradnl" sz="2200" dirty="0">
                <a:solidFill>
                  <a:srgbClr val="000066"/>
                </a:solidFill>
              </a:rPr>
              <a:t>Manómetro y analizador de oxígeno (opcional) </a:t>
            </a:r>
          </a:p>
        </p:txBody>
      </p:sp>
    </p:spTree>
    <p:extLst>
      <p:ext uri="{BB962C8B-B14F-4D97-AF65-F5344CB8AC3E}">
        <p14:creationId xmlns:p14="http://schemas.microsoft.com/office/powerpoint/2010/main" val="1760131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546ADC-E0F4-1749-82DC-86CE01B010AB}" type="slidenum">
              <a:rPr lang="es-ES" altLang="es-ES_tradnl"/>
              <a:pPr>
                <a:defRPr/>
              </a:pPr>
              <a:t>19</a:t>
            </a:fld>
            <a:endParaRPr lang="es-ES" altLang="es-ES_tradnl"/>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marL="0" indent="0" eaLnBrk="1" hangingPunct="1">
              <a:buClr>
                <a:srgbClr val="FF0066"/>
              </a:buClr>
              <a:buNone/>
            </a:pPr>
            <a:r>
              <a:rPr lang="es-ES" altLang="es-ES_tradnl" sz="2200" b="1" u="sng" kern="0" dirty="0">
                <a:solidFill>
                  <a:srgbClr val="000066"/>
                </a:solidFill>
              </a:rPr>
              <a:t>Características del sistema:</a:t>
            </a:r>
          </a:p>
          <a:p>
            <a:pPr marL="742950" lvl="1" indent="-285750" eaLnBrk="1" hangingPunct="1">
              <a:lnSpc>
                <a:spcPct val="90000"/>
              </a:lnSpc>
              <a:buClr>
                <a:srgbClr val="00FFCC"/>
              </a:buClr>
              <a:buFont typeface="Arial" charset="0"/>
              <a:buChar char="•"/>
            </a:pPr>
            <a:r>
              <a:rPr lang="es-ES" altLang="es-ES_tradnl" sz="1800" dirty="0">
                <a:solidFill>
                  <a:srgbClr val="000066"/>
                </a:solidFill>
              </a:rPr>
              <a:t>Mínimas oscilaciones entre inspiración y espiración</a:t>
            </a:r>
          </a:p>
          <a:p>
            <a:pPr marL="742950" lvl="1" indent="-285750" eaLnBrk="1" hangingPunct="1">
              <a:lnSpc>
                <a:spcPct val="90000"/>
              </a:lnSpc>
              <a:buClr>
                <a:srgbClr val="00FFCC"/>
              </a:buClr>
              <a:buFont typeface="Arial" charset="0"/>
              <a:buChar char="•"/>
            </a:pPr>
            <a:r>
              <a:rPr lang="es-ES" altLang="es-ES_tradnl" sz="1800" dirty="0">
                <a:solidFill>
                  <a:srgbClr val="000066"/>
                </a:solidFill>
              </a:rPr>
              <a:t>Fácil manejo, ajustando el </a:t>
            </a:r>
            <a:r>
              <a:rPr lang="es-ES" altLang="es-ES_tradnl" sz="1800" dirty="0" err="1">
                <a:solidFill>
                  <a:srgbClr val="000066"/>
                </a:solidFill>
              </a:rPr>
              <a:t>caudalímetro</a:t>
            </a:r>
            <a:r>
              <a:rPr lang="es-ES" altLang="es-ES_tradnl" sz="1800" dirty="0">
                <a:solidFill>
                  <a:srgbClr val="000066"/>
                </a:solidFill>
              </a:rPr>
              <a:t> según la tabla de valores</a:t>
            </a:r>
          </a:p>
          <a:p>
            <a:pPr marL="742950" lvl="1" indent="-285750" eaLnBrk="1" hangingPunct="1">
              <a:lnSpc>
                <a:spcPct val="90000"/>
              </a:lnSpc>
              <a:buClr>
                <a:srgbClr val="00FFCC"/>
              </a:buClr>
              <a:buFont typeface="Arial" charset="0"/>
              <a:buChar char="•"/>
            </a:pPr>
            <a:r>
              <a:rPr lang="es-ES" altLang="es-ES_tradnl" sz="1800" dirty="0">
                <a:solidFill>
                  <a:srgbClr val="000066"/>
                </a:solidFill>
              </a:rPr>
              <a:t>El fuelle del equipo está concebido para una duración prolongada</a:t>
            </a:r>
          </a:p>
          <a:p>
            <a:pPr marL="742950" lvl="1" indent="-285750" eaLnBrk="1" hangingPunct="1">
              <a:lnSpc>
                <a:spcPct val="90000"/>
              </a:lnSpc>
              <a:buClr>
                <a:srgbClr val="00FFCC"/>
              </a:buClr>
              <a:buFont typeface="Arial" charset="0"/>
              <a:buChar char="•"/>
            </a:pPr>
            <a:r>
              <a:rPr lang="es-ES" altLang="es-ES_tradnl" sz="1800" dirty="0">
                <a:solidFill>
                  <a:srgbClr val="000066"/>
                </a:solidFill>
              </a:rPr>
              <a:t>Disminuye el WOB gracias a la gran </a:t>
            </a:r>
            <a:r>
              <a:rPr lang="es-ES" altLang="es-ES_tradnl" sz="1800" dirty="0" err="1">
                <a:solidFill>
                  <a:srgbClr val="000066"/>
                </a:solidFill>
              </a:rPr>
              <a:t>compliance</a:t>
            </a:r>
            <a:r>
              <a:rPr lang="es-ES" altLang="es-ES_tradnl" sz="1800" dirty="0">
                <a:solidFill>
                  <a:srgbClr val="000066"/>
                </a:solidFill>
              </a:rPr>
              <a:t> del reservorio y a la mínima resistencia del circuito neumático</a:t>
            </a:r>
          </a:p>
          <a:p>
            <a:pPr marL="742950" lvl="1" indent="-285750" eaLnBrk="1" hangingPunct="1">
              <a:lnSpc>
                <a:spcPct val="90000"/>
              </a:lnSpc>
              <a:buClr>
                <a:srgbClr val="00FFCC"/>
              </a:buClr>
              <a:buFont typeface="Arial" charset="0"/>
              <a:buChar char="•"/>
            </a:pPr>
            <a:r>
              <a:rPr lang="es-ES" altLang="es-ES_tradnl" sz="1800" dirty="0">
                <a:solidFill>
                  <a:srgbClr val="000066"/>
                </a:solidFill>
              </a:rPr>
              <a:t>Se pueden utilizar diversos sistemas de PEEP, habitualmente válvulas de muelles helicoidales con umbral de resistencia regulable</a:t>
            </a:r>
          </a:p>
        </p:txBody>
      </p:sp>
    </p:spTree>
    <p:extLst>
      <p:ext uri="{BB962C8B-B14F-4D97-AF65-F5344CB8AC3E}">
        <p14:creationId xmlns:p14="http://schemas.microsoft.com/office/powerpoint/2010/main" val="39036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CCA8BC-1BDA-3F47-BE51-DADC2FC33A47}" type="slidenum">
              <a:rPr lang="es-ES" altLang="es-ES_tradnl"/>
              <a:pPr>
                <a:defRPr/>
              </a:pPr>
              <a:t>20</a:t>
            </a:fld>
            <a:endParaRPr lang="es-ES" altLang="es-ES_tradnl"/>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defTabSz="457200" eaLnBrk="1" hangingPunct="1">
              <a:defRPr/>
            </a:pPr>
            <a:endParaRPr lang="es-ES_tradnl" altLang="es-ES_tradnl"/>
          </a:p>
        </p:txBody>
      </p:sp>
    </p:spTree>
    <p:extLst>
      <p:ext uri="{BB962C8B-B14F-4D97-AF65-F5344CB8AC3E}">
        <p14:creationId xmlns:p14="http://schemas.microsoft.com/office/powerpoint/2010/main" val="98934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2F24E2-E3D7-764B-B4FA-8E1A04BFDE39}" type="slidenum">
              <a:rPr lang="es-ES" altLang="es-ES_tradnl"/>
              <a:pPr>
                <a:defRPr/>
              </a:pPr>
              <a:t>3</a:t>
            </a:fld>
            <a:endParaRPr lang="es-ES" altLang="es-ES_tradnl"/>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defTabSz="457200" eaLnBrk="1" hangingPunct="1">
              <a:defRPr/>
            </a:pPr>
            <a:r>
              <a:rPr lang="es-ES" altLang="es-ES_tradnl" dirty="0"/>
              <a:t>Este modo ventilatorio fue introducido en 1971 por Gregory en neonatos con </a:t>
            </a:r>
            <a:r>
              <a:rPr lang="es-ES" altLang="es-ES_tradnl" dirty="0" err="1"/>
              <a:t>distres</a:t>
            </a:r>
            <a:r>
              <a:rPr lang="es-ES" altLang="es-ES_tradnl" dirty="0"/>
              <a:t> respiratorio. Su aplicación en adultos se desarrolló a partir de 1972 tras su descripción por </a:t>
            </a:r>
            <a:r>
              <a:rPr lang="es-ES" altLang="es-ES_tradnl" dirty="0" err="1"/>
              <a:t>Civetta</a:t>
            </a:r>
            <a:r>
              <a:rPr lang="es-ES" altLang="es-ES_tradnl" dirty="0"/>
              <a:t> en pacientes con IRA. </a:t>
            </a:r>
          </a:p>
        </p:txBody>
      </p:sp>
    </p:spTree>
    <p:extLst>
      <p:ext uri="{BB962C8B-B14F-4D97-AF65-F5344CB8AC3E}">
        <p14:creationId xmlns:p14="http://schemas.microsoft.com/office/powerpoint/2010/main" val="1028327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99A6C9-A893-1341-B6EF-A60B1333BAA7}" type="slidenum">
              <a:rPr lang="es-ES" altLang="es-ES_tradnl"/>
              <a:pPr>
                <a:defRPr/>
              </a:pPr>
              <a:t>21</a:t>
            </a:fld>
            <a:endParaRPr lang="es-ES" altLang="es-ES_tradnl"/>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s-ES" b="1" u="none" dirty="0">
                <a:latin typeface="Verdana" charset="0"/>
                <a:ea typeface="Times New Roman" charset="0"/>
                <a:cs typeface="Arial" charset="0"/>
              </a:rPr>
              <a:t>Funcionamiento:</a:t>
            </a:r>
            <a:endParaRPr lang="es-ES_tradnl" b="1" u="none" dirty="0"/>
          </a:p>
          <a:p>
            <a:endParaRPr lang="es-ES_tradnl" b="1" u="sng" dirty="0"/>
          </a:p>
          <a:p>
            <a:r>
              <a:rPr lang="es-ES" sz="1200" kern="1200" dirty="0">
                <a:solidFill>
                  <a:schemeClr val="tx1"/>
                </a:solidFill>
                <a:effectLst/>
                <a:latin typeface="+mn-lt"/>
                <a:ea typeface="+mn-ea"/>
                <a:cs typeface="+mn-cs"/>
              </a:rPr>
              <a:t>Sistema de CPAP compuesto por una mascarilla facial y un generador de flujo integrado tipo </a:t>
            </a:r>
            <a:r>
              <a:rPr lang="es-ES" sz="1200" kern="1200" dirty="0" err="1">
                <a:solidFill>
                  <a:schemeClr val="tx1"/>
                </a:solidFill>
                <a:effectLst/>
                <a:latin typeface="+mn-lt"/>
                <a:ea typeface="+mn-ea"/>
                <a:cs typeface="+mn-cs"/>
              </a:rPr>
              <a:t>venturi</a:t>
            </a:r>
            <a:r>
              <a:rPr lang="es-ES" sz="1200" kern="1200" dirty="0">
                <a:solidFill>
                  <a:schemeClr val="tx1"/>
                </a:solidFill>
                <a:effectLst/>
                <a:latin typeface="+mn-lt"/>
                <a:ea typeface="+mn-ea"/>
                <a:cs typeface="+mn-cs"/>
              </a:rPr>
              <a:t>, válvula PEEP ajustable con posibilidad de alcanzar una FiO</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de 1,0:</a:t>
            </a:r>
          </a:p>
          <a:p>
            <a:endParaRPr lang="es-ES" sz="120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Disponible en varios tamaños según la edad y/o facies del paciente M/L/XL</a:t>
            </a:r>
            <a:endParaRPr lang="es-ES_tradnl" sz="120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Es transparente para una fácil monitorización del paciente</a:t>
            </a:r>
            <a:endParaRPr lang="es-ES_tradnl" sz="120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Flujo medio utilizado de 12 L/min., lo que conlleva un ahorro considerable en el consumo total de O</a:t>
            </a:r>
            <a:r>
              <a:rPr lang="es-ES" sz="1200" kern="1200" baseline="-25000" dirty="0">
                <a:solidFill>
                  <a:schemeClr val="tx1"/>
                </a:solidFill>
                <a:effectLst/>
                <a:latin typeface="+mn-lt"/>
                <a:ea typeface="+mn-ea"/>
                <a:cs typeface="+mn-cs"/>
              </a:rPr>
              <a:t>2</a:t>
            </a:r>
            <a:endParaRPr lang="es-ES_tradnl" sz="120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Para alcanzar una  FiO</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de 1,0 tapar el </a:t>
            </a:r>
            <a:r>
              <a:rPr lang="es-ES" sz="1200" kern="1200" dirty="0" err="1">
                <a:solidFill>
                  <a:schemeClr val="tx1"/>
                </a:solidFill>
                <a:effectLst/>
                <a:latin typeface="+mn-lt"/>
                <a:ea typeface="+mn-ea"/>
                <a:cs typeface="+mn-cs"/>
              </a:rPr>
              <a:t>venturi</a:t>
            </a:r>
            <a:r>
              <a:rPr lang="es-ES" sz="1200" kern="1200" dirty="0">
                <a:solidFill>
                  <a:schemeClr val="tx1"/>
                </a:solidFill>
                <a:effectLst/>
                <a:latin typeface="+mn-lt"/>
                <a:ea typeface="+mn-ea"/>
                <a:cs typeface="+mn-cs"/>
              </a:rPr>
              <a:t> con el tapón azul y establecer un flujo de 42 L/min. </a:t>
            </a:r>
          </a:p>
          <a:p>
            <a:pPr marL="0" lvl="0" indent="0">
              <a:buFont typeface="Arial" charset="0"/>
              <a:buNone/>
            </a:pPr>
            <a:endParaRPr lang="es-ES"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Partes:</a:t>
            </a:r>
            <a:endParaRPr lang="es-ES_tradnl" sz="1200" b="1" i="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Generador de flujo integrado tipo </a:t>
            </a:r>
            <a:r>
              <a:rPr lang="es-ES" sz="1200" kern="1200" dirty="0" err="1">
                <a:solidFill>
                  <a:schemeClr val="tx1"/>
                </a:solidFill>
                <a:effectLst/>
                <a:latin typeface="+mn-lt"/>
                <a:ea typeface="+mn-ea"/>
                <a:cs typeface="+mn-cs"/>
              </a:rPr>
              <a:t>venturi</a:t>
            </a:r>
            <a:endParaRPr lang="es-ES_tradnl" sz="120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Mascarilla facial con válvula </a:t>
            </a:r>
            <a:r>
              <a:rPr lang="es-ES" sz="1200" kern="1200" dirty="0" err="1">
                <a:solidFill>
                  <a:schemeClr val="tx1"/>
                </a:solidFill>
                <a:effectLst/>
                <a:latin typeface="+mn-lt"/>
                <a:ea typeface="+mn-ea"/>
                <a:cs typeface="+mn-cs"/>
              </a:rPr>
              <a:t>antiasfixia</a:t>
            </a:r>
            <a:r>
              <a:rPr lang="es-ES" sz="1200" kern="1200" dirty="0">
                <a:solidFill>
                  <a:schemeClr val="tx1"/>
                </a:solidFill>
                <a:effectLst/>
                <a:latin typeface="+mn-lt"/>
                <a:ea typeface="+mn-ea"/>
                <a:cs typeface="+mn-cs"/>
              </a:rPr>
              <a:t> y puerto de monitorización de FiO</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 y presión</a:t>
            </a:r>
            <a:endParaRPr lang="es-ES_tradnl" sz="120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Válvula PEEP ajustable 5 - 7,5 - 10 y 12,5 cmH</a:t>
            </a:r>
            <a:r>
              <a:rPr lang="es-ES" sz="1200" kern="1200" baseline="-25000" dirty="0">
                <a:solidFill>
                  <a:schemeClr val="tx1"/>
                </a:solidFill>
                <a:effectLst/>
                <a:latin typeface="+mn-lt"/>
                <a:ea typeface="+mn-ea"/>
                <a:cs typeface="+mn-cs"/>
              </a:rPr>
              <a:t>2</a:t>
            </a:r>
            <a:r>
              <a:rPr lang="es-ES" sz="1200" kern="1200" dirty="0">
                <a:solidFill>
                  <a:schemeClr val="tx1"/>
                </a:solidFill>
                <a:effectLst/>
                <a:latin typeface="+mn-lt"/>
                <a:ea typeface="+mn-ea"/>
                <a:cs typeface="+mn-cs"/>
              </a:rPr>
              <a:t>O</a:t>
            </a:r>
            <a:endParaRPr lang="es-ES_tradnl" sz="1200" kern="1200" dirty="0">
              <a:solidFill>
                <a:schemeClr val="tx1"/>
              </a:solidFill>
              <a:effectLst/>
              <a:latin typeface="+mn-lt"/>
              <a:ea typeface="+mn-ea"/>
              <a:cs typeface="+mn-cs"/>
            </a:endParaRPr>
          </a:p>
          <a:p>
            <a:pPr marL="171450" lvl="0" indent="-171450">
              <a:buFont typeface="Arial" charset="0"/>
              <a:buChar char="•"/>
            </a:pPr>
            <a:r>
              <a:rPr lang="es-ES" sz="1200" kern="1200" dirty="0">
                <a:solidFill>
                  <a:schemeClr val="tx1"/>
                </a:solidFill>
                <a:effectLst/>
                <a:latin typeface="+mn-lt"/>
                <a:ea typeface="+mn-ea"/>
                <a:cs typeface="+mn-cs"/>
              </a:rPr>
              <a:t>Arnés ajustable</a:t>
            </a:r>
            <a:endParaRPr lang="es-ES_tradnl"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52429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99A6C9-A893-1341-B6EF-A60B1333BAA7}" type="slidenum">
              <a:rPr lang="es-ES" altLang="es-ES_tradnl"/>
              <a:pPr>
                <a:defRPr/>
              </a:pPr>
              <a:t>22</a:t>
            </a:fld>
            <a:endParaRPr lang="es-ES" altLang="es-ES_tradnl"/>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defTabSz="457200" eaLnBrk="1" hangingPunct="1">
              <a:defRPr/>
            </a:pPr>
            <a:r>
              <a:rPr lang="es-ES_tradnl" altLang="es-ES_tradnl" dirty="0"/>
              <a:t>Dos </a:t>
            </a:r>
            <a:r>
              <a:rPr lang="es-ES" altLang="es-ES_tradnl" dirty="0"/>
              <a:t>únicas tallas, adaptable a la mayoría de los pacientes.</a:t>
            </a:r>
          </a:p>
          <a:p>
            <a:pPr defTabSz="457200" eaLnBrk="1" hangingPunct="1">
              <a:defRPr/>
            </a:pPr>
            <a:r>
              <a:rPr lang="es-ES" altLang="es-ES_tradnl" dirty="0"/>
              <a:t>Mascarillas de almohadilla</a:t>
            </a:r>
            <a:r>
              <a:rPr lang="es-ES" altLang="es-ES_tradnl" baseline="0" dirty="0"/>
              <a:t> de silicona para un sellado facial con baja presión, evitando fugas.</a:t>
            </a:r>
          </a:p>
          <a:p>
            <a:pPr defTabSz="457200" eaLnBrk="1" hangingPunct="1">
              <a:defRPr/>
            </a:pPr>
            <a:r>
              <a:rPr lang="es-ES" altLang="es-ES_tradnl" baseline="0" dirty="0"/>
              <a:t>Conexión DISS a toma de O2 de 3,5 bar.</a:t>
            </a:r>
            <a:endParaRPr lang="es-ES_tradnl" altLang="es-ES_tradnl" dirty="0"/>
          </a:p>
        </p:txBody>
      </p:sp>
    </p:spTree>
    <p:extLst>
      <p:ext uri="{BB962C8B-B14F-4D97-AF65-F5344CB8AC3E}">
        <p14:creationId xmlns:p14="http://schemas.microsoft.com/office/powerpoint/2010/main" val="206437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68692B-28BE-5947-85D3-114BDB0C7555}" type="slidenum">
              <a:rPr lang="es-ES" altLang="es-ES_tradnl"/>
              <a:pPr>
                <a:defRPr/>
              </a:pPr>
              <a:t>23</a:t>
            </a:fld>
            <a:endParaRPr lang="es-ES" altLang="es-ES_tradnl"/>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defTabSz="457200" eaLnBrk="1" hangingPunct="1">
              <a:defRPr/>
            </a:pPr>
            <a:endParaRPr lang="es-ES_tradnl" altLang="es-ES_tradnl"/>
          </a:p>
        </p:txBody>
      </p:sp>
    </p:spTree>
    <p:extLst>
      <p:ext uri="{BB962C8B-B14F-4D97-AF65-F5344CB8AC3E}">
        <p14:creationId xmlns:p14="http://schemas.microsoft.com/office/powerpoint/2010/main" val="168097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61E663-DFB9-5F4E-B5F4-C208B24FED90}" type="slidenum">
              <a:rPr lang="es-ES" altLang="es-ES_tradnl"/>
              <a:pPr>
                <a:defRPr/>
              </a:pPr>
              <a:t>4</a:t>
            </a:fld>
            <a:endParaRPr lang="es-ES" altLang="es-ES_tradnl"/>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defTabSz="457200" eaLnBrk="1" hangingPunct="1">
              <a:defRPr/>
            </a:pPr>
            <a:r>
              <a:rPr lang="es-ES" altLang="es-ES_tradnl" dirty="0"/>
              <a:t>La CPAP se utiliza en el paciente en situación de fallo respiratorio agudo para corregir la hipoxemia</a:t>
            </a:r>
          </a:p>
          <a:p>
            <a:pPr defTabSz="457200" eaLnBrk="1" hangingPunct="1">
              <a:defRPr/>
            </a:pPr>
            <a:r>
              <a:rPr lang="es-ES" altLang="es-ES_tradnl" dirty="0"/>
              <a:t>Permite, comparándolo con otros métodos de aplicación de oxígeno, un mayor aporte de oxígeno</a:t>
            </a:r>
          </a:p>
          <a:p>
            <a:pPr defTabSz="457200" eaLnBrk="1" hangingPunct="1">
              <a:defRPr/>
            </a:pPr>
            <a:r>
              <a:rPr lang="es-ES" altLang="es-ES_tradnl" dirty="0"/>
              <a:t>Aumenta la presión media de la vía aérea</a:t>
            </a:r>
          </a:p>
          <a:p>
            <a:pPr defTabSz="457200" eaLnBrk="1" hangingPunct="1">
              <a:defRPr/>
            </a:pPr>
            <a:r>
              <a:rPr lang="es-ES" altLang="es-ES_tradnl" dirty="0"/>
              <a:t>Permite abrir alvéolos previamente colapsados, o que se cierran durante la espiración, mejorando la relación ventilación/perfusión y disminuyendo el grado de </a:t>
            </a:r>
            <a:r>
              <a:rPr lang="es-ES" altLang="es-ES_tradnl" dirty="0" err="1"/>
              <a:t>shunt</a:t>
            </a:r>
            <a:endParaRPr lang="es-ES" altLang="es-ES_tradnl" dirty="0"/>
          </a:p>
          <a:p>
            <a:pPr defTabSz="457200" eaLnBrk="1" hangingPunct="1">
              <a:defRPr/>
            </a:pPr>
            <a:r>
              <a:rPr lang="es-ES" altLang="es-ES_tradnl" dirty="0"/>
              <a:t>Descarga la musculatura respiratoria y disminuye el trabajo respiratorio (WOB)</a:t>
            </a:r>
            <a:endParaRPr lang="es-ES_tradnl" altLang="es-ES_tradnl" dirty="0"/>
          </a:p>
        </p:txBody>
      </p:sp>
    </p:spTree>
    <p:extLst>
      <p:ext uri="{BB962C8B-B14F-4D97-AF65-F5344CB8AC3E}">
        <p14:creationId xmlns:p14="http://schemas.microsoft.com/office/powerpoint/2010/main" val="48207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EEE24C-319F-964A-B816-6B118E773B3C}" type="slidenum">
              <a:rPr lang="es-ES" altLang="es-ES_tradnl"/>
              <a:pPr>
                <a:defRPr/>
              </a:pPr>
              <a:t>5</a:t>
            </a:fld>
            <a:endParaRPr lang="es-ES" altLang="es-ES_tradnl"/>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pPr defTabSz="457200" eaLnBrk="1" hangingPunct="1">
              <a:lnSpc>
                <a:spcPct val="90000"/>
              </a:lnSpc>
              <a:defRPr/>
            </a:pPr>
            <a:r>
              <a:rPr lang="es-ES" altLang="es-ES_tradnl" dirty="0"/>
              <a:t>La CPAP aumenta la presión </a:t>
            </a:r>
            <a:r>
              <a:rPr lang="es-ES" altLang="es-ES_tradnl" dirty="0" err="1"/>
              <a:t>intratorácica</a:t>
            </a:r>
            <a:r>
              <a:rPr lang="es-ES" altLang="es-ES_tradnl" dirty="0"/>
              <a:t>, transmitiéndose este aumento de presión a los lechos vasculares </a:t>
            </a:r>
            <a:r>
              <a:rPr lang="es-ES" altLang="es-ES_tradnl" dirty="0" err="1"/>
              <a:t>intratorácicos</a:t>
            </a:r>
            <a:r>
              <a:rPr lang="es-ES" altLang="es-ES_tradnl" dirty="0"/>
              <a:t> y al corazón. El aumento de presión en la aurícula derecha disminuye el gradiente presión media sistémica-presión de aurícula derecha, reduciendo el retorno venoso al lado derecho del corazón. Este efecto puede reducir el gasto cardiaco en el corazón sano, cuyo volumen sistólico depende fundamentalmente de la precarga. Sin embargo, en el corazón insuficiente, dependiente de la </a:t>
            </a:r>
            <a:r>
              <a:rPr lang="es-ES" altLang="es-ES_tradnl" dirty="0" err="1"/>
              <a:t>poscarga</a:t>
            </a:r>
            <a:r>
              <a:rPr lang="es-ES" altLang="es-ES_tradnl" dirty="0"/>
              <a:t> más que de la precarga, el gasto aumenta a expensas de una disminución de la </a:t>
            </a:r>
            <a:r>
              <a:rPr lang="es-ES" altLang="es-ES_tradnl" dirty="0" err="1"/>
              <a:t>poscarga</a:t>
            </a:r>
            <a:r>
              <a:rPr lang="es-ES" altLang="es-ES_tradnl" dirty="0"/>
              <a:t> ventricular. Definimos la </a:t>
            </a:r>
            <a:r>
              <a:rPr lang="es-ES" altLang="es-ES_tradnl" dirty="0" err="1"/>
              <a:t>poscarga</a:t>
            </a:r>
            <a:r>
              <a:rPr lang="es-ES" altLang="es-ES_tradnl" dirty="0"/>
              <a:t> como la presión </a:t>
            </a:r>
            <a:r>
              <a:rPr lang="es-ES" altLang="es-ES_tradnl" dirty="0" err="1"/>
              <a:t>transmural</a:t>
            </a:r>
            <a:r>
              <a:rPr lang="es-ES" altLang="es-ES_tradnl" dirty="0"/>
              <a:t> (diferencia entre la presión </a:t>
            </a:r>
            <a:r>
              <a:rPr lang="es-ES" altLang="es-ES_tradnl" dirty="0" err="1"/>
              <a:t>intraventricular</a:t>
            </a:r>
            <a:r>
              <a:rPr lang="es-ES" altLang="es-ES_tradnl" dirty="0"/>
              <a:t> y la presión </a:t>
            </a:r>
            <a:r>
              <a:rPr lang="es-ES" altLang="es-ES_tradnl" dirty="0" err="1"/>
              <a:t>intratorácica</a:t>
            </a:r>
            <a:r>
              <a:rPr lang="es-ES" altLang="es-ES_tradnl" dirty="0"/>
              <a:t>) sistólica. Dado que la presión </a:t>
            </a:r>
            <a:r>
              <a:rPr lang="es-ES" altLang="es-ES_tradnl" dirty="0" err="1"/>
              <a:t>intratorácica</a:t>
            </a:r>
            <a:r>
              <a:rPr lang="es-ES" altLang="es-ES_tradnl" dirty="0"/>
              <a:t> aumenta con la CPAP, la </a:t>
            </a:r>
            <a:r>
              <a:rPr lang="es-ES" altLang="es-ES_tradnl" dirty="0" err="1"/>
              <a:t>poscarga</a:t>
            </a:r>
            <a:r>
              <a:rPr lang="es-ES" altLang="es-ES_tradnl" dirty="0"/>
              <a:t> de ventrículo izquierdo disminuye.</a:t>
            </a:r>
          </a:p>
          <a:p>
            <a:pPr defTabSz="457200" eaLnBrk="1" hangingPunct="1">
              <a:lnSpc>
                <a:spcPct val="90000"/>
              </a:lnSpc>
              <a:defRPr/>
            </a:pPr>
            <a:endParaRPr lang="es-ES" altLang="es-ES_tradnl" dirty="0"/>
          </a:p>
          <a:p>
            <a:pPr defTabSz="457200" eaLnBrk="1" hangingPunct="1">
              <a:lnSpc>
                <a:spcPct val="90000"/>
              </a:lnSpc>
              <a:defRPr/>
            </a:pPr>
            <a:r>
              <a:rPr lang="es-ES" altLang="es-ES_tradnl" dirty="0"/>
              <a:t>Se le denomina </a:t>
            </a:r>
            <a:r>
              <a:rPr lang="es-ES" altLang="es-ES_tradnl" b="1" dirty="0"/>
              <a:t>gasto cardiaco</a:t>
            </a:r>
            <a:r>
              <a:rPr lang="es-ES" altLang="es-ES_tradnl" dirty="0"/>
              <a:t> al volumen de sangre impulsado por el </a:t>
            </a:r>
            <a:r>
              <a:rPr lang="es-ES" altLang="es-ES_tradnl" dirty="0">
                <a:hlinkClick r:id="rId3" tooltip="Corazón"/>
              </a:rPr>
              <a:t>corazón</a:t>
            </a:r>
            <a:r>
              <a:rPr lang="es-ES" altLang="es-ES_tradnl" dirty="0"/>
              <a:t> cada minuto por el ventrículo izquierdo hacia la arteria </a:t>
            </a:r>
            <a:r>
              <a:rPr lang="es-ES" altLang="es-ES_tradnl" dirty="0">
                <a:hlinkClick r:id="rId4" tooltip="Aorta"/>
              </a:rPr>
              <a:t>aorta</a:t>
            </a:r>
            <a:r>
              <a:rPr lang="es-ES" altLang="es-ES_tradnl" dirty="0"/>
              <a:t>. El </a:t>
            </a:r>
            <a:r>
              <a:rPr lang="es-ES" altLang="es-ES_tradnl" i="1" dirty="0"/>
              <a:t>retorno venoso</a:t>
            </a:r>
            <a:r>
              <a:rPr lang="es-ES" altLang="es-ES_tradnl" dirty="0"/>
              <a:t> indica el volumen de sangre que regresa de las venas hacia la aurícula derecha por minuto.</a:t>
            </a:r>
          </a:p>
          <a:p>
            <a:pPr defTabSz="457200" eaLnBrk="1" hangingPunct="1">
              <a:lnSpc>
                <a:spcPct val="90000"/>
              </a:lnSpc>
              <a:defRPr/>
            </a:pPr>
            <a:endParaRPr lang="es-ES" altLang="es-ES_tradnl" dirty="0"/>
          </a:p>
          <a:p>
            <a:pPr defTabSz="457200" eaLnBrk="1" hangingPunct="1">
              <a:lnSpc>
                <a:spcPct val="90000"/>
              </a:lnSpc>
              <a:defRPr/>
            </a:pPr>
            <a:r>
              <a:rPr lang="es-ES" altLang="es-ES_tradnl" b="1" dirty="0"/>
              <a:t>GC</a:t>
            </a:r>
            <a:r>
              <a:rPr lang="es-ES" altLang="es-ES_tradnl" dirty="0"/>
              <a:t> = VS X FC</a:t>
            </a:r>
          </a:p>
          <a:p>
            <a:pPr defTabSz="457200" eaLnBrk="1" hangingPunct="1">
              <a:lnSpc>
                <a:spcPct val="90000"/>
              </a:lnSpc>
              <a:defRPr/>
            </a:pPr>
            <a:endParaRPr lang="es-ES" altLang="es-ES_tradnl" dirty="0"/>
          </a:p>
          <a:p>
            <a:pPr defTabSz="457200" eaLnBrk="1" hangingPunct="1">
              <a:lnSpc>
                <a:spcPct val="90000"/>
              </a:lnSpc>
              <a:buClr>
                <a:srgbClr val="FF0066"/>
              </a:buClr>
              <a:defRPr/>
            </a:pPr>
            <a:r>
              <a:rPr lang="es-ES" altLang="es-ES_tradnl" sz="900" b="1" dirty="0">
                <a:solidFill>
                  <a:srgbClr val="000066"/>
                </a:solidFill>
              </a:rPr>
              <a:t>  &lt;GC</a:t>
            </a:r>
            <a:r>
              <a:rPr lang="es-ES" altLang="es-ES_tradnl" sz="900" dirty="0">
                <a:solidFill>
                  <a:srgbClr val="000066"/>
                </a:solidFill>
              </a:rPr>
              <a:t> en el corazón sano ( + dependiente de la precarga)</a:t>
            </a:r>
          </a:p>
          <a:p>
            <a:pPr defTabSz="457200" eaLnBrk="1" hangingPunct="1">
              <a:lnSpc>
                <a:spcPct val="90000"/>
              </a:lnSpc>
              <a:buClr>
                <a:srgbClr val="FF0066"/>
              </a:buClr>
              <a:defRPr/>
            </a:pPr>
            <a:r>
              <a:rPr lang="es-ES" altLang="es-ES_tradnl" sz="900" dirty="0">
                <a:solidFill>
                  <a:srgbClr val="000066"/>
                </a:solidFill>
              </a:rPr>
              <a:t>  &gt;</a:t>
            </a:r>
            <a:r>
              <a:rPr lang="es-ES" altLang="es-ES_tradnl" sz="900" b="1" dirty="0">
                <a:solidFill>
                  <a:srgbClr val="000066"/>
                </a:solidFill>
              </a:rPr>
              <a:t>GC</a:t>
            </a:r>
            <a:r>
              <a:rPr lang="es-ES" altLang="es-ES_tradnl" sz="900" dirty="0">
                <a:solidFill>
                  <a:srgbClr val="000066"/>
                </a:solidFill>
              </a:rPr>
              <a:t> en el corazón insuficiente mejora la eyección del </a:t>
            </a:r>
            <a:r>
              <a:rPr lang="es-ES" altLang="es-ES_tradnl" sz="900" b="1" dirty="0">
                <a:solidFill>
                  <a:srgbClr val="000066"/>
                </a:solidFill>
              </a:rPr>
              <a:t>VI</a:t>
            </a:r>
            <a:r>
              <a:rPr lang="es-ES" altLang="es-ES_tradnl" sz="900" dirty="0">
                <a:solidFill>
                  <a:srgbClr val="000066"/>
                </a:solidFill>
              </a:rPr>
              <a:t> (+ dependiente de la </a:t>
            </a:r>
            <a:r>
              <a:rPr lang="es-ES" altLang="es-ES_tradnl" sz="900" dirty="0" err="1">
                <a:solidFill>
                  <a:srgbClr val="000066"/>
                </a:solidFill>
              </a:rPr>
              <a:t>poscarga</a:t>
            </a:r>
            <a:r>
              <a:rPr lang="es-ES" altLang="es-ES_tradnl" sz="900" dirty="0">
                <a:solidFill>
                  <a:srgbClr val="000066"/>
                </a:solidFill>
              </a:rPr>
              <a:t>)</a:t>
            </a:r>
            <a:r>
              <a:rPr lang="es-ES" altLang="es-ES_tradnl" sz="800" dirty="0">
                <a:solidFill>
                  <a:srgbClr val="000066"/>
                </a:solidFill>
              </a:rPr>
              <a:t>  </a:t>
            </a:r>
          </a:p>
          <a:p>
            <a:pPr defTabSz="457200" eaLnBrk="1" hangingPunct="1">
              <a:lnSpc>
                <a:spcPct val="90000"/>
              </a:lnSpc>
              <a:defRPr/>
            </a:pPr>
            <a:endParaRPr lang="es-ES" altLang="es-ES_tradnl" dirty="0"/>
          </a:p>
        </p:txBody>
      </p:sp>
    </p:spTree>
    <p:extLst>
      <p:ext uri="{BB962C8B-B14F-4D97-AF65-F5344CB8AC3E}">
        <p14:creationId xmlns:p14="http://schemas.microsoft.com/office/powerpoint/2010/main" val="74113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0C7793-CF20-1F47-AFD2-660E735211BF}" type="slidenum">
              <a:rPr lang="es-ES" altLang="es-ES_tradnl"/>
              <a:pPr>
                <a:defRPr/>
              </a:pPr>
              <a:t>6</a:t>
            </a:fld>
            <a:endParaRPr lang="es-ES" altLang="es-ES_tradnl"/>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eaLnBrk="1" hangingPunct="1">
              <a:defRPr/>
            </a:pPr>
            <a:endParaRPr lang="es-ES" altLang="es-ES_tradnl" dirty="0"/>
          </a:p>
        </p:txBody>
      </p:sp>
    </p:spTree>
    <p:extLst>
      <p:ext uri="{BB962C8B-B14F-4D97-AF65-F5344CB8AC3E}">
        <p14:creationId xmlns:p14="http://schemas.microsoft.com/office/powerpoint/2010/main" val="163646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50ECC2-880E-6D49-AB48-1C7074E893D2}" type="slidenum">
              <a:rPr lang="es-ES" altLang="es-ES_tradnl"/>
              <a:pPr>
                <a:defRPr/>
              </a:pPr>
              <a:t>7</a:t>
            </a:fld>
            <a:endParaRPr lang="es-ES" altLang="es-ES_tradnl"/>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defTabSz="457200" eaLnBrk="1" hangingPunct="1">
              <a:defRPr/>
            </a:pPr>
            <a:endParaRPr lang="es-ES" altLang="es-ES_tradnl" dirty="0"/>
          </a:p>
        </p:txBody>
      </p:sp>
    </p:spTree>
    <p:extLst>
      <p:ext uri="{BB962C8B-B14F-4D97-AF65-F5344CB8AC3E}">
        <p14:creationId xmlns:p14="http://schemas.microsoft.com/office/powerpoint/2010/main" val="37706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33E26C-FB91-3842-9B62-2F15F1C1463E}" type="slidenum">
              <a:rPr lang="es-ES" altLang="es-ES_tradnl"/>
              <a:pPr>
                <a:defRPr/>
              </a:pPr>
              <a:t>8</a:t>
            </a:fld>
            <a:endParaRPr lang="es-ES" altLang="es-ES_tradnl"/>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defTabSz="457200" eaLnBrk="1" hangingPunct="1">
              <a:defRPr/>
            </a:pPr>
            <a:endParaRPr lang="es-ES_tradnl" altLang="es-ES_tradnl"/>
          </a:p>
        </p:txBody>
      </p:sp>
    </p:spTree>
    <p:extLst>
      <p:ext uri="{BB962C8B-B14F-4D97-AF65-F5344CB8AC3E}">
        <p14:creationId xmlns:p14="http://schemas.microsoft.com/office/powerpoint/2010/main" val="25631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903667-E0CD-1F46-9F89-3A5DDDB6D969}" type="slidenum">
              <a:rPr lang="es-ES" altLang="es-ES_tradnl"/>
              <a:pPr>
                <a:defRPr/>
              </a:pPr>
              <a:t>9</a:t>
            </a:fld>
            <a:endParaRPr lang="es-ES" altLang="es-ES_tradnl"/>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defTabSz="457200" eaLnBrk="1" hangingPunct="1">
              <a:defRPr/>
            </a:pPr>
            <a:r>
              <a:rPr lang="es-ES" altLang="es-ES_tradnl" dirty="0"/>
              <a:t>Son los empleados por los sistemas de CPAP no mecánicos. Están diseñados para minimizar el trabajo respiratorio impuesto por las válvulas a demanda. Están compuestos por un sistema mezclador de alto flujo que permite seleccionar el nivel de FiO2, conectado o no a un humidificador de gran volumen y baja resistencia. El resto del sistema es similar a una EPAP, es decir, únicamente un umbral de resistencia. El flujo requerido para mantener constante la presión en el sistema entre 2 y 4 veces el volumen minuto del paciente, o como mínimo, el flujo pico inspiratorio del enfermo.</a:t>
            </a:r>
          </a:p>
        </p:txBody>
      </p:sp>
    </p:spTree>
    <p:extLst>
      <p:ext uri="{BB962C8B-B14F-4D97-AF65-F5344CB8AC3E}">
        <p14:creationId xmlns:p14="http://schemas.microsoft.com/office/powerpoint/2010/main" val="21290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6BAF5B-0593-DE4F-9763-A043DFC481AC}" type="slidenum">
              <a:rPr lang="es-ES" altLang="es-ES_tradnl"/>
              <a:pPr>
                <a:defRPr/>
              </a:pPr>
              <a:t>10</a:t>
            </a:fld>
            <a:endParaRPr lang="es-ES" altLang="es-ES_tradnl"/>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defTabSz="457200" eaLnBrk="1" hangingPunct="1">
              <a:defRPr/>
            </a:pPr>
            <a:endParaRPr lang="es-ES" altLang="es-ES_tradnl" dirty="0"/>
          </a:p>
        </p:txBody>
      </p:sp>
    </p:spTree>
    <p:extLst>
      <p:ext uri="{BB962C8B-B14F-4D97-AF65-F5344CB8AC3E}">
        <p14:creationId xmlns:p14="http://schemas.microsoft.com/office/powerpoint/2010/main" val="106995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45C7EFC-EEE9-49D7-A7EB-F24B2B546A5A}" type="slidenum">
              <a:rPr lang="es-ES" altLang="es-ES"/>
              <a:pPr>
                <a:defRPr/>
              </a:pPr>
              <a:t>‹Nº›</a:t>
            </a:fld>
            <a:endParaRPr lang="es-ES" altLang="es-ES"/>
          </a:p>
        </p:txBody>
      </p:sp>
    </p:spTree>
    <p:extLst>
      <p:ext uri="{BB962C8B-B14F-4D97-AF65-F5344CB8AC3E}">
        <p14:creationId xmlns:p14="http://schemas.microsoft.com/office/powerpoint/2010/main" val="287055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016BB9C-9BB1-4052-BE07-179A1BCDFFF5}" type="slidenum">
              <a:rPr lang="es-ES" altLang="es-ES"/>
              <a:pPr>
                <a:defRPr/>
              </a:pPr>
              <a:t>‹Nº›</a:t>
            </a:fld>
            <a:endParaRPr lang="es-ES" altLang="es-ES"/>
          </a:p>
        </p:txBody>
      </p:sp>
    </p:spTree>
    <p:extLst>
      <p:ext uri="{BB962C8B-B14F-4D97-AF65-F5344CB8AC3E}">
        <p14:creationId xmlns:p14="http://schemas.microsoft.com/office/powerpoint/2010/main" val="228299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3C7B2C-980E-4715-A408-B6F7E805A427}" type="slidenum">
              <a:rPr lang="es-ES" altLang="es-ES"/>
              <a:pPr>
                <a:defRPr/>
              </a:pPr>
              <a:t>‹Nº›</a:t>
            </a:fld>
            <a:endParaRPr lang="es-ES" altLang="es-ES"/>
          </a:p>
        </p:txBody>
      </p:sp>
    </p:spTree>
    <p:extLst>
      <p:ext uri="{BB962C8B-B14F-4D97-AF65-F5344CB8AC3E}">
        <p14:creationId xmlns:p14="http://schemas.microsoft.com/office/powerpoint/2010/main" val="188522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4CF7443-542D-4C5E-8E1B-9B5F42E907AD}" type="slidenum">
              <a:rPr lang="es-ES" altLang="es-ES"/>
              <a:pPr>
                <a:defRPr/>
              </a:pPr>
              <a:t>‹Nº›</a:t>
            </a:fld>
            <a:endParaRPr lang="es-ES" altLang="es-ES"/>
          </a:p>
        </p:txBody>
      </p:sp>
    </p:spTree>
    <p:extLst>
      <p:ext uri="{BB962C8B-B14F-4D97-AF65-F5344CB8AC3E}">
        <p14:creationId xmlns:p14="http://schemas.microsoft.com/office/powerpoint/2010/main" val="9727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57ECC6-D77A-4AB9-9FEC-9F2B9E9D013B}" type="slidenum">
              <a:rPr lang="es-ES" altLang="es-ES"/>
              <a:pPr>
                <a:defRPr/>
              </a:pPr>
              <a:t>‹Nº›</a:t>
            </a:fld>
            <a:endParaRPr lang="es-ES" altLang="es-ES"/>
          </a:p>
        </p:txBody>
      </p:sp>
    </p:spTree>
    <p:extLst>
      <p:ext uri="{BB962C8B-B14F-4D97-AF65-F5344CB8AC3E}">
        <p14:creationId xmlns:p14="http://schemas.microsoft.com/office/powerpoint/2010/main" val="284630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0F865AD-3D4E-4EC8-99B0-D5AA69FFF981}" type="slidenum">
              <a:rPr lang="es-ES" altLang="es-ES"/>
              <a:pPr>
                <a:defRPr/>
              </a:pPr>
              <a:t>‹Nº›</a:t>
            </a:fld>
            <a:endParaRPr lang="es-ES" altLang="es-ES"/>
          </a:p>
        </p:txBody>
      </p:sp>
    </p:spTree>
    <p:extLst>
      <p:ext uri="{BB962C8B-B14F-4D97-AF65-F5344CB8AC3E}">
        <p14:creationId xmlns:p14="http://schemas.microsoft.com/office/powerpoint/2010/main" val="77192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F964E4B-7B32-49A1-BC15-6ABCF39080F2}" type="slidenum">
              <a:rPr lang="es-ES" altLang="es-ES"/>
              <a:pPr>
                <a:defRPr/>
              </a:pPr>
              <a:t>‹Nº›</a:t>
            </a:fld>
            <a:endParaRPr lang="es-ES" altLang="es-ES"/>
          </a:p>
        </p:txBody>
      </p:sp>
    </p:spTree>
    <p:extLst>
      <p:ext uri="{BB962C8B-B14F-4D97-AF65-F5344CB8AC3E}">
        <p14:creationId xmlns:p14="http://schemas.microsoft.com/office/powerpoint/2010/main" val="330999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652BA43-90AA-422B-B179-924829B3AF39}" type="slidenum">
              <a:rPr lang="es-ES" altLang="es-ES"/>
              <a:pPr>
                <a:defRPr/>
              </a:pPr>
              <a:t>‹Nº›</a:t>
            </a:fld>
            <a:endParaRPr lang="es-ES" altLang="es-ES"/>
          </a:p>
        </p:txBody>
      </p:sp>
    </p:spTree>
    <p:extLst>
      <p:ext uri="{BB962C8B-B14F-4D97-AF65-F5344CB8AC3E}">
        <p14:creationId xmlns:p14="http://schemas.microsoft.com/office/powerpoint/2010/main" val="244940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D4F4A85-E0E4-44D0-AF04-51E1055F2098}" type="slidenum">
              <a:rPr lang="es-ES" altLang="es-ES"/>
              <a:pPr>
                <a:defRPr/>
              </a:pPr>
              <a:t>‹Nº›</a:t>
            </a:fld>
            <a:endParaRPr lang="es-ES" altLang="es-ES"/>
          </a:p>
        </p:txBody>
      </p:sp>
    </p:spTree>
    <p:extLst>
      <p:ext uri="{BB962C8B-B14F-4D97-AF65-F5344CB8AC3E}">
        <p14:creationId xmlns:p14="http://schemas.microsoft.com/office/powerpoint/2010/main" val="73140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33E79C-DAD3-497B-85BC-A1B6C697BFD3}" type="slidenum">
              <a:rPr lang="es-ES" altLang="es-ES"/>
              <a:pPr>
                <a:defRPr/>
              </a:pPr>
              <a:t>‹Nº›</a:t>
            </a:fld>
            <a:endParaRPr lang="es-ES" altLang="es-ES"/>
          </a:p>
        </p:txBody>
      </p:sp>
    </p:spTree>
    <p:extLst>
      <p:ext uri="{BB962C8B-B14F-4D97-AF65-F5344CB8AC3E}">
        <p14:creationId xmlns:p14="http://schemas.microsoft.com/office/powerpoint/2010/main" val="340972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A7D6A58-F6D1-4EA5-9BEC-0E6C3FA0A85D}" type="slidenum">
              <a:rPr lang="es-ES" altLang="es-ES"/>
              <a:pPr>
                <a:defRPr/>
              </a:pPr>
              <a:t>‹Nº›</a:t>
            </a:fld>
            <a:endParaRPr lang="es-ES" altLang="es-ES"/>
          </a:p>
        </p:txBody>
      </p:sp>
    </p:spTree>
    <p:extLst>
      <p:ext uri="{BB962C8B-B14F-4D97-AF65-F5344CB8AC3E}">
        <p14:creationId xmlns:p14="http://schemas.microsoft.com/office/powerpoint/2010/main" val="81783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0D8126F-8FC7-460C-96A8-5BB8DD56599A}"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jaminaya59@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es.wikipedia.org/wiki/Velocida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es.wikipedia.org/wiki/Presi%C3%B3n" TargetMode="External"/><Relationship Id="rId5" Type="http://schemas.openxmlformats.org/officeDocument/2006/relationships/image" Target="../media/image13.png"/><Relationship Id="rId4" Type="http://schemas.openxmlformats.org/officeDocument/2006/relationships/hyperlink" Target="file:///localhost/upload.wikimedia.org/wikipedia/commons/5/54/Venturifixed2.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tiff"/><Relationship Id="rId4" Type="http://schemas.openxmlformats.org/officeDocument/2006/relationships/image" Target="../media/image21.tif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Line 11"/>
          <p:cNvSpPr>
            <a:spLocks noChangeShapeType="1"/>
          </p:cNvSpPr>
          <p:nvPr/>
        </p:nvSpPr>
        <p:spPr bwMode="auto">
          <a:xfrm>
            <a:off x="1524000" y="2492375"/>
            <a:ext cx="91440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s-ES">
              <a:latin typeface="Arial" charset="0"/>
              <a:ea typeface="ＭＳ Ｐゴシック" charset="0"/>
            </a:endParaRPr>
          </a:p>
        </p:txBody>
      </p:sp>
      <p:sp>
        <p:nvSpPr>
          <p:cNvPr id="2060" name="Rectangle 12"/>
          <p:cNvSpPr>
            <a:spLocks noGrp="1" noChangeArrowheads="1"/>
          </p:cNvSpPr>
          <p:nvPr>
            <p:ph type="ctrTitle"/>
          </p:nvPr>
        </p:nvSpPr>
        <p:spPr>
          <a:xfrm>
            <a:off x="1847851" y="2852739"/>
            <a:ext cx="8352605" cy="1470025"/>
          </a:xfrm>
          <a:noFill/>
        </p:spPr>
        <p:txBody>
          <a:bodyPr/>
          <a:lstStyle/>
          <a:p>
            <a:pPr eaLnBrk="1" hangingPunct="1">
              <a:defRPr/>
            </a:pPr>
            <a:r>
              <a:rPr lang="es-ES" altLang="es-ES" dirty="0">
                <a:solidFill>
                  <a:srgbClr val="002060"/>
                </a:solidFill>
              </a:rPr>
              <a:t>Sistemas no mecánicos de CPAP</a:t>
            </a:r>
          </a:p>
        </p:txBody>
      </p:sp>
      <p:pic>
        <p:nvPicPr>
          <p:cNvPr id="410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96850"/>
            <a:ext cx="53276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Logotipo gtvm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349250"/>
            <a:ext cx="14144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4061619" y="4883676"/>
            <a:ext cx="4068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50000"/>
              </a:spcBef>
              <a:buClrTx/>
              <a:buSzTx/>
              <a:buFontTx/>
              <a:buNone/>
              <a:defRPr/>
            </a:pPr>
            <a:r>
              <a:rPr lang="es-ES_tradnl" altLang="es-ES" sz="2400" dirty="0" err="1">
                <a:solidFill>
                  <a:srgbClr val="000066"/>
                </a:solidFill>
                <a:latin typeface="+mj-lt"/>
              </a:rPr>
              <a:t>Jos</a:t>
            </a:r>
            <a:r>
              <a:rPr lang="es-ES" altLang="es-ES" sz="2400" dirty="0">
                <a:solidFill>
                  <a:srgbClr val="000066"/>
                </a:solidFill>
                <a:latin typeface="+mj-lt"/>
              </a:rPr>
              <a:t>é Antonio </a:t>
            </a:r>
            <a:r>
              <a:rPr lang="es-ES" altLang="es-ES" sz="2400" dirty="0" err="1">
                <a:solidFill>
                  <a:srgbClr val="000066"/>
                </a:solidFill>
                <a:latin typeface="+mj-lt"/>
              </a:rPr>
              <a:t>Minaya</a:t>
            </a:r>
            <a:r>
              <a:rPr lang="es-ES" altLang="es-ES" sz="2400" dirty="0">
                <a:solidFill>
                  <a:srgbClr val="000066"/>
                </a:solidFill>
                <a:latin typeface="+mj-lt"/>
              </a:rPr>
              <a:t> García</a:t>
            </a:r>
            <a:endParaRPr lang="es-ES_tradnl" altLang="es-ES" sz="2400" dirty="0">
              <a:solidFill>
                <a:srgbClr val="000066"/>
              </a:solidFill>
              <a:latin typeface="+mj-lt"/>
            </a:endParaRPr>
          </a:p>
          <a:p>
            <a:pPr algn="ctr" eaLnBrk="1" hangingPunct="1">
              <a:spcBef>
                <a:spcPct val="50000"/>
              </a:spcBef>
              <a:buClrTx/>
              <a:buSzTx/>
              <a:buFontTx/>
              <a:buNone/>
              <a:defRPr/>
            </a:pPr>
            <a:r>
              <a:rPr lang="es-ES_tradnl" altLang="es-ES" sz="1800" dirty="0">
                <a:solidFill>
                  <a:schemeClr val="accent2"/>
                </a:solidFill>
                <a:latin typeface="+mj-lt"/>
                <a:hlinkClick r:id="rId4"/>
              </a:rPr>
              <a:t>jaminaya59@gmail.com</a:t>
            </a:r>
            <a:endParaRPr lang="es-ES_tradnl" altLang="es-ES" sz="1800" dirty="0">
              <a:solidFill>
                <a:schemeClr val="accent2"/>
              </a:solidFill>
              <a:latin typeface="+mj-lt"/>
            </a:endParaRPr>
          </a:p>
          <a:p>
            <a:pPr algn="ctr" eaLnBrk="1" hangingPunct="1">
              <a:spcBef>
                <a:spcPct val="50000"/>
              </a:spcBef>
              <a:buClrTx/>
              <a:buSzTx/>
              <a:buFontTx/>
              <a:buNone/>
              <a:defRPr/>
            </a:pPr>
            <a:r>
              <a:rPr lang="es-ES_tradnl" altLang="es-ES" sz="1800" dirty="0">
                <a:solidFill>
                  <a:srgbClr val="000066"/>
                </a:solidFill>
                <a:latin typeface="+mj-lt"/>
              </a:rPr>
              <a:t>Servicio de Urgencias Canario (SUC) Las Palmas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bwMode="auto">
          <a:xfrm>
            <a:off x="1775520" y="1556792"/>
            <a:ext cx="5688632" cy="3733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FF0066"/>
              </a:buClr>
            </a:pPr>
            <a:r>
              <a:rPr lang="es-ES" altLang="es-ES_tradnl" sz="2100" dirty="0">
                <a:solidFill>
                  <a:srgbClr val="000066"/>
                </a:solidFill>
              </a:rPr>
              <a:t>El flujo requerido para mantener constante la presión en el sistema es 2-4 veces el VM del paciente</a:t>
            </a:r>
          </a:p>
          <a:p>
            <a:pPr marL="0" indent="0" eaLnBrk="1" hangingPunct="1">
              <a:buClr>
                <a:srgbClr val="FF0066"/>
              </a:buClr>
              <a:buNone/>
            </a:pPr>
            <a:endParaRPr lang="es-ES" altLang="es-ES_tradnl" sz="2100" dirty="0">
              <a:solidFill>
                <a:srgbClr val="000066"/>
              </a:solidFill>
            </a:endParaRPr>
          </a:p>
          <a:p>
            <a:pPr eaLnBrk="1" hangingPunct="1">
              <a:buClr>
                <a:srgbClr val="FF0066"/>
              </a:buClr>
            </a:pPr>
            <a:r>
              <a:rPr lang="es-ES" altLang="es-ES_tradnl" sz="2100" dirty="0">
                <a:solidFill>
                  <a:srgbClr val="000066"/>
                </a:solidFill>
              </a:rPr>
              <a:t>Para minimizar WOB la presión debe mantenerse constante durante todo el ciclo respiratorio</a:t>
            </a:r>
          </a:p>
        </p:txBody>
      </p:sp>
      <p:sp>
        <p:nvSpPr>
          <p:cNvPr id="6" name="AutoShape 2"/>
          <p:cNvSpPr txBox="1">
            <a:spLocks noChangeArrowheads="1"/>
          </p:cNvSpPr>
          <p:nvPr/>
        </p:nvSpPr>
        <p:spPr bwMode="auto">
          <a:xfrm>
            <a:off x="1559496" y="0"/>
            <a:ext cx="7921625" cy="908720"/>
          </a:xfrm>
          <a:prstGeom prst="rect">
            <a:avLst/>
          </a:prstGeom>
          <a:noFill/>
          <a:ln w="9525">
            <a:noFill/>
            <a:miter lim="800000"/>
            <a:headEnd/>
            <a:tailEnd/>
          </a:ln>
          <a:effectLs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l" eaLnBrk="1" hangingPunct="1"/>
            <a:r>
              <a:rPr lang="es-ES" altLang="es-ES_tradnl" sz="4200" kern="0" dirty="0">
                <a:solidFill>
                  <a:srgbClr val="002060"/>
                </a:solidFill>
              </a:rPr>
              <a:t>Sistemas de </a:t>
            </a:r>
            <a:r>
              <a:rPr lang="es-ES" altLang="es-ES_tradnl" sz="4200" b="1" i="1" kern="0" dirty="0">
                <a:solidFill>
                  <a:srgbClr val="002060"/>
                </a:solidFill>
              </a:rPr>
              <a:t>flujo continuo</a:t>
            </a:r>
            <a:endParaRPr lang="es-ES" altLang="es-ES_tradnl" sz="4200" kern="0" dirty="0">
              <a:solidFill>
                <a:srgbClr val="002060"/>
              </a:solidFill>
            </a:endParaRPr>
          </a:p>
        </p:txBody>
      </p:sp>
      <p:sp>
        <p:nvSpPr>
          <p:cNvPr id="7" name="CuadroTexto 6"/>
          <p:cNvSpPr txBox="1"/>
          <p:nvPr/>
        </p:nvSpPr>
        <p:spPr>
          <a:xfrm>
            <a:off x="2495600" y="4941168"/>
            <a:ext cx="8640960" cy="1569660"/>
          </a:xfrm>
          <a:prstGeom prst="rect">
            <a:avLst/>
          </a:prstGeom>
          <a:solidFill>
            <a:schemeClr val="bg1">
              <a:lumMod val="75000"/>
            </a:schemeClr>
          </a:solidFill>
        </p:spPr>
        <p:txBody>
          <a:bodyPr wrap="square" rtlCol="0">
            <a:spAutoFit/>
          </a:bodyPr>
          <a:lstStyle/>
          <a:p>
            <a:pPr eaLnBrk="1" hangingPunct="1">
              <a:defRPr/>
            </a:pPr>
            <a:r>
              <a:rPr lang="es-ES" altLang="es-ES_tradnl" sz="1600" i="1" dirty="0"/>
              <a:t>En la gráfica, la presurización debe ser constante. No deben producirse oscilaciones en la presión basal del sistema mayores a 2 cmH</a:t>
            </a:r>
            <a:r>
              <a:rPr lang="es-ES" altLang="es-ES_tradnl" sz="1600" i="1" baseline="-25000" dirty="0"/>
              <a:t>2</a:t>
            </a:r>
            <a:r>
              <a:rPr lang="es-ES" altLang="es-ES_tradnl" sz="1600" i="1" dirty="0"/>
              <a:t>O, que podría reflejar trabajo impuesto al paciente, ya sea durante la inspiración o en la espiración. Fluctuaciones mayores a 2 cmH</a:t>
            </a:r>
            <a:r>
              <a:rPr lang="es-ES" altLang="es-ES_tradnl" sz="1600" i="1" baseline="-25000" dirty="0"/>
              <a:t>2</a:t>
            </a:r>
            <a:r>
              <a:rPr lang="es-ES" altLang="es-ES_tradnl" sz="1600" i="1" dirty="0"/>
              <a:t>O durante la inspiración pueden ser compensadas aumentando el flujo del sistema. Cambios en la presión espiratoria de la misma magnitud, indican resistencia al flujo espiratorio a través de la válvula de PEEP.</a:t>
            </a:r>
          </a:p>
        </p:txBody>
      </p:sp>
      <p:sp>
        <p:nvSpPr>
          <p:cNvPr id="2" name="Rectangle 2"/>
          <p:cNvSpPr>
            <a:spLocks noChangeArrowheads="1"/>
          </p:cNvSpPr>
          <p:nvPr/>
        </p:nvSpPr>
        <p:spPr bwMode="auto">
          <a:xfrm flipV="1">
            <a:off x="10517869" y="908718"/>
            <a:ext cx="8130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1196752"/>
            <a:ext cx="3528392" cy="352839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0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idx="4294967295"/>
          </p:nvPr>
        </p:nvSpPr>
        <p:spPr bwMode="auto">
          <a:xfrm>
            <a:off x="1559496" y="0"/>
            <a:ext cx="7651751" cy="908720"/>
          </a:xfrm>
          <a:prstGeom prst="rect">
            <a:avLst/>
          </a:prstGeom>
          <a:noFill/>
        </p:spPr>
        <p:txBody>
          <a:bodyPr anchor="b"/>
          <a:lstStyle/>
          <a:p>
            <a:pPr algn="l" eaLnBrk="1" hangingPunct="1"/>
            <a:r>
              <a:rPr lang="es-ES" altLang="es-ES_tradnl" sz="4200" dirty="0">
                <a:solidFill>
                  <a:srgbClr val="002060"/>
                </a:solidFill>
              </a:rPr>
              <a:t>Sistema </a:t>
            </a:r>
            <a:r>
              <a:rPr lang="es-ES" altLang="es-ES_tradnl" sz="4200" dirty="0" err="1">
                <a:solidFill>
                  <a:srgbClr val="002060"/>
                </a:solidFill>
              </a:rPr>
              <a:t>Whisperflow</a:t>
            </a:r>
            <a:r>
              <a:rPr lang="es-ES" altLang="es-ES_tradnl" sz="4200" dirty="0">
                <a:solidFill>
                  <a:srgbClr val="002060"/>
                </a:solidFill>
              </a:rPr>
              <a:t> </a:t>
            </a:r>
            <a:r>
              <a:rPr lang="es-ES" altLang="es-ES_tradnl" sz="4200" baseline="30000" dirty="0">
                <a:solidFill>
                  <a:srgbClr val="002060"/>
                </a:solidFill>
              </a:rPr>
              <a:t>®</a:t>
            </a:r>
          </a:p>
        </p:txBody>
      </p:sp>
      <p:grpSp>
        <p:nvGrpSpPr>
          <p:cNvPr id="27650" name="Group 5"/>
          <p:cNvGrpSpPr>
            <a:grpSpLocks/>
          </p:cNvGrpSpPr>
          <p:nvPr/>
        </p:nvGrpSpPr>
        <p:grpSpPr bwMode="auto">
          <a:xfrm>
            <a:off x="4871864" y="1340768"/>
            <a:ext cx="5615286" cy="3024335"/>
            <a:chOff x="144" y="1008"/>
            <a:chExt cx="5472" cy="2664"/>
          </a:xfrm>
        </p:grpSpPr>
        <p:pic>
          <p:nvPicPr>
            <p:cNvPr id="27651" name="Picture 3" descr="whisperflow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08"/>
              <a:ext cx="2400" cy="266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4" descr="whisperflow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1008"/>
              <a:ext cx="2880" cy="26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sp>
        <p:nvSpPr>
          <p:cNvPr id="6" name="Rectangle 3"/>
          <p:cNvSpPr txBox="1">
            <a:spLocks noChangeArrowheads="1"/>
          </p:cNvSpPr>
          <p:nvPr/>
        </p:nvSpPr>
        <p:spPr bwMode="auto">
          <a:xfrm>
            <a:off x="1703512" y="4653136"/>
            <a:ext cx="8784976" cy="200560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Clr>
                <a:srgbClr val="FF0066"/>
              </a:buClr>
              <a:buNone/>
            </a:pPr>
            <a:r>
              <a:rPr lang="es-ES" altLang="es-ES_tradnl" sz="2200" kern="0" dirty="0">
                <a:solidFill>
                  <a:srgbClr val="000066"/>
                </a:solidFill>
              </a:rPr>
              <a:t>Dispone de dos tipos de generadores de flujo continúo:</a:t>
            </a:r>
          </a:p>
          <a:p>
            <a:pPr eaLnBrk="1" hangingPunct="1">
              <a:buClr>
                <a:srgbClr val="FF0066"/>
              </a:buClr>
            </a:pPr>
            <a:r>
              <a:rPr lang="es-ES" altLang="es-ES_tradnl" sz="2200" b="1" kern="0" dirty="0">
                <a:solidFill>
                  <a:srgbClr val="000066"/>
                </a:solidFill>
              </a:rPr>
              <a:t>Generador fijo: </a:t>
            </a:r>
            <a:r>
              <a:rPr lang="es-ES" altLang="es-ES_tradnl" sz="2200" dirty="0">
                <a:solidFill>
                  <a:srgbClr val="002060"/>
                </a:solidFill>
              </a:rPr>
              <a:t>suministra una fracción inspirada de oxígeno del 0,28 al 0,33 </a:t>
            </a:r>
            <a:endParaRPr lang="es-ES" altLang="es-ES_tradnl" sz="2200" kern="0" dirty="0">
              <a:solidFill>
                <a:srgbClr val="002060"/>
              </a:solidFill>
            </a:endParaRPr>
          </a:p>
          <a:p>
            <a:pPr eaLnBrk="1" hangingPunct="1">
              <a:buClr>
                <a:srgbClr val="FF0066"/>
              </a:buClr>
            </a:pPr>
            <a:r>
              <a:rPr lang="es-ES" altLang="es-ES_tradnl" sz="2200" b="1" kern="0" dirty="0">
                <a:solidFill>
                  <a:srgbClr val="000066"/>
                </a:solidFill>
              </a:rPr>
              <a:t>Generador variable: </a:t>
            </a:r>
            <a:r>
              <a:rPr lang="es-ES" altLang="es-ES_tradnl" sz="2200" dirty="0">
                <a:solidFill>
                  <a:srgbClr val="002060"/>
                </a:solidFill>
              </a:rPr>
              <a:t>le permite variar el valor de FiO</a:t>
            </a:r>
            <a:r>
              <a:rPr lang="es-ES" altLang="es-ES_tradnl" sz="2200" baseline="-25000" dirty="0">
                <a:solidFill>
                  <a:srgbClr val="002060"/>
                </a:solidFill>
              </a:rPr>
              <a:t>2</a:t>
            </a:r>
            <a:r>
              <a:rPr lang="es-ES" altLang="es-ES_tradnl" sz="2200" dirty="0">
                <a:solidFill>
                  <a:srgbClr val="002060"/>
                </a:solidFill>
              </a:rPr>
              <a:t> del 0,28 al 1,0 siendo el tipo más utilizado </a:t>
            </a:r>
            <a:endParaRPr lang="es-ES_tradnl" altLang="es-ES_tradnl" sz="2200" dirty="0">
              <a:solidFill>
                <a:srgbClr val="002060"/>
              </a:solidFill>
            </a:endParaRPr>
          </a:p>
          <a:p>
            <a:pPr marL="0" indent="0" eaLnBrk="1" hangingPunct="1">
              <a:buClr>
                <a:srgbClr val="FF0066"/>
              </a:buClr>
              <a:buNone/>
            </a:pPr>
            <a:endParaRPr lang="es-ES" altLang="es-ES_tradnl" sz="2100" kern="0" dirty="0">
              <a:solidFill>
                <a:srgbClr val="000066"/>
              </a:solidFill>
            </a:endParaRPr>
          </a:p>
        </p:txBody>
      </p:sp>
    </p:spTree>
    <p:extLst>
      <p:ext uri="{BB962C8B-B14F-4D97-AF65-F5344CB8AC3E}">
        <p14:creationId xmlns:p14="http://schemas.microsoft.com/office/powerpoint/2010/main" val="18346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Grp="1" noChangeArrowheads="1"/>
          </p:cNvSpPr>
          <p:nvPr>
            <p:ph type="title" idx="4294967295"/>
          </p:nvPr>
        </p:nvSpPr>
        <p:spPr bwMode="auto">
          <a:xfrm>
            <a:off x="1559496" y="0"/>
            <a:ext cx="7993062" cy="908720"/>
          </a:xfrm>
          <a:prstGeom prst="rect">
            <a:avLst/>
          </a:prstGeom>
          <a:noFill/>
        </p:spPr>
        <p:txBody>
          <a:bodyPr anchor="b"/>
          <a:lstStyle/>
          <a:p>
            <a:pPr algn="l" eaLnBrk="1" hangingPunct="1"/>
            <a:r>
              <a:rPr lang="es-ES" altLang="es-ES_tradnl" sz="4200" dirty="0">
                <a:solidFill>
                  <a:srgbClr val="002060"/>
                </a:solidFill>
              </a:rPr>
              <a:t>Sistema </a:t>
            </a:r>
            <a:r>
              <a:rPr lang="es-ES" altLang="es-ES_tradnl" sz="4200" dirty="0" err="1">
                <a:solidFill>
                  <a:srgbClr val="002060"/>
                </a:solidFill>
              </a:rPr>
              <a:t>WhisperFlow</a:t>
            </a:r>
            <a:r>
              <a:rPr lang="es-ES" altLang="es-ES_tradnl" sz="4200" dirty="0">
                <a:solidFill>
                  <a:srgbClr val="002060"/>
                </a:solidFill>
              </a:rPr>
              <a:t> 2</a:t>
            </a:r>
            <a:r>
              <a:rPr lang="es-ES" altLang="es-ES_tradnl" sz="4200" baseline="30000" dirty="0">
                <a:solidFill>
                  <a:srgbClr val="002060"/>
                </a:solidFill>
              </a:rPr>
              <a:t>®</a:t>
            </a:r>
          </a:p>
        </p:txBody>
      </p:sp>
      <p:sp>
        <p:nvSpPr>
          <p:cNvPr id="29698" name="Rectangle 3"/>
          <p:cNvSpPr>
            <a:spLocks noChangeArrowheads="1"/>
          </p:cNvSpPr>
          <p:nvPr/>
        </p:nvSpPr>
        <p:spPr bwMode="auto">
          <a:xfrm>
            <a:off x="1775520" y="1412776"/>
            <a:ext cx="5616624"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FF0066"/>
              </a:buClr>
              <a:buSzPct val="65000"/>
              <a:buFont typeface="Wingdings" charset="2"/>
              <a:buChar char="n"/>
            </a:pPr>
            <a:r>
              <a:rPr lang="es-ES" altLang="es-ES_tradnl" sz="2100" dirty="0">
                <a:solidFill>
                  <a:srgbClr val="000066"/>
                </a:solidFill>
              </a:rPr>
              <a:t>La </a:t>
            </a:r>
            <a:r>
              <a:rPr lang="es-ES" altLang="es-ES_tradnl" sz="2100" dirty="0" err="1">
                <a:solidFill>
                  <a:srgbClr val="000066"/>
                </a:solidFill>
              </a:rPr>
              <a:t>Caradyne</a:t>
            </a:r>
            <a:r>
              <a:rPr lang="es-ES" altLang="es-ES_tradnl" sz="2100" dirty="0">
                <a:solidFill>
                  <a:srgbClr val="000066"/>
                </a:solidFill>
              </a:rPr>
              <a:t> </a:t>
            </a:r>
            <a:r>
              <a:rPr lang="es-ES" altLang="es-ES_tradnl" sz="2100" dirty="0" err="1">
                <a:solidFill>
                  <a:srgbClr val="000066"/>
                </a:solidFill>
              </a:rPr>
              <a:t>WhisperFlow</a:t>
            </a:r>
            <a:r>
              <a:rPr lang="es-ES" altLang="es-ES_tradnl" sz="2100" dirty="0">
                <a:solidFill>
                  <a:srgbClr val="000066"/>
                </a:solidFill>
              </a:rPr>
              <a:t> 2® es un dispositivo </a:t>
            </a:r>
            <a:r>
              <a:rPr lang="es-ES" altLang="es-ES_tradnl" sz="2100" dirty="0" err="1">
                <a:solidFill>
                  <a:srgbClr val="000066"/>
                </a:solidFill>
              </a:rPr>
              <a:t>venturi</a:t>
            </a:r>
            <a:r>
              <a:rPr lang="es-ES" altLang="es-ES_tradnl" sz="2100" dirty="0">
                <a:solidFill>
                  <a:srgbClr val="000066"/>
                </a:solidFill>
              </a:rPr>
              <a:t> de precisión que utiliza un suministro de oxígeno junto con aire de entrada para generar un flujo de salida</a:t>
            </a:r>
          </a:p>
          <a:p>
            <a:pPr eaLnBrk="1" hangingPunct="1">
              <a:lnSpc>
                <a:spcPct val="90000"/>
              </a:lnSpc>
              <a:spcBef>
                <a:spcPct val="20000"/>
              </a:spcBef>
              <a:buClr>
                <a:srgbClr val="FF0066"/>
              </a:buClr>
              <a:buSzPct val="65000"/>
              <a:buFont typeface="Wingdings" charset="2"/>
              <a:buChar char="n"/>
            </a:pPr>
            <a:r>
              <a:rPr lang="es-ES" altLang="es-ES_tradnl" sz="2100" dirty="0">
                <a:solidFill>
                  <a:srgbClr val="000066"/>
                </a:solidFill>
              </a:rPr>
              <a:t>Puede generar flujos de más de 150 L/min.</a:t>
            </a:r>
          </a:p>
          <a:p>
            <a:pPr eaLnBrk="1" hangingPunct="1">
              <a:lnSpc>
                <a:spcPct val="90000"/>
              </a:lnSpc>
              <a:spcBef>
                <a:spcPct val="20000"/>
              </a:spcBef>
              <a:buClr>
                <a:srgbClr val="FF0066"/>
              </a:buClr>
              <a:buSzPct val="65000"/>
              <a:buFont typeface="Wingdings" charset="2"/>
              <a:buChar char="n"/>
            </a:pPr>
            <a:r>
              <a:rPr lang="es-ES" altLang="es-ES_tradnl" sz="2100" dirty="0">
                <a:solidFill>
                  <a:srgbClr val="000066"/>
                </a:solidFill>
              </a:rPr>
              <a:t>Las válvulas de PEEP de </a:t>
            </a:r>
            <a:r>
              <a:rPr lang="es-ES" altLang="es-ES_tradnl" sz="2100" dirty="0" err="1">
                <a:solidFill>
                  <a:srgbClr val="000066"/>
                </a:solidFill>
              </a:rPr>
              <a:t>WhisperFlow</a:t>
            </a:r>
            <a:r>
              <a:rPr lang="es-ES" altLang="es-ES_tradnl" sz="2100" dirty="0">
                <a:solidFill>
                  <a:srgbClr val="000066"/>
                </a:solidFill>
              </a:rPr>
              <a:t> utilizan muelles de fuerza constante para mantener la presión positiva establecida a velocidades de flujo de 10 a 150 L/min.</a:t>
            </a:r>
          </a:p>
        </p:txBody>
      </p:sp>
      <p:pic>
        <p:nvPicPr>
          <p:cNvPr id="29699" name="Picture 5" descr="Whisperflow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1340768"/>
            <a:ext cx="2297113" cy="29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pic>
        <p:nvPicPr>
          <p:cNvPr id="29700" name="Picture 7" descr="File:Venturifixed2.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3384" y="4247679"/>
            <a:ext cx="22971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2495600" y="5520134"/>
            <a:ext cx="8640960" cy="1077218"/>
          </a:xfrm>
          <a:prstGeom prst="rect">
            <a:avLst/>
          </a:prstGeom>
          <a:solidFill>
            <a:schemeClr val="bg1">
              <a:lumMod val="75000"/>
            </a:schemeClr>
          </a:solidFill>
        </p:spPr>
        <p:txBody>
          <a:bodyPr wrap="square" rtlCol="0">
            <a:spAutoFit/>
          </a:bodyPr>
          <a:lstStyle/>
          <a:p>
            <a:pPr eaLnBrk="1" hangingPunct="1">
              <a:defRPr/>
            </a:pPr>
            <a:r>
              <a:rPr lang="es-ES" altLang="es-ES_tradnl" sz="1600" b="1" i="1" dirty="0"/>
              <a:t>El </a:t>
            </a:r>
            <a:r>
              <a:rPr lang="es-ES" altLang="es-ES_tradnl" sz="1600" b="1" i="1"/>
              <a:t>efecto Venturi</a:t>
            </a:r>
            <a:r>
              <a:rPr lang="es-ES" altLang="es-ES_tradnl" sz="1600" i="1"/>
              <a:t>: consiste </a:t>
            </a:r>
            <a:r>
              <a:rPr lang="es-ES" altLang="es-ES_tradnl" sz="1600" i="1" dirty="0"/>
              <a:t>en que un fluido en movimiento dentro de un conducto cerrado disminuye su </a:t>
            </a:r>
            <a:r>
              <a:rPr lang="es-ES" altLang="es-ES_tradnl" sz="1600" i="1" dirty="0">
                <a:hlinkClick r:id="rId6" tooltip="Presión"/>
              </a:rPr>
              <a:t>presión</a:t>
            </a:r>
            <a:r>
              <a:rPr lang="es-ES" altLang="es-ES_tradnl" sz="1600" i="1" dirty="0"/>
              <a:t> al aumentar la </a:t>
            </a:r>
            <a:r>
              <a:rPr lang="es-ES" altLang="es-ES_tradnl" sz="1600" i="1" dirty="0">
                <a:hlinkClick r:id="rId7" tooltip="Velocidad"/>
              </a:rPr>
              <a:t>velocidad</a:t>
            </a:r>
            <a:r>
              <a:rPr lang="es-ES" altLang="es-ES_tradnl" sz="1600" i="1" dirty="0"/>
              <a:t> después de pasar por una zona de sección menor. Si en este punto del conducto se introduce el extremo de otro conducto, se produce una aspiración del fluido contenido en este segundo conducto.</a:t>
            </a:r>
          </a:p>
        </p:txBody>
      </p:sp>
    </p:spTree>
    <p:extLst>
      <p:ext uri="{BB962C8B-B14F-4D97-AF65-F5344CB8AC3E}">
        <p14:creationId xmlns:p14="http://schemas.microsoft.com/office/powerpoint/2010/main" val="179450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noGrp="1" noChangeArrowheads="1"/>
          </p:cNvSpPr>
          <p:nvPr>
            <p:ph type="title" idx="4294967295"/>
          </p:nvPr>
        </p:nvSpPr>
        <p:spPr bwMode="auto">
          <a:xfrm>
            <a:off x="1559496" y="0"/>
            <a:ext cx="7993584" cy="908720"/>
          </a:xfrm>
          <a:prstGeom prst="rect">
            <a:avLst/>
          </a:prstGeom>
          <a:noFill/>
        </p:spPr>
        <p:txBody>
          <a:bodyPr anchor="b"/>
          <a:lstStyle/>
          <a:p>
            <a:pPr algn="l" eaLnBrk="1" hangingPunct="1"/>
            <a:r>
              <a:rPr lang="es-ES" altLang="es-ES_tradnl" sz="4200" dirty="0" err="1">
                <a:solidFill>
                  <a:srgbClr val="002060"/>
                </a:solidFill>
              </a:rPr>
              <a:t>Criterion-OxyCheck-Caradyne</a:t>
            </a:r>
            <a:r>
              <a:rPr lang="es-ES" altLang="es-ES_tradnl" sz="4200" baseline="30000" dirty="0">
                <a:solidFill>
                  <a:srgbClr val="002060"/>
                </a:solidFill>
              </a:rPr>
              <a:t>®</a:t>
            </a:r>
          </a:p>
        </p:txBody>
      </p:sp>
      <p:sp>
        <p:nvSpPr>
          <p:cNvPr id="31746" name="Rectangle 3"/>
          <p:cNvSpPr>
            <a:spLocks noGrp="1" noChangeArrowheads="1"/>
          </p:cNvSpPr>
          <p:nvPr>
            <p:ph type="body" idx="4294967295"/>
          </p:nvPr>
        </p:nvSpPr>
        <p:spPr bwMode="auto">
          <a:xfrm>
            <a:off x="1775520" y="1484412"/>
            <a:ext cx="5400600" cy="396081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Clr>
                <a:srgbClr val="FF0066"/>
              </a:buClr>
            </a:pPr>
            <a:r>
              <a:rPr lang="es-ES" altLang="es-ES_tradnl" sz="2100" dirty="0">
                <a:solidFill>
                  <a:srgbClr val="000066"/>
                </a:solidFill>
              </a:rPr>
              <a:t>El </a:t>
            </a:r>
            <a:r>
              <a:rPr lang="es-ES" altLang="es-ES_tradnl" sz="2100" dirty="0" err="1">
                <a:solidFill>
                  <a:srgbClr val="000066"/>
                </a:solidFill>
              </a:rPr>
              <a:t>OxiCheck</a:t>
            </a:r>
            <a:r>
              <a:rPr lang="es-ES" altLang="es-ES_tradnl" sz="2100" dirty="0">
                <a:solidFill>
                  <a:srgbClr val="000066"/>
                </a:solidFill>
              </a:rPr>
              <a:t> es un analizador compacto diseñado para comprobar la concentración de oxígeno</a:t>
            </a:r>
          </a:p>
          <a:p>
            <a:pPr marL="0" indent="0" eaLnBrk="1" hangingPunct="1">
              <a:lnSpc>
                <a:spcPct val="80000"/>
              </a:lnSpc>
              <a:buClr>
                <a:srgbClr val="FF0066"/>
              </a:buClr>
              <a:buNone/>
            </a:pPr>
            <a:endParaRPr lang="es-ES" altLang="es-ES_tradnl" sz="2100" dirty="0">
              <a:solidFill>
                <a:srgbClr val="000066"/>
              </a:solidFill>
            </a:endParaRPr>
          </a:p>
          <a:p>
            <a:pPr eaLnBrk="1" hangingPunct="1">
              <a:lnSpc>
                <a:spcPct val="80000"/>
              </a:lnSpc>
              <a:buClr>
                <a:srgbClr val="FF0066"/>
              </a:buClr>
            </a:pPr>
            <a:r>
              <a:rPr lang="es-ES" altLang="es-ES_tradnl" sz="2100" dirty="0">
                <a:solidFill>
                  <a:srgbClr val="000066"/>
                </a:solidFill>
              </a:rPr>
              <a:t>En cuestión de segundos conectado directamente a la salida de un generador de CPAP el </a:t>
            </a:r>
            <a:r>
              <a:rPr lang="es-ES" altLang="es-ES_tradnl" sz="2100" dirty="0" err="1">
                <a:solidFill>
                  <a:srgbClr val="000066"/>
                </a:solidFill>
              </a:rPr>
              <a:t>OxiCheck</a:t>
            </a:r>
            <a:r>
              <a:rPr lang="es-ES" altLang="es-ES_tradnl" sz="2100" dirty="0">
                <a:solidFill>
                  <a:srgbClr val="000066"/>
                </a:solidFill>
              </a:rPr>
              <a:t> confirma la FiO</a:t>
            </a:r>
            <a:r>
              <a:rPr lang="es-ES" altLang="es-ES_tradnl" sz="2100" baseline="-25000" dirty="0">
                <a:solidFill>
                  <a:srgbClr val="000066"/>
                </a:solidFill>
              </a:rPr>
              <a:t>2 </a:t>
            </a:r>
            <a:r>
              <a:rPr lang="es-ES" altLang="es-ES_tradnl" sz="2100" dirty="0">
                <a:solidFill>
                  <a:srgbClr val="000066"/>
                </a:solidFill>
              </a:rPr>
              <a:t>que se entrega al paciente de manera rápida y precisa </a:t>
            </a:r>
          </a:p>
        </p:txBody>
      </p:sp>
      <p:pic>
        <p:nvPicPr>
          <p:cNvPr id="31747" name="Picture 5" descr="OxiCheck Analyz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1339340"/>
            <a:ext cx="3312368" cy="4249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672913" y="5394702"/>
            <a:ext cx="3031599" cy="338554"/>
          </a:xfrm>
          <a:prstGeom prst="rect">
            <a:avLst/>
          </a:prstGeom>
          <a:noFill/>
        </p:spPr>
        <p:txBody>
          <a:bodyPr wrap="none" rtlCol="0">
            <a:spAutoFit/>
          </a:bodyPr>
          <a:lstStyle/>
          <a:p>
            <a:r>
              <a:rPr lang="es-ES" altLang="es-ES_tradnl" sz="1600" i="1" dirty="0" err="1">
                <a:solidFill>
                  <a:srgbClr val="002060"/>
                </a:solidFill>
              </a:rPr>
              <a:t>Criterion-OxyCheck-Caradyne</a:t>
            </a:r>
            <a:r>
              <a:rPr lang="es-ES" altLang="es-ES_tradnl" sz="1600" i="1" baseline="30000" dirty="0">
                <a:solidFill>
                  <a:srgbClr val="002060"/>
                </a:solidFill>
              </a:rPr>
              <a:t>®</a:t>
            </a:r>
            <a:endParaRPr lang="es-ES_tradnl" sz="1600" i="1" dirty="0"/>
          </a:p>
        </p:txBody>
      </p:sp>
    </p:spTree>
    <p:extLst>
      <p:ext uri="{BB962C8B-B14F-4D97-AF65-F5344CB8AC3E}">
        <p14:creationId xmlns:p14="http://schemas.microsoft.com/office/powerpoint/2010/main" val="51306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2"/>
          <p:cNvSpPr>
            <a:spLocks noGrp="1" noChangeArrowheads="1"/>
          </p:cNvSpPr>
          <p:nvPr>
            <p:ph type="title" idx="4294967295"/>
          </p:nvPr>
        </p:nvSpPr>
        <p:spPr bwMode="auto">
          <a:xfrm>
            <a:off x="1559496" y="404664"/>
            <a:ext cx="7921625" cy="864096"/>
          </a:xfrm>
          <a:prstGeom prst="rect">
            <a:avLst/>
          </a:prstGeom>
          <a:noFill/>
        </p:spPr>
        <p:txBody>
          <a:bodyPr anchor="b"/>
          <a:lstStyle/>
          <a:p>
            <a:pPr algn="l" eaLnBrk="1" hangingPunct="1"/>
            <a:r>
              <a:rPr lang="es-ES" altLang="es-ES_tradnl" sz="3800" dirty="0">
                <a:solidFill>
                  <a:srgbClr val="002060"/>
                </a:solidFill>
              </a:rPr>
              <a:t>Sistema de </a:t>
            </a:r>
            <a:r>
              <a:rPr lang="es-ES" altLang="es-ES_tradnl" sz="3800" dirty="0" err="1">
                <a:solidFill>
                  <a:srgbClr val="002060"/>
                </a:solidFill>
              </a:rPr>
              <a:t>Boussignac-Vygon</a:t>
            </a:r>
            <a:r>
              <a:rPr lang="es-ES" altLang="es-ES_tradnl" baseline="30000" dirty="0">
                <a:solidFill>
                  <a:srgbClr val="002060"/>
                </a:solidFill>
              </a:rPr>
              <a:t>®</a:t>
            </a:r>
            <a:br>
              <a:rPr lang="es-ES" altLang="es-ES_tradnl" baseline="30000" dirty="0">
                <a:solidFill>
                  <a:srgbClr val="FF0066"/>
                </a:solidFill>
              </a:rPr>
            </a:br>
            <a:endParaRPr lang="es-ES" altLang="es-ES_tradnl" baseline="30000" dirty="0">
              <a:solidFill>
                <a:srgbClr val="FF0066"/>
              </a:solidFill>
            </a:endParaRPr>
          </a:p>
        </p:txBody>
      </p:sp>
      <p:sp>
        <p:nvSpPr>
          <p:cNvPr id="46082" name="Rectangle 3"/>
          <p:cNvSpPr>
            <a:spLocks noChangeArrowheads="1"/>
          </p:cNvSpPr>
          <p:nvPr/>
        </p:nvSpPr>
        <p:spPr bwMode="auto">
          <a:xfrm>
            <a:off x="1703512" y="1627931"/>
            <a:ext cx="4248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0066"/>
              </a:buClr>
              <a:buSzPct val="65000"/>
              <a:buFont typeface="Wingdings" charset="2"/>
              <a:buChar char="n"/>
            </a:pPr>
            <a:r>
              <a:rPr lang="es-ES" altLang="es-ES_tradnl" sz="2100" dirty="0">
                <a:solidFill>
                  <a:srgbClr val="000066"/>
                </a:solidFill>
              </a:rPr>
              <a:t>Sistema basado en la utilización de una válvula de PEEP virtual (creada por las turbulencias)</a:t>
            </a:r>
            <a:endParaRPr lang="es-ES" altLang="es-ES_tradnl" sz="2100" dirty="0"/>
          </a:p>
          <a:p>
            <a:pPr eaLnBrk="1" hangingPunct="1">
              <a:spcBef>
                <a:spcPct val="20000"/>
              </a:spcBef>
              <a:buClr>
                <a:srgbClr val="FF0066"/>
              </a:buClr>
              <a:buSzPct val="65000"/>
              <a:buFont typeface="Wingdings" charset="2"/>
              <a:buChar char="n"/>
            </a:pPr>
            <a:r>
              <a:rPr lang="es-ES" altLang="es-ES_tradnl" sz="2100" dirty="0">
                <a:solidFill>
                  <a:srgbClr val="000066"/>
                </a:solidFill>
              </a:rPr>
              <a:t>Presión variable en función del flujo inyectado</a:t>
            </a:r>
          </a:p>
          <a:p>
            <a:pPr eaLnBrk="1" hangingPunct="1">
              <a:spcBef>
                <a:spcPct val="20000"/>
              </a:spcBef>
              <a:buClr>
                <a:srgbClr val="FF0066"/>
              </a:buClr>
              <a:buSzPct val="65000"/>
              <a:buFont typeface="Wingdings" charset="2"/>
              <a:buChar char="n"/>
            </a:pPr>
            <a:r>
              <a:rPr lang="es-ES" altLang="es-ES_tradnl" sz="2100" dirty="0">
                <a:solidFill>
                  <a:srgbClr val="000066"/>
                </a:solidFill>
              </a:rPr>
              <a:t>Velocidad de los gases tipo jet</a:t>
            </a:r>
            <a:r>
              <a:rPr lang="es-ES" altLang="es-ES_tradnl" sz="3000" dirty="0"/>
              <a:t> </a:t>
            </a:r>
          </a:p>
          <a:p>
            <a:pPr eaLnBrk="1" hangingPunct="1">
              <a:spcBef>
                <a:spcPct val="20000"/>
              </a:spcBef>
              <a:buClr>
                <a:srgbClr val="FF0066"/>
              </a:buClr>
              <a:buSzPct val="65000"/>
              <a:buFont typeface="Wingdings" charset="2"/>
              <a:buChar char="n"/>
            </a:pPr>
            <a:r>
              <a:rPr lang="es-ES" altLang="es-ES_tradnl" sz="2100" dirty="0">
                <a:solidFill>
                  <a:srgbClr val="000066"/>
                </a:solidFill>
              </a:rPr>
              <a:t>Inyección de gas a 3,5 bares</a:t>
            </a:r>
            <a:endParaRPr lang="es-ES_tradnl" altLang="es-ES_tradnl" sz="2100" dirty="0">
              <a:solidFill>
                <a:srgbClr val="000066"/>
              </a:solidFill>
            </a:endParaRPr>
          </a:p>
          <a:p>
            <a:pPr eaLnBrk="1" hangingPunct="1">
              <a:spcBef>
                <a:spcPct val="20000"/>
              </a:spcBef>
              <a:buClr>
                <a:srgbClr val="FF0066"/>
              </a:buClr>
              <a:buSzPct val="65000"/>
              <a:buFont typeface="Wingdings" charset="2"/>
              <a:buChar char="n"/>
            </a:pPr>
            <a:endParaRPr lang="es-ES" altLang="es-ES_tradnl" sz="2100" dirty="0">
              <a:solidFill>
                <a:srgbClr val="000066"/>
              </a:solidFill>
            </a:endParaRPr>
          </a:p>
        </p:txBody>
      </p:sp>
      <p:pic>
        <p:nvPicPr>
          <p:cNvPr id="46083" name="Picture 5" descr="Boussignac_CPAP_il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1701228"/>
            <a:ext cx="4297184" cy="323994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4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704405" y="1556419"/>
            <a:ext cx="4967659"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0066"/>
              </a:buClr>
              <a:buSzPct val="65000"/>
              <a:buFont typeface="Wingdings" charset="2"/>
              <a:buChar char="n"/>
            </a:pPr>
            <a:r>
              <a:rPr lang="es-ES" altLang="es-ES_tradnl" sz="2100" dirty="0">
                <a:solidFill>
                  <a:srgbClr val="000066"/>
                </a:solidFill>
              </a:rPr>
              <a:t>Es un dispositivo de manejo sencillo, muy ligero y fácil de instalar </a:t>
            </a:r>
          </a:p>
          <a:p>
            <a:pPr marL="0" indent="0" eaLnBrk="1" hangingPunct="1">
              <a:spcBef>
                <a:spcPct val="20000"/>
              </a:spcBef>
              <a:buClr>
                <a:srgbClr val="FF0066"/>
              </a:buClr>
              <a:buSzPct val="65000"/>
            </a:pPr>
            <a:endParaRPr lang="es-ES" altLang="es-ES_tradnl" sz="2100" dirty="0">
              <a:solidFill>
                <a:srgbClr val="000066"/>
              </a:solidFill>
            </a:endParaRPr>
          </a:p>
          <a:p>
            <a:pPr eaLnBrk="1" hangingPunct="1">
              <a:spcBef>
                <a:spcPct val="20000"/>
              </a:spcBef>
              <a:buClr>
                <a:srgbClr val="FF0066"/>
              </a:buClr>
              <a:buSzPct val="65000"/>
              <a:buFont typeface="Wingdings" charset="2"/>
              <a:buChar char="n"/>
            </a:pPr>
            <a:r>
              <a:rPr lang="es-ES" altLang="es-ES_tradnl" sz="2100" dirty="0">
                <a:solidFill>
                  <a:srgbClr val="000066"/>
                </a:solidFill>
              </a:rPr>
              <a:t>Presenta un espacio muerto y un volumen sumamente bajo</a:t>
            </a:r>
          </a:p>
          <a:p>
            <a:pPr marL="0" indent="0" eaLnBrk="1" hangingPunct="1">
              <a:spcBef>
                <a:spcPct val="20000"/>
              </a:spcBef>
              <a:buClr>
                <a:srgbClr val="FF0066"/>
              </a:buClr>
              <a:buSzPct val="65000"/>
            </a:pPr>
            <a:endParaRPr lang="es-ES" altLang="es-ES_tradnl" sz="2100" dirty="0">
              <a:solidFill>
                <a:srgbClr val="000066"/>
              </a:solidFill>
            </a:endParaRPr>
          </a:p>
          <a:p>
            <a:pPr eaLnBrk="1" hangingPunct="1">
              <a:spcBef>
                <a:spcPct val="20000"/>
              </a:spcBef>
              <a:buClr>
                <a:srgbClr val="FF0066"/>
              </a:buClr>
              <a:buSzPct val="65000"/>
              <a:buFont typeface="Wingdings" charset="2"/>
              <a:buChar char="n"/>
            </a:pPr>
            <a:r>
              <a:rPr lang="es-ES" altLang="es-ES_tradnl" sz="2100" b="1" dirty="0">
                <a:solidFill>
                  <a:srgbClr val="000066"/>
                </a:solidFill>
              </a:rPr>
              <a:t>Sistema abierto:</a:t>
            </a:r>
            <a:r>
              <a:rPr lang="es-ES" altLang="es-ES_tradnl" sz="2100" dirty="0">
                <a:solidFill>
                  <a:srgbClr val="000066"/>
                </a:solidFill>
              </a:rPr>
              <a:t> Protección contra la </a:t>
            </a:r>
            <a:r>
              <a:rPr lang="es-ES" altLang="es-ES_tradnl" sz="2100" dirty="0" err="1">
                <a:solidFill>
                  <a:srgbClr val="000066"/>
                </a:solidFill>
              </a:rPr>
              <a:t>reinhalación</a:t>
            </a:r>
            <a:r>
              <a:rPr lang="es-ES" altLang="es-ES_tradnl" sz="2100" dirty="0">
                <a:solidFill>
                  <a:srgbClr val="000066"/>
                </a:solidFill>
              </a:rPr>
              <a:t> por CO</a:t>
            </a:r>
            <a:r>
              <a:rPr lang="es-ES" altLang="es-ES_tradnl" sz="2100" baseline="-25000" dirty="0">
                <a:solidFill>
                  <a:srgbClr val="000066"/>
                </a:solidFill>
              </a:rPr>
              <a:t>2 </a:t>
            </a:r>
            <a:r>
              <a:rPr lang="es-ES" altLang="es-ES_tradnl" sz="2100" dirty="0">
                <a:solidFill>
                  <a:srgbClr val="000066"/>
                </a:solidFill>
              </a:rPr>
              <a:t>(</a:t>
            </a:r>
            <a:r>
              <a:rPr lang="es-ES" altLang="es-ES_tradnl" sz="2100" dirty="0" err="1">
                <a:solidFill>
                  <a:srgbClr val="000066"/>
                </a:solidFill>
              </a:rPr>
              <a:t>rebreathing</a:t>
            </a:r>
            <a:r>
              <a:rPr lang="es-ES" altLang="es-ES_tradnl" sz="2100" dirty="0">
                <a:solidFill>
                  <a:srgbClr val="000066"/>
                </a:solidFill>
              </a:rPr>
              <a:t>) </a:t>
            </a:r>
          </a:p>
          <a:p>
            <a:pPr eaLnBrk="1" hangingPunct="1">
              <a:spcBef>
                <a:spcPct val="20000"/>
              </a:spcBef>
              <a:buClr>
                <a:schemeClr val="accent1"/>
              </a:buClr>
              <a:buSzPct val="65000"/>
              <a:buFont typeface="Wingdings" charset="2"/>
              <a:buNone/>
            </a:pPr>
            <a:endParaRPr lang="es-ES" altLang="es-ES_tradnl" sz="2100" dirty="0">
              <a:solidFill>
                <a:srgbClr val="000066"/>
              </a:solidFill>
            </a:endParaRPr>
          </a:p>
        </p:txBody>
      </p:sp>
      <p:sp>
        <p:nvSpPr>
          <p:cNvPr id="5" name="AutoShape 2"/>
          <p:cNvSpPr txBox="1">
            <a:spLocks noChangeArrowheads="1"/>
          </p:cNvSpPr>
          <p:nvPr/>
        </p:nvSpPr>
        <p:spPr bwMode="auto">
          <a:xfrm>
            <a:off x="1559496" y="44624"/>
            <a:ext cx="9289032" cy="86409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l" eaLnBrk="1" hangingPunct="1"/>
            <a:r>
              <a:rPr lang="es-ES" altLang="es-ES_tradnl" sz="3800" kern="0" dirty="0">
                <a:solidFill>
                  <a:srgbClr val="002060"/>
                </a:solidFill>
              </a:rPr>
              <a:t>Ventajas de la CPAP </a:t>
            </a:r>
            <a:r>
              <a:rPr lang="es-ES" altLang="es-ES_tradnl" sz="3800" kern="0" dirty="0" err="1">
                <a:solidFill>
                  <a:srgbClr val="002060"/>
                </a:solidFill>
              </a:rPr>
              <a:t>Boussignac-Vygon</a:t>
            </a:r>
            <a:r>
              <a:rPr lang="es-ES" altLang="es-ES_tradnl" sz="3800" kern="0" dirty="0">
                <a:solidFill>
                  <a:srgbClr val="002060"/>
                </a:solidFill>
              </a:rPr>
              <a:t>®</a:t>
            </a:r>
          </a:p>
        </p:txBody>
      </p:sp>
      <p:pic>
        <p:nvPicPr>
          <p:cNvPr id="8"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459" y="4056649"/>
            <a:ext cx="2761981" cy="2252671"/>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6" name="Picture 5" descr="24_facial-vy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459" y="1524811"/>
            <a:ext cx="2761981" cy="226422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1270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txBox="1">
            <a:spLocks noChangeArrowheads="1"/>
          </p:cNvSpPr>
          <p:nvPr/>
        </p:nvSpPr>
        <p:spPr bwMode="auto">
          <a:xfrm>
            <a:off x="1559496" y="116632"/>
            <a:ext cx="9577064" cy="86409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l" eaLnBrk="1" hangingPunct="1"/>
            <a:r>
              <a:rPr lang="es-ES" altLang="es-ES_tradnl" sz="3800" kern="0" dirty="0">
                <a:solidFill>
                  <a:srgbClr val="002060"/>
                </a:solidFill>
              </a:rPr>
              <a:t>CPAP </a:t>
            </a:r>
            <a:r>
              <a:rPr lang="es-ES" altLang="es-ES_tradnl" sz="3800" kern="0" dirty="0" err="1">
                <a:solidFill>
                  <a:srgbClr val="002060"/>
                </a:solidFill>
              </a:rPr>
              <a:t>Boussignac-Vygon</a:t>
            </a:r>
            <a:r>
              <a:rPr lang="es-ES" altLang="es-ES_tradnl" sz="3800" kern="0" dirty="0">
                <a:solidFill>
                  <a:srgbClr val="002060"/>
                </a:solidFill>
              </a:rPr>
              <a:t>®: </a:t>
            </a:r>
            <a:r>
              <a:rPr lang="es-ES" altLang="es-ES_tradnl" sz="2800" i="1" kern="0" dirty="0">
                <a:solidFill>
                  <a:srgbClr val="002060"/>
                </a:solidFill>
              </a:rPr>
              <a:t>Regulación de FiO</a:t>
            </a:r>
            <a:r>
              <a:rPr lang="es-ES" altLang="es-ES_tradnl" sz="2800" i="1" kern="0" baseline="-25000" dirty="0">
                <a:solidFill>
                  <a:srgbClr val="002060"/>
                </a:solidFill>
              </a:rPr>
              <a:t>2</a:t>
            </a:r>
            <a:endParaRPr lang="es-ES" altLang="es-ES_tradnl" sz="2800" i="1" kern="0" dirty="0">
              <a:solidFill>
                <a:srgbClr val="002060"/>
              </a:solidFill>
            </a:endParaRPr>
          </a:p>
        </p:txBody>
      </p:sp>
      <p:sp>
        <p:nvSpPr>
          <p:cNvPr id="2" name="Rectangle 2"/>
          <p:cNvSpPr>
            <a:spLocks noChangeArrowheads="1"/>
          </p:cNvSpPr>
          <p:nvPr/>
        </p:nvSpPr>
        <p:spPr bwMode="auto">
          <a:xfrm>
            <a:off x="1055440" y="15567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414" y="1545027"/>
            <a:ext cx="40767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6888088" y="10995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3075"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798" y="1519627"/>
            <a:ext cx="4089400" cy="42799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920850" y="6021288"/>
            <a:ext cx="3927678" cy="307777"/>
          </a:xfrm>
          <a:prstGeom prst="rect">
            <a:avLst/>
          </a:prstGeom>
          <a:noFill/>
        </p:spPr>
        <p:txBody>
          <a:bodyPr wrap="none" rtlCol="0">
            <a:spAutoFit/>
          </a:bodyPr>
          <a:lstStyle/>
          <a:p>
            <a:r>
              <a:rPr lang="es-ES" sz="1400" i="1" dirty="0"/>
              <a:t>Regulación de FiO</a:t>
            </a:r>
            <a:r>
              <a:rPr lang="es-ES" sz="1400" i="1" baseline="-25000" dirty="0"/>
              <a:t>2 </a:t>
            </a:r>
            <a:r>
              <a:rPr lang="es-ES" sz="1400" i="1" dirty="0"/>
              <a:t>: Mezcla con aire medicinal</a:t>
            </a:r>
            <a:endParaRPr lang="es-ES_tradnl" sz="1400" dirty="0"/>
          </a:p>
        </p:txBody>
      </p:sp>
      <p:sp>
        <p:nvSpPr>
          <p:cNvPr id="10" name="CuadroTexto 9"/>
          <p:cNvSpPr txBox="1"/>
          <p:nvPr/>
        </p:nvSpPr>
        <p:spPr>
          <a:xfrm>
            <a:off x="1991544" y="6021288"/>
            <a:ext cx="3459601" cy="307777"/>
          </a:xfrm>
          <a:prstGeom prst="rect">
            <a:avLst/>
          </a:prstGeom>
          <a:noFill/>
        </p:spPr>
        <p:txBody>
          <a:bodyPr wrap="none" rtlCol="0">
            <a:spAutoFit/>
          </a:bodyPr>
          <a:lstStyle/>
          <a:p>
            <a:r>
              <a:rPr lang="es-ES" sz="1400" i="1" dirty="0"/>
              <a:t>Regulación de FiO</a:t>
            </a:r>
            <a:r>
              <a:rPr lang="es-ES" sz="1400" i="1" baseline="-25000" dirty="0"/>
              <a:t>2 </a:t>
            </a:r>
            <a:r>
              <a:rPr lang="es-ES" sz="1400" i="1" dirty="0"/>
              <a:t>: Mezcla con oxígeno</a:t>
            </a:r>
            <a:endParaRPr lang="es-ES_tradnl" sz="1400" dirty="0"/>
          </a:p>
        </p:txBody>
      </p:sp>
    </p:spTree>
    <p:extLst>
      <p:ext uri="{BB962C8B-B14F-4D97-AF65-F5344CB8AC3E}">
        <p14:creationId xmlns:p14="http://schemas.microsoft.com/office/powerpoint/2010/main" val="49051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Grp="1" noChangeArrowheads="1"/>
          </p:cNvSpPr>
          <p:nvPr>
            <p:ph type="title" idx="4294967295"/>
          </p:nvPr>
        </p:nvSpPr>
        <p:spPr bwMode="auto">
          <a:xfrm>
            <a:off x="1559496" y="0"/>
            <a:ext cx="8280920" cy="908720"/>
          </a:xfrm>
          <a:prstGeom prst="rect">
            <a:avLst/>
          </a:prstGeom>
          <a:noFill/>
        </p:spPr>
        <p:txBody>
          <a:bodyPr anchor="b"/>
          <a:lstStyle/>
          <a:p>
            <a:pPr algn="l" eaLnBrk="1" hangingPunct="1"/>
            <a:r>
              <a:rPr lang="es-ES" altLang="es-ES_tradnl" sz="4200" dirty="0">
                <a:solidFill>
                  <a:srgbClr val="002060"/>
                </a:solidFill>
              </a:rPr>
              <a:t>O-</a:t>
            </a:r>
            <a:r>
              <a:rPr lang="es-ES" altLang="es-ES_tradnl" sz="4200" dirty="0" err="1">
                <a:solidFill>
                  <a:srgbClr val="002060"/>
                </a:solidFill>
              </a:rPr>
              <a:t>Two</a:t>
            </a:r>
            <a:r>
              <a:rPr lang="es-ES" altLang="es-ES_tradnl" sz="4200" dirty="0">
                <a:solidFill>
                  <a:srgbClr val="002060"/>
                </a:solidFill>
              </a:rPr>
              <a:t> CPAP</a:t>
            </a:r>
            <a:r>
              <a:rPr lang="es-ES" altLang="es-ES_tradnl" sz="4200" baseline="42000" dirty="0">
                <a:solidFill>
                  <a:srgbClr val="002060"/>
                </a:solidFill>
              </a:rPr>
              <a:t>TM</a:t>
            </a:r>
            <a:endParaRPr lang="es-ES" altLang="es-ES_tradnl" sz="4200" i="1" baseline="30000" dirty="0">
              <a:solidFill>
                <a:srgbClr val="002060"/>
              </a:solidFill>
            </a:endParaRPr>
          </a:p>
        </p:txBody>
      </p:sp>
      <p:pic>
        <p:nvPicPr>
          <p:cNvPr id="2" name="Imagen 1"/>
          <p:cNvPicPr>
            <a:picLocks noChangeAspect="1"/>
          </p:cNvPicPr>
          <p:nvPr/>
        </p:nvPicPr>
        <p:blipFill>
          <a:blip r:embed="rId3"/>
          <a:stretch>
            <a:fillRect/>
          </a:stretch>
        </p:blipFill>
        <p:spPr>
          <a:xfrm>
            <a:off x="1847528" y="5251028"/>
            <a:ext cx="7992888" cy="1130300"/>
          </a:xfrm>
          <a:prstGeom prst="rect">
            <a:avLst/>
          </a:prstGeom>
          <a:ln>
            <a:solidFill>
              <a:srgbClr val="000066"/>
            </a:solidFill>
          </a:ln>
        </p:spPr>
      </p:pic>
      <p:pic>
        <p:nvPicPr>
          <p:cNvPr id="8" name="Imagen 7"/>
          <p:cNvPicPr>
            <a:picLocks noChangeAspect="1"/>
          </p:cNvPicPr>
          <p:nvPr/>
        </p:nvPicPr>
        <p:blipFill>
          <a:blip r:embed="rId4"/>
          <a:stretch>
            <a:fillRect/>
          </a:stretch>
        </p:blipFill>
        <p:spPr>
          <a:xfrm>
            <a:off x="5159896" y="1237257"/>
            <a:ext cx="5437015" cy="3720762"/>
          </a:xfrm>
          <a:prstGeom prst="rect">
            <a:avLst/>
          </a:prstGeom>
          <a:ln>
            <a:solidFill>
              <a:srgbClr val="000066"/>
            </a:solidFill>
          </a:ln>
        </p:spPr>
      </p:pic>
      <p:pic>
        <p:nvPicPr>
          <p:cNvPr id="9" name="Imagen 8"/>
          <p:cNvPicPr>
            <a:picLocks noChangeAspect="1"/>
          </p:cNvPicPr>
          <p:nvPr/>
        </p:nvPicPr>
        <p:blipFill>
          <a:blip r:embed="rId5"/>
          <a:stretch>
            <a:fillRect/>
          </a:stretch>
        </p:blipFill>
        <p:spPr>
          <a:xfrm>
            <a:off x="1235049" y="1237257"/>
            <a:ext cx="4257914" cy="3720762"/>
          </a:xfrm>
          <a:prstGeom prst="rect">
            <a:avLst/>
          </a:prstGeom>
          <a:ln>
            <a:solidFill>
              <a:srgbClr val="000066"/>
            </a:solidFill>
          </a:ln>
        </p:spPr>
      </p:pic>
    </p:spTree>
    <p:extLst>
      <p:ext uri="{BB962C8B-B14F-4D97-AF65-F5344CB8AC3E}">
        <p14:creationId xmlns:p14="http://schemas.microsoft.com/office/powerpoint/2010/main" val="73942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Grp="1" noChangeArrowheads="1"/>
          </p:cNvSpPr>
          <p:nvPr>
            <p:ph type="title" idx="4294967295"/>
          </p:nvPr>
        </p:nvSpPr>
        <p:spPr bwMode="auto">
          <a:xfrm>
            <a:off x="1559496" y="0"/>
            <a:ext cx="7921626" cy="908720"/>
          </a:xfrm>
          <a:prstGeom prst="rect">
            <a:avLst/>
          </a:prstGeom>
          <a:noFill/>
        </p:spPr>
        <p:txBody>
          <a:bodyPr anchor="b"/>
          <a:lstStyle/>
          <a:p>
            <a:pPr algn="l" eaLnBrk="1" hangingPunct="1"/>
            <a:br>
              <a:rPr lang="es-ES" altLang="es-ES_tradnl" sz="3800" dirty="0"/>
            </a:br>
            <a:br>
              <a:rPr lang="es-ES" altLang="es-ES_tradnl" sz="3800" dirty="0"/>
            </a:br>
            <a:br>
              <a:rPr lang="es-ES" altLang="es-ES_tradnl" sz="3800" b="1" dirty="0">
                <a:solidFill>
                  <a:srgbClr val="FFFF66"/>
                </a:solidFill>
              </a:rPr>
            </a:br>
            <a:r>
              <a:rPr lang="es-ES" altLang="es-ES_tradnl" sz="3800" b="1" dirty="0">
                <a:solidFill>
                  <a:srgbClr val="FFFF66"/>
                </a:solidFill>
              </a:rPr>
              <a:t> </a:t>
            </a: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br>
              <a:rPr lang="es-ES" altLang="es-ES_tradnl" sz="3800" b="1" dirty="0">
                <a:solidFill>
                  <a:srgbClr val="FFFF66"/>
                </a:solidFill>
              </a:rPr>
            </a:br>
            <a:r>
              <a:rPr lang="es-ES" altLang="es-ES_tradnl" dirty="0"/>
              <a:t> </a:t>
            </a:r>
            <a:br>
              <a:rPr lang="es-ES" altLang="es-ES_tradnl" dirty="0">
                <a:solidFill>
                  <a:srgbClr val="000066"/>
                </a:solidFill>
              </a:rPr>
            </a:br>
            <a:r>
              <a:rPr lang="es-ES" altLang="es-ES_tradnl" sz="4200" dirty="0">
                <a:solidFill>
                  <a:srgbClr val="002060"/>
                </a:solidFill>
              </a:rPr>
              <a:t>Vital </a:t>
            </a:r>
            <a:r>
              <a:rPr lang="es-ES" altLang="es-ES_tradnl" sz="4200" dirty="0" err="1">
                <a:solidFill>
                  <a:srgbClr val="002060"/>
                </a:solidFill>
              </a:rPr>
              <a:t>Signs</a:t>
            </a:r>
            <a:r>
              <a:rPr lang="es-ES" altLang="es-ES_tradnl" sz="4200" baseline="30000" dirty="0">
                <a:solidFill>
                  <a:srgbClr val="002060"/>
                </a:solidFill>
              </a:rPr>
              <a:t>®</a:t>
            </a:r>
            <a:r>
              <a:rPr lang="es-ES" altLang="es-ES_tradnl" sz="4200" dirty="0">
                <a:solidFill>
                  <a:srgbClr val="002060"/>
                </a:solidFill>
              </a:rPr>
              <a:t> </a:t>
            </a:r>
          </a:p>
        </p:txBody>
      </p:sp>
      <p:sp>
        <p:nvSpPr>
          <p:cNvPr id="33794" name="Rectangle 3"/>
          <p:cNvSpPr>
            <a:spLocks noGrp="1" noChangeArrowheads="1"/>
          </p:cNvSpPr>
          <p:nvPr>
            <p:ph type="body" idx="4294967295"/>
          </p:nvPr>
        </p:nvSpPr>
        <p:spPr bwMode="auto">
          <a:xfrm>
            <a:off x="1703512" y="1700215"/>
            <a:ext cx="4824289" cy="93669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FF0066"/>
              </a:buClr>
            </a:pPr>
            <a:r>
              <a:rPr lang="es-ES" altLang="es-ES_tradnl" sz="2100">
                <a:solidFill>
                  <a:srgbClr val="000066"/>
                </a:solidFill>
              </a:rPr>
              <a:t>Sistema de alto flujo de similares características al </a:t>
            </a:r>
            <a:r>
              <a:rPr lang="es-ES" altLang="es-ES_tradnl" sz="2100" i="1" dirty="0" err="1">
                <a:solidFill>
                  <a:srgbClr val="000066"/>
                </a:solidFill>
              </a:rPr>
              <a:t>WhisperFlow</a:t>
            </a:r>
            <a:endParaRPr lang="es-ES" altLang="es-ES_tradnl" sz="2100" i="1" dirty="0">
              <a:solidFill>
                <a:srgbClr val="000066"/>
              </a:solidFill>
            </a:endParaRPr>
          </a:p>
          <a:p>
            <a:pPr lvl="1" eaLnBrk="1" hangingPunct="1">
              <a:buClr>
                <a:srgbClr val="00FFCC"/>
              </a:buClr>
            </a:pPr>
            <a:endParaRPr lang="es-ES" altLang="es-ES_tradnl" sz="2200" i="1" dirty="0">
              <a:solidFill>
                <a:srgbClr val="000066"/>
              </a:solidFill>
            </a:endParaRPr>
          </a:p>
        </p:txBody>
      </p:sp>
      <p:pic>
        <p:nvPicPr>
          <p:cNvPr id="33795" name="Picture 5" descr="gerador-de-flu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7" y="1772816"/>
            <a:ext cx="3528392" cy="352839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6" descr="Face Mas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824" y="2717675"/>
            <a:ext cx="3244511" cy="258353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vavula-PEEP-pre-fixada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235" y="2717675"/>
            <a:ext cx="2583533" cy="258353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1415481" y="5517232"/>
            <a:ext cx="25922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s-ES" altLang="es-ES_tradnl" sz="1600" i="1" dirty="0">
                <a:solidFill>
                  <a:srgbClr val="000066"/>
                </a:solidFill>
                <a:effectLst>
                  <a:outerShdw blurRad="38100" dist="38100" dir="2700000" algn="tl">
                    <a:srgbClr val="C0C0C0"/>
                  </a:outerShdw>
                </a:effectLst>
                <a:ea typeface="ＭＳ Ｐゴシック" charset="-128"/>
              </a:rPr>
              <a:t>Válvula de PEEP </a:t>
            </a:r>
          </a:p>
          <a:p>
            <a:pPr eaLnBrk="1" hangingPunct="1">
              <a:defRPr/>
            </a:pPr>
            <a:r>
              <a:rPr lang="es-ES" altLang="es-ES_tradnl" sz="1600" i="1" dirty="0">
                <a:solidFill>
                  <a:srgbClr val="000066"/>
                </a:solidFill>
                <a:effectLst>
                  <a:outerShdw blurRad="38100" dist="38100" dir="2700000" algn="tl">
                    <a:srgbClr val="C0C0C0"/>
                  </a:outerShdw>
                </a:effectLst>
                <a:ea typeface="ＭＳ Ｐゴシック" charset="-128"/>
              </a:rPr>
              <a:t>umbral de resistencia fija</a:t>
            </a:r>
          </a:p>
        </p:txBody>
      </p:sp>
      <p:sp>
        <p:nvSpPr>
          <p:cNvPr id="2" name="CuadroTexto 1"/>
          <p:cNvSpPr txBox="1"/>
          <p:nvPr/>
        </p:nvSpPr>
        <p:spPr>
          <a:xfrm>
            <a:off x="8112224" y="5538718"/>
            <a:ext cx="1306255" cy="338554"/>
          </a:xfrm>
          <a:prstGeom prst="rect">
            <a:avLst/>
          </a:prstGeom>
          <a:noFill/>
        </p:spPr>
        <p:txBody>
          <a:bodyPr wrap="none" rtlCol="0">
            <a:spAutoFit/>
          </a:bodyPr>
          <a:lstStyle/>
          <a:p>
            <a:r>
              <a:rPr lang="es-ES" altLang="es-ES_tradnl" sz="1600" i="1" dirty="0">
                <a:solidFill>
                  <a:srgbClr val="002060"/>
                </a:solidFill>
              </a:rPr>
              <a:t>Vital </a:t>
            </a:r>
            <a:r>
              <a:rPr lang="es-ES" altLang="es-ES_tradnl" sz="1600" i="1" dirty="0" err="1">
                <a:solidFill>
                  <a:srgbClr val="002060"/>
                </a:solidFill>
              </a:rPr>
              <a:t>Signs</a:t>
            </a:r>
            <a:r>
              <a:rPr lang="es-ES" altLang="es-ES_tradnl" sz="1600" i="1" baseline="30000" dirty="0">
                <a:solidFill>
                  <a:srgbClr val="002060"/>
                </a:solidFill>
              </a:rPr>
              <a:t>®</a:t>
            </a:r>
            <a:r>
              <a:rPr lang="es-ES" altLang="es-ES_tradnl" sz="1600" i="1" dirty="0">
                <a:solidFill>
                  <a:srgbClr val="002060"/>
                </a:solidFill>
              </a:rPr>
              <a:t> </a:t>
            </a:r>
            <a:endParaRPr lang="es-ES_tradnl" sz="1600" i="1" dirty="0"/>
          </a:p>
        </p:txBody>
      </p:sp>
    </p:spTree>
    <p:extLst>
      <p:ext uri="{BB962C8B-B14F-4D97-AF65-F5344CB8AC3E}">
        <p14:creationId xmlns:p14="http://schemas.microsoft.com/office/powerpoint/2010/main" val="70196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2"/>
          <p:cNvSpPr>
            <a:spLocks noGrp="1" noChangeArrowheads="1"/>
          </p:cNvSpPr>
          <p:nvPr>
            <p:ph type="title" idx="4294967295"/>
          </p:nvPr>
        </p:nvSpPr>
        <p:spPr bwMode="auto">
          <a:xfrm>
            <a:off x="1559496" y="0"/>
            <a:ext cx="7850188" cy="908720"/>
          </a:xfrm>
          <a:prstGeom prst="rect">
            <a:avLst/>
          </a:prstGeom>
          <a:noFill/>
        </p:spPr>
        <p:txBody>
          <a:bodyPr anchor="b"/>
          <a:lstStyle/>
          <a:p>
            <a:pPr algn="l" eaLnBrk="1" hangingPunct="1"/>
            <a:r>
              <a:rPr lang="es-ES" altLang="es-ES_tradnl" sz="4200" dirty="0">
                <a:solidFill>
                  <a:srgbClr val="002060"/>
                </a:solidFill>
              </a:rPr>
              <a:t>CPAP CF-800 de </a:t>
            </a:r>
            <a:r>
              <a:rPr lang="es-ES" altLang="es-ES_tradnl" sz="4200" dirty="0" err="1">
                <a:solidFill>
                  <a:srgbClr val="002060"/>
                </a:solidFill>
              </a:rPr>
              <a:t>Dräger</a:t>
            </a:r>
            <a:r>
              <a:rPr lang="es-ES" altLang="es-ES_tradnl" sz="4200" dirty="0">
                <a:solidFill>
                  <a:srgbClr val="002060"/>
                </a:solidFill>
              </a:rPr>
              <a:t> </a:t>
            </a:r>
            <a:r>
              <a:rPr lang="es-ES" altLang="es-ES_tradnl" sz="4200" baseline="30000" dirty="0">
                <a:solidFill>
                  <a:srgbClr val="002060"/>
                </a:solidFill>
              </a:rPr>
              <a:t>®</a:t>
            </a:r>
          </a:p>
        </p:txBody>
      </p:sp>
      <p:sp>
        <p:nvSpPr>
          <p:cNvPr id="39938" name="Rectangle 3"/>
          <p:cNvSpPr>
            <a:spLocks noGrp="1" noChangeArrowheads="1"/>
          </p:cNvSpPr>
          <p:nvPr>
            <p:ph type="body" idx="4294967295"/>
          </p:nvPr>
        </p:nvSpPr>
        <p:spPr bwMode="auto">
          <a:xfrm>
            <a:off x="1775520" y="1556792"/>
            <a:ext cx="5112568" cy="452596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Clr>
                <a:srgbClr val="FF0066"/>
              </a:buClr>
            </a:pPr>
            <a:r>
              <a:rPr lang="es-ES" altLang="es-ES_tradnl" sz="2200" b="1" dirty="0">
                <a:solidFill>
                  <a:srgbClr val="000066"/>
                </a:solidFill>
              </a:rPr>
              <a:t>Consta de los siguientes elementos:</a:t>
            </a:r>
          </a:p>
          <a:p>
            <a:pPr lvl="1" eaLnBrk="1" hangingPunct="1">
              <a:lnSpc>
                <a:spcPct val="80000"/>
              </a:lnSpc>
              <a:buClr>
                <a:srgbClr val="00FFCC"/>
              </a:buClr>
            </a:pPr>
            <a:r>
              <a:rPr lang="es-ES" altLang="es-ES_tradnl" sz="2200" dirty="0">
                <a:solidFill>
                  <a:srgbClr val="000066"/>
                </a:solidFill>
              </a:rPr>
              <a:t>Fuelle de 400 ml/mbar de </a:t>
            </a:r>
            <a:r>
              <a:rPr lang="es-ES" altLang="es-ES_tradnl" sz="2200" dirty="0" err="1">
                <a:solidFill>
                  <a:srgbClr val="000066"/>
                </a:solidFill>
              </a:rPr>
              <a:t>compliance</a:t>
            </a:r>
            <a:r>
              <a:rPr lang="es-ES" altLang="es-ES_tradnl" sz="2200" dirty="0">
                <a:solidFill>
                  <a:srgbClr val="000066"/>
                </a:solidFill>
              </a:rPr>
              <a:t> para amortiguar las oscilaciones de flujo</a:t>
            </a:r>
          </a:p>
          <a:p>
            <a:pPr lvl="1" eaLnBrk="1" hangingPunct="1">
              <a:lnSpc>
                <a:spcPct val="80000"/>
              </a:lnSpc>
              <a:buClr>
                <a:srgbClr val="00FFCC"/>
              </a:buClr>
            </a:pPr>
            <a:r>
              <a:rPr lang="es-ES" altLang="es-ES_tradnl" sz="2200" dirty="0">
                <a:solidFill>
                  <a:srgbClr val="000066"/>
                </a:solidFill>
              </a:rPr>
              <a:t>Flujo máximo para aire y oxígeno de 50 L/min</a:t>
            </a:r>
          </a:p>
          <a:p>
            <a:pPr lvl="1" eaLnBrk="1" hangingPunct="1">
              <a:lnSpc>
                <a:spcPct val="80000"/>
              </a:lnSpc>
              <a:buClr>
                <a:srgbClr val="00FFCC"/>
              </a:buClr>
            </a:pPr>
            <a:r>
              <a:rPr lang="es-ES" altLang="es-ES_tradnl" sz="2200" dirty="0">
                <a:solidFill>
                  <a:srgbClr val="000066"/>
                </a:solidFill>
              </a:rPr>
              <a:t>Válvula de seguridad que limita la </a:t>
            </a:r>
            <a:r>
              <a:rPr lang="es-ES" altLang="es-ES_tradnl" sz="2200" dirty="0" err="1">
                <a:solidFill>
                  <a:srgbClr val="000066"/>
                </a:solidFill>
              </a:rPr>
              <a:t>Paw</a:t>
            </a:r>
            <a:r>
              <a:rPr lang="es-ES" altLang="es-ES_tradnl" sz="2200" dirty="0">
                <a:solidFill>
                  <a:srgbClr val="000066"/>
                </a:solidFill>
              </a:rPr>
              <a:t> a un máximo de 25 mbar</a:t>
            </a:r>
          </a:p>
          <a:p>
            <a:pPr lvl="1" eaLnBrk="1" hangingPunct="1">
              <a:lnSpc>
                <a:spcPct val="80000"/>
              </a:lnSpc>
              <a:buClr>
                <a:srgbClr val="00FFCC"/>
              </a:buClr>
            </a:pPr>
            <a:r>
              <a:rPr lang="es-ES" altLang="es-ES_tradnl" sz="2200" dirty="0">
                <a:solidFill>
                  <a:srgbClr val="000066"/>
                </a:solidFill>
              </a:rPr>
              <a:t>Válvula de aire de emergencia que se abre con baja presión, 0,4 mbar posibilitando la continuación de la respiración espontánea en caso de fallo en el suministro de gas</a:t>
            </a:r>
          </a:p>
        </p:txBody>
      </p:sp>
      <p:pic>
        <p:nvPicPr>
          <p:cNvPr id="39939" name="Picture 5" descr="CF800 ri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473" y="1556792"/>
            <a:ext cx="2881015" cy="430718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608168" y="6084004"/>
            <a:ext cx="2591094" cy="338554"/>
          </a:xfrm>
          <a:prstGeom prst="rect">
            <a:avLst/>
          </a:prstGeom>
          <a:noFill/>
        </p:spPr>
        <p:txBody>
          <a:bodyPr wrap="none" rtlCol="0">
            <a:spAutoFit/>
          </a:bodyPr>
          <a:lstStyle/>
          <a:p>
            <a:r>
              <a:rPr lang="es-ES" altLang="es-ES_tradnl" sz="1600" i="1" dirty="0">
                <a:solidFill>
                  <a:srgbClr val="002060"/>
                </a:solidFill>
              </a:rPr>
              <a:t>CPAP CF-800 de </a:t>
            </a:r>
            <a:r>
              <a:rPr lang="es-ES" altLang="es-ES_tradnl" sz="1600" i="1" dirty="0" err="1">
                <a:solidFill>
                  <a:srgbClr val="002060"/>
                </a:solidFill>
              </a:rPr>
              <a:t>Dräger</a:t>
            </a:r>
            <a:r>
              <a:rPr lang="es-ES" altLang="es-ES_tradnl" sz="1600" i="1" dirty="0">
                <a:solidFill>
                  <a:srgbClr val="002060"/>
                </a:solidFill>
              </a:rPr>
              <a:t> </a:t>
            </a:r>
            <a:r>
              <a:rPr lang="es-ES" altLang="es-ES_tradnl" sz="1600" i="1" baseline="30000" dirty="0">
                <a:solidFill>
                  <a:srgbClr val="002060"/>
                </a:solidFill>
              </a:rPr>
              <a:t>®</a:t>
            </a:r>
            <a:endParaRPr lang="es-ES_tradnl" sz="1600" i="1" dirty="0"/>
          </a:p>
        </p:txBody>
      </p:sp>
    </p:spTree>
    <p:extLst>
      <p:ext uri="{BB962C8B-B14F-4D97-AF65-F5344CB8AC3E}">
        <p14:creationId xmlns:p14="http://schemas.microsoft.com/office/powerpoint/2010/main" val="136285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2"/>
          <p:cNvSpPr>
            <a:spLocks noGrp="1" noChangeArrowheads="1"/>
          </p:cNvSpPr>
          <p:nvPr>
            <p:ph type="title" idx="4294967295"/>
          </p:nvPr>
        </p:nvSpPr>
        <p:spPr bwMode="auto">
          <a:xfrm>
            <a:off x="1560661" y="44625"/>
            <a:ext cx="7559675" cy="864096"/>
          </a:xfrm>
          <a:prstGeom prst="rect">
            <a:avLst/>
          </a:prstGeom>
          <a:noFill/>
        </p:spPr>
        <p:txBody>
          <a:bodyPr anchor="b"/>
          <a:lstStyle/>
          <a:p>
            <a:pPr algn="l" eaLnBrk="1" hangingPunct="1"/>
            <a:r>
              <a:rPr lang="es-ES" altLang="es-ES_tradnl" sz="4200" dirty="0">
                <a:solidFill>
                  <a:srgbClr val="002060"/>
                </a:solidFill>
              </a:rPr>
              <a:t>Objetivos</a:t>
            </a:r>
          </a:p>
        </p:txBody>
      </p:sp>
      <p:sp>
        <p:nvSpPr>
          <p:cNvPr id="7170" name="Rectangle 3"/>
          <p:cNvSpPr>
            <a:spLocks noChangeArrowheads="1"/>
          </p:cNvSpPr>
          <p:nvPr/>
        </p:nvSpPr>
        <p:spPr bwMode="auto">
          <a:xfrm>
            <a:off x="1775520" y="1556792"/>
            <a:ext cx="7776864"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0066"/>
              </a:buClr>
              <a:buSzPct val="65000"/>
              <a:buFont typeface="Wingdings" charset="2"/>
              <a:buChar char="n"/>
            </a:pPr>
            <a:r>
              <a:rPr lang="es-ES" altLang="es-ES_tradnl" sz="2600" dirty="0">
                <a:solidFill>
                  <a:srgbClr val="000066"/>
                </a:solidFill>
              </a:rPr>
              <a:t>Describir el concepto de </a:t>
            </a:r>
            <a:r>
              <a:rPr lang="es-ES" altLang="es-ES_tradnl" sz="2600" b="1" dirty="0">
                <a:solidFill>
                  <a:srgbClr val="000066"/>
                </a:solidFill>
              </a:rPr>
              <a:t>CPAP</a:t>
            </a:r>
            <a:r>
              <a:rPr lang="es-ES" altLang="es-ES_tradnl" sz="2600" dirty="0">
                <a:solidFill>
                  <a:srgbClr val="000066"/>
                </a:solidFill>
              </a:rPr>
              <a:t> y los efectos fisiológicos de este modo ventilatorio</a:t>
            </a:r>
          </a:p>
          <a:p>
            <a:pPr marL="0" indent="0" eaLnBrk="1" hangingPunct="1">
              <a:spcBef>
                <a:spcPct val="20000"/>
              </a:spcBef>
              <a:buClr>
                <a:srgbClr val="FF0066"/>
              </a:buClr>
              <a:buSzPct val="65000"/>
            </a:pPr>
            <a:endParaRPr lang="es-ES" altLang="es-ES_tradnl" sz="2600" dirty="0">
              <a:solidFill>
                <a:srgbClr val="000066"/>
              </a:solidFill>
            </a:endParaRPr>
          </a:p>
          <a:p>
            <a:pPr eaLnBrk="1" hangingPunct="1">
              <a:spcBef>
                <a:spcPct val="20000"/>
              </a:spcBef>
              <a:buClr>
                <a:srgbClr val="FF0066"/>
              </a:buClr>
              <a:buSzPct val="65000"/>
              <a:buFont typeface="Wingdings" charset="2"/>
              <a:buChar char="n"/>
            </a:pPr>
            <a:r>
              <a:rPr lang="es-ES" altLang="es-ES_tradnl" sz="2600" dirty="0">
                <a:solidFill>
                  <a:srgbClr val="000066"/>
                </a:solidFill>
              </a:rPr>
              <a:t>Describir los distintos </a:t>
            </a:r>
            <a:r>
              <a:rPr lang="es-ES" altLang="es-ES_tradnl" sz="2600" b="1" i="1" dirty="0">
                <a:solidFill>
                  <a:srgbClr val="000066"/>
                </a:solidFill>
              </a:rPr>
              <a:t>sistemas no mecánicos</a:t>
            </a:r>
            <a:r>
              <a:rPr lang="es-ES" altLang="es-ES_tradnl" sz="2600" dirty="0">
                <a:solidFill>
                  <a:srgbClr val="000066"/>
                </a:solidFill>
              </a:rPr>
              <a:t> que permiten ventilar en </a:t>
            </a:r>
            <a:r>
              <a:rPr lang="es-ES" altLang="es-ES_tradnl" sz="2600">
                <a:solidFill>
                  <a:srgbClr val="000066"/>
                </a:solidFill>
              </a:rPr>
              <a:t>modo CPAP</a:t>
            </a:r>
          </a:p>
          <a:p>
            <a:pPr marL="0" indent="0" eaLnBrk="1" hangingPunct="1">
              <a:spcBef>
                <a:spcPct val="20000"/>
              </a:spcBef>
              <a:buClr>
                <a:srgbClr val="FF0066"/>
              </a:buClr>
              <a:buSzPct val="65000"/>
            </a:pPr>
            <a:endParaRPr lang="es-ES" altLang="es-ES_tradnl" sz="2600" dirty="0">
              <a:solidFill>
                <a:srgbClr val="000066"/>
              </a:solidFill>
            </a:endParaRPr>
          </a:p>
          <a:p>
            <a:pPr eaLnBrk="1" hangingPunct="1">
              <a:spcBef>
                <a:spcPct val="20000"/>
              </a:spcBef>
              <a:buClr>
                <a:srgbClr val="FF0066"/>
              </a:buClr>
              <a:buSzPct val="65000"/>
              <a:buFont typeface="Wingdings" charset="2"/>
              <a:buChar char="n"/>
            </a:pPr>
            <a:r>
              <a:rPr lang="es-ES" altLang="es-ES_tradnl" sz="2600" dirty="0">
                <a:solidFill>
                  <a:srgbClr val="000066"/>
                </a:solidFill>
              </a:rPr>
              <a:t>Diferenciar los sistemas de </a:t>
            </a:r>
            <a:r>
              <a:rPr lang="es-ES" altLang="es-ES_tradnl" sz="2600" b="1" i="1" dirty="0">
                <a:solidFill>
                  <a:srgbClr val="000066"/>
                </a:solidFill>
              </a:rPr>
              <a:t>flujo a demanda</a:t>
            </a:r>
            <a:r>
              <a:rPr lang="es-ES" altLang="es-ES_tradnl" sz="2600" dirty="0">
                <a:solidFill>
                  <a:srgbClr val="000066"/>
                </a:solidFill>
              </a:rPr>
              <a:t> con los </a:t>
            </a:r>
            <a:r>
              <a:rPr lang="es-ES" altLang="es-ES_tradnl" sz="2600" b="1" i="1" dirty="0">
                <a:solidFill>
                  <a:srgbClr val="000066"/>
                </a:solidFill>
              </a:rPr>
              <a:t>sistemas de flujo continuo</a:t>
            </a:r>
            <a:r>
              <a:rPr lang="es-ES" altLang="es-ES_tradnl" sz="2600" dirty="0">
                <a:solidFill>
                  <a:srgbClr val="000066"/>
                </a:solidFill>
              </a:rPr>
              <a:t> (fijo o variable)</a:t>
            </a:r>
            <a:endParaRPr lang="es-ES_tradnl" altLang="es-ES_tradnl" sz="2600" dirty="0">
              <a:solidFill>
                <a:srgbClr val="000066"/>
              </a:solidFill>
            </a:endParaRPr>
          </a:p>
        </p:txBody>
      </p:sp>
    </p:spTree>
    <p:extLst>
      <p:ext uri="{BB962C8B-B14F-4D97-AF65-F5344CB8AC3E}">
        <p14:creationId xmlns:p14="http://schemas.microsoft.com/office/powerpoint/2010/main" val="848827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ph type="title" idx="4294967295"/>
          </p:nvPr>
        </p:nvSpPr>
        <p:spPr bwMode="auto">
          <a:xfrm>
            <a:off x="1559496" y="44624"/>
            <a:ext cx="7797800" cy="864096"/>
          </a:xfrm>
          <a:prstGeom prst="rect">
            <a:avLst/>
          </a:prstGeom>
          <a:noFill/>
        </p:spPr>
        <p:txBody>
          <a:bodyPr anchor="b"/>
          <a:lstStyle/>
          <a:p>
            <a:pPr algn="l" eaLnBrk="1" hangingPunct="1"/>
            <a:r>
              <a:rPr lang="es-ES" altLang="es-ES_tradnl" sz="4200" dirty="0">
                <a:solidFill>
                  <a:srgbClr val="002060"/>
                </a:solidFill>
              </a:rPr>
              <a:t>Válvulas de PEEP</a:t>
            </a:r>
          </a:p>
        </p:txBody>
      </p:sp>
      <p:sp>
        <p:nvSpPr>
          <p:cNvPr id="37890" name="Rectangle 3"/>
          <p:cNvSpPr>
            <a:spLocks noGrp="1" noChangeArrowheads="1"/>
          </p:cNvSpPr>
          <p:nvPr>
            <p:ph type="body" idx="4294967295"/>
          </p:nvPr>
        </p:nvSpPr>
        <p:spPr bwMode="auto">
          <a:xfrm>
            <a:off x="1775520" y="1700808"/>
            <a:ext cx="4896544" cy="302433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Clr>
                <a:srgbClr val="FF0066"/>
              </a:buClr>
            </a:pPr>
            <a:r>
              <a:rPr lang="es-ES" altLang="es-ES_tradnl" sz="2600" dirty="0">
                <a:solidFill>
                  <a:srgbClr val="000066"/>
                </a:solidFill>
              </a:rPr>
              <a:t>Umbral de resistencia por muelle fija o </a:t>
            </a:r>
            <a:r>
              <a:rPr lang="es-ES" altLang="es-ES_tradnl" sz="2600" b="1" dirty="0">
                <a:solidFill>
                  <a:srgbClr val="000066"/>
                </a:solidFill>
              </a:rPr>
              <a:t>ajustable</a:t>
            </a:r>
          </a:p>
          <a:p>
            <a:pPr marL="0" indent="0" eaLnBrk="1" hangingPunct="1">
              <a:lnSpc>
                <a:spcPct val="80000"/>
              </a:lnSpc>
              <a:buClr>
                <a:srgbClr val="FF0066"/>
              </a:buClr>
              <a:buNone/>
            </a:pPr>
            <a:endParaRPr lang="es-ES" altLang="es-ES_tradnl" sz="2600" b="1" dirty="0">
              <a:solidFill>
                <a:srgbClr val="000066"/>
              </a:solidFill>
            </a:endParaRPr>
          </a:p>
          <a:p>
            <a:pPr eaLnBrk="1" hangingPunct="1">
              <a:lnSpc>
                <a:spcPct val="80000"/>
              </a:lnSpc>
              <a:buClr>
                <a:srgbClr val="FF0066"/>
              </a:buClr>
            </a:pPr>
            <a:r>
              <a:rPr lang="es-ES" altLang="es-ES_tradnl" sz="2600" dirty="0">
                <a:solidFill>
                  <a:srgbClr val="000066"/>
                </a:solidFill>
              </a:rPr>
              <a:t>Orificios de resistencias</a:t>
            </a:r>
          </a:p>
          <a:p>
            <a:pPr marL="0" indent="0" eaLnBrk="1" hangingPunct="1">
              <a:lnSpc>
                <a:spcPct val="80000"/>
              </a:lnSpc>
              <a:buClr>
                <a:srgbClr val="FF0066"/>
              </a:buClr>
              <a:buNone/>
            </a:pPr>
            <a:endParaRPr lang="es-ES" altLang="es-ES_tradnl" sz="2600" dirty="0">
              <a:solidFill>
                <a:srgbClr val="000066"/>
              </a:solidFill>
            </a:endParaRPr>
          </a:p>
          <a:p>
            <a:pPr eaLnBrk="1" hangingPunct="1">
              <a:lnSpc>
                <a:spcPct val="80000"/>
              </a:lnSpc>
              <a:buClr>
                <a:srgbClr val="FF0066"/>
              </a:buClr>
            </a:pPr>
            <a:r>
              <a:rPr lang="es-ES" altLang="es-ES_tradnl" sz="2600" dirty="0">
                <a:solidFill>
                  <a:srgbClr val="002060"/>
                </a:solidFill>
              </a:rPr>
              <a:t>Sistema de </a:t>
            </a:r>
            <a:r>
              <a:rPr lang="es-ES" altLang="es-ES_tradnl" sz="2600" dirty="0" err="1">
                <a:solidFill>
                  <a:srgbClr val="002060"/>
                </a:solidFill>
              </a:rPr>
              <a:t>Boussignac-Vygon</a:t>
            </a:r>
            <a:r>
              <a:rPr lang="es-ES" altLang="es-ES_tradnl" sz="2600" dirty="0">
                <a:solidFill>
                  <a:srgbClr val="002060"/>
                </a:solidFill>
              </a:rPr>
              <a:t> </a:t>
            </a:r>
            <a:r>
              <a:rPr lang="es-ES" altLang="es-ES_tradnl" baseline="30000" dirty="0">
                <a:solidFill>
                  <a:srgbClr val="002060"/>
                </a:solidFill>
              </a:rPr>
              <a:t>® </a:t>
            </a:r>
            <a:r>
              <a:rPr lang="es-ES" altLang="es-ES_tradnl" dirty="0">
                <a:solidFill>
                  <a:srgbClr val="002060"/>
                </a:solidFill>
              </a:rPr>
              <a:t> PEEP virtual</a:t>
            </a:r>
            <a:endParaRPr lang="es-ES" altLang="es-ES_tradnl" baseline="30000" dirty="0">
              <a:solidFill>
                <a:srgbClr val="002060"/>
              </a:solidFill>
            </a:endParaRPr>
          </a:p>
        </p:txBody>
      </p:sp>
      <p:pic>
        <p:nvPicPr>
          <p:cNvPr id="37891" name="Picture 5" descr="valvula-de-PEEP-ajustavel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1700808"/>
            <a:ext cx="3240088" cy="32400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3910" name="Text Box 6"/>
          <p:cNvSpPr txBox="1">
            <a:spLocks noChangeArrowheads="1"/>
          </p:cNvSpPr>
          <p:nvPr/>
        </p:nvSpPr>
        <p:spPr bwMode="auto">
          <a:xfrm>
            <a:off x="7248525" y="5157192"/>
            <a:ext cx="3168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s-ES" altLang="es-ES_tradnl" sz="1600" i="1" dirty="0">
                <a:solidFill>
                  <a:srgbClr val="000066"/>
                </a:solidFill>
                <a:effectLst>
                  <a:outerShdw blurRad="38100" dist="38100" dir="2700000" algn="tl">
                    <a:srgbClr val="C0C0C0"/>
                  </a:outerShdw>
                </a:effectLst>
                <a:ea typeface="ＭＳ Ｐゴシック" charset="-128"/>
              </a:rPr>
              <a:t>Válvula de PEEP </a:t>
            </a:r>
          </a:p>
          <a:p>
            <a:pPr eaLnBrk="1" hangingPunct="1">
              <a:defRPr/>
            </a:pPr>
            <a:r>
              <a:rPr lang="es-ES" altLang="es-ES_tradnl" sz="1600" i="1" dirty="0">
                <a:solidFill>
                  <a:srgbClr val="000066"/>
                </a:solidFill>
                <a:effectLst>
                  <a:outerShdw blurRad="38100" dist="38100" dir="2700000" algn="tl">
                    <a:srgbClr val="C0C0C0"/>
                  </a:outerShdw>
                </a:effectLst>
                <a:ea typeface="ＭＳ Ｐゴシック" charset="-128"/>
              </a:rPr>
              <a:t>umbral de resistencia ajustable</a:t>
            </a:r>
          </a:p>
        </p:txBody>
      </p:sp>
    </p:spTree>
    <p:extLst>
      <p:ext uri="{BB962C8B-B14F-4D97-AF65-F5344CB8AC3E}">
        <p14:creationId xmlns:p14="http://schemas.microsoft.com/office/powerpoint/2010/main" val="198297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Grp="1" noChangeArrowheads="1"/>
          </p:cNvSpPr>
          <p:nvPr>
            <p:ph type="title" idx="4294967295"/>
          </p:nvPr>
        </p:nvSpPr>
        <p:spPr bwMode="auto">
          <a:xfrm>
            <a:off x="1559496" y="0"/>
            <a:ext cx="8280920" cy="908720"/>
          </a:xfrm>
          <a:prstGeom prst="rect">
            <a:avLst/>
          </a:prstGeom>
          <a:noFill/>
        </p:spPr>
        <p:txBody>
          <a:bodyPr anchor="b"/>
          <a:lstStyle/>
          <a:p>
            <a:pPr algn="l" eaLnBrk="1" hangingPunct="1"/>
            <a:r>
              <a:rPr lang="es-ES" sz="4000" i="1" dirty="0" err="1">
                <a:solidFill>
                  <a:srgbClr val="000066"/>
                </a:solidFill>
              </a:rPr>
              <a:t>Ventumask</a:t>
            </a:r>
            <a:r>
              <a:rPr lang="es-ES" sz="4000" i="1" dirty="0">
                <a:solidFill>
                  <a:srgbClr val="000066"/>
                </a:solidFill>
              </a:rPr>
              <a:t> CV200 </a:t>
            </a:r>
            <a:r>
              <a:rPr lang="es-ES" sz="4000" i="1" dirty="0" err="1">
                <a:solidFill>
                  <a:srgbClr val="000066"/>
                </a:solidFill>
              </a:rPr>
              <a:t>Intersurgical</a:t>
            </a:r>
            <a:r>
              <a:rPr lang="es-ES" sz="4000" i="1" baseline="30000" dirty="0">
                <a:solidFill>
                  <a:srgbClr val="000066"/>
                </a:solidFill>
              </a:rPr>
              <a:t>® </a:t>
            </a:r>
            <a:r>
              <a:rPr lang="es-ES_tradnl" sz="4000" dirty="0">
                <a:solidFill>
                  <a:srgbClr val="000066"/>
                </a:solidFill>
              </a:rPr>
              <a:t> </a:t>
            </a:r>
            <a:endParaRPr lang="es-ES" altLang="es-ES_tradnl" sz="4200" i="1" baseline="30000" dirty="0">
              <a:solidFill>
                <a:srgbClr val="000066"/>
              </a:solidFill>
            </a:endParaRPr>
          </a:p>
        </p:txBody>
      </p:sp>
      <p:sp>
        <p:nvSpPr>
          <p:cNvPr id="5" name="Text Box 4"/>
          <p:cNvSpPr txBox="1">
            <a:spLocks noChangeArrowheads="1"/>
          </p:cNvSpPr>
          <p:nvPr/>
        </p:nvSpPr>
        <p:spPr bwMode="auto">
          <a:xfrm>
            <a:off x="7320136" y="4941168"/>
            <a:ext cx="352839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 sz="1600" i="1" dirty="0" err="1">
                <a:solidFill>
                  <a:srgbClr val="000066"/>
                </a:solidFill>
              </a:rPr>
              <a:t>Ventumask</a:t>
            </a:r>
            <a:r>
              <a:rPr lang="es-ES" sz="1600" i="1" dirty="0">
                <a:solidFill>
                  <a:srgbClr val="000066"/>
                </a:solidFill>
              </a:rPr>
              <a:t> CV200 </a:t>
            </a:r>
            <a:r>
              <a:rPr lang="es-ES" sz="1600" i="1" dirty="0" err="1">
                <a:solidFill>
                  <a:srgbClr val="000066"/>
                </a:solidFill>
              </a:rPr>
              <a:t>Intersurgical</a:t>
            </a:r>
            <a:r>
              <a:rPr lang="es-ES" sz="1600" i="1" baseline="30000" dirty="0">
                <a:solidFill>
                  <a:srgbClr val="000066"/>
                </a:solidFill>
              </a:rPr>
              <a:t>® </a:t>
            </a:r>
            <a:endParaRPr lang="es-ES" altLang="es-ES_tradnl" sz="1600" i="1" dirty="0">
              <a:solidFill>
                <a:srgbClr val="000000"/>
              </a:solidFill>
              <a:effectLst>
                <a:outerShdw blurRad="38100" dist="38100" dir="2700000" algn="tl">
                  <a:srgbClr val="C0C0C0"/>
                </a:outerShdw>
              </a:effectLst>
            </a:endParaRPr>
          </a:p>
        </p:txBody>
      </p:sp>
      <p:sp>
        <p:nvSpPr>
          <p:cNvPr id="2" name="Rectangle 2"/>
          <p:cNvSpPr>
            <a:spLocks noChangeArrowheads="1"/>
          </p:cNvSpPr>
          <p:nvPr/>
        </p:nvSpPr>
        <p:spPr bwMode="auto">
          <a:xfrm>
            <a:off x="7320136" y="14482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2049" name="Imagen 8" descr="ventumask_02_1024x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1466687"/>
            <a:ext cx="3225800" cy="3225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2207568" y="14666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1466687"/>
            <a:ext cx="3543300"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4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Grp="1" noChangeArrowheads="1"/>
          </p:cNvSpPr>
          <p:nvPr>
            <p:ph type="title" idx="4294967295"/>
          </p:nvPr>
        </p:nvSpPr>
        <p:spPr bwMode="auto">
          <a:xfrm>
            <a:off x="1559496" y="0"/>
            <a:ext cx="8280920" cy="908720"/>
          </a:xfrm>
          <a:prstGeom prst="rect">
            <a:avLst/>
          </a:prstGeom>
          <a:noFill/>
        </p:spPr>
        <p:txBody>
          <a:bodyPr anchor="b"/>
          <a:lstStyle/>
          <a:p>
            <a:pPr algn="l" eaLnBrk="1" hangingPunct="1"/>
            <a:r>
              <a:rPr lang="es-ES" altLang="es-ES_tradnl" sz="4200" i="1" baseline="30000" dirty="0">
                <a:solidFill>
                  <a:srgbClr val="002060"/>
                </a:solidFill>
              </a:rPr>
              <a:t>CPAP O</a:t>
            </a:r>
            <a:r>
              <a:rPr lang="es-ES" altLang="es-ES_tradnl" sz="2400" i="1" dirty="0">
                <a:solidFill>
                  <a:srgbClr val="002060"/>
                </a:solidFill>
              </a:rPr>
              <a:t>2</a:t>
            </a:r>
            <a:r>
              <a:rPr lang="es-ES" altLang="es-ES_tradnl" sz="4200" i="1" baseline="30000" dirty="0">
                <a:solidFill>
                  <a:srgbClr val="002060"/>
                </a:solidFill>
              </a:rPr>
              <a:t> – MAX Trio </a:t>
            </a:r>
            <a:r>
              <a:rPr lang="es-ES" altLang="es-ES_tradnl" sz="4200" i="1" baseline="30000" dirty="0" err="1">
                <a:solidFill>
                  <a:srgbClr val="002060"/>
                </a:solidFill>
              </a:rPr>
              <a:t>Pulmodyne</a:t>
            </a:r>
            <a:r>
              <a:rPr lang="es-ES" sz="4000" i="1" baseline="42000" dirty="0">
                <a:solidFill>
                  <a:srgbClr val="000066"/>
                </a:solidFill>
              </a:rPr>
              <a:t>®</a:t>
            </a:r>
            <a:r>
              <a:rPr lang="es-ES" sz="4000" i="1" baseline="30000" dirty="0">
                <a:solidFill>
                  <a:srgbClr val="000066"/>
                </a:solidFill>
              </a:rPr>
              <a:t> </a:t>
            </a:r>
            <a:endParaRPr lang="es-ES" altLang="es-ES_tradnl" sz="4200" i="1" baseline="30000" dirty="0">
              <a:solidFill>
                <a:srgbClr val="002060"/>
              </a:solidFill>
            </a:endParaRPr>
          </a:p>
        </p:txBody>
      </p:sp>
      <p:pic>
        <p:nvPicPr>
          <p:cNvPr id="4" name="Imagen 3"/>
          <p:cNvPicPr>
            <a:picLocks noChangeAspect="1"/>
          </p:cNvPicPr>
          <p:nvPr/>
        </p:nvPicPr>
        <p:blipFill>
          <a:blip r:embed="rId3"/>
          <a:stretch>
            <a:fillRect/>
          </a:stretch>
        </p:blipFill>
        <p:spPr>
          <a:xfrm>
            <a:off x="7464152" y="1556792"/>
            <a:ext cx="3046186" cy="3374375"/>
          </a:xfrm>
          <a:prstGeom prst="rect">
            <a:avLst/>
          </a:prstGeom>
          <a:ln>
            <a:solidFill>
              <a:srgbClr val="000066"/>
            </a:solidFill>
          </a:ln>
        </p:spPr>
      </p:pic>
      <p:sp>
        <p:nvSpPr>
          <p:cNvPr id="5" name="Text Box 4"/>
          <p:cNvSpPr txBox="1">
            <a:spLocks noChangeArrowheads="1"/>
          </p:cNvSpPr>
          <p:nvPr/>
        </p:nvSpPr>
        <p:spPr bwMode="auto">
          <a:xfrm>
            <a:off x="7470278" y="5157192"/>
            <a:ext cx="304006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s-ES" altLang="es-ES_tradnl" sz="2000" i="1" baseline="30000" dirty="0">
                <a:solidFill>
                  <a:srgbClr val="002060"/>
                </a:solidFill>
              </a:rPr>
              <a:t>CPAP O</a:t>
            </a:r>
            <a:r>
              <a:rPr lang="es-ES" altLang="es-ES_tradnl" sz="1000" i="1" dirty="0">
                <a:solidFill>
                  <a:srgbClr val="002060"/>
                </a:solidFill>
              </a:rPr>
              <a:t>2</a:t>
            </a:r>
            <a:r>
              <a:rPr lang="es-ES" altLang="es-ES_tradnl" sz="1600" i="1" baseline="30000" dirty="0">
                <a:solidFill>
                  <a:srgbClr val="002060"/>
                </a:solidFill>
              </a:rPr>
              <a:t> </a:t>
            </a:r>
            <a:r>
              <a:rPr lang="es-ES" altLang="es-ES_tradnl" sz="2000" i="1" baseline="30000" dirty="0">
                <a:solidFill>
                  <a:srgbClr val="002060"/>
                </a:solidFill>
              </a:rPr>
              <a:t>– MAX Trio </a:t>
            </a:r>
            <a:r>
              <a:rPr lang="es-ES" altLang="es-ES_tradnl" sz="2000" i="1" baseline="30000" dirty="0" err="1">
                <a:solidFill>
                  <a:srgbClr val="002060"/>
                </a:solidFill>
              </a:rPr>
              <a:t>Pulmodyne</a:t>
            </a:r>
            <a:r>
              <a:rPr lang="es-ES" sz="2000" i="1" baseline="42000" dirty="0">
                <a:solidFill>
                  <a:srgbClr val="000066"/>
                </a:solidFill>
              </a:rPr>
              <a:t>®</a:t>
            </a:r>
            <a:r>
              <a:rPr lang="es-ES" sz="2000" i="1" baseline="30000" dirty="0">
                <a:solidFill>
                  <a:srgbClr val="000066"/>
                </a:solidFill>
              </a:rPr>
              <a:t> </a:t>
            </a:r>
            <a:endParaRPr lang="es-ES" altLang="es-ES_tradnl" sz="2000" i="1" dirty="0">
              <a:solidFill>
                <a:srgbClr val="000000"/>
              </a:solidFill>
              <a:effectLst>
                <a:outerShdw blurRad="38100" dist="38100" dir="2700000" algn="tl">
                  <a:srgbClr val="C0C0C0"/>
                </a:outerShdw>
              </a:effectLst>
            </a:endParaRPr>
          </a:p>
        </p:txBody>
      </p:sp>
      <p:sp>
        <p:nvSpPr>
          <p:cNvPr id="6" name="Rectangle 3"/>
          <p:cNvSpPr txBox="1">
            <a:spLocks noChangeArrowheads="1"/>
          </p:cNvSpPr>
          <p:nvPr/>
        </p:nvSpPr>
        <p:spPr bwMode="auto">
          <a:xfrm>
            <a:off x="1775520" y="1556792"/>
            <a:ext cx="5256584" cy="4221161"/>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80000"/>
              </a:lnSpc>
              <a:buClr>
                <a:srgbClr val="FF0066"/>
              </a:buClr>
            </a:pPr>
            <a:r>
              <a:rPr lang="es-ES" altLang="es-ES_tradnl" sz="2600" kern="0" dirty="0">
                <a:solidFill>
                  <a:srgbClr val="000066"/>
                </a:solidFill>
              </a:rPr>
              <a:t>Sistema CPAP de Alto Flujo desechable</a:t>
            </a:r>
          </a:p>
          <a:p>
            <a:pPr eaLnBrk="1" hangingPunct="1">
              <a:lnSpc>
                <a:spcPct val="80000"/>
              </a:lnSpc>
              <a:buClr>
                <a:srgbClr val="FF0066"/>
              </a:buClr>
            </a:pPr>
            <a:r>
              <a:rPr lang="es-ES" altLang="es-ES_tradnl" sz="2600" kern="0" dirty="0">
                <a:solidFill>
                  <a:srgbClr val="000066"/>
                </a:solidFill>
              </a:rPr>
              <a:t>Tres niveles de FiO</a:t>
            </a:r>
            <a:r>
              <a:rPr lang="es-ES" altLang="es-ES_tradnl" sz="2600" kern="0" baseline="-25000" dirty="0">
                <a:solidFill>
                  <a:srgbClr val="000066"/>
                </a:solidFill>
              </a:rPr>
              <a:t>2</a:t>
            </a:r>
          </a:p>
          <a:p>
            <a:pPr eaLnBrk="1" hangingPunct="1">
              <a:lnSpc>
                <a:spcPct val="80000"/>
              </a:lnSpc>
              <a:buClr>
                <a:srgbClr val="FF0066"/>
              </a:buClr>
            </a:pPr>
            <a:r>
              <a:rPr lang="es-ES" altLang="es-ES_tradnl" sz="2600" kern="0" dirty="0">
                <a:solidFill>
                  <a:srgbClr val="000066"/>
                </a:solidFill>
              </a:rPr>
              <a:t>Circuito Anti-Asfixia corrugado de 72”</a:t>
            </a:r>
          </a:p>
          <a:p>
            <a:pPr eaLnBrk="1" hangingPunct="1">
              <a:lnSpc>
                <a:spcPct val="80000"/>
              </a:lnSpc>
              <a:buClr>
                <a:srgbClr val="FF0066"/>
              </a:buClr>
            </a:pPr>
            <a:r>
              <a:rPr lang="es-ES" altLang="es-ES_tradnl" sz="2600" kern="0" dirty="0">
                <a:solidFill>
                  <a:srgbClr val="000066"/>
                </a:solidFill>
              </a:rPr>
              <a:t>Máscara con válvula anti-asfixia y arnés</a:t>
            </a:r>
          </a:p>
          <a:p>
            <a:pPr eaLnBrk="1" hangingPunct="1">
              <a:lnSpc>
                <a:spcPct val="80000"/>
              </a:lnSpc>
              <a:buClr>
                <a:srgbClr val="FF0066"/>
              </a:buClr>
            </a:pPr>
            <a:r>
              <a:rPr lang="es-ES" altLang="es-ES_tradnl" sz="2600" kern="0" dirty="0">
                <a:solidFill>
                  <a:srgbClr val="000066"/>
                </a:solidFill>
              </a:rPr>
              <a:t>Válvula PEEP con 5 niveles</a:t>
            </a:r>
          </a:p>
          <a:p>
            <a:pPr eaLnBrk="1" hangingPunct="1">
              <a:lnSpc>
                <a:spcPct val="80000"/>
              </a:lnSpc>
              <a:buClr>
                <a:srgbClr val="FF0066"/>
              </a:buClr>
            </a:pPr>
            <a:r>
              <a:rPr lang="es-ES" altLang="es-ES_tradnl" sz="2600" kern="0" dirty="0">
                <a:solidFill>
                  <a:srgbClr val="000066"/>
                </a:solidFill>
              </a:rPr>
              <a:t>Posibilidad de utilizar con humidificación activa</a:t>
            </a:r>
          </a:p>
          <a:p>
            <a:pPr eaLnBrk="1" hangingPunct="1">
              <a:lnSpc>
                <a:spcPct val="80000"/>
              </a:lnSpc>
              <a:buClr>
                <a:srgbClr val="FF0066"/>
              </a:buClr>
            </a:pPr>
            <a:r>
              <a:rPr lang="es-ES" altLang="es-ES_tradnl" sz="2600" kern="0" dirty="0">
                <a:solidFill>
                  <a:srgbClr val="000066"/>
                </a:solidFill>
              </a:rPr>
              <a:t>Bajo nivel de ruido </a:t>
            </a:r>
          </a:p>
        </p:txBody>
      </p:sp>
    </p:spTree>
    <p:extLst>
      <p:ext uri="{BB962C8B-B14F-4D97-AF65-F5344CB8AC3E}">
        <p14:creationId xmlns:p14="http://schemas.microsoft.com/office/powerpoint/2010/main" val="44159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2"/>
          <p:cNvSpPr>
            <a:spLocks noGrp="1" noChangeArrowheads="1"/>
          </p:cNvSpPr>
          <p:nvPr>
            <p:ph type="title" idx="4294967295"/>
          </p:nvPr>
        </p:nvSpPr>
        <p:spPr bwMode="auto">
          <a:xfrm>
            <a:off x="1559496" y="44625"/>
            <a:ext cx="7778750" cy="864096"/>
          </a:xfrm>
          <a:prstGeom prst="rect">
            <a:avLst/>
          </a:prstGeom>
          <a:noFill/>
        </p:spPr>
        <p:txBody>
          <a:bodyPr anchor="b"/>
          <a:lstStyle/>
          <a:p>
            <a:pPr algn="l" eaLnBrk="1" hangingPunct="1"/>
            <a:r>
              <a:rPr lang="es-ES" altLang="es-ES_tradnl" sz="4200" dirty="0">
                <a:solidFill>
                  <a:srgbClr val="002060"/>
                </a:solidFill>
              </a:rPr>
              <a:t>Puntos clave</a:t>
            </a:r>
          </a:p>
        </p:txBody>
      </p:sp>
      <p:sp>
        <p:nvSpPr>
          <p:cNvPr id="54274" name="Rectangle 3"/>
          <p:cNvSpPr>
            <a:spLocks noChangeArrowheads="1"/>
          </p:cNvSpPr>
          <p:nvPr/>
        </p:nvSpPr>
        <p:spPr bwMode="auto">
          <a:xfrm>
            <a:off x="1775520" y="1556792"/>
            <a:ext cx="8424936"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0066"/>
              </a:buClr>
              <a:buSzPct val="65000"/>
              <a:buFont typeface="Wingdings" charset="2"/>
              <a:buChar char="n"/>
            </a:pPr>
            <a:r>
              <a:rPr lang="es-ES" altLang="es-ES_tradnl" sz="2200" dirty="0">
                <a:solidFill>
                  <a:srgbClr val="000066"/>
                </a:solidFill>
              </a:rPr>
              <a:t>El paciente </a:t>
            </a:r>
            <a:r>
              <a:rPr lang="es-ES" altLang="es-ES_tradnl" sz="2200" dirty="0" err="1">
                <a:solidFill>
                  <a:srgbClr val="000066"/>
                </a:solidFill>
              </a:rPr>
              <a:t>hipoxemico</a:t>
            </a:r>
            <a:r>
              <a:rPr lang="es-ES" altLang="es-ES_tradnl" sz="2200" dirty="0">
                <a:solidFill>
                  <a:srgbClr val="000066"/>
                </a:solidFill>
              </a:rPr>
              <a:t> con IRA y con CFR disminuida puede beneficiarse con CPAP</a:t>
            </a:r>
          </a:p>
          <a:p>
            <a:pPr eaLnBrk="1" hangingPunct="1">
              <a:spcBef>
                <a:spcPct val="20000"/>
              </a:spcBef>
              <a:buClr>
                <a:srgbClr val="FF0066"/>
              </a:buClr>
              <a:buSzPct val="65000"/>
              <a:buFont typeface="Wingdings" charset="2"/>
              <a:buChar char="n"/>
            </a:pPr>
            <a:r>
              <a:rPr lang="es-ES" altLang="es-ES_tradnl" sz="2200" dirty="0">
                <a:solidFill>
                  <a:srgbClr val="000066"/>
                </a:solidFill>
              </a:rPr>
              <a:t>Las únicas variables que manejamos con los sistemas no mecánicos son el nivel de CPAP y el flujo</a:t>
            </a:r>
          </a:p>
          <a:p>
            <a:pPr eaLnBrk="1" hangingPunct="1">
              <a:spcBef>
                <a:spcPct val="20000"/>
              </a:spcBef>
              <a:buClr>
                <a:srgbClr val="FF0066"/>
              </a:buClr>
              <a:buSzPct val="65000"/>
              <a:buFont typeface="Wingdings" charset="2"/>
              <a:buChar char="n"/>
            </a:pPr>
            <a:r>
              <a:rPr lang="es-ES" altLang="es-ES_tradnl" sz="2200" dirty="0">
                <a:solidFill>
                  <a:srgbClr val="000066"/>
                </a:solidFill>
              </a:rPr>
              <a:t>Los sistemas no mecánicos de CPAP de flujo continúo minimizan el trabajo respiratorio, siendo los más utilizados</a:t>
            </a:r>
          </a:p>
          <a:p>
            <a:pPr eaLnBrk="1" hangingPunct="1">
              <a:spcBef>
                <a:spcPct val="20000"/>
              </a:spcBef>
              <a:buClr>
                <a:srgbClr val="FF0066"/>
              </a:buClr>
              <a:buSzPct val="65000"/>
              <a:buFont typeface="Wingdings" charset="2"/>
              <a:buChar char="n"/>
            </a:pPr>
            <a:r>
              <a:rPr lang="es-ES" altLang="es-ES_tradnl" sz="2200" dirty="0">
                <a:solidFill>
                  <a:srgbClr val="000066"/>
                </a:solidFill>
              </a:rPr>
              <a:t>La CPAP debe utilizarse de forma continua para evitar el </a:t>
            </a:r>
            <a:r>
              <a:rPr lang="es-ES" altLang="es-ES_tradnl" sz="2200" dirty="0" err="1">
                <a:solidFill>
                  <a:srgbClr val="000066"/>
                </a:solidFill>
              </a:rPr>
              <a:t>desreclutamiento</a:t>
            </a:r>
            <a:r>
              <a:rPr lang="es-ES" altLang="es-ES_tradnl" sz="2200" dirty="0">
                <a:solidFill>
                  <a:srgbClr val="000066"/>
                </a:solidFill>
              </a:rPr>
              <a:t> alveolar</a:t>
            </a:r>
            <a:endParaRPr lang="es-ES_tradnl" altLang="es-ES_tradnl" sz="2200" dirty="0">
              <a:solidFill>
                <a:srgbClr val="000066"/>
              </a:solidFill>
            </a:endParaRPr>
          </a:p>
        </p:txBody>
      </p:sp>
    </p:spTree>
    <p:extLst>
      <p:ext uri="{BB962C8B-B14F-4D97-AF65-F5344CB8AC3E}">
        <p14:creationId xmlns:p14="http://schemas.microsoft.com/office/powerpoint/2010/main" val="83675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tipo gtvm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2133600"/>
            <a:ext cx="20002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448175" y="4941888"/>
            <a:ext cx="294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222268"/>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222268"/>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222268"/>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222268"/>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22268"/>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22268"/>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dirty="0">
                <a:solidFill>
                  <a:srgbClr val="26426B"/>
                </a:solidFill>
              </a:rPr>
              <a:t>Grupo de Trabajo de VMNI</a:t>
            </a:r>
          </a:p>
          <a:p>
            <a:pPr algn="ctr" eaLnBrk="1" hangingPunct="1">
              <a:spcBef>
                <a:spcPct val="0"/>
              </a:spcBef>
              <a:buFontTx/>
              <a:buNone/>
            </a:pPr>
            <a:r>
              <a:rPr lang="es-CO" altLang="es-ES" sz="1800" dirty="0">
                <a:solidFill>
                  <a:srgbClr val="080808"/>
                </a:solidFill>
              </a:rPr>
              <a:t>www.gtvmni.es</a:t>
            </a:r>
            <a:endParaRPr lang="es-ES" altLang="es-ES" sz="1200" dirty="0">
              <a:solidFill>
                <a:srgbClr val="080808"/>
              </a:solidFill>
            </a:endParaRPr>
          </a:p>
          <a:p>
            <a:pPr algn="ctr" eaLnBrk="1" hangingPunct="1">
              <a:spcBef>
                <a:spcPct val="0"/>
              </a:spcBef>
              <a:buFontTx/>
              <a:buNone/>
            </a:pPr>
            <a:r>
              <a:rPr lang="es-ES" altLang="es-ES" sz="1200" dirty="0">
                <a:solidFill>
                  <a:srgbClr val="26426B"/>
                </a:solidFill>
              </a:rPr>
              <a:t>© de los autores, 2015</a:t>
            </a:r>
          </a:p>
          <a:p>
            <a:pPr algn="ctr" eaLnBrk="1" hangingPunct="1">
              <a:spcBef>
                <a:spcPct val="0"/>
              </a:spcBef>
              <a:buFontTx/>
              <a:buNone/>
            </a:pPr>
            <a:endParaRPr lang="es-ES" altLang="es-ES" sz="1200" dirty="0">
              <a:solidFill>
                <a:srgbClr val="080808"/>
              </a:solidFill>
            </a:endParaRPr>
          </a:p>
          <a:p>
            <a:pPr algn="ctr" eaLnBrk="1" hangingPunct="1">
              <a:spcBef>
                <a:spcPct val="0"/>
              </a:spcBef>
              <a:buFontTx/>
              <a:buNone/>
            </a:pPr>
            <a:endParaRPr lang="es-ES" altLang="es-ES" sz="1200" dirty="0">
              <a:solidFill>
                <a:srgbClr val="080808"/>
              </a:solidFill>
            </a:endParaRPr>
          </a:p>
        </p:txBody>
      </p:sp>
      <p:sp>
        <p:nvSpPr>
          <p:cNvPr id="8" name="AutoShape 2"/>
          <p:cNvSpPr>
            <a:spLocks noGrp="1" noChangeArrowheads="1"/>
          </p:cNvSpPr>
          <p:nvPr>
            <p:ph type="title" idx="4294967295"/>
          </p:nvPr>
        </p:nvSpPr>
        <p:spPr bwMode="auto">
          <a:xfrm>
            <a:off x="1559496" y="1"/>
            <a:ext cx="7778750" cy="908720"/>
          </a:xfrm>
          <a:prstGeom prst="rect">
            <a:avLst/>
          </a:prstGeom>
          <a:noFill/>
        </p:spPr>
        <p:txBody>
          <a:bodyPr anchor="b"/>
          <a:lstStyle/>
          <a:p>
            <a:pPr algn="l" eaLnBrk="1" hangingPunct="1"/>
            <a:r>
              <a:rPr lang="es-ES" altLang="es-ES_tradnl" sz="3800" dirty="0">
                <a:solidFill>
                  <a:srgbClr val="002060"/>
                </a:solidFill>
              </a:rPr>
              <a:t>Gracias por la atención prestada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2"/>
          <p:cNvSpPr>
            <a:spLocks noGrp="1" noChangeArrowheads="1"/>
          </p:cNvSpPr>
          <p:nvPr>
            <p:ph type="title" idx="4294967295"/>
          </p:nvPr>
        </p:nvSpPr>
        <p:spPr bwMode="auto">
          <a:xfrm>
            <a:off x="1558877" y="44624"/>
            <a:ext cx="7201419" cy="864096"/>
          </a:xfrm>
          <a:prstGeom prst="rect">
            <a:avLst/>
          </a:prstGeom>
          <a:noFill/>
        </p:spPr>
        <p:txBody>
          <a:bodyPr anchor="b"/>
          <a:lstStyle/>
          <a:p>
            <a:pPr algn="l" eaLnBrk="1" hangingPunct="1"/>
            <a:r>
              <a:rPr lang="es-ES" altLang="es-ES_tradnl" sz="4200" dirty="0">
                <a:solidFill>
                  <a:srgbClr val="002060"/>
                </a:solidFill>
              </a:rPr>
              <a:t>Concepto de CPAP</a:t>
            </a:r>
          </a:p>
        </p:txBody>
      </p:sp>
      <p:sp>
        <p:nvSpPr>
          <p:cNvPr id="95237" name="Text Box 5"/>
          <p:cNvSpPr txBox="1">
            <a:spLocks noChangeArrowheads="1"/>
          </p:cNvSpPr>
          <p:nvPr/>
        </p:nvSpPr>
        <p:spPr bwMode="auto">
          <a:xfrm>
            <a:off x="6672064" y="4532610"/>
            <a:ext cx="2900363" cy="33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pt-BR" altLang="es-ES_tradnl" sz="1600" i="1" dirty="0" err="1">
                <a:solidFill>
                  <a:srgbClr val="005F27"/>
                </a:solidFill>
                <a:effectLst>
                  <a:outerShdw blurRad="38100" dist="38100" dir="2700000" algn="tl">
                    <a:srgbClr val="C0C0C0"/>
                  </a:outerShdw>
                </a:effectLst>
                <a:ea typeface="ＭＳ Ｐゴシック" charset="-128"/>
              </a:rPr>
              <a:t>Masip</a:t>
            </a:r>
            <a:r>
              <a:rPr lang="pt-BR" altLang="es-ES_tradnl" sz="1600" i="1" dirty="0">
                <a:solidFill>
                  <a:srgbClr val="005F27"/>
                </a:solidFill>
                <a:effectLst>
                  <a:outerShdw blurRad="38100" dist="38100" dir="2700000" algn="tl">
                    <a:srgbClr val="C0C0C0"/>
                  </a:outerShdw>
                </a:effectLst>
                <a:ea typeface="ＭＳ Ｐゴシック" charset="-128"/>
              </a:rPr>
              <a:t> J,</a:t>
            </a:r>
            <a:r>
              <a:rPr lang="es-ES" altLang="es-ES_tradnl" sz="1600" i="1" dirty="0">
                <a:solidFill>
                  <a:srgbClr val="005F27"/>
                </a:solidFill>
                <a:effectLst>
                  <a:outerShdw blurRad="38100" dist="38100" dir="2700000" algn="tl">
                    <a:srgbClr val="C0C0C0"/>
                  </a:outerShdw>
                </a:effectLst>
                <a:ea typeface="ＭＳ Ｐゴシック" charset="-128"/>
              </a:rPr>
              <a:t> et al. Jama 2005</a:t>
            </a:r>
          </a:p>
        </p:txBody>
      </p:sp>
      <p:sp>
        <p:nvSpPr>
          <p:cNvPr id="2" name="CuadroTexto 1"/>
          <p:cNvSpPr txBox="1"/>
          <p:nvPr/>
        </p:nvSpPr>
        <p:spPr>
          <a:xfrm>
            <a:off x="2495600" y="5457998"/>
            <a:ext cx="8640960" cy="923330"/>
          </a:xfrm>
          <a:prstGeom prst="rect">
            <a:avLst/>
          </a:prstGeom>
          <a:solidFill>
            <a:schemeClr val="bg1">
              <a:lumMod val="75000"/>
            </a:schemeClr>
          </a:solidFill>
        </p:spPr>
        <p:txBody>
          <a:bodyPr wrap="square" rtlCol="0">
            <a:spAutoFit/>
          </a:bodyPr>
          <a:lstStyle/>
          <a:p>
            <a:pPr defTabSz="457200" eaLnBrk="1" hangingPunct="1">
              <a:defRPr/>
            </a:pPr>
            <a:r>
              <a:rPr lang="es-ES" altLang="es-ES_tradnl" i="1" dirty="0"/>
              <a:t>En la gráfica, se representa en el eje de las Y tenemos la presión. En el eje de las X el tiempo. El paciente respira </a:t>
            </a:r>
            <a:r>
              <a:rPr lang="es-ES" altLang="es-ES_tradnl" b="1" i="1" dirty="0"/>
              <a:t>Normal</a:t>
            </a:r>
            <a:r>
              <a:rPr lang="es-ES" altLang="es-ES_tradnl" i="1" dirty="0"/>
              <a:t> y le aplicamos una </a:t>
            </a:r>
            <a:r>
              <a:rPr lang="es-ES" altLang="es-ES_tradnl" b="1" i="1" dirty="0"/>
              <a:t>PEEP</a:t>
            </a:r>
            <a:r>
              <a:rPr lang="es-ES" altLang="es-ES_tradnl" i="1" dirty="0"/>
              <a:t> de 10 cmH</a:t>
            </a:r>
            <a:r>
              <a:rPr lang="es-ES" altLang="es-ES_tradnl" i="1" baseline="-25000" dirty="0"/>
              <a:t>2</a:t>
            </a:r>
            <a:r>
              <a:rPr lang="es-ES" altLang="es-ES_tradnl" i="1" dirty="0"/>
              <a:t>O sobre la que el paciente respira espontáneamente, estableciéndose la </a:t>
            </a:r>
            <a:r>
              <a:rPr lang="es-ES" altLang="es-ES_tradnl" b="1" i="1" dirty="0"/>
              <a:t>CPAP</a:t>
            </a:r>
            <a:r>
              <a:rPr lang="es-ES" altLang="es-ES_tradnl" i="1" dirty="0"/>
              <a:t>.</a:t>
            </a:r>
          </a:p>
        </p:txBody>
      </p:sp>
      <p:sp>
        <p:nvSpPr>
          <p:cNvPr id="6" name="Rectangle 3"/>
          <p:cNvSpPr>
            <a:spLocks noChangeArrowheads="1"/>
          </p:cNvSpPr>
          <p:nvPr/>
        </p:nvSpPr>
        <p:spPr bwMode="auto">
          <a:xfrm>
            <a:off x="1775668" y="1340768"/>
            <a:ext cx="475238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0066"/>
              </a:buClr>
              <a:buSzPct val="65000"/>
              <a:buFont typeface="Wingdings" charset="2"/>
              <a:buChar char="n"/>
            </a:pPr>
            <a:r>
              <a:rPr lang="es-ES" altLang="es-ES_tradnl" sz="2000" dirty="0">
                <a:solidFill>
                  <a:srgbClr val="002060"/>
                </a:solidFill>
              </a:rPr>
              <a:t>La </a:t>
            </a:r>
            <a:r>
              <a:rPr lang="es-ES" altLang="es-ES_tradnl" sz="2000" b="1" dirty="0">
                <a:solidFill>
                  <a:srgbClr val="002060"/>
                </a:solidFill>
              </a:rPr>
              <a:t>CPAP</a:t>
            </a:r>
            <a:r>
              <a:rPr lang="es-ES" altLang="es-ES_tradnl" sz="2000" dirty="0">
                <a:solidFill>
                  <a:srgbClr val="002060"/>
                </a:solidFill>
              </a:rPr>
              <a:t> es el establecimiento de una presión positiva continúa en la vía aérea</a:t>
            </a:r>
          </a:p>
          <a:p>
            <a:pPr eaLnBrk="1" hangingPunct="1">
              <a:spcBef>
                <a:spcPct val="20000"/>
              </a:spcBef>
              <a:buClr>
                <a:srgbClr val="FF0066"/>
              </a:buClr>
              <a:buSzPct val="65000"/>
              <a:buFont typeface="Wingdings" charset="2"/>
              <a:buChar char="n"/>
            </a:pPr>
            <a:r>
              <a:rPr lang="es-ES" altLang="es-ES_tradnl" sz="2000" dirty="0">
                <a:solidFill>
                  <a:srgbClr val="002060"/>
                </a:solidFill>
              </a:rPr>
              <a:t>La </a:t>
            </a:r>
            <a:r>
              <a:rPr lang="es-ES" altLang="es-ES_tradnl" sz="2000" b="1" dirty="0">
                <a:solidFill>
                  <a:srgbClr val="002060"/>
                </a:solidFill>
              </a:rPr>
              <a:t>CPAP</a:t>
            </a:r>
            <a:r>
              <a:rPr lang="es-ES" altLang="es-ES_tradnl" sz="2000" dirty="0">
                <a:solidFill>
                  <a:srgbClr val="002060"/>
                </a:solidFill>
              </a:rPr>
              <a:t> mantiene una presión </a:t>
            </a:r>
            <a:r>
              <a:rPr lang="es-ES" altLang="es-ES_tradnl" sz="2000" dirty="0" err="1">
                <a:solidFill>
                  <a:srgbClr val="002060"/>
                </a:solidFill>
              </a:rPr>
              <a:t>supraatmosférica</a:t>
            </a:r>
            <a:r>
              <a:rPr lang="es-ES" altLang="es-ES_tradnl" sz="2000" dirty="0">
                <a:solidFill>
                  <a:srgbClr val="002060"/>
                </a:solidFill>
              </a:rPr>
              <a:t> durante todo el ciclo respiratorio sobre la que el paciente respira espontáneamente</a:t>
            </a:r>
          </a:p>
          <a:p>
            <a:pPr eaLnBrk="1" hangingPunct="1">
              <a:spcBef>
                <a:spcPct val="20000"/>
              </a:spcBef>
              <a:buClr>
                <a:srgbClr val="FF0066"/>
              </a:buClr>
              <a:buSzPct val="65000"/>
              <a:buFont typeface="Wingdings" charset="2"/>
              <a:buChar char="n"/>
            </a:pPr>
            <a:r>
              <a:rPr lang="es-ES" altLang="es-ES_tradnl" sz="2000" dirty="0">
                <a:solidFill>
                  <a:srgbClr val="002060"/>
                </a:solidFill>
              </a:rPr>
              <a:t>No se considera realmente un modo ventilatorio al no asistir activamente la inspiración</a:t>
            </a:r>
            <a:endParaRPr lang="es-ES_tradnl" altLang="es-ES_tradnl" sz="2000" dirty="0">
              <a:solidFill>
                <a:srgbClr val="002060"/>
              </a:solidFill>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672064" y="1353542"/>
            <a:ext cx="4464496" cy="2963044"/>
          </a:xfrm>
          <a:prstGeom prst="rect">
            <a:avLst/>
          </a:prstGeom>
          <a:noFill/>
          <a:ln>
            <a:noFill/>
          </a:ln>
        </p:spPr>
      </p:pic>
    </p:spTree>
    <p:extLst>
      <p:ext uri="{BB962C8B-B14F-4D97-AF65-F5344CB8AC3E}">
        <p14:creationId xmlns:p14="http://schemas.microsoft.com/office/powerpoint/2010/main" val="194349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body" idx="4294967295"/>
          </p:nvPr>
        </p:nvSpPr>
        <p:spPr bwMode="auto">
          <a:xfrm>
            <a:off x="1775520" y="1628800"/>
            <a:ext cx="5112568" cy="352839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rgbClr val="FF0066"/>
              </a:buClr>
            </a:pPr>
            <a:r>
              <a:rPr lang="es-CO" altLang="es-ES_tradnl" sz="2400" dirty="0">
                <a:solidFill>
                  <a:srgbClr val="000066"/>
                </a:solidFill>
              </a:rPr>
              <a:t>La CPAP se utiliza en la IRA para corregir la hipoxemia</a:t>
            </a:r>
            <a:endParaRPr lang="es-ES" altLang="es-ES_tradnl" sz="2400" dirty="0">
              <a:solidFill>
                <a:srgbClr val="000066"/>
              </a:solidFill>
            </a:endParaRPr>
          </a:p>
          <a:p>
            <a:pPr eaLnBrk="1" hangingPunct="1">
              <a:lnSpc>
                <a:spcPct val="90000"/>
              </a:lnSpc>
              <a:buClr>
                <a:srgbClr val="FF0066"/>
              </a:buClr>
            </a:pPr>
            <a:r>
              <a:rPr lang="es-ES" altLang="es-ES_tradnl" sz="2400" dirty="0">
                <a:solidFill>
                  <a:srgbClr val="000066"/>
                </a:solidFill>
              </a:rPr>
              <a:t>Mejora la CRF al reclutar alvéolos colapsados</a:t>
            </a:r>
          </a:p>
          <a:p>
            <a:pPr eaLnBrk="1" hangingPunct="1">
              <a:lnSpc>
                <a:spcPct val="90000"/>
              </a:lnSpc>
              <a:buClr>
                <a:srgbClr val="FF0066"/>
              </a:buClr>
            </a:pPr>
            <a:r>
              <a:rPr lang="es-ES" altLang="es-ES_tradnl" sz="2400" dirty="0">
                <a:solidFill>
                  <a:srgbClr val="000066"/>
                </a:solidFill>
              </a:rPr>
              <a:t>Mejora la oxigenación</a:t>
            </a:r>
          </a:p>
          <a:p>
            <a:pPr eaLnBrk="1" hangingPunct="1">
              <a:lnSpc>
                <a:spcPct val="90000"/>
              </a:lnSpc>
              <a:buClr>
                <a:srgbClr val="FF0066"/>
              </a:buClr>
            </a:pPr>
            <a:r>
              <a:rPr lang="es-ES" altLang="es-ES_tradnl" sz="2400" dirty="0">
                <a:solidFill>
                  <a:srgbClr val="000066"/>
                </a:solidFill>
              </a:rPr>
              <a:t>Descarga la musculatura respiratoria y disminuye el WOB</a:t>
            </a:r>
          </a:p>
          <a:p>
            <a:pPr eaLnBrk="1" hangingPunct="1">
              <a:lnSpc>
                <a:spcPct val="90000"/>
              </a:lnSpc>
              <a:buClr>
                <a:srgbClr val="FF0066"/>
              </a:buClr>
            </a:pPr>
            <a:r>
              <a:rPr lang="es-ES" altLang="es-ES_tradnl" sz="2400" dirty="0">
                <a:solidFill>
                  <a:srgbClr val="000066"/>
                </a:solidFill>
              </a:rPr>
              <a:t>Contrarresta la </a:t>
            </a:r>
            <a:r>
              <a:rPr lang="es-ES" altLang="es-ES_tradnl" sz="2400" dirty="0" err="1">
                <a:solidFill>
                  <a:srgbClr val="000066"/>
                </a:solidFill>
              </a:rPr>
              <a:t>autoPEEP</a:t>
            </a:r>
            <a:r>
              <a:rPr lang="es-ES" altLang="es-ES_tradnl" sz="2400" dirty="0">
                <a:solidFill>
                  <a:srgbClr val="000066"/>
                </a:solidFill>
              </a:rPr>
              <a:t> (</a:t>
            </a:r>
            <a:r>
              <a:rPr lang="es-ES" altLang="es-ES_tradnl" sz="2400" dirty="0" err="1">
                <a:solidFill>
                  <a:srgbClr val="000066"/>
                </a:solidFill>
              </a:rPr>
              <a:t>PEEPi</a:t>
            </a:r>
            <a:r>
              <a:rPr lang="es-ES" altLang="es-ES_tradnl" sz="2400" dirty="0">
                <a:solidFill>
                  <a:srgbClr val="000066"/>
                </a:solidFill>
              </a:rPr>
              <a:t>)</a:t>
            </a:r>
            <a:r>
              <a:rPr lang="es-ES" altLang="es-ES_tradnl" sz="2400" dirty="0"/>
              <a:t> </a:t>
            </a:r>
          </a:p>
        </p:txBody>
      </p:sp>
      <p:sp>
        <p:nvSpPr>
          <p:cNvPr id="13314" name="AutoShape 2"/>
          <p:cNvSpPr>
            <a:spLocks noChangeArrowheads="1"/>
          </p:cNvSpPr>
          <p:nvPr/>
        </p:nvSpPr>
        <p:spPr bwMode="auto">
          <a:xfrm>
            <a:off x="1559496" y="44625"/>
            <a:ext cx="9577064" cy="864096"/>
          </a:xfrm>
          <a:prstGeom prst="rect">
            <a:avLst/>
          </a:prstGeom>
          <a:noFill/>
          <a:ln>
            <a:noFill/>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ES_tradnl" sz="3600" dirty="0">
                <a:solidFill>
                  <a:srgbClr val="002060"/>
                </a:solidFill>
                <a:latin typeface="+mj-lt"/>
              </a:rPr>
              <a:t>CPAP: </a:t>
            </a:r>
            <a:r>
              <a:rPr lang="es-ES" altLang="es-ES_tradnl" sz="3200" dirty="0">
                <a:solidFill>
                  <a:srgbClr val="002060"/>
                </a:solidFill>
                <a:latin typeface="+mj-lt"/>
              </a:rPr>
              <a:t>efectos sobre la oxigenación y ventilación</a:t>
            </a:r>
          </a:p>
        </p:txBody>
      </p:sp>
      <p:sp>
        <p:nvSpPr>
          <p:cNvPr id="5" name="CuadroTexto 4"/>
          <p:cNvSpPr txBox="1"/>
          <p:nvPr/>
        </p:nvSpPr>
        <p:spPr>
          <a:xfrm>
            <a:off x="2495600" y="5457998"/>
            <a:ext cx="8640960" cy="923330"/>
          </a:xfrm>
          <a:prstGeom prst="rect">
            <a:avLst/>
          </a:prstGeom>
          <a:solidFill>
            <a:schemeClr val="bg1">
              <a:lumMod val="75000"/>
            </a:schemeClr>
          </a:solidFill>
        </p:spPr>
        <p:txBody>
          <a:bodyPr wrap="square" rtlCol="0">
            <a:spAutoFit/>
          </a:bodyPr>
          <a:lstStyle/>
          <a:p>
            <a:pPr defTabSz="457200" eaLnBrk="1" hangingPunct="1">
              <a:defRPr/>
            </a:pPr>
            <a:r>
              <a:rPr lang="es-ES" altLang="es-ES_tradnl" i="1" dirty="0"/>
              <a:t>En el dibujo, se representa la diferencia entre 2 alveolos uno sin CPAP y otro con 10 cmH</a:t>
            </a:r>
            <a:r>
              <a:rPr lang="es-ES" altLang="es-ES_tradnl" i="1" baseline="-25000" dirty="0"/>
              <a:t>2</a:t>
            </a:r>
            <a:r>
              <a:rPr lang="es-ES" altLang="es-ES_tradnl" i="1" dirty="0"/>
              <a:t>O de CPAP. La redistribución del agua </a:t>
            </a:r>
            <a:r>
              <a:rPr lang="es-ES" altLang="es-ES_tradnl" i="1" dirty="0" err="1"/>
              <a:t>extrapulmonar</a:t>
            </a:r>
            <a:r>
              <a:rPr lang="es-ES" altLang="es-ES_tradnl" i="1" dirty="0"/>
              <a:t> es el mejor mecanismo por el que la CPAP mejora la función pulmonar.</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752" y="2374900"/>
            <a:ext cx="3932808" cy="2147520"/>
          </a:xfrm>
          <a:prstGeom prst="rect">
            <a:avLst/>
          </a:prstGeom>
          <a:ln>
            <a:solidFill>
              <a:srgbClr val="000066"/>
            </a:solidFill>
          </a:ln>
        </p:spPr>
      </p:pic>
    </p:spTree>
    <p:extLst>
      <p:ext uri="{BB962C8B-B14F-4D97-AF65-F5344CB8AC3E}">
        <p14:creationId xmlns:p14="http://schemas.microsoft.com/office/powerpoint/2010/main" val="57245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1774999" y="1440209"/>
            <a:ext cx="5113089"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0066"/>
              </a:buClr>
              <a:buSzPct val="65000"/>
              <a:buFont typeface="Wingdings" charset="2"/>
              <a:buChar char="n"/>
            </a:pPr>
            <a:r>
              <a:rPr lang="es-ES" altLang="es-ES_tradnl" sz="2100" dirty="0">
                <a:solidFill>
                  <a:srgbClr val="000066"/>
                </a:solidFill>
              </a:rPr>
              <a:t>  Retorno venoso por aumento  de presión </a:t>
            </a:r>
            <a:r>
              <a:rPr lang="es-ES" altLang="es-ES_tradnl" sz="2100" dirty="0" err="1">
                <a:solidFill>
                  <a:srgbClr val="000066"/>
                </a:solidFill>
              </a:rPr>
              <a:t>intratorácica</a:t>
            </a:r>
            <a:endParaRPr lang="es-ES" altLang="es-ES_tradnl" sz="2100" dirty="0">
              <a:solidFill>
                <a:srgbClr val="000066"/>
              </a:solidFill>
            </a:endParaRPr>
          </a:p>
          <a:p>
            <a:pPr eaLnBrk="1" hangingPunct="1">
              <a:spcBef>
                <a:spcPct val="20000"/>
              </a:spcBef>
              <a:buClr>
                <a:srgbClr val="FF0066"/>
              </a:buClr>
              <a:buSzPct val="65000"/>
              <a:buFont typeface="Wingdings" charset="2"/>
              <a:buChar char="n"/>
            </a:pPr>
            <a:r>
              <a:rPr lang="es-ES" altLang="es-ES_tradnl" sz="2100" dirty="0">
                <a:solidFill>
                  <a:srgbClr val="000066"/>
                </a:solidFill>
              </a:rPr>
              <a:t>  </a:t>
            </a:r>
            <a:r>
              <a:rPr lang="es-ES" altLang="es-ES_tradnl" sz="2100" dirty="0" err="1">
                <a:solidFill>
                  <a:srgbClr val="000066"/>
                </a:solidFill>
              </a:rPr>
              <a:t>Poscarga</a:t>
            </a:r>
            <a:r>
              <a:rPr lang="es-ES" altLang="es-ES_tradnl" sz="2100" dirty="0">
                <a:solidFill>
                  <a:srgbClr val="000066"/>
                </a:solidFill>
              </a:rPr>
              <a:t> del </a:t>
            </a:r>
            <a:r>
              <a:rPr lang="es-ES" altLang="es-ES_tradnl" sz="2100" b="1" dirty="0">
                <a:solidFill>
                  <a:srgbClr val="000066"/>
                </a:solidFill>
              </a:rPr>
              <a:t>VD </a:t>
            </a:r>
            <a:r>
              <a:rPr lang="es-ES" altLang="es-ES_tradnl" sz="2100" dirty="0">
                <a:solidFill>
                  <a:srgbClr val="000066"/>
                </a:solidFill>
              </a:rPr>
              <a:t>al comprimir los  vasos alveolares </a:t>
            </a:r>
          </a:p>
          <a:p>
            <a:pPr eaLnBrk="1" hangingPunct="1">
              <a:spcBef>
                <a:spcPct val="20000"/>
              </a:spcBef>
              <a:buClr>
                <a:srgbClr val="FF0066"/>
              </a:buClr>
              <a:buSzPct val="65000"/>
              <a:buFont typeface="Wingdings" charset="2"/>
              <a:buChar char="n"/>
            </a:pPr>
            <a:r>
              <a:rPr lang="es-ES" altLang="es-ES_tradnl" sz="2100" dirty="0">
                <a:solidFill>
                  <a:srgbClr val="000066"/>
                </a:solidFill>
              </a:rPr>
              <a:t>  La </a:t>
            </a:r>
            <a:r>
              <a:rPr lang="es-ES" altLang="es-ES_tradnl" sz="2100" dirty="0" err="1">
                <a:solidFill>
                  <a:srgbClr val="000066"/>
                </a:solidFill>
              </a:rPr>
              <a:t>poscarga</a:t>
            </a:r>
            <a:r>
              <a:rPr lang="es-ES" altLang="es-ES_tradnl" sz="2100" dirty="0">
                <a:solidFill>
                  <a:srgbClr val="000066"/>
                </a:solidFill>
              </a:rPr>
              <a:t> del </a:t>
            </a:r>
            <a:r>
              <a:rPr lang="es-ES" altLang="es-ES_tradnl" sz="2100" b="1" dirty="0">
                <a:solidFill>
                  <a:srgbClr val="000066"/>
                </a:solidFill>
              </a:rPr>
              <a:t>VI</a:t>
            </a:r>
          </a:p>
          <a:p>
            <a:pPr eaLnBrk="1" hangingPunct="1">
              <a:spcBef>
                <a:spcPct val="20000"/>
              </a:spcBef>
              <a:buClr>
                <a:srgbClr val="FF0066"/>
              </a:buClr>
              <a:buSzPct val="65000"/>
              <a:buFont typeface="Wingdings" charset="2"/>
              <a:buChar char="n"/>
            </a:pPr>
            <a:r>
              <a:rPr lang="es-ES" altLang="es-ES_tradnl" sz="2100" dirty="0">
                <a:solidFill>
                  <a:srgbClr val="000066"/>
                </a:solidFill>
              </a:rPr>
              <a:t>  </a:t>
            </a:r>
            <a:r>
              <a:rPr lang="es-ES" altLang="es-ES_tradnl" sz="2100" b="1" dirty="0">
                <a:solidFill>
                  <a:srgbClr val="000066"/>
                </a:solidFill>
              </a:rPr>
              <a:t>GC</a:t>
            </a:r>
            <a:r>
              <a:rPr lang="es-ES" altLang="es-ES_tradnl" sz="2100" dirty="0">
                <a:solidFill>
                  <a:srgbClr val="000066"/>
                </a:solidFill>
              </a:rPr>
              <a:t> en el corazón sano</a:t>
            </a:r>
          </a:p>
          <a:p>
            <a:pPr eaLnBrk="1" hangingPunct="1">
              <a:spcBef>
                <a:spcPct val="20000"/>
              </a:spcBef>
              <a:buClr>
                <a:srgbClr val="FF0066"/>
              </a:buClr>
              <a:buSzPct val="65000"/>
              <a:buFont typeface="Wingdings" charset="2"/>
              <a:buChar char="n"/>
            </a:pPr>
            <a:r>
              <a:rPr lang="es-ES" altLang="es-ES_tradnl" sz="2100" dirty="0">
                <a:solidFill>
                  <a:srgbClr val="000066"/>
                </a:solidFill>
              </a:rPr>
              <a:t>  </a:t>
            </a:r>
            <a:r>
              <a:rPr lang="es-ES" altLang="es-ES_tradnl" sz="2100" b="1" dirty="0">
                <a:solidFill>
                  <a:srgbClr val="000066"/>
                </a:solidFill>
              </a:rPr>
              <a:t>GC</a:t>
            </a:r>
            <a:r>
              <a:rPr lang="es-ES" altLang="es-ES_tradnl" sz="2100" dirty="0">
                <a:solidFill>
                  <a:srgbClr val="000066"/>
                </a:solidFill>
              </a:rPr>
              <a:t> en el corazón insuficiente mejora la eyección del </a:t>
            </a:r>
            <a:r>
              <a:rPr lang="es-ES" altLang="es-ES_tradnl" sz="2100" b="1" dirty="0">
                <a:solidFill>
                  <a:srgbClr val="000066"/>
                </a:solidFill>
              </a:rPr>
              <a:t>VI</a:t>
            </a:r>
            <a:endParaRPr lang="es-ES" altLang="es-ES_tradnl" sz="1900" dirty="0">
              <a:solidFill>
                <a:srgbClr val="000066"/>
              </a:solidFill>
            </a:endParaRPr>
          </a:p>
          <a:p>
            <a:pPr eaLnBrk="1" hangingPunct="1">
              <a:spcBef>
                <a:spcPct val="20000"/>
              </a:spcBef>
              <a:buClr>
                <a:srgbClr val="FF0066"/>
              </a:buClr>
              <a:buSzPct val="65000"/>
              <a:buFont typeface="Wingdings" charset="2"/>
              <a:buNone/>
            </a:pPr>
            <a:endParaRPr lang="es-ES" altLang="es-ES_tradnl" sz="3000" dirty="0">
              <a:solidFill>
                <a:srgbClr val="000066"/>
              </a:solidFill>
            </a:endParaRPr>
          </a:p>
        </p:txBody>
      </p:sp>
      <p:sp>
        <p:nvSpPr>
          <p:cNvPr id="103428" name="Rectangle 4"/>
          <p:cNvSpPr>
            <a:spLocks noChangeArrowheads="1"/>
          </p:cNvSpPr>
          <p:nvPr/>
        </p:nvSpPr>
        <p:spPr bwMode="auto">
          <a:xfrm>
            <a:off x="1559496" y="44624"/>
            <a:ext cx="7885733" cy="1079500"/>
          </a:xfrm>
          <a:prstGeom prst="rect">
            <a:avLst/>
          </a:prstGeom>
          <a:noFill/>
          <a:ln>
            <a:noFill/>
          </a:ln>
          <a:effectLst/>
          <a:extLst/>
        </p:spPr>
        <p:txBody>
          <a:bodyPr/>
          <a:lstStyle>
            <a:lvl1pPr>
              <a:defRPr sz="4200">
                <a:solidFill>
                  <a:schemeClr val="tx2"/>
                </a:solidFill>
                <a:latin typeface="Garamond" charset="0"/>
              </a:defRPr>
            </a:lvl1pPr>
            <a:lvl2pPr>
              <a:defRPr sz="4200">
                <a:solidFill>
                  <a:schemeClr val="tx2"/>
                </a:solidFill>
                <a:latin typeface="Garamond" charset="0"/>
              </a:defRPr>
            </a:lvl2pPr>
            <a:lvl3pPr>
              <a:defRPr sz="4200">
                <a:solidFill>
                  <a:schemeClr val="tx2"/>
                </a:solidFill>
                <a:latin typeface="Garamond" charset="0"/>
              </a:defRPr>
            </a:lvl3pPr>
            <a:lvl4pPr>
              <a:defRPr sz="4200">
                <a:solidFill>
                  <a:schemeClr val="tx2"/>
                </a:solidFill>
                <a:latin typeface="Garamond" charset="0"/>
              </a:defRPr>
            </a:lvl4pPr>
            <a:lvl5pPr>
              <a:defRPr sz="4200">
                <a:solidFill>
                  <a:schemeClr val="tx2"/>
                </a:solidFill>
                <a:latin typeface="Garamond" charset="0"/>
              </a:defRPr>
            </a:lvl5pPr>
            <a:lvl6pPr marL="457200" fontAlgn="base">
              <a:spcBef>
                <a:spcPct val="0"/>
              </a:spcBef>
              <a:spcAft>
                <a:spcPct val="0"/>
              </a:spcAft>
              <a:defRPr sz="4200">
                <a:solidFill>
                  <a:schemeClr val="tx2"/>
                </a:solidFill>
                <a:latin typeface="Garamond" charset="0"/>
              </a:defRPr>
            </a:lvl6pPr>
            <a:lvl7pPr marL="914400" fontAlgn="base">
              <a:spcBef>
                <a:spcPct val="0"/>
              </a:spcBef>
              <a:spcAft>
                <a:spcPct val="0"/>
              </a:spcAft>
              <a:defRPr sz="4200">
                <a:solidFill>
                  <a:schemeClr val="tx2"/>
                </a:solidFill>
                <a:latin typeface="Garamond" charset="0"/>
              </a:defRPr>
            </a:lvl7pPr>
            <a:lvl8pPr marL="1371600" fontAlgn="base">
              <a:spcBef>
                <a:spcPct val="0"/>
              </a:spcBef>
              <a:spcAft>
                <a:spcPct val="0"/>
              </a:spcAft>
              <a:defRPr sz="4200">
                <a:solidFill>
                  <a:schemeClr val="tx2"/>
                </a:solidFill>
                <a:latin typeface="Garamond" charset="0"/>
              </a:defRPr>
            </a:lvl8pPr>
            <a:lvl9pPr marL="1828800" fontAlgn="base">
              <a:spcBef>
                <a:spcPct val="0"/>
              </a:spcBef>
              <a:spcAft>
                <a:spcPct val="0"/>
              </a:spcAft>
              <a:defRPr sz="4200">
                <a:solidFill>
                  <a:schemeClr val="tx2"/>
                </a:solidFill>
                <a:latin typeface="Garamond" charset="0"/>
              </a:defRPr>
            </a:lvl9pPr>
          </a:lstStyle>
          <a:p>
            <a:pPr eaLnBrk="1" hangingPunct="1">
              <a:defRPr/>
            </a:pPr>
            <a:r>
              <a:rPr lang="es-ES" altLang="es-ES_tradnl" dirty="0">
                <a:solidFill>
                  <a:srgbClr val="002060"/>
                </a:solidFill>
                <a:latin typeface="+mj-lt"/>
              </a:rPr>
              <a:t>CPAP: efectos hemodinámicos</a:t>
            </a:r>
          </a:p>
        </p:txBody>
      </p:sp>
      <p:pic>
        <p:nvPicPr>
          <p:cNvPr id="17411" name="Picture 5" descr="DiagramaCoraz%C3%B3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412776"/>
            <a:ext cx="4104456" cy="401595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3430" name="Line 6"/>
          <p:cNvSpPr>
            <a:spLocks noChangeShapeType="1"/>
          </p:cNvSpPr>
          <p:nvPr/>
        </p:nvSpPr>
        <p:spPr bwMode="auto">
          <a:xfrm>
            <a:off x="2207568" y="1484784"/>
            <a:ext cx="0" cy="358775"/>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s-ES_tradnl"/>
          </a:p>
        </p:txBody>
      </p:sp>
      <p:sp>
        <p:nvSpPr>
          <p:cNvPr id="103431" name="Line 7"/>
          <p:cNvSpPr>
            <a:spLocks noChangeShapeType="1"/>
          </p:cNvSpPr>
          <p:nvPr/>
        </p:nvSpPr>
        <p:spPr bwMode="auto">
          <a:xfrm flipV="1">
            <a:off x="2207568" y="2132856"/>
            <a:ext cx="0" cy="360363"/>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s-ES_tradnl"/>
          </a:p>
        </p:txBody>
      </p:sp>
      <p:sp>
        <p:nvSpPr>
          <p:cNvPr id="103432" name="Line 8"/>
          <p:cNvSpPr>
            <a:spLocks noChangeShapeType="1"/>
          </p:cNvSpPr>
          <p:nvPr/>
        </p:nvSpPr>
        <p:spPr bwMode="auto">
          <a:xfrm>
            <a:off x="2207568" y="2780928"/>
            <a:ext cx="0" cy="358775"/>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s-ES_tradnl"/>
          </a:p>
        </p:txBody>
      </p:sp>
      <p:sp>
        <p:nvSpPr>
          <p:cNvPr id="103433" name="Line 9"/>
          <p:cNvSpPr>
            <a:spLocks noChangeShapeType="1"/>
          </p:cNvSpPr>
          <p:nvPr/>
        </p:nvSpPr>
        <p:spPr bwMode="auto">
          <a:xfrm>
            <a:off x="2207568" y="3212976"/>
            <a:ext cx="0" cy="358775"/>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s-ES_tradnl"/>
          </a:p>
        </p:txBody>
      </p:sp>
      <p:sp>
        <p:nvSpPr>
          <p:cNvPr id="103434" name="Line 10"/>
          <p:cNvSpPr>
            <a:spLocks noChangeShapeType="1"/>
          </p:cNvSpPr>
          <p:nvPr/>
        </p:nvSpPr>
        <p:spPr bwMode="auto">
          <a:xfrm flipV="1">
            <a:off x="2207568" y="3645024"/>
            <a:ext cx="0" cy="360363"/>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s-ES_tradnl"/>
          </a:p>
        </p:txBody>
      </p:sp>
    </p:spTree>
    <p:extLst>
      <p:ext uri="{BB962C8B-B14F-4D97-AF65-F5344CB8AC3E}">
        <p14:creationId xmlns:p14="http://schemas.microsoft.com/office/powerpoint/2010/main" val="176842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ChangeArrowheads="1"/>
          </p:cNvSpPr>
          <p:nvPr/>
        </p:nvSpPr>
        <p:spPr bwMode="auto">
          <a:xfrm>
            <a:off x="1558876" y="44624"/>
            <a:ext cx="7849492" cy="850900"/>
          </a:xfrm>
          <a:prstGeom prst="rect">
            <a:avLst/>
          </a:prstGeom>
          <a:noFill/>
          <a:ln>
            <a:noFill/>
          </a:ln>
          <a:effectLst/>
          <a:extLst/>
        </p:spPr>
        <p:txBody>
          <a:bodyPr/>
          <a:lstStyle>
            <a:lvl1pPr>
              <a:defRPr sz="4200">
                <a:solidFill>
                  <a:schemeClr val="tx2"/>
                </a:solidFill>
                <a:latin typeface="Garamond" charset="0"/>
              </a:defRPr>
            </a:lvl1pPr>
            <a:lvl2pPr>
              <a:defRPr sz="4200">
                <a:solidFill>
                  <a:schemeClr val="tx2"/>
                </a:solidFill>
                <a:latin typeface="Garamond" charset="0"/>
              </a:defRPr>
            </a:lvl2pPr>
            <a:lvl3pPr>
              <a:defRPr sz="4200">
                <a:solidFill>
                  <a:schemeClr val="tx2"/>
                </a:solidFill>
                <a:latin typeface="Garamond" charset="0"/>
              </a:defRPr>
            </a:lvl3pPr>
            <a:lvl4pPr>
              <a:defRPr sz="4200">
                <a:solidFill>
                  <a:schemeClr val="tx2"/>
                </a:solidFill>
                <a:latin typeface="Garamond" charset="0"/>
              </a:defRPr>
            </a:lvl4pPr>
            <a:lvl5pPr>
              <a:defRPr sz="4200">
                <a:solidFill>
                  <a:schemeClr val="tx2"/>
                </a:solidFill>
                <a:latin typeface="Garamond" charset="0"/>
              </a:defRPr>
            </a:lvl5pPr>
            <a:lvl6pPr marL="457200" fontAlgn="base">
              <a:spcBef>
                <a:spcPct val="0"/>
              </a:spcBef>
              <a:spcAft>
                <a:spcPct val="0"/>
              </a:spcAft>
              <a:defRPr sz="4200">
                <a:solidFill>
                  <a:schemeClr val="tx2"/>
                </a:solidFill>
                <a:latin typeface="Garamond" charset="0"/>
              </a:defRPr>
            </a:lvl6pPr>
            <a:lvl7pPr marL="914400" fontAlgn="base">
              <a:spcBef>
                <a:spcPct val="0"/>
              </a:spcBef>
              <a:spcAft>
                <a:spcPct val="0"/>
              </a:spcAft>
              <a:defRPr sz="4200">
                <a:solidFill>
                  <a:schemeClr val="tx2"/>
                </a:solidFill>
                <a:latin typeface="Garamond" charset="0"/>
              </a:defRPr>
            </a:lvl7pPr>
            <a:lvl8pPr marL="1371600" fontAlgn="base">
              <a:spcBef>
                <a:spcPct val="0"/>
              </a:spcBef>
              <a:spcAft>
                <a:spcPct val="0"/>
              </a:spcAft>
              <a:defRPr sz="4200">
                <a:solidFill>
                  <a:schemeClr val="tx2"/>
                </a:solidFill>
                <a:latin typeface="Garamond" charset="0"/>
              </a:defRPr>
            </a:lvl8pPr>
            <a:lvl9pPr marL="1828800" fontAlgn="base">
              <a:spcBef>
                <a:spcPct val="0"/>
              </a:spcBef>
              <a:spcAft>
                <a:spcPct val="0"/>
              </a:spcAft>
              <a:defRPr sz="4200">
                <a:solidFill>
                  <a:schemeClr val="tx2"/>
                </a:solidFill>
                <a:latin typeface="Garamond" charset="0"/>
              </a:defRPr>
            </a:lvl9pPr>
          </a:lstStyle>
          <a:p>
            <a:pPr eaLnBrk="1" hangingPunct="1">
              <a:defRPr/>
            </a:pPr>
            <a:r>
              <a:rPr lang="es-ES" altLang="es-ES_tradnl" dirty="0">
                <a:solidFill>
                  <a:srgbClr val="002060"/>
                </a:solidFill>
                <a:latin typeface="+mj-lt"/>
              </a:rPr>
              <a:t>CPAP: efectos hemodinámicos</a:t>
            </a:r>
          </a:p>
        </p:txBody>
      </p:sp>
      <p:sp>
        <p:nvSpPr>
          <p:cNvPr id="105479" name="Text Box 7"/>
          <p:cNvSpPr txBox="1">
            <a:spLocks noChangeArrowheads="1"/>
          </p:cNvSpPr>
          <p:nvPr/>
        </p:nvSpPr>
        <p:spPr bwMode="auto">
          <a:xfrm>
            <a:off x="2783632" y="4820642"/>
            <a:ext cx="33845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s-ES" altLang="es-ES_tradnl" sz="1400" dirty="0">
                <a:solidFill>
                  <a:schemeClr val="tx2"/>
                </a:solidFill>
                <a:effectLst>
                  <a:outerShdw blurRad="38100" dist="38100" dir="2700000" algn="tl">
                    <a:srgbClr val="C0C0C0"/>
                  </a:outerShdw>
                </a:effectLst>
                <a:ea typeface="ＭＳ Ｐゴシック" charset="-128"/>
              </a:rPr>
              <a:t> </a:t>
            </a:r>
            <a:r>
              <a:rPr lang="es-ES" altLang="es-ES_tradnl" sz="1600" i="1" dirty="0" err="1">
                <a:solidFill>
                  <a:srgbClr val="005F27"/>
                </a:solidFill>
                <a:effectLst>
                  <a:outerShdw blurRad="38100" dist="38100" dir="2700000" algn="tl">
                    <a:srgbClr val="C0C0C0"/>
                  </a:outerShdw>
                </a:effectLst>
                <a:ea typeface="ＭＳ Ｐゴシック" charset="-128"/>
              </a:rPr>
              <a:t>Naughton</a:t>
            </a:r>
            <a:r>
              <a:rPr lang="es-ES" altLang="es-ES_tradnl" sz="1600" i="1" dirty="0">
                <a:solidFill>
                  <a:srgbClr val="005F27"/>
                </a:solidFill>
                <a:effectLst>
                  <a:outerShdw blurRad="38100" dist="38100" dir="2700000" algn="tl">
                    <a:srgbClr val="C0C0C0"/>
                  </a:outerShdw>
                </a:effectLst>
                <a:ea typeface="ＭＳ Ｐゴシック" charset="-128"/>
              </a:rPr>
              <a:t> et al. </a:t>
            </a:r>
            <a:r>
              <a:rPr lang="es-ES" altLang="es-ES_tradnl" sz="1600" i="1" dirty="0" err="1">
                <a:solidFill>
                  <a:srgbClr val="005F27"/>
                </a:solidFill>
                <a:effectLst>
                  <a:outerShdw blurRad="38100" dist="38100" dir="2700000" algn="tl">
                    <a:srgbClr val="C0C0C0"/>
                  </a:outerShdw>
                </a:effectLst>
                <a:ea typeface="ＭＳ Ｐゴシック" charset="-128"/>
              </a:rPr>
              <a:t>Circulation</a:t>
            </a:r>
            <a:r>
              <a:rPr lang="es-ES" altLang="es-ES_tradnl" sz="1600" i="1" dirty="0">
                <a:solidFill>
                  <a:srgbClr val="005F27"/>
                </a:solidFill>
                <a:effectLst>
                  <a:outerShdw blurRad="38100" dist="38100" dir="2700000" algn="tl">
                    <a:srgbClr val="C0C0C0"/>
                  </a:outerShdw>
                </a:effectLst>
                <a:ea typeface="ＭＳ Ｐゴシック" charset="-128"/>
              </a:rPr>
              <a:t>. 1995</a:t>
            </a:r>
          </a:p>
        </p:txBody>
      </p:sp>
      <p:sp>
        <p:nvSpPr>
          <p:cNvPr id="7" name="CuadroTexto 6"/>
          <p:cNvSpPr txBox="1"/>
          <p:nvPr/>
        </p:nvSpPr>
        <p:spPr>
          <a:xfrm>
            <a:off x="2495600" y="5373216"/>
            <a:ext cx="8640960" cy="1077218"/>
          </a:xfrm>
          <a:prstGeom prst="rect">
            <a:avLst/>
          </a:prstGeom>
          <a:solidFill>
            <a:schemeClr val="bg1">
              <a:lumMod val="75000"/>
            </a:schemeClr>
          </a:solidFill>
        </p:spPr>
        <p:txBody>
          <a:bodyPr wrap="square" rtlCol="0">
            <a:spAutoFit/>
          </a:bodyPr>
          <a:lstStyle/>
          <a:p>
            <a:pPr eaLnBrk="1" hangingPunct="1">
              <a:defRPr/>
            </a:pPr>
            <a:r>
              <a:rPr lang="es-ES" altLang="es-ES_tradnl" sz="1600" i="1" dirty="0"/>
              <a:t>En la gráfica, se representa en el eje de las Y la presión pleural (</a:t>
            </a:r>
            <a:r>
              <a:rPr lang="es-ES" altLang="es-ES_tradnl" sz="1600" i="1" dirty="0" err="1"/>
              <a:t>Ppl</a:t>
            </a:r>
            <a:r>
              <a:rPr lang="es-ES" altLang="es-ES_tradnl" sz="1600" i="1" dirty="0"/>
              <a:t>) y en el de las X la CPAP administrada. La gráfica corresponde al trazado de presión esofágica (a efectos prácticos, </a:t>
            </a:r>
            <a:r>
              <a:rPr lang="es-ES" altLang="es-ES_tradnl" sz="1600" i="1" dirty="0" err="1"/>
              <a:t>Ppl</a:t>
            </a:r>
            <a:r>
              <a:rPr lang="es-ES" altLang="es-ES_tradnl" sz="1600" i="1" dirty="0"/>
              <a:t>). Este paciente, sin CPAP, tiene que hacer un esfuerzo inspiratorio de -20 cmH</a:t>
            </a:r>
            <a:r>
              <a:rPr lang="es-ES" altLang="es-ES_tradnl" sz="1600" i="1" baseline="-25000" dirty="0"/>
              <a:t>2</a:t>
            </a:r>
            <a:r>
              <a:rPr lang="es-ES" altLang="es-ES_tradnl" sz="1600" i="1" dirty="0"/>
              <a:t>O debido a la “rigidez” del pulmón </a:t>
            </a:r>
            <a:r>
              <a:rPr lang="es-ES" altLang="es-ES_tradnl" sz="1600" i="1" dirty="0" err="1"/>
              <a:t>edematizado</a:t>
            </a:r>
            <a:r>
              <a:rPr lang="es-ES" altLang="es-ES_tradnl" sz="1600" i="1" dirty="0"/>
              <a:t> (</a:t>
            </a:r>
            <a:r>
              <a:rPr lang="es-ES" altLang="es-ES_tradnl" sz="1600" i="1" dirty="0" err="1"/>
              <a:t>EAPc</a:t>
            </a:r>
            <a:r>
              <a:rPr lang="es-ES" altLang="es-ES_tradnl" sz="1600" i="1" dirty="0"/>
              <a:t>). </a:t>
            </a:r>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783632" y="1172523"/>
            <a:ext cx="5472608" cy="3419638"/>
          </a:xfrm>
          <a:prstGeom prst="rect">
            <a:avLst/>
          </a:prstGeom>
          <a:noFill/>
          <a:ln>
            <a:noFill/>
          </a:ln>
        </p:spPr>
      </p:pic>
      <p:sp>
        <p:nvSpPr>
          <p:cNvPr id="105477" name="Text Box 5"/>
          <p:cNvSpPr txBox="1">
            <a:spLocks noChangeArrowheads="1"/>
          </p:cNvSpPr>
          <p:nvPr/>
        </p:nvSpPr>
        <p:spPr bwMode="auto">
          <a:xfrm>
            <a:off x="4007768" y="1399580"/>
            <a:ext cx="720080" cy="215444"/>
          </a:xfrm>
          <a:prstGeom prst="rect">
            <a:avLst/>
          </a:prstGeom>
          <a:solidFill>
            <a:schemeClr val="bg1"/>
          </a:solidFill>
          <a:ln>
            <a:noFill/>
          </a:ln>
          <a:effectLst/>
          <a:extLst/>
        </p:spPr>
        <p:txBody>
          <a:bodyPr wrap="square">
            <a:spAutoFit/>
          </a:bodyPr>
          <a:lstStyle/>
          <a:p>
            <a:pPr eaLnBrk="1" hangingPunct="1">
              <a:spcBef>
                <a:spcPct val="50000"/>
              </a:spcBef>
              <a:defRPr/>
            </a:pPr>
            <a:r>
              <a:rPr lang="es-ES" altLang="es-ES_tradnl" sz="800" b="1" dirty="0">
                <a:latin typeface="+mj-lt"/>
                <a:ea typeface="ＭＳ Ｐゴシック" charset="-128"/>
              </a:rPr>
              <a:t>(cmH</a:t>
            </a:r>
            <a:r>
              <a:rPr lang="es-ES" altLang="es-ES_tradnl" sz="800" b="1" baseline="-25000" dirty="0">
                <a:latin typeface="+mj-lt"/>
                <a:ea typeface="ＭＳ Ｐゴシック" charset="-128"/>
              </a:rPr>
              <a:t>2</a:t>
            </a:r>
            <a:r>
              <a:rPr lang="es-ES" altLang="es-ES_tradnl" sz="800" b="1" dirty="0">
                <a:latin typeface="+mj-lt"/>
                <a:ea typeface="ＭＳ Ｐゴシック" charset="-128"/>
              </a:rPr>
              <a:t>O)</a:t>
            </a:r>
          </a:p>
        </p:txBody>
      </p:sp>
      <p:sp>
        <p:nvSpPr>
          <p:cNvPr id="12" name="Text Box 5"/>
          <p:cNvSpPr txBox="1">
            <a:spLocks noChangeArrowheads="1"/>
          </p:cNvSpPr>
          <p:nvPr/>
        </p:nvSpPr>
        <p:spPr bwMode="auto">
          <a:xfrm>
            <a:off x="5663952" y="3501588"/>
            <a:ext cx="648072" cy="215444"/>
          </a:xfrm>
          <a:prstGeom prst="rect">
            <a:avLst/>
          </a:prstGeom>
          <a:solidFill>
            <a:schemeClr val="bg1"/>
          </a:solidFill>
          <a:ln>
            <a:noFill/>
          </a:ln>
          <a:effectLst/>
          <a:extLst/>
        </p:spPr>
        <p:txBody>
          <a:bodyPr wrap="square">
            <a:spAutoFit/>
          </a:bodyPr>
          <a:lstStyle/>
          <a:p>
            <a:pPr eaLnBrk="1" hangingPunct="1">
              <a:spcBef>
                <a:spcPct val="50000"/>
              </a:spcBef>
              <a:defRPr/>
            </a:pPr>
            <a:r>
              <a:rPr lang="es-ES" altLang="es-ES_tradnl" sz="800" b="1" dirty="0">
                <a:latin typeface="+mj-lt"/>
                <a:ea typeface="ＭＳ Ｐゴシック" charset="-128"/>
              </a:rPr>
              <a:t>(cmH</a:t>
            </a:r>
            <a:r>
              <a:rPr lang="es-ES" altLang="es-ES_tradnl" sz="800" b="1" baseline="-25000" dirty="0">
                <a:latin typeface="+mj-lt"/>
                <a:ea typeface="ＭＳ Ｐゴシック" charset="-128"/>
              </a:rPr>
              <a:t>2</a:t>
            </a:r>
            <a:r>
              <a:rPr lang="es-ES" altLang="es-ES_tradnl" sz="800" b="1" dirty="0">
                <a:latin typeface="+mj-lt"/>
                <a:ea typeface="ＭＳ Ｐゴシック" charset="-128"/>
              </a:rPr>
              <a:t>O)</a:t>
            </a:r>
          </a:p>
        </p:txBody>
      </p:sp>
    </p:spTree>
    <p:extLst>
      <p:ext uri="{BB962C8B-B14F-4D97-AF65-F5344CB8AC3E}">
        <p14:creationId xmlns:p14="http://schemas.microsoft.com/office/powerpoint/2010/main" val="167584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2"/>
          <p:cNvSpPr>
            <a:spLocks noGrp="1" noChangeArrowheads="1"/>
          </p:cNvSpPr>
          <p:nvPr>
            <p:ph type="title" idx="4294967295"/>
          </p:nvPr>
        </p:nvSpPr>
        <p:spPr bwMode="auto">
          <a:xfrm>
            <a:off x="1559496" y="44625"/>
            <a:ext cx="9865096" cy="864096"/>
          </a:xfrm>
          <a:prstGeom prst="rect">
            <a:avLst/>
          </a:prstGeom>
          <a:noFill/>
        </p:spPr>
        <p:txBody>
          <a:bodyPr anchor="b"/>
          <a:lstStyle/>
          <a:p>
            <a:pPr algn="l" eaLnBrk="1" hangingPunct="1"/>
            <a:r>
              <a:rPr lang="es-ES" altLang="es-ES_tradnl" sz="4200" dirty="0">
                <a:solidFill>
                  <a:srgbClr val="002060"/>
                </a:solidFill>
              </a:rPr>
              <a:t>CPAP: </a:t>
            </a:r>
            <a:r>
              <a:rPr lang="es-ES" altLang="es-ES_tradnl" sz="3200" dirty="0">
                <a:solidFill>
                  <a:srgbClr val="002060"/>
                </a:solidFill>
              </a:rPr>
              <a:t>efectos sobre los músculos respiratorios</a:t>
            </a:r>
          </a:p>
        </p:txBody>
      </p:sp>
      <p:sp>
        <p:nvSpPr>
          <p:cNvPr id="5" name="CuadroTexto 4"/>
          <p:cNvSpPr txBox="1"/>
          <p:nvPr/>
        </p:nvSpPr>
        <p:spPr>
          <a:xfrm>
            <a:off x="2495600" y="5301208"/>
            <a:ext cx="8640960" cy="923330"/>
          </a:xfrm>
          <a:prstGeom prst="rect">
            <a:avLst/>
          </a:prstGeom>
          <a:solidFill>
            <a:schemeClr val="bg1">
              <a:lumMod val="75000"/>
            </a:schemeClr>
          </a:solidFill>
        </p:spPr>
        <p:txBody>
          <a:bodyPr wrap="square" rtlCol="0">
            <a:spAutoFit/>
          </a:bodyPr>
          <a:lstStyle/>
          <a:p>
            <a:pPr defTabSz="457200" eaLnBrk="1" hangingPunct="1">
              <a:defRPr/>
            </a:pPr>
            <a:r>
              <a:rPr lang="es-ES" altLang="es-ES_tradnl" i="1" dirty="0"/>
              <a:t>En la gráfica, se representa en el eje de las Y el </a:t>
            </a:r>
            <a:r>
              <a:rPr lang="es-ES" altLang="es-ES_tradnl" b="1" i="1" dirty="0"/>
              <a:t>volumen pulmonar</a:t>
            </a:r>
            <a:r>
              <a:rPr lang="es-ES" altLang="es-ES_tradnl" i="1" dirty="0"/>
              <a:t> y en el eje de las X </a:t>
            </a:r>
            <a:r>
              <a:rPr lang="es-ES" altLang="es-ES_tradnl" b="1" i="1" dirty="0"/>
              <a:t>la presión</a:t>
            </a:r>
            <a:r>
              <a:rPr lang="es-ES" altLang="es-ES_tradnl" i="1" dirty="0"/>
              <a:t>. Una disminución en la CRF genera una reducción en la </a:t>
            </a:r>
            <a:r>
              <a:rPr lang="es-ES" altLang="es-ES_tradnl" i="1" dirty="0" err="1"/>
              <a:t>compliance</a:t>
            </a:r>
            <a:r>
              <a:rPr lang="es-ES" altLang="es-ES_tradnl" i="1" dirty="0"/>
              <a:t> pulmonar e incremento del WOB (área rayada).</a:t>
            </a:r>
          </a:p>
        </p:txBody>
      </p:sp>
      <p:sp>
        <p:nvSpPr>
          <p:cNvPr id="6" name="Rectangle 3"/>
          <p:cNvSpPr txBox="1">
            <a:spLocks noChangeArrowheads="1"/>
          </p:cNvSpPr>
          <p:nvPr/>
        </p:nvSpPr>
        <p:spPr bwMode="auto">
          <a:xfrm>
            <a:off x="1805956" y="1340768"/>
            <a:ext cx="4938116" cy="352839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buClr>
                <a:srgbClr val="FF0066"/>
              </a:buClr>
            </a:pPr>
            <a:r>
              <a:rPr lang="es-ES" altLang="es-ES_tradnl" sz="2000" dirty="0">
                <a:solidFill>
                  <a:srgbClr val="002060"/>
                </a:solidFill>
              </a:rPr>
              <a:t>La aplicación de CPAP incrementa el volumen y </a:t>
            </a:r>
            <a:r>
              <a:rPr lang="es-ES" altLang="es-ES_tradnl" sz="2000" dirty="0" err="1">
                <a:solidFill>
                  <a:srgbClr val="002060"/>
                </a:solidFill>
              </a:rPr>
              <a:t>compliance</a:t>
            </a:r>
            <a:r>
              <a:rPr lang="es-ES" altLang="es-ES_tradnl" sz="2000" dirty="0">
                <a:solidFill>
                  <a:srgbClr val="002060"/>
                </a:solidFill>
              </a:rPr>
              <a:t> pulmonar, con el resultado de una reducción en el trabajo respiratorio (WOB)</a:t>
            </a:r>
            <a:endParaRPr lang="es-ES" altLang="es-ES_tradnl" sz="2000" kern="0" dirty="0">
              <a:solidFill>
                <a:srgbClr val="002060"/>
              </a:solidFill>
            </a:endParaRPr>
          </a:p>
          <a:p>
            <a:pPr eaLnBrk="1" hangingPunct="1">
              <a:lnSpc>
                <a:spcPct val="90000"/>
              </a:lnSpc>
              <a:buClr>
                <a:srgbClr val="FF0066"/>
              </a:buClr>
            </a:pPr>
            <a:r>
              <a:rPr lang="es-ES" altLang="es-ES_tradnl" sz="2000" dirty="0">
                <a:solidFill>
                  <a:srgbClr val="002060"/>
                </a:solidFill>
              </a:rPr>
              <a:t>La CPAP mejora la capacidad residual funcional (CRF), aumentando por tanto la distensibilidad pulmonar</a:t>
            </a:r>
          </a:p>
          <a:p>
            <a:pPr eaLnBrk="1" hangingPunct="1">
              <a:lnSpc>
                <a:spcPct val="90000"/>
              </a:lnSpc>
              <a:buClr>
                <a:srgbClr val="FF0066"/>
              </a:buClr>
            </a:pPr>
            <a:r>
              <a:rPr lang="es-ES" altLang="es-ES_tradnl" sz="2000" dirty="0">
                <a:solidFill>
                  <a:srgbClr val="002060"/>
                </a:solidFill>
              </a:rPr>
              <a:t>Al mejorar la distensibilidad pulmonar, el esfuerzo de los músculos respiratorios inspiratorios se reduce, disminuyendo el WOB</a:t>
            </a:r>
          </a:p>
          <a:p>
            <a:pPr eaLnBrk="1" hangingPunct="1">
              <a:lnSpc>
                <a:spcPct val="90000"/>
              </a:lnSpc>
              <a:buClr>
                <a:srgbClr val="FF0066"/>
              </a:buClr>
            </a:pPr>
            <a:endParaRPr lang="es-ES" altLang="es-ES_tradnl" sz="2400" kern="0" dirty="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888088" y="1340768"/>
            <a:ext cx="4248472" cy="3168352"/>
          </a:xfrm>
          <a:prstGeom prst="rect">
            <a:avLst/>
          </a:prstGeom>
          <a:noFill/>
          <a:ln>
            <a:noFill/>
          </a:ln>
        </p:spPr>
      </p:pic>
    </p:spTree>
    <p:extLst>
      <p:ext uri="{BB962C8B-B14F-4D97-AF65-F5344CB8AC3E}">
        <p14:creationId xmlns:p14="http://schemas.microsoft.com/office/powerpoint/2010/main" val="2864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Grp="1" noChangeArrowheads="1"/>
          </p:cNvSpPr>
          <p:nvPr>
            <p:ph type="title" idx="4294967295"/>
          </p:nvPr>
        </p:nvSpPr>
        <p:spPr bwMode="auto">
          <a:xfrm>
            <a:off x="1559496" y="0"/>
            <a:ext cx="8027987" cy="908720"/>
          </a:xfrm>
          <a:prstGeom prst="rect">
            <a:avLst/>
          </a:prstGeom>
          <a:noFill/>
        </p:spPr>
        <p:txBody>
          <a:bodyPr anchor="b"/>
          <a:lstStyle/>
          <a:p>
            <a:pPr algn="l" eaLnBrk="1" hangingPunct="1"/>
            <a:r>
              <a:rPr lang="es-ES" altLang="es-ES_tradnl" sz="4200" dirty="0">
                <a:solidFill>
                  <a:srgbClr val="002060"/>
                </a:solidFill>
              </a:rPr>
              <a:t>Sistemas de </a:t>
            </a:r>
            <a:r>
              <a:rPr lang="es-ES" altLang="es-ES_tradnl" sz="4200" b="1" i="1" dirty="0">
                <a:solidFill>
                  <a:srgbClr val="002060"/>
                </a:solidFill>
              </a:rPr>
              <a:t>flujo a demanda</a:t>
            </a:r>
          </a:p>
        </p:txBody>
      </p:sp>
      <p:sp>
        <p:nvSpPr>
          <p:cNvPr id="21506" name="Rectangle 3"/>
          <p:cNvSpPr>
            <a:spLocks noGrp="1" noChangeArrowheads="1"/>
          </p:cNvSpPr>
          <p:nvPr>
            <p:ph type="body" idx="4294967295"/>
          </p:nvPr>
        </p:nvSpPr>
        <p:spPr bwMode="auto">
          <a:xfrm>
            <a:off x="1775520" y="1623219"/>
            <a:ext cx="7561263" cy="461409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FF0066"/>
              </a:buClr>
            </a:pPr>
            <a:r>
              <a:rPr lang="es-ES" altLang="es-ES_tradnl" sz="2600" dirty="0">
                <a:solidFill>
                  <a:srgbClr val="000066"/>
                </a:solidFill>
              </a:rPr>
              <a:t>Incorporados a los </a:t>
            </a:r>
            <a:r>
              <a:rPr lang="es-ES" altLang="es-ES_tradnl" sz="2600" b="1">
                <a:solidFill>
                  <a:srgbClr val="000066"/>
                </a:solidFill>
              </a:rPr>
              <a:t>ventiladores mecánicos</a:t>
            </a:r>
          </a:p>
          <a:p>
            <a:pPr marL="0" indent="0" eaLnBrk="1" hangingPunct="1">
              <a:buClr>
                <a:srgbClr val="FF0066"/>
              </a:buClr>
              <a:buNone/>
            </a:pPr>
            <a:endParaRPr lang="es-ES" altLang="es-ES_tradnl" sz="2600" b="1" dirty="0">
              <a:solidFill>
                <a:srgbClr val="000066"/>
              </a:solidFill>
            </a:endParaRPr>
          </a:p>
          <a:p>
            <a:pPr eaLnBrk="1" hangingPunct="1">
              <a:buClr>
                <a:srgbClr val="FF0066"/>
              </a:buClr>
            </a:pPr>
            <a:r>
              <a:rPr lang="es-ES" altLang="es-ES_tradnl" sz="2600" dirty="0">
                <a:solidFill>
                  <a:srgbClr val="000066"/>
                </a:solidFill>
              </a:rPr>
              <a:t>Válvula que se abre con el esfuerzo inspiratorio del paciente (flujo, presión o ambos)</a:t>
            </a:r>
          </a:p>
          <a:p>
            <a:pPr marL="0" indent="0" eaLnBrk="1" hangingPunct="1">
              <a:buClr>
                <a:srgbClr val="FF0066"/>
              </a:buClr>
              <a:buNone/>
            </a:pPr>
            <a:endParaRPr lang="es-ES" altLang="es-ES_tradnl" sz="2600" dirty="0">
              <a:solidFill>
                <a:srgbClr val="000066"/>
              </a:solidFill>
            </a:endParaRPr>
          </a:p>
          <a:p>
            <a:pPr eaLnBrk="1" hangingPunct="1">
              <a:buClr>
                <a:srgbClr val="FF0066"/>
              </a:buClr>
            </a:pPr>
            <a:r>
              <a:rPr lang="es-ES" altLang="es-ES_tradnl" sz="2600" b="1" dirty="0">
                <a:solidFill>
                  <a:srgbClr val="000066"/>
                </a:solidFill>
              </a:rPr>
              <a:t>Problemas que plantean:</a:t>
            </a:r>
          </a:p>
          <a:p>
            <a:pPr lvl="1" eaLnBrk="1" hangingPunct="1">
              <a:buClr>
                <a:srgbClr val="00FFCC"/>
              </a:buClr>
            </a:pPr>
            <a:r>
              <a:rPr lang="es-ES" altLang="es-ES_tradnl" sz="2200" dirty="0">
                <a:solidFill>
                  <a:srgbClr val="000066"/>
                </a:solidFill>
              </a:rPr>
              <a:t>Flujos inspiratorios inadecuados</a:t>
            </a:r>
          </a:p>
          <a:p>
            <a:pPr lvl="1" eaLnBrk="1" hangingPunct="1">
              <a:buClr>
                <a:srgbClr val="00FFCC"/>
              </a:buClr>
            </a:pPr>
            <a:r>
              <a:rPr lang="es-ES" altLang="es-ES_tradnl" sz="2200" dirty="0">
                <a:solidFill>
                  <a:srgbClr val="000066"/>
                </a:solidFill>
              </a:rPr>
              <a:t>Insuficiente presión positiva inspiratoria</a:t>
            </a:r>
          </a:p>
          <a:p>
            <a:pPr lvl="1" eaLnBrk="1" hangingPunct="1">
              <a:buClr>
                <a:srgbClr val="00FFCC"/>
              </a:buClr>
            </a:pPr>
            <a:r>
              <a:rPr lang="es-ES" altLang="es-ES_tradnl" sz="2200" dirty="0">
                <a:solidFill>
                  <a:srgbClr val="000066"/>
                </a:solidFill>
              </a:rPr>
              <a:t>Sensibilidad inadecuada con tiempo de respuesta inapropiado</a:t>
            </a:r>
          </a:p>
        </p:txBody>
      </p:sp>
    </p:spTree>
    <p:extLst>
      <p:ext uri="{BB962C8B-B14F-4D97-AF65-F5344CB8AC3E}">
        <p14:creationId xmlns:p14="http://schemas.microsoft.com/office/powerpoint/2010/main" val="205946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p:cNvSpPr>
            <a:spLocks noGrp="1" noChangeArrowheads="1"/>
          </p:cNvSpPr>
          <p:nvPr>
            <p:ph type="title" idx="4294967295"/>
          </p:nvPr>
        </p:nvSpPr>
        <p:spPr bwMode="auto">
          <a:xfrm>
            <a:off x="1559496" y="0"/>
            <a:ext cx="7772400" cy="908720"/>
          </a:xfrm>
          <a:prstGeom prst="rect">
            <a:avLst/>
          </a:prstGeom>
          <a:noFill/>
        </p:spPr>
        <p:txBody>
          <a:bodyPr anchor="b"/>
          <a:lstStyle/>
          <a:p>
            <a:pPr algn="l" eaLnBrk="1" hangingPunct="1"/>
            <a:r>
              <a:rPr lang="es-ES" altLang="es-ES_tradnl" sz="4200" dirty="0">
                <a:solidFill>
                  <a:srgbClr val="002060"/>
                </a:solidFill>
              </a:rPr>
              <a:t>Sistemas de </a:t>
            </a:r>
            <a:r>
              <a:rPr lang="es-ES" altLang="es-ES_tradnl" sz="4200" b="1" i="1" dirty="0">
                <a:solidFill>
                  <a:srgbClr val="002060"/>
                </a:solidFill>
              </a:rPr>
              <a:t>flujo continuo</a:t>
            </a:r>
            <a:endParaRPr lang="es-ES" altLang="es-ES_tradnl" sz="4200" dirty="0">
              <a:solidFill>
                <a:srgbClr val="002060"/>
              </a:solidFill>
            </a:endParaRPr>
          </a:p>
        </p:txBody>
      </p:sp>
      <p:sp>
        <p:nvSpPr>
          <p:cNvPr id="23554" name="Rectangle 3"/>
          <p:cNvSpPr>
            <a:spLocks noGrp="1" noChangeArrowheads="1"/>
          </p:cNvSpPr>
          <p:nvPr>
            <p:ph type="body" idx="4294967295"/>
          </p:nvPr>
        </p:nvSpPr>
        <p:spPr bwMode="auto">
          <a:xfrm>
            <a:off x="1775520" y="1700808"/>
            <a:ext cx="7581900" cy="42481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FF0066"/>
              </a:buClr>
            </a:pPr>
            <a:r>
              <a:rPr lang="es-ES" altLang="es-ES_tradnl" sz="2600" dirty="0">
                <a:solidFill>
                  <a:srgbClr val="000066"/>
                </a:solidFill>
              </a:rPr>
              <a:t>Utilizados por los dispositivos de VNI (no mecánicos)</a:t>
            </a:r>
          </a:p>
          <a:p>
            <a:pPr marL="0" indent="0" eaLnBrk="1" hangingPunct="1">
              <a:buClr>
                <a:srgbClr val="FF0066"/>
              </a:buClr>
              <a:buNone/>
            </a:pPr>
            <a:endParaRPr lang="es-ES" altLang="es-ES_tradnl" sz="2600" dirty="0">
              <a:solidFill>
                <a:srgbClr val="000066"/>
              </a:solidFill>
            </a:endParaRPr>
          </a:p>
          <a:p>
            <a:pPr eaLnBrk="1" hangingPunct="1">
              <a:buClr>
                <a:srgbClr val="FF0066"/>
              </a:buClr>
            </a:pPr>
            <a:r>
              <a:rPr lang="es-ES" altLang="es-ES_tradnl" sz="2600" dirty="0">
                <a:solidFill>
                  <a:srgbClr val="000066"/>
                </a:solidFill>
              </a:rPr>
              <a:t>Diseñados para minimizar el trabajo impuesto por las válvulas a demanda</a:t>
            </a:r>
          </a:p>
          <a:p>
            <a:pPr marL="0" indent="0" eaLnBrk="1" hangingPunct="1">
              <a:buClr>
                <a:srgbClr val="FF0066"/>
              </a:buClr>
              <a:buNone/>
            </a:pPr>
            <a:endParaRPr lang="es-ES" altLang="es-ES_tradnl" sz="2600" dirty="0">
              <a:solidFill>
                <a:srgbClr val="000066"/>
              </a:solidFill>
            </a:endParaRPr>
          </a:p>
          <a:p>
            <a:pPr eaLnBrk="1" hangingPunct="1">
              <a:buClr>
                <a:srgbClr val="FF0066"/>
              </a:buClr>
            </a:pPr>
            <a:r>
              <a:rPr lang="es-ES" altLang="es-ES_tradnl" sz="2600" dirty="0">
                <a:solidFill>
                  <a:srgbClr val="000066"/>
                </a:solidFill>
              </a:rPr>
              <a:t>Compuestos por un sistema mezclador de alto flujo que permite seleccionar FiO</a:t>
            </a:r>
            <a:r>
              <a:rPr lang="es-ES" altLang="es-ES_tradnl" sz="2600" baseline="-25000" dirty="0">
                <a:solidFill>
                  <a:srgbClr val="000066"/>
                </a:solidFill>
              </a:rPr>
              <a:t>2</a:t>
            </a:r>
            <a:r>
              <a:rPr lang="es-ES" altLang="es-ES_tradnl" sz="2600" dirty="0">
                <a:solidFill>
                  <a:srgbClr val="000066"/>
                </a:solidFill>
              </a:rPr>
              <a:t> conectado o no a un humificador y válvula de PEEP</a:t>
            </a:r>
          </a:p>
        </p:txBody>
      </p:sp>
    </p:spTree>
    <p:extLst>
      <p:ext uri="{BB962C8B-B14F-4D97-AF65-F5344CB8AC3E}">
        <p14:creationId xmlns:p14="http://schemas.microsoft.com/office/powerpoint/2010/main" val="88687247"/>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3146</TotalTime>
  <Words>2831</Words>
  <Application>Microsoft Macintosh PowerPoint</Application>
  <PresentationFormat>Panorámica</PresentationFormat>
  <Paragraphs>222</Paragraphs>
  <Slides>24</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Verdana</vt:lpstr>
      <vt:lpstr>Wingdings</vt:lpstr>
      <vt:lpstr>Diseño predeterminado</vt:lpstr>
      <vt:lpstr>Sistemas no mecánicos de CPAP</vt:lpstr>
      <vt:lpstr>Objetivos</vt:lpstr>
      <vt:lpstr>Concepto de CPAP</vt:lpstr>
      <vt:lpstr>Presentación de PowerPoint</vt:lpstr>
      <vt:lpstr>Presentación de PowerPoint</vt:lpstr>
      <vt:lpstr>Presentación de PowerPoint</vt:lpstr>
      <vt:lpstr>CPAP: efectos sobre los músculos respiratorios</vt:lpstr>
      <vt:lpstr>Sistemas de flujo a demanda</vt:lpstr>
      <vt:lpstr>Sistemas de flujo continuo</vt:lpstr>
      <vt:lpstr>Presentación de PowerPoint</vt:lpstr>
      <vt:lpstr>Sistema Whisperflow ®</vt:lpstr>
      <vt:lpstr>Sistema WhisperFlow 2®</vt:lpstr>
      <vt:lpstr>Criterion-OxyCheck-Caradyne®</vt:lpstr>
      <vt:lpstr>Sistema de Boussignac-Vygon® </vt:lpstr>
      <vt:lpstr>Presentación de PowerPoint</vt:lpstr>
      <vt:lpstr>Presentación de PowerPoint</vt:lpstr>
      <vt:lpstr>O-Two CPAPTM</vt:lpstr>
      <vt:lpstr>                 Vital Signs® </vt:lpstr>
      <vt:lpstr>CPAP CF-800 de Dräger ®</vt:lpstr>
      <vt:lpstr>Válvulas de PEEP</vt:lpstr>
      <vt:lpstr>Ventumask CV200 Intersurgical®  </vt:lpstr>
      <vt:lpstr>CPAP O2 – MAX Trio Pulmodyne® </vt:lpstr>
      <vt:lpstr>Puntos clave</vt:lpstr>
      <vt:lpstr>Gracias por la atención prestada</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jaminaya</dc:creator>
  <cp:lastModifiedBy>Gonzalo Sempere</cp:lastModifiedBy>
  <cp:revision>104</cp:revision>
  <cp:lastPrinted>2019-03-15T11:20:52Z</cp:lastPrinted>
  <dcterms:created xsi:type="dcterms:W3CDTF">2015-04-17T15:59:50Z</dcterms:created>
  <dcterms:modified xsi:type="dcterms:W3CDTF">2019-04-16T18:06:26Z</dcterms:modified>
</cp:coreProperties>
</file>