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259" r:id="rId38"/>
  </p:sldIdLst>
  <p:sldSz cx="12192000" cy="6858000"/>
  <p:notesSz cx="7099300" cy="10234613"/>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modifyVerifier cryptProviderType="rsaAES" cryptAlgorithmClass="hash" cryptAlgorithmType="typeAny" cryptAlgorithmSid="14" spinCount="100000" saltData="uuBN7prFFexqXRaSzB3ttQ==" hashData="4b9ZeiLW9qqVvpanWQqfhymB6lX2k5KBBlPGp+MK6NcRWZHjOZu3QkOROC5cJg0uH3RPPrkST8Jdp1DTn20OY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7"/>
    <p:restoredTop sz="86420" autoAdjust="0"/>
  </p:normalViewPr>
  <p:slideViewPr>
    <p:cSldViewPr>
      <p:cViewPr varScale="1">
        <p:scale>
          <a:sx n="104" d="100"/>
          <a:sy n="104" d="100"/>
        </p:scale>
        <p:origin x="1440" y="2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eaLnBrk="1" hangingPunct="1">
              <a:defRPr sz="1200"/>
            </a:lvl1pPr>
          </a:lstStyle>
          <a:p>
            <a:pPr>
              <a:defRPr/>
            </a:pPr>
            <a:endParaRPr lang="es-ES"/>
          </a:p>
        </p:txBody>
      </p:sp>
      <p:sp>
        <p:nvSpPr>
          <p:cNvPr id="3" name="2 Marcador de fecha"/>
          <p:cNvSpPr>
            <a:spLocks noGrp="1"/>
          </p:cNvSpPr>
          <p:nvPr>
            <p:ph type="dt" idx="1"/>
          </p:nvPr>
        </p:nvSpPr>
        <p:spPr>
          <a:xfrm>
            <a:off x="4021138" y="0"/>
            <a:ext cx="3076575" cy="511175"/>
          </a:xfrm>
          <a:prstGeom prst="rect">
            <a:avLst/>
          </a:prstGeom>
        </p:spPr>
        <p:txBody>
          <a:bodyPr vert="horz" lIns="91440" tIns="45720" rIns="91440" bIns="45720" rtlCol="0"/>
          <a:lstStyle>
            <a:lvl1pPr algn="r" eaLnBrk="1" hangingPunct="1">
              <a:defRPr sz="1200" smtClean="0"/>
            </a:lvl1pPr>
          </a:lstStyle>
          <a:p>
            <a:pPr>
              <a:defRPr/>
            </a:pPr>
            <a:fld id="{D3E5848C-59EF-4C8F-84A9-7D37A3C354B5}" type="datetimeFigureOut">
              <a:rPr lang="es-ES"/>
              <a:pPr>
                <a:defRPr/>
              </a:pPr>
              <a:t>16/4/19</a:t>
            </a:fld>
            <a:endParaRPr lang="es-ES"/>
          </a:p>
        </p:txBody>
      </p:sp>
      <p:sp>
        <p:nvSpPr>
          <p:cNvPr id="4" name="3 Marcador de imagen de diapositiva"/>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eaLnBrk="1" hangingPunct="1">
              <a:defRPr sz="1200"/>
            </a:lvl1pPr>
          </a:lstStyle>
          <a:p>
            <a:pPr>
              <a:defRPr/>
            </a:pPr>
            <a:endParaRPr lang="es-ES"/>
          </a:p>
        </p:txBody>
      </p:sp>
      <p:sp>
        <p:nvSpPr>
          <p:cNvPr id="7" name="6 Marcador de número de diapositiva"/>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eaLnBrk="1" hangingPunct="1">
              <a:defRPr sz="1200" smtClean="0"/>
            </a:lvl1pPr>
          </a:lstStyle>
          <a:p>
            <a:pPr>
              <a:defRPr/>
            </a:pPr>
            <a:fld id="{F7E3CC82-B0CE-4EE6-B3B1-1AB44661E74B}" type="slidenum">
              <a:rPr lang="es-ES"/>
              <a:pPr>
                <a:defRPr/>
              </a:pPr>
              <a:t>‹Nº›</a:t>
            </a:fld>
            <a:endParaRPr lang="es-ES"/>
          </a:p>
        </p:txBody>
      </p:sp>
    </p:spTree>
    <p:extLst>
      <p:ext uri="{BB962C8B-B14F-4D97-AF65-F5344CB8AC3E}">
        <p14:creationId xmlns:p14="http://schemas.microsoft.com/office/powerpoint/2010/main" val="34089287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s-ES_tradnl" altLang="es-ES_tradnl">
              <a:ea typeface="ＭＳ Ｐゴシック" charset="-128"/>
            </a:endParaRPr>
          </a:p>
        </p:txBody>
      </p:sp>
      <p:sp>
        <p:nvSpPr>
          <p:cNvPr id="1638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E60C62E-70CE-3F4F-A24C-9ECBBEB3F535}" type="slidenum">
              <a:rPr lang="es-ES" altLang="es-ES_tradnl" sz="1200"/>
              <a:pPr eaLnBrk="1" hangingPunct="1"/>
              <a:t>2</a:t>
            </a:fld>
            <a:endParaRPr lang="es-ES" altLang="es-ES_tradnl" sz="1200"/>
          </a:p>
        </p:txBody>
      </p:sp>
    </p:spTree>
    <p:extLst>
      <p:ext uri="{BB962C8B-B14F-4D97-AF65-F5344CB8AC3E}">
        <p14:creationId xmlns:p14="http://schemas.microsoft.com/office/powerpoint/2010/main" val="183418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_tradnl" u="sng" dirty="0">
                <a:ea typeface="ＭＳ Ｐゴシック" charset="-128"/>
              </a:rPr>
              <a:t>Fuente:</a:t>
            </a:r>
          </a:p>
          <a:p>
            <a:r>
              <a:rPr lang="es-ES" altLang="es-ES_tradnl" b="1" dirty="0">
                <a:ea typeface="ＭＳ Ｐゴシック" charset="-128"/>
              </a:rPr>
              <a:t>ASTM International - </a:t>
            </a:r>
            <a:r>
              <a:rPr lang="es-ES" altLang="es-ES_tradnl" b="1" dirty="0" err="1">
                <a:ea typeface="ＭＳ Ｐゴシック" charset="-128"/>
              </a:rPr>
              <a:t>Standards</a:t>
            </a:r>
            <a:r>
              <a:rPr lang="es-ES" altLang="es-ES_tradnl" b="1" dirty="0">
                <a:ea typeface="ＭＳ Ｐゴシック" charset="-128"/>
              </a:rPr>
              <a:t> </a:t>
            </a:r>
            <a:r>
              <a:rPr lang="es-ES" altLang="es-ES_tradnl" b="1" dirty="0" err="1">
                <a:ea typeface="ＭＳ Ｐゴシック" charset="-128"/>
              </a:rPr>
              <a:t>Worldwide</a:t>
            </a:r>
            <a:endParaRPr lang="es-ES" altLang="es-ES_tradnl" b="1" dirty="0">
              <a:ea typeface="ＭＳ Ｐゴシック" charset="-128"/>
            </a:endParaRPr>
          </a:p>
          <a:p>
            <a:pPr marL="171450" indent="-171450">
              <a:buFont typeface="Arial" charset="0"/>
              <a:buChar char="•"/>
            </a:pPr>
            <a:r>
              <a:rPr lang="es-ES" altLang="es-ES_tradnl" dirty="0">
                <a:ea typeface="ＭＳ Ｐゴシック" charset="-128"/>
              </a:rPr>
              <a:t>Prevención de incendios en equipos de oxígeno</a:t>
            </a:r>
          </a:p>
          <a:p>
            <a:pPr marL="171450" indent="-171450">
              <a:buFont typeface="Arial" charset="0"/>
              <a:buChar char="•"/>
            </a:pPr>
            <a:r>
              <a:rPr lang="es-ES" altLang="es-ES_tradnl" dirty="0">
                <a:ea typeface="ＭＳ Ｐゴシック" charset="-128"/>
              </a:rPr>
              <a:t>Desarrollo de una norma eficaz de ASTM International para evitar incendios devastadores causados por oxígeno de uso médico, por </a:t>
            </a:r>
            <a:r>
              <a:rPr lang="es-ES" altLang="es-ES_tradnl" dirty="0" err="1">
                <a:ea typeface="ＭＳ Ｐゴシック" charset="-128"/>
              </a:rPr>
              <a:t>Gwenael</a:t>
            </a:r>
            <a:r>
              <a:rPr lang="es-ES" altLang="es-ES_tradnl" dirty="0">
                <a:ea typeface="ＭＳ Ｐゴシック" charset="-128"/>
              </a:rPr>
              <a:t> </a:t>
            </a:r>
            <a:r>
              <a:rPr lang="es-ES" altLang="es-ES_tradnl" dirty="0" err="1">
                <a:ea typeface="ＭＳ Ｐゴシック" charset="-128"/>
              </a:rPr>
              <a:t>Chiffoleau</a:t>
            </a:r>
            <a:r>
              <a:rPr lang="es-ES" altLang="es-ES_tradnl" dirty="0">
                <a:ea typeface="ＭＳ Ｐゴシック" charset="-128"/>
              </a:rPr>
              <a:t> y Barry Newton.</a:t>
            </a:r>
          </a:p>
          <a:p>
            <a:endParaRPr lang="es-ES" altLang="es-ES_tradnl" b="1" dirty="0">
              <a:ea typeface="ＭＳ Ｐゴシック" charset="-128"/>
            </a:endParaRPr>
          </a:p>
          <a:p>
            <a:r>
              <a:rPr lang="es-ES" altLang="es-ES_tradnl" b="1" dirty="0">
                <a:ea typeface="ＭＳ Ｐゴシック" charset="-128"/>
              </a:rPr>
              <a:t>CASO 1:</a:t>
            </a:r>
          </a:p>
          <a:p>
            <a:endParaRPr lang="es-ES" altLang="es-ES_tradnl" dirty="0">
              <a:ea typeface="ＭＳ Ｐゴシック" charset="-128"/>
            </a:endParaRPr>
          </a:p>
          <a:p>
            <a:r>
              <a:rPr lang="es-ES" altLang="es-ES_tradnl" dirty="0">
                <a:ea typeface="ＭＳ Ｐゴシック" charset="-128"/>
              </a:rPr>
              <a:t>El </a:t>
            </a:r>
            <a:r>
              <a:rPr lang="es-ES" altLang="es-ES_tradnl" b="1" dirty="0">
                <a:ea typeface="ＭＳ Ｐゴシック" charset="-128"/>
              </a:rPr>
              <a:t>12 de junio de 1998</a:t>
            </a:r>
            <a:r>
              <a:rPr lang="es-ES" altLang="es-ES_tradnl" dirty="0">
                <a:ea typeface="ＭＳ Ｐゴシック" charset="-128"/>
              </a:rPr>
              <a:t>, un bombero de 41 años realizó el control de rutina de los equipos en su carro de bomberos, que había realizado cientos de veces en el pasado de manera segura (*</a:t>
            </a:r>
            <a:r>
              <a:rPr lang="es-ES" altLang="es-ES_tradnl" dirty="0" err="1">
                <a:ea typeface="ＭＳ Ｐゴシック" charset="-128"/>
              </a:rPr>
              <a:t>ref</a:t>
            </a:r>
            <a:r>
              <a:rPr lang="es-ES" altLang="es-ES_tradnl" dirty="0">
                <a:ea typeface="ＭＳ Ｐゴシック" charset="-128"/>
              </a:rPr>
              <a:t> 1*).</a:t>
            </a:r>
          </a:p>
          <a:p>
            <a:endParaRPr lang="es-ES" altLang="es-ES_tradnl" dirty="0">
              <a:ea typeface="ＭＳ Ｐゴシック" charset="-128"/>
            </a:endParaRPr>
          </a:p>
          <a:p>
            <a:r>
              <a:rPr lang="es-ES" altLang="es-ES_tradnl" dirty="0">
                <a:ea typeface="ＭＳ Ｐゴシック" charset="-128"/>
              </a:rPr>
              <a:t>El control incluyó la verificación de que el equipo de oxígeno médico de emergencia (ver Figura 1) estuviera lo suficientemente lleno para el servicio, de acuerdo a un procedimiento en común con otros departamentos de bomberos y unidades de respuesta a emergencias de los Estados Unidos. </a:t>
            </a:r>
          </a:p>
          <a:p>
            <a:endParaRPr lang="es-ES" altLang="es-ES_tradnl" b="1" dirty="0">
              <a:ea typeface="ＭＳ Ｐゴシック" charset="-128"/>
            </a:endParaRPr>
          </a:p>
          <a:p>
            <a:r>
              <a:rPr lang="es-ES" altLang="es-ES_tradnl" dirty="0">
                <a:ea typeface="ＭＳ Ｐゴシック" charset="-128"/>
              </a:rPr>
              <a:t>Cuando abrió la válvula de oxígeno, el equipo produjo un fogonazo instantáneo, emitiendo dos </a:t>
            </a:r>
            <a:r>
              <a:rPr lang="es-ES" altLang="es-ES_tradnl" dirty="0" err="1">
                <a:ea typeface="ＭＳ Ｐゴシック" charset="-128"/>
              </a:rPr>
              <a:t>llamarads</a:t>
            </a:r>
            <a:r>
              <a:rPr lang="es-ES" altLang="es-ES_tradnl" dirty="0">
                <a:ea typeface="ＭＳ Ｐゴシック" charset="-128"/>
              </a:rPr>
              <a:t>, cada una de más de un metro de largo, desde el regulador. La ropa del bombero se prendió fuego de la cintura para arriba mientras él giraba y caía al piso. Afortunadamente, otros bomberos, que estaban cerca lavando el carro, utilizaron una manguera para ayudar a extinguir las llamas. </a:t>
            </a:r>
          </a:p>
          <a:p>
            <a:endParaRPr lang="es-ES" altLang="es-ES_tradnl" dirty="0">
              <a:ea typeface="ＭＳ Ｐゴシック" charset="-128"/>
            </a:endParaRPr>
          </a:p>
          <a:p>
            <a:r>
              <a:rPr lang="es-ES" altLang="es-ES_tradnl" dirty="0">
                <a:ea typeface="ＭＳ Ｐゴシック" charset="-128"/>
              </a:rPr>
              <a:t>¿Quién hubiera pensado que la verificación de rutina del equipo médico de emergencias enviaría a alguien al hospital con quemaduras de primero, segundo y tercer grado en un 36 por ciento de su cuerpo?</a:t>
            </a:r>
          </a:p>
          <a:p>
            <a:endParaRPr lang="es-ES" altLang="es-ES_tradnl" dirty="0">
              <a:ea typeface="ＭＳ Ｐゴシック" charset="-128"/>
            </a:endParaRPr>
          </a:p>
          <a:p>
            <a:endParaRPr lang="es-ES" altLang="es-ES_tradnl" dirty="0">
              <a:ea typeface="ＭＳ Ｐゴシック" charset="-128"/>
            </a:endParaRPr>
          </a:p>
          <a:p>
            <a:endParaRPr lang="es-ES" altLang="es-ES_tradnl" dirty="0">
              <a:ea typeface="ＭＳ Ｐゴシック" charset="-128"/>
            </a:endParaRPr>
          </a:p>
          <a:p>
            <a:r>
              <a:rPr lang="es-ES" altLang="es-ES_tradnl" b="1" dirty="0">
                <a:ea typeface="ＭＳ Ｐゴシック" charset="-128"/>
              </a:rPr>
              <a:t>CASO 2:</a:t>
            </a:r>
          </a:p>
          <a:p>
            <a:endParaRPr lang="es-ES" altLang="es-ES_tradnl" b="1" dirty="0">
              <a:ea typeface="ＭＳ Ｐゴシック" charset="-128"/>
            </a:endParaRPr>
          </a:p>
          <a:p>
            <a:endParaRPr lang="es-ES" altLang="es-ES_tradnl" b="1" dirty="0">
              <a:ea typeface="ＭＳ Ｐゴシック" charset="-128"/>
            </a:endParaRPr>
          </a:p>
          <a:p>
            <a:r>
              <a:rPr lang="es-ES" altLang="es-ES_tradnl" dirty="0">
                <a:ea typeface="ＭＳ Ｐゴシック" charset="-128"/>
              </a:rPr>
              <a:t>Dos meses después, el </a:t>
            </a:r>
            <a:r>
              <a:rPr lang="es-ES" altLang="es-ES_tradnl" b="1" dirty="0">
                <a:ea typeface="ＭＳ Ｐゴシック" charset="-128"/>
              </a:rPr>
              <a:t>27 de agosto de 1998</a:t>
            </a:r>
            <a:r>
              <a:rPr lang="es-ES" altLang="es-ES_tradnl" dirty="0">
                <a:ea typeface="ＭＳ Ｐゴシック" charset="-128"/>
              </a:rPr>
              <a:t>, justo después de comenzar su turno nocturno, una técnica en emergencias médicas (EMT por sus siglas en inglés) de 24 años estaba verificando un equipo, que incluía el sistema de oxígeno médico, durante una rutina de cambio de ambulancias en Carolina del Sur (*</a:t>
            </a:r>
            <a:r>
              <a:rPr lang="es-ES" altLang="es-ES_tradnl" dirty="0" err="1">
                <a:ea typeface="ＭＳ Ｐゴシック" charset="-128"/>
              </a:rPr>
              <a:t>ref</a:t>
            </a:r>
            <a:r>
              <a:rPr lang="es-ES" altLang="es-ES_tradnl" dirty="0">
                <a:ea typeface="ＭＳ Ｐゴシック" charset="-128"/>
              </a:rPr>
              <a:t> 2*).</a:t>
            </a:r>
          </a:p>
          <a:p>
            <a:endParaRPr lang="es-ES" altLang="es-ES_tradnl" dirty="0">
              <a:ea typeface="ＭＳ Ｐゴシック" charset="-128"/>
            </a:endParaRPr>
          </a:p>
          <a:p>
            <a:r>
              <a:rPr lang="es-ES" altLang="es-ES_tradnl" dirty="0">
                <a:ea typeface="ＭＳ Ｐゴシック" charset="-128"/>
              </a:rPr>
              <a:t>Abrió la parte superior de la bolsa del equipo de oxígeno e intentó abrir tres veces la válvula del cilindro para presurizar el regulador. La válvula estaba muy ajustada, por lo que cambió su posición y la del cilindro para poder ejercer mejor la fuerza. La válvula se abrió en su cuarto intento y presurizó el regulador de aluminio, que de inmediato generó un fogonazo y emitió una bola de fuego blanca. </a:t>
            </a:r>
          </a:p>
          <a:p>
            <a:endParaRPr lang="es-ES" altLang="es-ES_tradnl" dirty="0">
              <a:ea typeface="ＭＳ Ｐゴシック" charset="-128"/>
            </a:endParaRPr>
          </a:p>
          <a:p>
            <a:r>
              <a:rPr lang="es-ES" altLang="es-ES_tradnl" dirty="0">
                <a:ea typeface="ＭＳ Ｐゴシック" charset="-128"/>
              </a:rPr>
              <a:t>A medida que se encendía su vestimenta, la EMT empujó el regulador y el cilindro nuevamente hacia el compartimento del paciente en la ambulancia y corrió hacia el acceso a la estación en donde otros EMT la atendieron de inmediato antes de transportarla al hospital local donde fue tratada por quemaduras graves.</a:t>
            </a:r>
          </a:p>
          <a:p>
            <a:endParaRPr lang="es-ES" altLang="es-ES_tradnl" dirty="0">
              <a:ea typeface="ＭＳ Ｐゴシック" charset="-128"/>
            </a:endParaRPr>
          </a:p>
          <a:p>
            <a:r>
              <a:rPr lang="es-ES" altLang="es-ES_tradnl" dirty="0">
                <a:ea typeface="ＭＳ Ｐゴシック" charset="-128"/>
              </a:rPr>
              <a:t>El incendio en la ambulancia fue apagado por el departamento de bomberos y luego se determinó que la ambulancia había sufrido pérdidas totales por un valor estimado de $175,000. </a:t>
            </a:r>
            <a:endParaRPr lang="es-ES" altLang="es-ES_tradnl" b="1" dirty="0">
              <a:ea typeface="ＭＳ Ｐゴシック" charset="-128"/>
            </a:endParaRPr>
          </a:p>
        </p:txBody>
      </p:sp>
      <p:sp>
        <p:nvSpPr>
          <p:cNvPr id="3584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FF86635-CE9C-154D-852A-0EA3013F1845}" type="slidenum">
              <a:rPr lang="es-ES" altLang="es-ES_tradnl" sz="1200"/>
              <a:pPr eaLnBrk="1" hangingPunct="1"/>
              <a:t>12</a:t>
            </a:fld>
            <a:endParaRPr lang="es-ES" altLang="es-ES_tradnl" sz="1200"/>
          </a:p>
        </p:txBody>
      </p:sp>
    </p:spTree>
    <p:extLst>
      <p:ext uri="{BB962C8B-B14F-4D97-AF65-F5344CB8AC3E}">
        <p14:creationId xmlns:p14="http://schemas.microsoft.com/office/powerpoint/2010/main" val="929414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789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s-ES_tradnl" altLang="es-ES_tradnl">
              <a:ea typeface="ＭＳ Ｐゴシック" charset="-128"/>
            </a:endParaRPr>
          </a:p>
        </p:txBody>
      </p:sp>
      <p:sp>
        <p:nvSpPr>
          <p:cNvPr id="3789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CF1B3BA-89DC-574B-BC95-88940BA4656B}" type="slidenum">
              <a:rPr lang="es-ES" altLang="es-ES_tradnl" sz="1200"/>
              <a:pPr eaLnBrk="1" hangingPunct="1"/>
              <a:t>13</a:t>
            </a:fld>
            <a:endParaRPr lang="es-ES" altLang="es-ES_tradnl" sz="1200"/>
          </a:p>
        </p:txBody>
      </p:sp>
    </p:spTree>
    <p:extLst>
      <p:ext uri="{BB962C8B-B14F-4D97-AF65-F5344CB8AC3E}">
        <p14:creationId xmlns:p14="http://schemas.microsoft.com/office/powerpoint/2010/main" val="169589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90000"/>
              </a:lnSpc>
            </a:pPr>
            <a:r>
              <a:rPr lang="es-ES_tradnl" altLang="es-ES_tradnl" b="1" dirty="0">
                <a:solidFill>
                  <a:srgbClr val="000090"/>
                </a:solidFill>
                <a:ea typeface="ＭＳ Ｐゴシック" charset="-128"/>
              </a:rPr>
              <a:t>CONSUMO DE O</a:t>
            </a:r>
            <a:r>
              <a:rPr lang="es-ES_tradnl" altLang="es-ES_tradnl" b="1" baseline="-25000" dirty="0">
                <a:solidFill>
                  <a:srgbClr val="000090"/>
                </a:solidFill>
                <a:ea typeface="ＭＳ Ｐゴシック" charset="-128"/>
              </a:rPr>
              <a:t>2</a:t>
            </a:r>
            <a:r>
              <a:rPr lang="es-ES_tradnl" altLang="es-ES_tradnl" b="1" dirty="0">
                <a:solidFill>
                  <a:srgbClr val="000090"/>
                </a:solidFill>
                <a:ea typeface="ＭＳ Ｐゴシック" charset="-128"/>
              </a:rPr>
              <a:t> DEL PACIENTE:</a:t>
            </a:r>
          </a:p>
          <a:p>
            <a:pPr algn="just" eaLnBrk="1" hangingPunct="1">
              <a:lnSpc>
                <a:spcPct val="90000"/>
              </a:lnSpc>
            </a:pPr>
            <a:endParaRPr lang="es-ES_tradnl" altLang="es-ES_tradnl" b="1" dirty="0">
              <a:solidFill>
                <a:srgbClr val="000066"/>
              </a:solidFill>
              <a:latin typeface="Century Gothic" charset="0"/>
              <a:ea typeface="ＭＳ Ｐゴシック" charset="-128"/>
            </a:endParaRPr>
          </a:p>
          <a:p>
            <a:pPr marL="171450" indent="-171450" algn="just" eaLnBrk="1" hangingPunct="1">
              <a:lnSpc>
                <a:spcPct val="90000"/>
              </a:lnSpc>
              <a:buFont typeface="Arial" charset="0"/>
              <a:buChar char="•"/>
            </a:pPr>
            <a:r>
              <a:rPr lang="es-ES_tradnl" altLang="es-ES_tradnl" dirty="0">
                <a:solidFill>
                  <a:srgbClr val="000066"/>
                </a:solidFill>
                <a:latin typeface="Century Gothic" charset="0"/>
                <a:ea typeface="ＭＳ Ｐゴシック" charset="-128"/>
              </a:rPr>
              <a:t>Volumen minuto (</a:t>
            </a:r>
            <a:r>
              <a:rPr lang="es-ES_tradnl" altLang="es-ES_tradnl" b="1" dirty="0">
                <a:solidFill>
                  <a:srgbClr val="000066"/>
                </a:solidFill>
                <a:latin typeface="Century Gothic" charset="0"/>
                <a:ea typeface="ＭＳ Ｐゴシック" charset="-128"/>
              </a:rPr>
              <a:t>VM</a:t>
            </a:r>
            <a:r>
              <a:rPr lang="es-ES_tradnl" altLang="es-ES_tradnl" dirty="0">
                <a:solidFill>
                  <a:srgbClr val="000066"/>
                </a:solidFill>
                <a:latin typeface="Century Gothic" charset="0"/>
                <a:ea typeface="ＭＳ Ｐゴシック" charset="-128"/>
              </a:rPr>
              <a:t>): es la cantidad de litros de O</a:t>
            </a:r>
            <a:r>
              <a:rPr lang="es-ES_tradnl" altLang="es-ES_tradnl" baseline="-25000" dirty="0">
                <a:solidFill>
                  <a:srgbClr val="000066"/>
                </a:solidFill>
                <a:latin typeface="Century Gothic" charset="0"/>
                <a:ea typeface="ＭＳ Ｐゴシック" charset="-128"/>
              </a:rPr>
              <a:t>2</a:t>
            </a:r>
            <a:r>
              <a:rPr lang="es-ES_tradnl" altLang="es-ES_tradnl" dirty="0">
                <a:solidFill>
                  <a:srgbClr val="000066"/>
                </a:solidFill>
                <a:latin typeface="Century Gothic" charset="0"/>
                <a:ea typeface="ＭＳ Ｐゴシック" charset="-128"/>
              </a:rPr>
              <a:t> que se consume por minuto</a:t>
            </a:r>
          </a:p>
          <a:p>
            <a:pPr algn="just" eaLnBrk="1" hangingPunct="1">
              <a:lnSpc>
                <a:spcPct val="80000"/>
              </a:lnSpc>
              <a:buFontTx/>
              <a:buChar char="•"/>
            </a:pPr>
            <a:endParaRPr lang="es-ES_tradnl" altLang="es-ES_tradnl" dirty="0">
              <a:solidFill>
                <a:srgbClr val="000066"/>
              </a:solidFill>
              <a:latin typeface="Century Gothic" charset="0"/>
              <a:ea typeface="ＭＳ Ｐゴシック" charset="-128"/>
            </a:endParaRPr>
          </a:p>
          <a:p>
            <a:pPr marL="171450" indent="-171450" algn="just" eaLnBrk="1" hangingPunct="1">
              <a:lnSpc>
                <a:spcPct val="80000"/>
              </a:lnSpc>
              <a:buFont typeface="Arial" charset="0"/>
              <a:buChar char="•"/>
            </a:pPr>
            <a:r>
              <a:rPr lang="es-ES_tradnl" altLang="es-ES_tradnl" dirty="0">
                <a:solidFill>
                  <a:srgbClr val="000066"/>
                </a:solidFill>
                <a:latin typeface="Century Gothic" charset="0"/>
                <a:ea typeface="ＭＳ Ｐゴシック" charset="-128"/>
              </a:rPr>
              <a:t>Se calcula multiplicando el volumen corriente (</a:t>
            </a:r>
            <a:r>
              <a:rPr lang="es-ES_tradnl" altLang="es-ES_tradnl" b="1" dirty="0">
                <a:solidFill>
                  <a:srgbClr val="000066"/>
                </a:solidFill>
                <a:latin typeface="Century Gothic" charset="0"/>
                <a:ea typeface="ＭＳ Ｐゴシック" charset="-128"/>
              </a:rPr>
              <a:t>VC</a:t>
            </a:r>
            <a:r>
              <a:rPr lang="es-ES_tradnl" altLang="es-ES_tradnl" dirty="0">
                <a:solidFill>
                  <a:srgbClr val="000066"/>
                </a:solidFill>
                <a:latin typeface="Century Gothic" charset="0"/>
                <a:ea typeface="ＭＳ Ｐゴシック" charset="-128"/>
              </a:rPr>
              <a:t>)-</a:t>
            </a:r>
            <a:r>
              <a:rPr lang="es-ES_tradnl" altLang="es-ES_tradnl" i="1" dirty="0">
                <a:solidFill>
                  <a:srgbClr val="000066"/>
                </a:solidFill>
                <a:latin typeface="Century Gothic" charset="0"/>
                <a:ea typeface="ＭＳ Ｐゴシック" charset="-128"/>
              </a:rPr>
              <a:t>volumen que se moviliza en cada inspiración- </a:t>
            </a:r>
            <a:r>
              <a:rPr lang="es-ES_tradnl" altLang="es-ES_tradnl" dirty="0">
                <a:solidFill>
                  <a:srgbClr val="000066"/>
                </a:solidFill>
                <a:latin typeface="Century Gothic" charset="0"/>
                <a:ea typeface="ＭＳ Ｐゴシック" charset="-128"/>
              </a:rPr>
              <a:t>por la frecuencia respiratoria (</a:t>
            </a:r>
            <a:r>
              <a:rPr lang="es-ES_tradnl" altLang="es-ES_tradnl" b="1" dirty="0">
                <a:solidFill>
                  <a:srgbClr val="000066"/>
                </a:solidFill>
                <a:latin typeface="Century Gothic" charset="0"/>
                <a:ea typeface="ＭＳ Ｐゴシック" charset="-128"/>
              </a:rPr>
              <a:t>FR</a:t>
            </a:r>
            <a:r>
              <a:rPr lang="es-ES_tradnl" altLang="es-ES_tradnl" dirty="0">
                <a:solidFill>
                  <a:srgbClr val="000066"/>
                </a:solidFill>
                <a:latin typeface="Century Gothic" charset="0"/>
                <a:ea typeface="ＭＳ Ｐゴシック" charset="-128"/>
              </a:rPr>
              <a:t>) de ese paciente</a:t>
            </a:r>
            <a:endParaRPr lang="es-ES" altLang="es-ES_tradnl" dirty="0">
              <a:solidFill>
                <a:srgbClr val="000066"/>
              </a:solidFill>
              <a:latin typeface="Century Gothic" charset="0"/>
              <a:ea typeface="ＭＳ Ｐゴシック" charset="-128"/>
            </a:endParaRPr>
          </a:p>
          <a:p>
            <a:endParaRPr lang="es-ES" altLang="es-ES_tradnl" dirty="0">
              <a:ea typeface="ＭＳ Ｐゴシック" charset="-128"/>
            </a:endParaRPr>
          </a:p>
        </p:txBody>
      </p:sp>
      <p:sp>
        <p:nvSpPr>
          <p:cNvPr id="3993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AB21720-3B66-8940-B654-5412EF5B2CDC}" type="slidenum">
              <a:rPr lang="es-ES" altLang="es-ES_tradnl" sz="1200"/>
              <a:pPr eaLnBrk="1" hangingPunct="1"/>
              <a:t>14</a:t>
            </a:fld>
            <a:endParaRPr lang="es-ES" altLang="es-ES_tradnl" sz="1200"/>
          </a:p>
        </p:txBody>
      </p:sp>
    </p:spTree>
    <p:extLst>
      <p:ext uri="{BB962C8B-B14F-4D97-AF65-F5344CB8AC3E}">
        <p14:creationId xmlns:p14="http://schemas.microsoft.com/office/powerpoint/2010/main" val="1239273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s-ES_tradnl" altLang="es-ES_tradnl">
              <a:ea typeface="ＭＳ Ｐゴシック" charset="-128"/>
            </a:endParaRPr>
          </a:p>
        </p:txBody>
      </p:sp>
      <p:sp>
        <p:nvSpPr>
          <p:cNvPr id="4198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8B13E49-AD6F-CD45-8C19-B805BF8012C7}" type="slidenum">
              <a:rPr lang="es-ES" altLang="es-ES_tradnl" sz="1200"/>
              <a:pPr eaLnBrk="1" hangingPunct="1"/>
              <a:t>15</a:t>
            </a:fld>
            <a:endParaRPr lang="es-ES" altLang="es-ES_tradnl" sz="1200"/>
          </a:p>
        </p:txBody>
      </p:sp>
    </p:spTree>
    <p:extLst>
      <p:ext uri="{BB962C8B-B14F-4D97-AF65-F5344CB8AC3E}">
        <p14:creationId xmlns:p14="http://schemas.microsoft.com/office/powerpoint/2010/main" val="900902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_tradnl" b="1" dirty="0">
                <a:ea typeface="ＭＳ Ｐゴシック" charset="-128"/>
              </a:rPr>
              <a:t>La tensión arterial de oxígeno normal disminuye con la edad debido a los procesos degenerativos alveolares que forman parte del proceso de envejecimiento</a:t>
            </a:r>
            <a:r>
              <a:rPr lang="es-ES" altLang="es-ES_tradnl" dirty="0">
                <a:ea typeface="ＭＳ Ｐゴシック" charset="-128"/>
              </a:rPr>
              <a:t>. Como regla general, por cada año de edad superior a 60, se debe restar un </a:t>
            </a:r>
            <a:r>
              <a:rPr lang="es-ES" altLang="es-ES_tradnl" dirty="0" err="1">
                <a:ea typeface="ＭＳ Ｐゴシック" charset="-128"/>
              </a:rPr>
              <a:t>mmHg</a:t>
            </a:r>
            <a:r>
              <a:rPr lang="es-ES" altLang="es-ES_tradnl" dirty="0">
                <a:ea typeface="ＭＳ Ｐゴシック" charset="-128"/>
              </a:rPr>
              <a:t> para los límites de hipoxemia leve y moderada. A cualquier edad una PaO2 &lt; 40 </a:t>
            </a:r>
            <a:r>
              <a:rPr lang="es-ES" altLang="es-ES_tradnl" dirty="0" err="1">
                <a:ea typeface="ＭＳ Ｐゴシック" charset="-128"/>
              </a:rPr>
              <a:t>mmHg</a:t>
            </a:r>
            <a:r>
              <a:rPr lang="es-ES" altLang="es-ES_tradnl" dirty="0">
                <a:ea typeface="ＭＳ Ｐゴシック" charset="-128"/>
              </a:rPr>
              <a:t> es considerada hipoxemia severa. Esta norma no es aplicable a sujetos que tienen más de 90 años, en los que se consideran aceptables niveles de PaO2 superiores a 50 </a:t>
            </a:r>
            <a:r>
              <a:rPr lang="es-ES" altLang="es-ES_tradnl" dirty="0" err="1">
                <a:ea typeface="ＭＳ Ｐゴシック" charset="-128"/>
              </a:rPr>
              <a:t>mmHg</a:t>
            </a:r>
            <a:r>
              <a:rPr lang="es-ES" altLang="es-ES_tradnl" dirty="0">
                <a:ea typeface="ＭＳ Ｐゴシック" charset="-128"/>
              </a:rPr>
              <a:t>. </a:t>
            </a:r>
          </a:p>
          <a:p>
            <a:pPr eaLnBrk="1" hangingPunct="1"/>
            <a:endParaRPr lang="es-ES" altLang="es-ES_tradnl" dirty="0">
              <a:ea typeface="ＭＳ Ｐゴシック" charset="-128"/>
            </a:endParaRPr>
          </a:p>
          <a:p>
            <a:pPr eaLnBrk="1" hangingPunct="1"/>
            <a:r>
              <a:rPr lang="es-ES" altLang="es-ES_tradnl" dirty="0">
                <a:ea typeface="ＭＳ Ｐゴシック" charset="-128"/>
              </a:rPr>
              <a:t>Los límites fisiológicos de la PaO2 no sólo varían a partir de los 60 años; también en el recién nacido sano que respira aire ambiente, se consideran normales cifras de presión arterial de oxígeno entre 40 y 70 </a:t>
            </a:r>
            <a:r>
              <a:rPr lang="es-ES" altLang="es-ES_tradnl" dirty="0" err="1">
                <a:ea typeface="ＭＳ Ｐゴシック" charset="-128"/>
              </a:rPr>
              <a:t>mmHg</a:t>
            </a:r>
            <a:r>
              <a:rPr lang="es-ES" altLang="es-ES_tradnl" dirty="0">
                <a:ea typeface="ＭＳ Ｐゴシック" charset="-128"/>
              </a:rPr>
              <a:t>. </a:t>
            </a:r>
          </a:p>
          <a:p>
            <a:pPr eaLnBrk="1" hangingPunct="1"/>
            <a:endParaRPr lang="es-ES" altLang="es-ES_tradnl" dirty="0">
              <a:ea typeface="ＭＳ Ｐゴシック" charset="-128"/>
            </a:endParaRPr>
          </a:p>
        </p:txBody>
      </p:sp>
      <p:sp>
        <p:nvSpPr>
          <p:cNvPr id="4403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5E5FD12-1215-7A48-BB8F-284EF51E33E1}" type="slidenum">
              <a:rPr lang="es-ES" altLang="es-ES_tradnl" sz="1200"/>
              <a:pPr eaLnBrk="1" hangingPunct="1"/>
              <a:t>16</a:t>
            </a:fld>
            <a:endParaRPr lang="es-ES" altLang="es-ES_tradnl" sz="1200"/>
          </a:p>
        </p:txBody>
      </p:sp>
    </p:spTree>
    <p:extLst>
      <p:ext uri="{BB962C8B-B14F-4D97-AF65-F5344CB8AC3E}">
        <p14:creationId xmlns:p14="http://schemas.microsoft.com/office/powerpoint/2010/main" val="1566223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s-ES_tradnl" altLang="es-ES_tradnl">
              <a:ea typeface="ＭＳ Ｐゴシック" charset="-128"/>
            </a:endParaRPr>
          </a:p>
        </p:txBody>
      </p:sp>
      <p:sp>
        <p:nvSpPr>
          <p:cNvPr id="4608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D2ED920-7B14-5B40-B134-21A5834AA4DD}" type="slidenum">
              <a:rPr lang="es-ES" altLang="es-ES_tradnl" sz="1200"/>
              <a:pPr eaLnBrk="1" hangingPunct="1"/>
              <a:t>17</a:t>
            </a:fld>
            <a:endParaRPr lang="es-ES" altLang="es-ES_tradnl" sz="1200"/>
          </a:p>
        </p:txBody>
      </p:sp>
    </p:spTree>
    <p:extLst>
      <p:ext uri="{BB962C8B-B14F-4D97-AF65-F5344CB8AC3E}">
        <p14:creationId xmlns:p14="http://schemas.microsoft.com/office/powerpoint/2010/main" val="263253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ES_tradnl" dirty="0">
                <a:solidFill>
                  <a:srgbClr val="000066"/>
                </a:solidFill>
                <a:ea typeface="ＭＳ Ｐゴシック" charset="-128"/>
              </a:rPr>
              <a:t>Es indispensable que el aporte ventilatorio se complemente con una concentración normal de </a:t>
            </a:r>
            <a:r>
              <a:rPr lang="es-ES_tradnl" altLang="es-ES_tradnl" b="1" dirty="0">
                <a:solidFill>
                  <a:srgbClr val="000066"/>
                </a:solidFill>
                <a:ea typeface="ＭＳ Ｐゴシック" charset="-128"/>
              </a:rPr>
              <a:t>Hemoglobina (</a:t>
            </a:r>
            <a:r>
              <a:rPr lang="es-ES_tradnl" altLang="es-ES_tradnl" b="1" dirty="0" err="1">
                <a:solidFill>
                  <a:srgbClr val="000066"/>
                </a:solidFill>
                <a:ea typeface="ＭＳ Ｐゴシック" charset="-128"/>
              </a:rPr>
              <a:t>Hb</a:t>
            </a:r>
            <a:r>
              <a:rPr lang="es-ES_tradnl" altLang="es-ES_tradnl" b="1" dirty="0">
                <a:solidFill>
                  <a:srgbClr val="000066"/>
                </a:solidFill>
                <a:ea typeface="ＭＳ Ｐゴシック" charset="-128"/>
              </a:rPr>
              <a:t>)</a:t>
            </a:r>
            <a:r>
              <a:rPr lang="es-ES_tradnl" altLang="es-ES_tradnl" dirty="0">
                <a:solidFill>
                  <a:srgbClr val="000066"/>
                </a:solidFill>
                <a:ea typeface="ＭＳ Ｐゴシック" charset="-128"/>
              </a:rPr>
              <a:t> y una conservación del </a:t>
            </a:r>
            <a:r>
              <a:rPr lang="es-ES_tradnl" altLang="es-ES_tradnl" b="1" dirty="0">
                <a:solidFill>
                  <a:srgbClr val="000066"/>
                </a:solidFill>
                <a:ea typeface="ＭＳ Ｐゴシック" charset="-128"/>
              </a:rPr>
              <a:t>Gasto Cardíaco (GC)</a:t>
            </a:r>
            <a:r>
              <a:rPr lang="es-ES_tradnl" altLang="es-ES_tradnl" dirty="0">
                <a:solidFill>
                  <a:srgbClr val="000066"/>
                </a:solidFill>
                <a:ea typeface="ＭＳ Ｐゴシック" charset="-128"/>
              </a:rPr>
              <a:t> y del </a:t>
            </a:r>
            <a:r>
              <a:rPr lang="es-ES_tradnl" altLang="es-ES_tradnl" b="1" dirty="0">
                <a:solidFill>
                  <a:srgbClr val="000066"/>
                </a:solidFill>
                <a:ea typeface="ＭＳ Ｐゴシック" charset="-128"/>
              </a:rPr>
              <a:t>Flujo Sanguíneo (FS)</a:t>
            </a:r>
            <a:r>
              <a:rPr lang="es-ES_tradnl" altLang="es-ES_tradnl" dirty="0">
                <a:solidFill>
                  <a:srgbClr val="000066"/>
                </a:solidFill>
                <a:ea typeface="ＭＳ Ｐゴシック" charset="-128"/>
              </a:rPr>
              <a:t> a los tejidos.</a:t>
            </a:r>
            <a:endParaRPr lang="es-ES" altLang="es-ES_tradnl" dirty="0">
              <a:solidFill>
                <a:srgbClr val="000066"/>
              </a:solidFill>
              <a:ea typeface="ＭＳ Ｐゴシック" charset="-128"/>
            </a:endParaRPr>
          </a:p>
          <a:p>
            <a:pPr eaLnBrk="1" hangingPunct="1"/>
            <a:endParaRPr lang="es-ES" altLang="es-ES_tradnl" dirty="0">
              <a:ea typeface="ＭＳ Ｐゴシック" charset="-128"/>
            </a:endParaRPr>
          </a:p>
        </p:txBody>
      </p:sp>
      <p:sp>
        <p:nvSpPr>
          <p:cNvPr id="4813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E68447C-B57F-2142-8AFD-72C94ECC9199}" type="slidenum">
              <a:rPr lang="es-ES" altLang="es-ES_tradnl" sz="1200"/>
              <a:pPr eaLnBrk="1" hangingPunct="1"/>
              <a:t>18</a:t>
            </a:fld>
            <a:endParaRPr lang="es-ES" altLang="es-ES_tradnl" sz="1200"/>
          </a:p>
        </p:txBody>
      </p:sp>
    </p:spTree>
    <p:extLst>
      <p:ext uri="{BB962C8B-B14F-4D97-AF65-F5344CB8AC3E}">
        <p14:creationId xmlns:p14="http://schemas.microsoft.com/office/powerpoint/2010/main" val="1738853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_tradnl" dirty="0">
                <a:ea typeface="ＭＳ Ｐゴシック" charset="-128"/>
              </a:rPr>
              <a:t>Transporte de O2 (DO2) = Contenido arterial de oxígeno (</a:t>
            </a:r>
            <a:r>
              <a:rPr lang="es-ES" altLang="es-ES_tradnl" dirty="0" err="1">
                <a:ea typeface="ＭＳ Ｐゴシック" charset="-128"/>
              </a:rPr>
              <a:t>Hb</a:t>
            </a:r>
            <a:r>
              <a:rPr lang="es-ES" altLang="es-ES_tradnl" dirty="0">
                <a:ea typeface="ＭＳ Ｐゴシック" charset="-128"/>
              </a:rPr>
              <a:t> x 1,34 x SaO2) multiplicado por el gasto cardiaco (frecuencia cardiaca x el volumen sistólico) A su vez el volumen sistólico depende de la precarga, contractilidad y de la </a:t>
            </a:r>
            <a:r>
              <a:rPr lang="es-ES" altLang="es-ES_tradnl" dirty="0" err="1">
                <a:ea typeface="ＭＳ Ｐゴシック" charset="-128"/>
              </a:rPr>
              <a:t>postcarga</a:t>
            </a:r>
            <a:r>
              <a:rPr lang="es-ES" altLang="es-ES_tradnl" dirty="0">
                <a:ea typeface="ＭＳ Ｐゴシック" charset="-128"/>
              </a:rPr>
              <a:t>.</a:t>
            </a:r>
          </a:p>
          <a:p>
            <a:pPr eaLnBrk="1" hangingPunct="1"/>
            <a:r>
              <a:rPr lang="es-ES" altLang="es-ES_tradnl" dirty="0">
                <a:ea typeface="ＭＳ Ｐゴシック" charset="-128"/>
              </a:rPr>
              <a:t>1,34 = un gramo de hemoglobina cuando está totalmente saturada es capaz de transportar 1,34 ml de oxígeno.</a:t>
            </a:r>
          </a:p>
          <a:p>
            <a:pPr eaLnBrk="1" hangingPunct="1"/>
            <a:r>
              <a:rPr lang="es-ES" altLang="es-ES_tradnl" dirty="0">
                <a:ea typeface="ＭＳ Ｐゴシック" charset="-128"/>
              </a:rPr>
              <a:t>Tan sólo el oxígeno unido a la hemoglobina resulta relevante en el transporte del mismo hasta la célula. </a:t>
            </a:r>
          </a:p>
          <a:p>
            <a:pPr eaLnBrk="1" hangingPunct="1"/>
            <a:r>
              <a:rPr lang="es-ES" altLang="es-ES_tradnl" dirty="0">
                <a:ea typeface="ＭＳ Ｐゴシック" charset="-128"/>
              </a:rPr>
              <a:t>En el individuo normal, la aparición de una mayor demanda de oxígeno va a ser rápidamente atendida mediante el incremento inmediato del transporte, generalmente producido por aumento del volumen minuto cardiaco a través de taquicardia. </a:t>
            </a:r>
          </a:p>
          <a:p>
            <a:pPr eaLnBrk="1" hangingPunct="1"/>
            <a:endParaRPr lang="es-ES" altLang="es-ES_tradnl" dirty="0">
              <a:ea typeface="ＭＳ Ｐゴシック" charset="-128"/>
            </a:endParaRPr>
          </a:p>
        </p:txBody>
      </p:sp>
      <p:sp>
        <p:nvSpPr>
          <p:cNvPr id="5017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B4D1565-C827-4443-9CB5-687276EA3193}" type="slidenum">
              <a:rPr lang="es-ES" altLang="es-ES_tradnl" sz="1200"/>
              <a:pPr eaLnBrk="1" hangingPunct="1"/>
              <a:t>19</a:t>
            </a:fld>
            <a:endParaRPr lang="es-ES" altLang="es-ES_tradnl" sz="1200"/>
          </a:p>
        </p:txBody>
      </p:sp>
    </p:spTree>
    <p:extLst>
      <p:ext uri="{BB962C8B-B14F-4D97-AF65-F5344CB8AC3E}">
        <p14:creationId xmlns:p14="http://schemas.microsoft.com/office/powerpoint/2010/main" val="1680462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Marcador de notas 2"/>
          <p:cNvSpPr>
            <a:spLocks noGrp="1"/>
          </p:cNvSpPr>
          <p:nvPr>
            <p:ph type="body" idx="1"/>
          </p:nvPr>
        </p:nvSpPr>
        <p:spPr/>
        <p:txBody>
          <a:bodyPr/>
          <a:lstStyle/>
          <a:p>
            <a:pPr marL="246063" indent="-246063" eaLnBrk="1" hangingPunct="1"/>
            <a:r>
              <a:rPr lang="es-ES" altLang="es-ES_tradnl" b="1" dirty="0">
                <a:ea typeface="ＭＳ Ｐゴシック" charset="-128"/>
              </a:rPr>
              <a:t>LAS FUENTES DE OXÍGENO PUEDEN SER: </a:t>
            </a:r>
          </a:p>
          <a:p>
            <a:pPr marL="246063" indent="-246063" eaLnBrk="1" hangingPunct="1"/>
            <a:endParaRPr lang="es-ES" altLang="es-ES_tradnl" dirty="0">
              <a:ea typeface="ＭＳ Ｐゴシック" charset="-128"/>
            </a:endParaRPr>
          </a:p>
          <a:p>
            <a:pPr marL="246063" indent="-246063" eaLnBrk="1" hangingPunct="1">
              <a:buFontTx/>
              <a:buAutoNum type="arabicPeriod"/>
            </a:pPr>
            <a:r>
              <a:rPr lang="es-ES" altLang="es-ES_tradnl" b="1" dirty="0">
                <a:ea typeface="ＭＳ Ｐゴシック" charset="-128"/>
              </a:rPr>
              <a:t>Central de oxígeno: </a:t>
            </a:r>
            <a:r>
              <a:rPr lang="es-ES" altLang="es-ES_tradnl" dirty="0">
                <a:ea typeface="ＭＳ Ｐゴシック" charset="-128"/>
              </a:rPr>
              <a:t>Se emplea en los hospitales, donde el gas se encuentra en un depósito central que está localizado fuera de la edificación hospitalaria. Desde el tanque parte un sistema de tuberías que distribuye el oxígeno hasta las diferentes dependencias hospitalarias (toma de oxígeno central).</a:t>
            </a:r>
          </a:p>
          <a:p>
            <a:pPr marL="246063" indent="-246063" eaLnBrk="1" hangingPunct="1"/>
            <a:endParaRPr lang="es-ES" altLang="es-ES_tradnl" dirty="0">
              <a:ea typeface="ＭＳ Ｐゴシック" charset="-128"/>
            </a:endParaRPr>
          </a:p>
          <a:p>
            <a:pPr marL="246063" indent="-246063" eaLnBrk="1" hangingPunct="1">
              <a:buFontTx/>
              <a:buAutoNum type="arabicPeriod"/>
            </a:pPr>
            <a:r>
              <a:rPr lang="es-ES" altLang="es-ES_tradnl" b="1" dirty="0">
                <a:ea typeface="ＭＳ Ｐゴシック" charset="-128"/>
              </a:rPr>
              <a:t>Cilindro de presión: </a:t>
            </a:r>
            <a:r>
              <a:rPr lang="es-ES" altLang="es-ES_tradnl" dirty="0">
                <a:ea typeface="ＭＳ Ｐゴシック" charset="-128"/>
              </a:rPr>
              <a:t>Es la fuente empleada en atención primaria, aunque también está presente en los hospitales (en las zonas donde no haya toma de oxígeno central o por si esta falla</a:t>
            </a:r>
            <a:r>
              <a:rPr lang="es-ES" altLang="es-ES_tradnl" baseline="0" dirty="0">
                <a:ea typeface="ＭＳ Ｐゴシック" charset="-128"/>
              </a:rPr>
              <a:t> y para el traslado intrahospitalario</a:t>
            </a:r>
            <a:r>
              <a:rPr lang="es-ES" altLang="es-ES_tradnl" dirty="0">
                <a:ea typeface="ＭＳ Ｐゴシック" charset="-128"/>
              </a:rPr>
              <a:t>). Son recipientes metálicos de diferentes tamaños y capacidad.</a:t>
            </a:r>
          </a:p>
          <a:p>
            <a:pPr marL="246063" indent="-246063" eaLnBrk="1" hangingPunct="1">
              <a:buFontTx/>
              <a:buAutoNum type="arabicPeriod"/>
            </a:pPr>
            <a:endParaRPr lang="es-ES" altLang="es-ES_tradnl" dirty="0">
              <a:ea typeface="ＭＳ Ｐゴシック" charset="-128"/>
            </a:endParaRPr>
          </a:p>
          <a:p>
            <a:pPr marL="246063" indent="-246063" eaLnBrk="1" hangingPunct="1">
              <a:buFont typeface="Calibri" charset="0"/>
              <a:buAutoNum type="arabicPeriod"/>
            </a:pPr>
            <a:r>
              <a:rPr lang="es-ES" altLang="es-ES_tradnl" b="1" dirty="0">
                <a:ea typeface="ＭＳ Ｐゴシック" charset="-128"/>
              </a:rPr>
              <a:t>Manómetro y manorreductor: </a:t>
            </a:r>
            <a:r>
              <a:rPr lang="es-ES" altLang="es-ES_tradnl" dirty="0">
                <a:ea typeface="ＭＳ Ｐゴシック" charset="-128"/>
              </a:rPr>
              <a:t>Al cilindro de presión se le acopla un manómetro y un manorreductor. Con el manómetro se puede medir la presión a la que se encuentra el oxígeno dentro del cilindro, lo cual se indica mediante una aguja sobre una escala graduada. Con el manorreductor se regula la presión a la que sale el oxígeno del cilindro. En los hospitales el oxígeno que procede del tanque llega ya a la toma de oxígeno  con la presión reducida por lo que no son necesarios ni el manómetro ni el manorreductor.</a:t>
            </a:r>
          </a:p>
          <a:p>
            <a:pPr marL="246063" indent="-246063" eaLnBrk="1" hangingPunct="1">
              <a:buFont typeface="Calibri" charset="0"/>
              <a:buAutoNum type="arabicPeriod"/>
            </a:pPr>
            <a:endParaRPr lang="es-ES" altLang="es-ES_tradnl" dirty="0">
              <a:ea typeface="ＭＳ Ｐゴシック" charset="-128"/>
            </a:endParaRPr>
          </a:p>
          <a:p>
            <a:pPr marL="246063" indent="-246063" eaLnBrk="1" hangingPunct="1">
              <a:buFont typeface="Calibri" charset="0"/>
              <a:buAutoNum type="arabicPeriod"/>
            </a:pPr>
            <a:r>
              <a:rPr lang="es-ES" altLang="es-ES_tradnl" b="1" dirty="0" err="1">
                <a:ea typeface="ＭＳ Ｐゴシック" charset="-128"/>
              </a:rPr>
              <a:t>Flujómetro</a:t>
            </a:r>
            <a:r>
              <a:rPr lang="es-ES" altLang="es-ES_tradnl" b="1" dirty="0">
                <a:ea typeface="ＭＳ Ｐゴシック" charset="-128"/>
              </a:rPr>
              <a:t> o </a:t>
            </a:r>
            <a:r>
              <a:rPr lang="es-ES" altLang="es-ES_tradnl" b="1" dirty="0" err="1">
                <a:ea typeface="ＭＳ Ｐゴシック" charset="-128"/>
              </a:rPr>
              <a:t>caudalímetro</a:t>
            </a:r>
            <a:r>
              <a:rPr lang="es-ES" altLang="es-ES_tradnl" b="1" dirty="0">
                <a:ea typeface="ＭＳ Ｐゴシック" charset="-128"/>
              </a:rPr>
              <a:t>: </a:t>
            </a:r>
            <a:r>
              <a:rPr lang="es-ES" altLang="es-ES_tradnl" dirty="0">
                <a:ea typeface="ＭＳ Ｐゴシック" charset="-128"/>
              </a:rPr>
              <a:t>Es un dispositivo que normalmente se acopla al manorreductor y que permite controlar la cantidad de litros por minuto (flujo) que salen de la fuente de suministro de oxígeno. El flujo puede venir indicado mediante una aguja sobre una escala graduada o mediante una bolita que sube y baja dentro de un cilindro graduado. </a:t>
            </a:r>
          </a:p>
          <a:p>
            <a:pPr marL="246063" indent="-246063" eaLnBrk="1" hangingPunct="1">
              <a:buFont typeface="Calibri" charset="0"/>
              <a:buAutoNum type="arabicPeriod"/>
            </a:pPr>
            <a:endParaRPr lang="es-ES" altLang="es-ES_tradnl" dirty="0">
              <a:ea typeface="ＭＳ Ｐゴシック" charset="-128"/>
            </a:endParaRPr>
          </a:p>
          <a:p>
            <a:pPr marL="246063" indent="-246063" eaLnBrk="1" hangingPunct="1">
              <a:buFont typeface="Calibri" charset="0"/>
              <a:buAutoNum type="arabicPeriod"/>
            </a:pPr>
            <a:r>
              <a:rPr lang="es-ES" altLang="es-ES_tradnl" b="1" dirty="0">
                <a:ea typeface="ＭＳ Ｐゴシック" charset="-128"/>
              </a:rPr>
              <a:t>Humificadores: </a:t>
            </a:r>
            <a:r>
              <a:rPr lang="es-ES" altLang="es-ES_tradnl" dirty="0">
                <a:solidFill>
                  <a:schemeClr val="accent2"/>
                </a:solidFill>
                <a:effectLst>
                  <a:outerShdw blurRad="38100" dist="38100" dir="2700000" algn="tl">
                    <a:srgbClr val="C0C0C0"/>
                  </a:outerShdw>
                </a:effectLst>
                <a:ea typeface="ＭＳ Ｐゴシック" charset="-128"/>
              </a:rPr>
              <a:t>Normalmente utilizados en los sistemas de bajo flujo. Para flujos &lt; 4 L/min. su uso puede ser eliminado. En los sistemas de alto flujo no se recomienda su uso</a:t>
            </a:r>
          </a:p>
          <a:p>
            <a:pPr marL="246063" indent="-246063" eaLnBrk="1" hangingPunct="1">
              <a:buFont typeface="Calibri" charset="0"/>
              <a:buAutoNum type="arabicPeriod"/>
            </a:pPr>
            <a:endParaRPr lang="es-ES" altLang="es-ES_tradnl" dirty="0">
              <a:solidFill>
                <a:schemeClr val="accent2"/>
              </a:solidFill>
              <a:effectLst>
                <a:outerShdw blurRad="38100" dist="38100" dir="2700000" algn="tl">
                  <a:srgbClr val="C0C0C0"/>
                </a:outerShdw>
              </a:effectLst>
              <a:ea typeface="ＭＳ Ｐゴシック" charset="-128"/>
            </a:endParaRPr>
          </a:p>
          <a:p>
            <a:pPr marL="246063" indent="-246063" eaLnBrk="1" hangingPunct="1">
              <a:buFont typeface="Calibri" charset="0"/>
              <a:buAutoNum type="arabicPeriod"/>
            </a:pPr>
            <a:r>
              <a:rPr lang="es-ES" altLang="es-ES_tradnl" b="1" dirty="0">
                <a:solidFill>
                  <a:schemeClr val="accent2"/>
                </a:solidFill>
                <a:effectLst>
                  <a:outerShdw blurRad="38100" dist="38100" dir="2700000" algn="tl">
                    <a:srgbClr val="C0C0C0"/>
                  </a:outerShdw>
                </a:effectLst>
                <a:ea typeface="ＭＳ Ｐゴシック" charset="-128"/>
              </a:rPr>
              <a:t>Sistemas de administración de O</a:t>
            </a:r>
            <a:r>
              <a:rPr lang="es-ES" altLang="es-ES_tradnl" b="1" baseline="-25000" dirty="0">
                <a:solidFill>
                  <a:schemeClr val="accent2"/>
                </a:solidFill>
                <a:effectLst>
                  <a:outerShdw blurRad="38100" dist="38100" dir="2700000" algn="tl">
                    <a:srgbClr val="C0C0C0"/>
                  </a:outerShdw>
                </a:effectLst>
                <a:ea typeface="ＭＳ Ｐゴシック" charset="-128"/>
              </a:rPr>
              <a:t>2</a:t>
            </a:r>
          </a:p>
          <a:p>
            <a:pPr marL="246063" indent="-246063" eaLnBrk="1" hangingPunct="1">
              <a:buFont typeface="Calibri" charset="0"/>
              <a:buAutoNum type="arabicPeriod"/>
            </a:pPr>
            <a:endParaRPr lang="es-ES" altLang="es-ES_tradnl" dirty="0">
              <a:solidFill>
                <a:schemeClr val="accent2"/>
              </a:solidFill>
              <a:effectLst>
                <a:outerShdw blurRad="38100" dist="38100" dir="2700000" algn="tl">
                  <a:srgbClr val="C0C0C0"/>
                </a:outerShdw>
              </a:effectLst>
              <a:ea typeface="ＭＳ Ｐゴシック" charset="-128"/>
            </a:endParaRPr>
          </a:p>
          <a:p>
            <a:pPr marL="246063" indent="-246063" eaLnBrk="1" hangingPunct="1">
              <a:buFont typeface="Calibri" charset="0"/>
              <a:buAutoNum type="arabicPeriod"/>
            </a:pPr>
            <a:endParaRPr lang="es-ES" altLang="es-ES_tradnl" dirty="0">
              <a:ea typeface="ＭＳ Ｐゴシック" charset="-128"/>
            </a:endParaRPr>
          </a:p>
          <a:p>
            <a:pPr marL="246063" indent="-246063"/>
            <a:endParaRPr lang="es-ES" altLang="es-ES_tradnl" dirty="0">
              <a:ea typeface="ＭＳ Ｐゴシック" charset="-128"/>
            </a:endParaRPr>
          </a:p>
        </p:txBody>
      </p:sp>
      <p:sp>
        <p:nvSpPr>
          <p:cNvPr id="5222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F28E7F7-C881-C049-A81D-FB9E02F895AB}" type="slidenum">
              <a:rPr lang="es-ES" altLang="es-ES_tradnl" sz="1200"/>
              <a:pPr eaLnBrk="1" hangingPunct="1"/>
              <a:t>20</a:t>
            </a:fld>
            <a:endParaRPr lang="es-ES" altLang="es-ES_tradnl" sz="1200"/>
          </a:p>
        </p:txBody>
      </p:sp>
    </p:spTree>
    <p:extLst>
      <p:ext uri="{BB962C8B-B14F-4D97-AF65-F5344CB8AC3E}">
        <p14:creationId xmlns:p14="http://schemas.microsoft.com/office/powerpoint/2010/main" val="1280187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s-ES_tradnl" dirty="0">
                <a:latin typeface="Century Gothic" charset="0"/>
                <a:ea typeface="ＭＳ Ｐゴシック" charset="-128"/>
              </a:rPr>
              <a:t>Se obtiene de multiplicar el volumen de ese cilindro por el número de bares que marca el manorreductor en ese momento.</a:t>
            </a:r>
          </a:p>
          <a:p>
            <a:endParaRPr lang="es-ES_tradnl" altLang="es-ES_tradnl" dirty="0">
              <a:latin typeface="Century Gothic" charset="0"/>
              <a:ea typeface="ＭＳ Ｐゴシック" charset="-128"/>
            </a:endParaRPr>
          </a:p>
          <a:p>
            <a:r>
              <a:rPr lang="es-ES_tradnl" altLang="es-ES_tradnl" dirty="0">
                <a:latin typeface="Century Gothic" charset="0"/>
                <a:ea typeface="ＭＳ Ｐゴシック" charset="-128"/>
              </a:rPr>
              <a:t>Si el cilindro es de 5 litros y la presión que nos marca el manorreductor es de 150 bares tendremos en ese momento 900 litros.</a:t>
            </a:r>
            <a:endParaRPr lang="es-ES" altLang="es-ES_tradnl" dirty="0">
              <a:latin typeface="Century Gothic" charset="0"/>
              <a:ea typeface="ＭＳ Ｐゴシック" charset="-128"/>
            </a:endParaRPr>
          </a:p>
          <a:p>
            <a:endParaRPr lang="es-ES" altLang="es-ES_tradnl" b="1" dirty="0">
              <a:ea typeface="ＭＳ Ｐゴシック" charset="-128"/>
            </a:endParaRPr>
          </a:p>
          <a:p>
            <a:pPr eaLnBrk="1" hangingPunct="1">
              <a:lnSpc>
                <a:spcPct val="80000"/>
              </a:lnSpc>
            </a:pPr>
            <a:r>
              <a:rPr lang="es-ES_tradnl" altLang="es-ES_tradnl" sz="800" b="1" dirty="0">
                <a:ea typeface="ＭＳ Ｐゴシック" charset="-128"/>
              </a:rPr>
              <a:t>Manorreductor: </a:t>
            </a:r>
            <a:r>
              <a:rPr lang="es-ES_tradnl" altLang="es-ES_tradnl" sz="800" dirty="0">
                <a:ea typeface="ＭＳ Ｐゴシック" charset="-128"/>
              </a:rPr>
              <a:t>Mide y dosifica el oxígeno que se suministra a un paciente en respiración espontánea.</a:t>
            </a:r>
          </a:p>
          <a:p>
            <a:pPr eaLnBrk="1" hangingPunct="1">
              <a:lnSpc>
                <a:spcPct val="50000"/>
              </a:lnSpc>
            </a:pPr>
            <a:endParaRPr lang="es-ES_tradnl" altLang="es-ES_tradnl" sz="800" dirty="0">
              <a:ea typeface="ＭＳ Ｐゴシック" charset="-128"/>
            </a:endParaRPr>
          </a:p>
          <a:p>
            <a:pPr eaLnBrk="1" hangingPunct="1">
              <a:lnSpc>
                <a:spcPct val="80000"/>
              </a:lnSpc>
            </a:pPr>
            <a:r>
              <a:rPr lang="es-ES_tradnl" altLang="es-ES_tradnl" sz="800" b="1" dirty="0" err="1">
                <a:ea typeface="ＭＳ Ｐゴシック" charset="-128"/>
              </a:rPr>
              <a:t>Caudalimetro</a:t>
            </a:r>
            <a:r>
              <a:rPr lang="es-ES_tradnl" altLang="es-ES_tradnl" sz="800" b="1" dirty="0">
                <a:ea typeface="ＭＳ Ｐゴシック" charset="-128"/>
              </a:rPr>
              <a:t> o </a:t>
            </a:r>
            <a:r>
              <a:rPr lang="es-ES_tradnl" altLang="es-ES_tradnl" sz="800" b="1" dirty="0" err="1">
                <a:ea typeface="ＭＳ Ｐゴシック" charset="-128"/>
              </a:rPr>
              <a:t>Flujometro</a:t>
            </a:r>
            <a:r>
              <a:rPr lang="es-ES_tradnl" altLang="es-ES_tradnl" sz="800" b="1" dirty="0">
                <a:ea typeface="ＭＳ Ｐゴシック" charset="-128"/>
              </a:rPr>
              <a:t>: </a:t>
            </a:r>
            <a:r>
              <a:rPr lang="es-ES_tradnl" altLang="es-ES_tradnl" sz="800" dirty="0">
                <a:ea typeface="ＭＳ Ｐゴシック" charset="-128"/>
              </a:rPr>
              <a:t>Consiste en una llave de paso del O</a:t>
            </a:r>
            <a:r>
              <a:rPr lang="es-ES_tradnl" altLang="es-ES_tradnl" sz="800" baseline="-25000" dirty="0">
                <a:ea typeface="ＭＳ Ｐゴシック" charset="-128"/>
              </a:rPr>
              <a:t>2</a:t>
            </a:r>
            <a:r>
              <a:rPr lang="es-ES_tradnl" altLang="es-ES_tradnl" sz="800" dirty="0">
                <a:ea typeface="ＭＳ Ｐゴシック" charset="-128"/>
              </a:rPr>
              <a:t> y un sistema de medición del flujo.</a:t>
            </a:r>
          </a:p>
          <a:p>
            <a:pPr eaLnBrk="1" hangingPunct="1">
              <a:lnSpc>
                <a:spcPct val="30000"/>
              </a:lnSpc>
            </a:pPr>
            <a:endParaRPr lang="es-ES_tradnl" altLang="es-ES_tradnl" sz="800" dirty="0">
              <a:ea typeface="ＭＳ Ｐゴシック" charset="-128"/>
            </a:endParaRPr>
          </a:p>
          <a:p>
            <a:endParaRPr lang="es-ES" altLang="es-ES_tradnl" dirty="0">
              <a:ea typeface="ＭＳ Ｐゴシック" charset="-128"/>
            </a:endParaRPr>
          </a:p>
        </p:txBody>
      </p:sp>
      <p:sp>
        <p:nvSpPr>
          <p:cNvPr id="5427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7592B9B-C11E-E742-A286-C8517822A71E}" type="slidenum">
              <a:rPr lang="es-ES" altLang="es-ES_tradnl" sz="1200"/>
              <a:pPr eaLnBrk="1" hangingPunct="1"/>
              <a:t>21</a:t>
            </a:fld>
            <a:endParaRPr lang="es-ES" altLang="es-ES_tradnl" sz="1200"/>
          </a:p>
        </p:txBody>
      </p:sp>
    </p:spTree>
    <p:extLst>
      <p:ext uri="{BB962C8B-B14F-4D97-AF65-F5344CB8AC3E}">
        <p14:creationId xmlns:p14="http://schemas.microsoft.com/office/powerpoint/2010/main" val="106459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Marcador de notas 2"/>
          <p:cNvSpPr>
            <a:spLocks noGrp="1"/>
          </p:cNvSpPr>
          <p:nvPr>
            <p:ph type="body" idx="1"/>
          </p:nvPr>
        </p:nvSpPr>
        <p:spPr bwMode="auto">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ES" altLang="es-ES_tradnl" dirty="0">
                <a:ea typeface="ＭＳ Ｐゴシック" charset="-128"/>
              </a:rPr>
              <a:t>Dado que el O</a:t>
            </a:r>
            <a:r>
              <a:rPr lang="es-ES" altLang="es-ES_tradnl" baseline="-25000" dirty="0">
                <a:ea typeface="ＭＳ Ｐゴシック" charset="-128"/>
              </a:rPr>
              <a:t>2</a:t>
            </a:r>
            <a:r>
              <a:rPr lang="es-ES" altLang="es-ES_tradnl" dirty="0">
                <a:ea typeface="ＭＳ Ｐゴシック" charset="-128"/>
              </a:rPr>
              <a:t> se considera un medicamento, debe administrarse cuando esté clínicamente indicado.</a:t>
            </a:r>
            <a:r>
              <a:rPr lang="es-ES_tradnl" altLang="es-ES_tradnl" dirty="0">
                <a:ea typeface="ＭＳ Ｐゴシック" charset="-128"/>
              </a:rPr>
              <a:t> </a:t>
            </a:r>
            <a:endParaRPr lang="es-ES_tradnl" altLang="es-ES_tradnl" b="1" dirty="0">
              <a:solidFill>
                <a:srgbClr val="000066"/>
              </a:solidFill>
              <a:ea typeface="ＭＳ Ｐゴシック" charset="-128"/>
            </a:endParaRPr>
          </a:p>
          <a:p>
            <a:pPr eaLnBrk="1" hangingPunct="1"/>
            <a:endParaRPr lang="es-ES_tradnl" altLang="es-ES_tradnl" b="1" dirty="0">
              <a:solidFill>
                <a:srgbClr val="000066"/>
              </a:solidFill>
              <a:ea typeface="ＭＳ Ｐゴシック" charset="-128"/>
            </a:endParaRPr>
          </a:p>
          <a:p>
            <a:pPr eaLnBrk="1" hangingPunct="1"/>
            <a:r>
              <a:rPr lang="es-ES_tradnl" altLang="es-ES_tradnl" b="1" dirty="0">
                <a:solidFill>
                  <a:srgbClr val="000066"/>
                </a:solidFill>
                <a:ea typeface="ＭＳ Ｐゴシック" charset="-128"/>
              </a:rPr>
              <a:t>ES UN GAS MEDICINAL CON:</a:t>
            </a:r>
          </a:p>
          <a:p>
            <a:pPr>
              <a:spcBef>
                <a:spcPct val="0"/>
              </a:spcBef>
            </a:pPr>
            <a:endParaRPr lang="es-ES" altLang="es-ES_tradnl" dirty="0">
              <a:solidFill>
                <a:srgbClr val="000066"/>
              </a:solidFill>
              <a:effectLst>
                <a:outerShdw blurRad="38100" dist="38100" dir="2700000" algn="tl">
                  <a:srgbClr val="C0C0C0"/>
                </a:outerShdw>
              </a:effectLst>
              <a:ea typeface="ＭＳ Ｐゴシック" charset="-128"/>
            </a:endParaRPr>
          </a:p>
          <a:p>
            <a:pPr marL="628650" lvl="1" indent="-171450">
              <a:spcBef>
                <a:spcPct val="0"/>
              </a:spcBef>
              <a:buFontTx/>
              <a:buChar char="•"/>
            </a:pPr>
            <a:r>
              <a:rPr lang="es-ES" altLang="es-ES_tradnl" dirty="0">
                <a:solidFill>
                  <a:srgbClr val="000066"/>
                </a:solidFill>
                <a:effectLst>
                  <a:outerShdw blurRad="38100" dist="38100" dir="2700000" algn="tl">
                    <a:srgbClr val="C0C0C0"/>
                  </a:outerShdw>
                </a:effectLst>
                <a:ea typeface="ＭＳ Ｐゴシック" charset="-128"/>
              </a:rPr>
              <a:t>Indicaciones precisas</a:t>
            </a:r>
          </a:p>
          <a:p>
            <a:pPr marL="628650" lvl="1" indent="-171450">
              <a:spcBef>
                <a:spcPct val="0"/>
              </a:spcBef>
              <a:buFontTx/>
              <a:buChar char="•"/>
            </a:pPr>
            <a:r>
              <a:rPr lang="es-ES" altLang="es-ES_tradnl" dirty="0">
                <a:solidFill>
                  <a:srgbClr val="000066"/>
                </a:solidFill>
                <a:effectLst>
                  <a:outerShdw blurRad="38100" dist="38100" dir="2700000" algn="tl">
                    <a:srgbClr val="C0C0C0"/>
                  </a:outerShdw>
                </a:effectLst>
                <a:ea typeface="ＭＳ Ｐゴシック" charset="-128"/>
              </a:rPr>
              <a:t>Contraindicaciones</a:t>
            </a:r>
          </a:p>
          <a:p>
            <a:pPr marL="628650" lvl="1" indent="-171450">
              <a:spcBef>
                <a:spcPct val="0"/>
              </a:spcBef>
              <a:buFontTx/>
              <a:buChar char="•"/>
            </a:pPr>
            <a:r>
              <a:rPr lang="es-ES" altLang="es-ES_tradnl" dirty="0">
                <a:solidFill>
                  <a:srgbClr val="000066"/>
                </a:solidFill>
                <a:effectLst>
                  <a:outerShdw blurRad="38100" dist="38100" dir="2700000" algn="tl">
                    <a:srgbClr val="C0C0C0"/>
                  </a:outerShdw>
                </a:effectLst>
                <a:ea typeface="ＭＳ Ｐゴシック" charset="-128"/>
              </a:rPr>
              <a:t>Efectos adversos</a:t>
            </a:r>
          </a:p>
          <a:p>
            <a:endParaRPr lang="es-ES" altLang="es-ES_tradnl" dirty="0">
              <a:ea typeface="ＭＳ Ｐゴシック" charset="-128"/>
            </a:endParaRPr>
          </a:p>
          <a:p>
            <a:r>
              <a:rPr lang="es-ES" altLang="es-ES_tradnl" dirty="0">
                <a:ea typeface="ＭＳ Ｐゴシック" charset="-128"/>
              </a:rPr>
              <a:t>No existen contraindicaciones absolutas para la oxigenoterapia. Sin embargo, diferentes situaciones requieren consideración especial en cuanto a la administración de concentraciones elevadas de oxígeno. Algunas de estas situaciones comprenden los prematuros, la enfermedad pulmonar obstructiva crónica (EPOC) y la edad avanzada.</a:t>
            </a:r>
            <a:endParaRPr lang="es-ES_tradnl" altLang="es-ES_tradnl" dirty="0">
              <a:ea typeface="ＭＳ Ｐゴシック" charset="-128"/>
            </a:endParaRPr>
          </a:p>
          <a:p>
            <a:r>
              <a:rPr lang="es-ES" altLang="es-ES_tradnl" dirty="0">
                <a:ea typeface="ＭＳ Ｐゴシック" charset="-128"/>
              </a:rPr>
              <a:t> </a:t>
            </a:r>
            <a:endParaRPr lang="es-ES_tradnl" altLang="es-ES_tradnl" dirty="0">
              <a:ea typeface="ＭＳ Ｐゴシック" charset="-128"/>
            </a:endParaRPr>
          </a:p>
          <a:p>
            <a:pPr eaLnBrk="1" hangingPunct="1">
              <a:spcBef>
                <a:spcPct val="0"/>
              </a:spcBef>
            </a:pPr>
            <a:endParaRPr lang="es-ES" altLang="es-ES_tradnl" dirty="0">
              <a:ea typeface="ＭＳ Ｐゴシック" charset="-128"/>
            </a:endParaRPr>
          </a:p>
        </p:txBody>
      </p:sp>
      <p:sp>
        <p:nvSpPr>
          <p:cNvPr id="1843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2B0E4A2-141F-B34F-BE5E-4128C130485C}" type="slidenum">
              <a:rPr lang="es-ES" altLang="es-ES_tradnl" sz="1200"/>
              <a:pPr eaLnBrk="1" hangingPunct="1"/>
              <a:t>3</a:t>
            </a:fld>
            <a:endParaRPr lang="es-ES" altLang="es-ES_tradnl" sz="1200"/>
          </a:p>
        </p:txBody>
      </p:sp>
    </p:spTree>
    <p:extLst>
      <p:ext uri="{BB962C8B-B14F-4D97-AF65-F5344CB8AC3E}">
        <p14:creationId xmlns:p14="http://schemas.microsoft.com/office/powerpoint/2010/main" val="812230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s-ES_tradnl" b="1" dirty="0">
                <a:ea typeface="ＭＳ Ｐゴシック" charset="-128"/>
              </a:rPr>
              <a:t>HUMIDIFICADORES VACIOS:</a:t>
            </a:r>
          </a:p>
          <a:p>
            <a:endParaRPr lang="es-ES_tradnl" altLang="es-ES_tradnl" b="1" dirty="0">
              <a:ea typeface="ＭＳ Ｐゴシック" charset="-128"/>
            </a:endParaRPr>
          </a:p>
          <a:p>
            <a:r>
              <a:rPr lang="es-ES" altLang="es-ES_tradnl" dirty="0">
                <a:ea typeface="ＭＳ Ｐゴシック" charset="-128"/>
              </a:rPr>
              <a:t>Transparente para la máxima claridad, los humidificadores vacíos libres de látex son una alternativa económica a los humidificadores precargados. Estas unidades de 370 ml de capacidad tienen una válvula de alivio de presión sonora a la alarma para advertir a los pacientes y cuidadores de posibles obstrucciones al flujo. Disponible con válvulas de alivio de presión de 3 </a:t>
            </a:r>
            <a:r>
              <a:rPr lang="es-ES" altLang="es-ES_tradnl" dirty="0" err="1">
                <a:ea typeface="ＭＳ Ｐゴシック" charset="-128"/>
              </a:rPr>
              <a:t>ó</a:t>
            </a:r>
            <a:r>
              <a:rPr lang="es-ES" altLang="es-ES_tradnl" dirty="0">
                <a:ea typeface="ＭＳ Ｐゴシック" charset="-128"/>
              </a:rPr>
              <a:t> 6 psi.</a:t>
            </a:r>
            <a:endParaRPr lang="es-ES_tradnl" altLang="es-ES_tradnl" b="1" dirty="0">
              <a:ea typeface="ＭＳ Ｐゴシック" charset="-128"/>
            </a:endParaRPr>
          </a:p>
          <a:p>
            <a:endParaRPr lang="es-ES_tradnl" altLang="es-ES_tradnl" b="1" dirty="0">
              <a:ea typeface="ＭＳ Ｐゴシック" charset="-128"/>
            </a:endParaRPr>
          </a:p>
          <a:p>
            <a:r>
              <a:rPr lang="es-ES_tradnl" altLang="es-ES_tradnl" b="1" dirty="0">
                <a:ea typeface="ＭＳ Ｐゴシック" charset="-128"/>
              </a:rPr>
              <a:t>HUMIDIFICADORES </a:t>
            </a:r>
            <a:r>
              <a:rPr lang="es-ES" altLang="es-ES_tradnl" b="1" dirty="0">
                <a:ea typeface="ＭＳ Ｐゴシック" charset="-128"/>
              </a:rPr>
              <a:t>PRELLENADOS: </a:t>
            </a:r>
          </a:p>
          <a:p>
            <a:endParaRPr lang="es-ES" altLang="es-ES_tradnl" dirty="0">
              <a:ea typeface="ＭＳ Ｐゴシック" charset="-128"/>
            </a:endParaRPr>
          </a:p>
          <a:p>
            <a:r>
              <a:rPr lang="es-ES" altLang="es-ES_tradnl" dirty="0">
                <a:ea typeface="ＭＳ Ｐゴシック" charset="-128"/>
              </a:rPr>
              <a:t>Son unidades  desechables para la  humidificación de oxígeno  a los pacientes.  Estos han demostrado que disminuye la probabilidad de contaminación cuando se compara con reutilizables unidades de oxígeno de humidificación. Sin embargo, los humidificadores desechables precargadas son caros cuando se usa para los pacientes individuales, especialmente en las zonas de alta rotación, y no se sabe si estas unidades necesitan ser rutinariamente cambiado antes de que estén vacíos.</a:t>
            </a:r>
          </a:p>
        </p:txBody>
      </p:sp>
      <p:sp>
        <p:nvSpPr>
          <p:cNvPr id="563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5105A95-E1B3-224A-8130-1F08B84F64BD}" type="slidenum">
              <a:rPr lang="es-ES" altLang="es-ES_tradnl" sz="1200"/>
              <a:pPr eaLnBrk="1" hangingPunct="1"/>
              <a:t>22</a:t>
            </a:fld>
            <a:endParaRPr lang="es-ES" altLang="es-ES_tradnl" sz="1200"/>
          </a:p>
        </p:txBody>
      </p:sp>
    </p:spTree>
    <p:extLst>
      <p:ext uri="{BB962C8B-B14F-4D97-AF65-F5344CB8AC3E}">
        <p14:creationId xmlns:p14="http://schemas.microsoft.com/office/powerpoint/2010/main" val="825530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_tradnl" b="0" i="0" dirty="0">
                <a:ea typeface="ＭＳ Ｐゴシック" charset="-128"/>
              </a:rPr>
              <a:t>El flujo de O</a:t>
            </a:r>
            <a:r>
              <a:rPr lang="es-ES" altLang="es-ES_tradnl" b="0" i="0" baseline="-25000" dirty="0">
                <a:ea typeface="ＭＳ Ｐゴシック" charset="-128"/>
              </a:rPr>
              <a:t>2</a:t>
            </a:r>
            <a:r>
              <a:rPr lang="es-ES" altLang="es-ES_tradnl" b="0" i="0" baseline="0" dirty="0">
                <a:ea typeface="ＭＳ Ｐゴシック" charset="-128"/>
              </a:rPr>
              <a:t> , </a:t>
            </a:r>
            <a:r>
              <a:rPr lang="es-ES" altLang="es-ES_tradnl" b="0" i="0" dirty="0">
                <a:ea typeface="ＭＳ Ｐゴシック" charset="-128"/>
              </a:rPr>
              <a:t>la elección correcta del dispositivo y el ajuste de la mascarilla o </a:t>
            </a:r>
            <a:r>
              <a:rPr lang="es-ES" altLang="es-ES_tradnl" b="0" i="0" dirty="0" err="1">
                <a:ea typeface="ＭＳ Ｐゴシック" charset="-128"/>
              </a:rPr>
              <a:t>interfase</a:t>
            </a:r>
            <a:r>
              <a:rPr lang="es-ES" altLang="es-ES_tradnl" b="0" i="0" dirty="0">
                <a:ea typeface="ＭＳ Ｐゴシック" charset="-128"/>
              </a:rPr>
              <a:t> empleada, son probablemente los elementos más importantes en la oxigenación del paciente. </a:t>
            </a:r>
            <a:endParaRPr lang="es-ES_tradnl" altLang="es-ES_tradnl" b="0" i="0" dirty="0">
              <a:ea typeface="ＭＳ Ｐゴシック" charset="-128"/>
            </a:endParaRPr>
          </a:p>
          <a:p>
            <a:r>
              <a:rPr lang="es-ES" altLang="es-ES_tradnl" dirty="0">
                <a:ea typeface="ＭＳ Ｐゴシック" charset="-128"/>
              </a:rPr>
              <a:t> </a:t>
            </a:r>
            <a:endParaRPr lang="es-ES_tradnl" altLang="es-ES_tradnl" dirty="0">
              <a:ea typeface="ＭＳ Ｐゴシック" charset="-128"/>
            </a:endParaRPr>
          </a:p>
          <a:p>
            <a:endParaRPr lang="es-ES" altLang="es-ES_tradnl" dirty="0">
              <a:ea typeface="ＭＳ Ｐゴシック" charset="-128"/>
            </a:endParaRPr>
          </a:p>
        </p:txBody>
      </p:sp>
      <p:sp>
        <p:nvSpPr>
          <p:cNvPr id="5837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729C235-4AC8-C944-8F7B-A5ADAD110637}" type="slidenum">
              <a:rPr lang="es-ES" altLang="es-ES_tradnl" sz="1200"/>
              <a:pPr eaLnBrk="1" hangingPunct="1"/>
              <a:t>23</a:t>
            </a:fld>
            <a:endParaRPr lang="es-ES" altLang="es-ES_tradnl" sz="1200"/>
          </a:p>
        </p:txBody>
      </p:sp>
    </p:spTree>
    <p:extLst>
      <p:ext uri="{BB962C8B-B14F-4D97-AF65-F5344CB8AC3E}">
        <p14:creationId xmlns:p14="http://schemas.microsoft.com/office/powerpoint/2010/main" val="1652295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Marcador de notas 2"/>
          <p:cNvSpPr>
            <a:spLocks noGrp="1"/>
          </p:cNvSpPr>
          <p:nvPr>
            <p:ph type="body" idx="1"/>
          </p:nvPr>
        </p:nvSpPr>
        <p:spPr/>
        <p:txBody>
          <a:bodyPr/>
          <a:lstStyle/>
          <a:p>
            <a:pPr eaLnBrk="1" hangingPunct="1"/>
            <a:r>
              <a:rPr lang="es-ES_tradnl" altLang="es-ES_tradnl" b="1" dirty="0">
                <a:ea typeface="ＭＳ Ｐゴシック" charset="-128"/>
              </a:rPr>
              <a:t>SITEMAS OBF:</a:t>
            </a:r>
          </a:p>
          <a:p>
            <a:pPr eaLnBrk="1" hangingPunct="1"/>
            <a:endParaRPr lang="es-ES_tradnl" altLang="es-ES_tradnl" dirty="0">
              <a:ea typeface="ＭＳ Ｐゴシック" charset="-128"/>
            </a:endParaRPr>
          </a:p>
          <a:p>
            <a:pPr marL="171450" indent="-171450" eaLnBrk="1" hangingPunct="1">
              <a:buFont typeface="Arial" charset="0"/>
              <a:buChar char="•"/>
            </a:pPr>
            <a:r>
              <a:rPr lang="es-ES_tradnl" altLang="es-ES_tradnl" dirty="0">
                <a:ea typeface="ＭＳ Ｐゴシック" charset="-128"/>
              </a:rPr>
              <a:t>EL VOLUMEN CORRIENTE DEL PACIENTE ESTÁ POR ENCIMA DE ¾ PARTES DEL VALOR NORMAL.</a:t>
            </a:r>
          </a:p>
          <a:p>
            <a:pPr marL="171450" indent="-171450" eaLnBrk="1" hangingPunct="1">
              <a:lnSpc>
                <a:spcPct val="80000"/>
              </a:lnSpc>
              <a:buFont typeface="Arial" charset="0"/>
              <a:buChar char="•"/>
            </a:pPr>
            <a:endParaRPr lang="es-ES_tradnl" altLang="es-ES_tradnl" dirty="0">
              <a:ea typeface="ＭＳ Ｐゴシック" charset="-128"/>
            </a:endParaRPr>
          </a:p>
          <a:p>
            <a:pPr marL="171450" indent="-171450" eaLnBrk="1" hangingPunct="1">
              <a:buFont typeface="Arial" charset="0"/>
              <a:buChar char="•"/>
            </a:pPr>
            <a:r>
              <a:rPr lang="es-ES_tradnl" altLang="es-ES_tradnl" dirty="0">
                <a:ea typeface="ＭＳ Ｐゴシック" charset="-128"/>
              </a:rPr>
              <a:t>LA FR ES MENOR DE 25 POR MINUTO.</a:t>
            </a:r>
          </a:p>
          <a:p>
            <a:pPr marL="171450" indent="-171450" eaLnBrk="1" hangingPunct="1">
              <a:buFont typeface="Arial" charset="0"/>
              <a:buChar char="•"/>
            </a:pPr>
            <a:endParaRPr lang="es-ES_tradnl" altLang="es-ES_tradnl" dirty="0">
              <a:ea typeface="ＭＳ Ｐゴシック" charset="-128"/>
            </a:endParaRPr>
          </a:p>
          <a:p>
            <a:pPr marL="171450" indent="-171450" eaLnBrk="1" hangingPunct="1">
              <a:buFont typeface="Arial" charset="0"/>
              <a:buChar char="•"/>
            </a:pPr>
            <a:r>
              <a:rPr lang="es-ES_tradnl" altLang="es-ES_tradnl" dirty="0">
                <a:ea typeface="ＭＳ Ｐゴシック" charset="-128"/>
              </a:rPr>
              <a:t>PATRÓN VENTILATORIO ES ESTABLE.</a:t>
            </a:r>
            <a:endParaRPr lang="es-ES" altLang="es-ES_tradnl" dirty="0">
              <a:ea typeface="ＭＳ Ｐゴシック" charset="-128"/>
            </a:endParaRPr>
          </a:p>
          <a:p>
            <a:pPr marL="171450" indent="-171450">
              <a:buFont typeface="Arial" charset="0"/>
              <a:buChar char="•"/>
            </a:pPr>
            <a:endParaRPr lang="es-ES" altLang="es-ES_tradnl" dirty="0">
              <a:ea typeface="ＭＳ Ｐゴシック" charset="-128"/>
            </a:endParaRPr>
          </a:p>
        </p:txBody>
      </p:sp>
      <p:sp>
        <p:nvSpPr>
          <p:cNvPr id="6041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2AA89B4-1AF7-FF4C-9DC0-B68BB077B507}" type="slidenum">
              <a:rPr lang="es-ES" altLang="es-ES_tradnl" sz="1200"/>
              <a:pPr eaLnBrk="1" hangingPunct="1"/>
              <a:t>24</a:t>
            </a:fld>
            <a:endParaRPr lang="es-ES" altLang="es-ES_tradnl" sz="1200"/>
          </a:p>
        </p:txBody>
      </p:sp>
    </p:spTree>
    <p:extLst>
      <p:ext uri="{BB962C8B-B14F-4D97-AF65-F5344CB8AC3E}">
        <p14:creationId xmlns:p14="http://schemas.microsoft.com/office/powerpoint/2010/main" val="2014981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s-ES_tradnl" altLang="es-ES_tradnl" dirty="0">
                <a:ea typeface="ＭＳ Ｐゴシック" charset="-128"/>
              </a:rPr>
              <a:t>PERMITEN ADMINISTRAR O2  CON UNA FIO2 CONOCIDA Y FIJA, INDEPENDIENTE DEL PATRON VENTILATORIO DEL PACIENTE.</a:t>
            </a:r>
          </a:p>
          <a:p>
            <a:pPr eaLnBrk="1" hangingPunct="1">
              <a:lnSpc>
                <a:spcPct val="90000"/>
              </a:lnSpc>
            </a:pPr>
            <a:endParaRPr lang="es-ES_tradnl" altLang="es-ES_tradnl" dirty="0">
              <a:ea typeface="ＭＳ Ｐゴシック" charset="-128"/>
            </a:endParaRPr>
          </a:p>
          <a:p>
            <a:pPr eaLnBrk="1" hangingPunct="1">
              <a:lnSpc>
                <a:spcPct val="90000"/>
              </a:lnSpc>
            </a:pPr>
            <a:r>
              <a:rPr lang="es-ES_tradnl" altLang="es-ES_tradnl" dirty="0">
                <a:ea typeface="ＭＳ Ｐゴシック" charset="-128"/>
              </a:rPr>
              <a:t>LA FIO2 OSCILA ENTRE </a:t>
            </a:r>
            <a:r>
              <a:rPr lang="es-ES_tradnl" altLang="es-ES_tradnl" b="1" dirty="0">
                <a:ea typeface="ＭＳ Ｐゴシック" charset="-128"/>
              </a:rPr>
              <a:t>0.24 </a:t>
            </a:r>
            <a:r>
              <a:rPr lang="es-ES_tradnl" altLang="es-ES_tradnl" dirty="0">
                <a:ea typeface="ＭＳ Ｐゴシック" charset="-128"/>
              </a:rPr>
              <a:t>Y </a:t>
            </a:r>
            <a:r>
              <a:rPr lang="es-ES_tradnl" altLang="es-ES_tradnl" b="1" dirty="0">
                <a:ea typeface="ＭＳ Ｐゴシック" charset="-128"/>
              </a:rPr>
              <a:t>0.60</a:t>
            </a:r>
            <a:r>
              <a:rPr lang="es-ES_tradnl" altLang="es-ES_tradnl" dirty="0">
                <a:ea typeface="ＭＳ Ｐゴシック" charset="-128"/>
              </a:rPr>
              <a:t> A VELOCIDADES DE FLUJO ALTAS CON SOLO CAMBIAR LOS DISPOSITIVOS MEZCLADORES Y AJUSTAR LA VELOCIDAD DE FLUJO DEL O2.</a:t>
            </a:r>
          </a:p>
          <a:p>
            <a:pPr eaLnBrk="1" hangingPunct="1">
              <a:lnSpc>
                <a:spcPct val="90000"/>
              </a:lnSpc>
            </a:pPr>
            <a:endParaRPr lang="es-ES_tradnl" altLang="es-ES_tradnl" dirty="0">
              <a:ea typeface="ＭＳ Ｐゴシック" charset="-128"/>
            </a:endParaRPr>
          </a:p>
          <a:p>
            <a:pPr eaLnBrk="1" hangingPunct="1"/>
            <a:r>
              <a:rPr lang="es-ES_tradnl" altLang="es-ES_tradnl" dirty="0">
                <a:ea typeface="ＭＳ Ｐゴシック" charset="-128"/>
              </a:rPr>
              <a:t>SE BASAN EN EL </a:t>
            </a:r>
            <a:r>
              <a:rPr lang="es-ES_tradnl" altLang="es-ES_tradnl" b="1" dirty="0">
                <a:ea typeface="ＭＳ Ｐゴシック" charset="-128"/>
              </a:rPr>
              <a:t>EFECTO BERNOUILLI:  </a:t>
            </a:r>
            <a:r>
              <a:rPr lang="es-ES" altLang="es-ES_tradnl" dirty="0">
                <a:ea typeface="ＭＳ Ｐゴシック" charset="-128"/>
              </a:rPr>
              <a:t>CUANDO EL OXÍGENO LLEGA A LA MASCARILLA LO HACE EN CHORRO (JET DE FLUJO ALTO) Y POR UN ORIFICIO ESTRECHO LO CUAL, PROVOCA UNA PRESIÓN NEGATIVA QUE ES LA RESPONSABLE DE QUE A TRAVÉS DE LA VENTANA REGULABLE DEL DISPOSITIVO DE LA MASCARILLA, SE ASPIRE AIRE DEL AMBIENTE, CONSIGUIÉNDOSE ASÍ LA MEZCLA DESEADA. </a:t>
            </a:r>
          </a:p>
          <a:p>
            <a:pPr eaLnBrk="1" hangingPunct="1"/>
            <a:endParaRPr lang="es-ES" altLang="es-ES_tradnl" dirty="0">
              <a:ea typeface="ＭＳ Ｐゴシック" charset="-128"/>
            </a:endParaRPr>
          </a:p>
          <a:p>
            <a:pPr eaLnBrk="1" hangingPunct="1"/>
            <a:r>
              <a:rPr lang="es-ES" altLang="es-ES_tradnl" dirty="0">
                <a:ea typeface="ＭＳ Ｐゴシック" charset="-128"/>
              </a:rPr>
              <a:t>ADAPTAR LA TIRA METÁLICA AL CONTORNO DE LA NARIZ DEL PACIENTE. CON ELLO SE EVITAN FUGAS DE OXÍGENO HACIA LOS OJOS Y LAS MEJILLAS. </a:t>
            </a:r>
          </a:p>
          <a:p>
            <a:pPr eaLnBrk="1" hangingPunct="1">
              <a:lnSpc>
                <a:spcPct val="90000"/>
              </a:lnSpc>
            </a:pPr>
            <a:endParaRPr lang="es-ES" altLang="es-ES_tradnl" b="1" dirty="0">
              <a:ea typeface="ＭＳ Ｐゴシック" charset="-128"/>
            </a:endParaRPr>
          </a:p>
          <a:p>
            <a:endParaRPr lang="es-ES" altLang="es-ES_tradnl" dirty="0">
              <a:ea typeface="ＭＳ Ｐゴシック" charset="-128"/>
            </a:endParaRPr>
          </a:p>
        </p:txBody>
      </p:sp>
      <p:sp>
        <p:nvSpPr>
          <p:cNvPr id="6246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3930223-2772-9240-B911-DB2A6DBC5AC5}" type="slidenum">
              <a:rPr lang="es-ES" altLang="es-ES_tradnl" sz="1200"/>
              <a:pPr eaLnBrk="1" hangingPunct="1"/>
              <a:t>25</a:t>
            </a:fld>
            <a:endParaRPr lang="es-ES" altLang="es-ES_tradnl" sz="1200"/>
          </a:p>
        </p:txBody>
      </p:sp>
    </p:spTree>
    <p:extLst>
      <p:ext uri="{BB962C8B-B14F-4D97-AF65-F5344CB8AC3E}">
        <p14:creationId xmlns:p14="http://schemas.microsoft.com/office/powerpoint/2010/main" val="292699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ES_tradnl" sz="1800" dirty="0">
                <a:ea typeface="ＭＳ Ｐゴシック" charset="-128"/>
              </a:rPr>
              <a:t>DOBLE CÁNULA QUE SE INTRODUCE EN AMBAS FOSAS NASALES.</a:t>
            </a:r>
          </a:p>
          <a:p>
            <a:pPr eaLnBrk="1" hangingPunct="1"/>
            <a:endParaRPr lang="es-ES_tradnl" altLang="es-ES_tradnl" sz="1800" dirty="0">
              <a:ea typeface="ＭＳ Ｐゴシック" charset="-128"/>
            </a:endParaRPr>
          </a:p>
          <a:p>
            <a:pPr eaLnBrk="1" hangingPunct="1"/>
            <a:r>
              <a:rPr lang="es-ES_tradnl" altLang="es-ES_tradnl" sz="1800" dirty="0">
                <a:ea typeface="ＭＳ Ｐゴシック" charset="-128"/>
              </a:rPr>
              <a:t>ES UN SISTEMA BARATO Y CÓMODO; PERMITE AL PACIENTE COMER, HABLAR, TOSER.</a:t>
            </a:r>
          </a:p>
          <a:p>
            <a:pPr eaLnBrk="1" hangingPunct="1"/>
            <a:endParaRPr lang="es-ES_tradnl" altLang="es-ES_tradnl" sz="1800" dirty="0">
              <a:ea typeface="ＭＳ Ｐゴシック" charset="-128"/>
            </a:endParaRPr>
          </a:p>
          <a:p>
            <a:pPr eaLnBrk="1" hangingPunct="1"/>
            <a:r>
              <a:rPr lang="es-ES_tradnl" altLang="es-ES_tradnl" sz="1800" dirty="0">
                <a:ea typeface="ＭＳ Ｐゴシック" charset="-128"/>
              </a:rPr>
              <a:t>LA FIO2 RESULTANTE DEPENDE DEL PATRÓN VENTILATORIO DEL PACIENTE.</a:t>
            </a:r>
          </a:p>
          <a:p>
            <a:pPr eaLnBrk="1" hangingPunct="1"/>
            <a:endParaRPr lang="es-ES_tradnl" altLang="es-ES_tradnl" sz="1800" dirty="0">
              <a:ea typeface="ＭＳ Ｐゴシック" charset="-128"/>
            </a:endParaRPr>
          </a:p>
          <a:p>
            <a:pPr eaLnBrk="1" hangingPunct="1"/>
            <a:r>
              <a:rPr lang="es-ES_tradnl" altLang="es-ES_tradnl" sz="1800" dirty="0">
                <a:ea typeface="ＭＳ Ｐゴシック" charset="-128"/>
              </a:rPr>
              <a:t>SISTEMA DE BAJO FLUJO Y BAJA CONCENTRACIÓN DE OXÍGENO.</a:t>
            </a:r>
          </a:p>
          <a:p>
            <a:pPr eaLnBrk="1" hangingPunct="1"/>
            <a:endParaRPr lang="es-ES_tradnl" altLang="es-ES_tradnl" sz="1800" dirty="0">
              <a:ea typeface="ＭＳ Ｐゴシック" charset="-128"/>
            </a:endParaRPr>
          </a:p>
          <a:p>
            <a:pPr eaLnBrk="1" hangingPunct="1"/>
            <a:r>
              <a:rPr lang="es-ES_tradnl" altLang="es-ES_tradnl" sz="1800" dirty="0">
                <a:ea typeface="ＭＳ Ｐゴシック" charset="-128"/>
              </a:rPr>
              <a:t>NO DEBE USARSE A FLUJOS MAYORES A 5 L/MIN.: RESECA LA MUCOSA NASAL, SE TOLERA MAL Y LA FIO2 NO AUMENTA.</a:t>
            </a:r>
          </a:p>
          <a:p>
            <a:pPr eaLnBrk="1" hangingPunct="1"/>
            <a:endParaRPr lang="es-ES_tradnl" altLang="es-ES_tradnl" sz="1800" dirty="0">
              <a:ea typeface="ＭＳ Ｐゴシック" charset="-128"/>
            </a:endParaRPr>
          </a:p>
          <a:p>
            <a:pPr eaLnBrk="1" hangingPunct="1">
              <a:spcBef>
                <a:spcPct val="0"/>
              </a:spcBef>
            </a:pPr>
            <a:r>
              <a:rPr lang="es-ES" altLang="es-ES_tradnl" dirty="0">
                <a:ea typeface="ＭＳ Ｐゴシック" charset="-128"/>
              </a:rPr>
              <a:t>FLUJOS DE GAS EXCESIVAMENTE ALTOS, RESECAN E IRRITAN LA MUCOSA DE LAS VÍAS AÉREAS, PUDIENDO APARECER EPISTAXIS, OTALGIA, BRONCOESPASMO Y DOLOR TORÁCICO SUBESTERNAL. </a:t>
            </a:r>
          </a:p>
          <a:p>
            <a:pPr eaLnBrk="1" hangingPunct="1">
              <a:spcBef>
                <a:spcPct val="0"/>
              </a:spcBef>
            </a:pPr>
            <a:endParaRPr lang="es-ES" altLang="es-ES_tradnl" dirty="0">
              <a:ea typeface="ＭＳ Ｐゴシック" charset="-128"/>
            </a:endParaRPr>
          </a:p>
        </p:txBody>
      </p:sp>
      <p:sp>
        <p:nvSpPr>
          <p:cNvPr id="6451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C25B495-F0EE-6F48-AC69-CDAAD67865B9}" type="slidenum">
              <a:rPr lang="es-ES" altLang="es-ES_tradnl" sz="1200"/>
              <a:pPr eaLnBrk="1" hangingPunct="1"/>
              <a:t>26</a:t>
            </a:fld>
            <a:endParaRPr lang="es-ES" altLang="es-ES_tradnl" sz="1200"/>
          </a:p>
        </p:txBody>
      </p:sp>
    </p:spTree>
    <p:extLst>
      <p:ext uri="{BB962C8B-B14F-4D97-AF65-F5344CB8AC3E}">
        <p14:creationId xmlns:p14="http://schemas.microsoft.com/office/powerpoint/2010/main" val="70881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6" name="Marcador de notas 2"/>
          <p:cNvSpPr>
            <a:spLocks noGrp="1"/>
          </p:cNvSpPr>
          <p:nvPr>
            <p:ph type="body" idx="1"/>
          </p:nvPr>
        </p:nvSpPr>
        <p:spPr bwMode="auto">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lgn="just" eaLnBrk="1" hangingPunct="1">
              <a:buFontTx/>
              <a:buChar char="•"/>
            </a:pPr>
            <a:r>
              <a:rPr lang="es-ES_tradnl" altLang="es-ES_tradnl" dirty="0">
                <a:solidFill>
                  <a:srgbClr val="000066"/>
                </a:solidFill>
                <a:latin typeface="Century Gothic" charset="0"/>
                <a:ea typeface="ＭＳ Ｐゴシック" charset="-128"/>
              </a:rPr>
              <a:t>POSEEN ORIFICIOS LATERALES QUE PERMITEN LA ENTRADA LIBRE DE AIRE AMBIENTE</a:t>
            </a:r>
          </a:p>
          <a:p>
            <a:pPr marL="171450" indent="-171450" algn="just" eaLnBrk="1" hangingPunct="1">
              <a:buFontTx/>
              <a:buChar char="•"/>
            </a:pPr>
            <a:endParaRPr lang="es-ES_tradnl" altLang="es-ES_tradnl" dirty="0">
              <a:solidFill>
                <a:srgbClr val="000066"/>
              </a:solidFill>
              <a:latin typeface="Century Gothic" charset="0"/>
              <a:ea typeface="ＭＳ Ｐゴシック" charset="-128"/>
            </a:endParaRPr>
          </a:p>
          <a:p>
            <a:pPr marL="171450" indent="-171450" algn="just" eaLnBrk="1" hangingPunct="1">
              <a:buFontTx/>
              <a:buChar char="•"/>
            </a:pPr>
            <a:r>
              <a:rPr lang="es-ES_tradnl" altLang="es-ES_tradnl" dirty="0">
                <a:solidFill>
                  <a:srgbClr val="000066"/>
                </a:solidFill>
                <a:latin typeface="Century Gothic" charset="0"/>
                <a:ea typeface="ＭＳ Ｐゴシック" charset="-128"/>
              </a:rPr>
              <a:t>PARA ADMINISTRAR CONCENTRACIONES MEDIANAS DE O</a:t>
            </a:r>
            <a:r>
              <a:rPr lang="es-ES_tradnl" altLang="es-ES_tradnl" baseline="-25000" dirty="0">
                <a:solidFill>
                  <a:srgbClr val="000066"/>
                </a:solidFill>
                <a:latin typeface="Century Gothic" charset="0"/>
                <a:ea typeface="ＭＳ Ｐゴシック" charset="-128"/>
              </a:rPr>
              <a:t>2</a:t>
            </a:r>
          </a:p>
          <a:p>
            <a:pPr marL="171450" indent="-171450" algn="just" eaLnBrk="1" hangingPunct="1">
              <a:buFontTx/>
              <a:buChar char="•"/>
            </a:pPr>
            <a:endParaRPr lang="es-ES_tradnl" altLang="es-ES_tradnl" baseline="-25000" dirty="0">
              <a:solidFill>
                <a:srgbClr val="000066"/>
              </a:solidFill>
              <a:latin typeface="Century Gothic" charset="0"/>
              <a:ea typeface="ＭＳ Ｐゴシック" charset="-128"/>
            </a:endParaRPr>
          </a:p>
          <a:p>
            <a:pPr marL="171450" indent="-171450" algn="just" eaLnBrk="1" hangingPunct="1">
              <a:buFontTx/>
              <a:buChar char="•"/>
            </a:pPr>
            <a:endParaRPr lang="es-ES_tradnl" altLang="es-ES_tradnl" baseline="-25000" dirty="0">
              <a:solidFill>
                <a:srgbClr val="000066"/>
              </a:solidFill>
              <a:latin typeface="Century Gothic" charset="0"/>
              <a:ea typeface="ＭＳ Ｐゴシック" charset="-128"/>
            </a:endParaRPr>
          </a:p>
          <a:p>
            <a:pPr marL="171450" indent="-171450" algn="just" eaLnBrk="1" hangingPunct="1">
              <a:lnSpc>
                <a:spcPct val="80000"/>
              </a:lnSpc>
              <a:buFontTx/>
              <a:buChar char="•"/>
            </a:pPr>
            <a:r>
              <a:rPr lang="es-ES_tradnl" altLang="es-ES_tradnl" dirty="0">
                <a:solidFill>
                  <a:srgbClr val="000066"/>
                </a:solidFill>
                <a:latin typeface="Century Gothic" charset="0"/>
                <a:ea typeface="ＭＳ Ｐゴシック" charset="-128"/>
              </a:rPr>
              <a:t>NO DEBEN UTILIZARSE CON FLUJOS MENORES DE 5 L/MIN. PORQUE NO GARANTIZAN LA SALIDA DE AIRE EXHALADO CON EL RIESGO DE REINHALACIÓN DE CO</a:t>
            </a:r>
            <a:r>
              <a:rPr lang="es-ES_tradnl" altLang="es-ES_tradnl" baseline="-25000" dirty="0">
                <a:solidFill>
                  <a:srgbClr val="000066"/>
                </a:solidFill>
                <a:latin typeface="Century Gothic" charset="0"/>
                <a:ea typeface="ＭＳ Ｐゴシック" charset="-128"/>
              </a:rPr>
              <a:t>2</a:t>
            </a:r>
          </a:p>
          <a:p>
            <a:pPr marL="171450" indent="-171450" algn="just" eaLnBrk="1" hangingPunct="1">
              <a:lnSpc>
                <a:spcPct val="80000"/>
              </a:lnSpc>
              <a:buFontTx/>
              <a:buChar char="•"/>
            </a:pPr>
            <a:endParaRPr lang="es-ES_tradnl" altLang="es-ES_tradnl" dirty="0">
              <a:solidFill>
                <a:srgbClr val="000066"/>
              </a:solidFill>
              <a:latin typeface="Century Gothic" charset="0"/>
              <a:ea typeface="ＭＳ Ｐゴシック" charset="-128"/>
            </a:endParaRPr>
          </a:p>
          <a:p>
            <a:pPr marL="171450" indent="-171450" algn="just" eaLnBrk="1" hangingPunct="1">
              <a:lnSpc>
                <a:spcPct val="90000"/>
              </a:lnSpc>
              <a:buFontTx/>
              <a:buChar char="•"/>
            </a:pPr>
            <a:r>
              <a:rPr lang="es-ES_tradnl" altLang="es-ES_tradnl" dirty="0">
                <a:solidFill>
                  <a:srgbClr val="000066"/>
                </a:solidFill>
                <a:latin typeface="Century Gothic" charset="0"/>
                <a:ea typeface="ＭＳ Ｐゴシック" charset="-128"/>
              </a:rPr>
              <a:t>LA FIO</a:t>
            </a:r>
            <a:r>
              <a:rPr lang="es-ES_tradnl" altLang="es-ES_tradnl" baseline="-25000" dirty="0">
                <a:solidFill>
                  <a:srgbClr val="000066"/>
                </a:solidFill>
                <a:latin typeface="Century Gothic" charset="0"/>
                <a:ea typeface="ＭＳ Ｐゴシック" charset="-128"/>
              </a:rPr>
              <a:t>2</a:t>
            </a:r>
            <a:r>
              <a:rPr lang="es-ES_tradnl" altLang="es-ES_tradnl" dirty="0">
                <a:solidFill>
                  <a:srgbClr val="000066"/>
                </a:solidFill>
                <a:latin typeface="Century Gothic" charset="0"/>
                <a:ea typeface="ＭＳ Ｐゴシック" charset="-128"/>
              </a:rPr>
              <a:t> FINAL DEPENDERÁ DEL PATRÓN VENTILATORIO DEL PACIENTE</a:t>
            </a:r>
          </a:p>
          <a:p>
            <a:pPr marL="171450" indent="-171450" algn="just" eaLnBrk="1" hangingPunct="1">
              <a:lnSpc>
                <a:spcPct val="90000"/>
              </a:lnSpc>
              <a:buFontTx/>
              <a:buChar char="•"/>
            </a:pPr>
            <a:endParaRPr lang="es-ES_tradnl" altLang="es-ES_tradnl" dirty="0">
              <a:solidFill>
                <a:srgbClr val="000066"/>
              </a:solidFill>
              <a:latin typeface="Century Gothic" charset="0"/>
              <a:ea typeface="ＭＳ Ｐゴシック" charset="-128"/>
            </a:endParaRPr>
          </a:p>
          <a:p>
            <a:pPr marL="171450" indent="-171450" algn="just" eaLnBrk="1" hangingPunct="1">
              <a:buFontTx/>
              <a:buChar char="•"/>
            </a:pPr>
            <a:r>
              <a:rPr lang="es-ES" altLang="es-ES_tradnl" dirty="0">
                <a:solidFill>
                  <a:srgbClr val="000066"/>
                </a:solidFill>
                <a:latin typeface="Century Gothic" charset="0"/>
                <a:ea typeface="ＭＳ Ｐゴシック" charset="-128"/>
              </a:rPr>
              <a:t>LA MÁXIMA </a:t>
            </a:r>
            <a:r>
              <a:rPr lang="es-ES_tradnl" altLang="es-ES_tradnl" dirty="0">
                <a:solidFill>
                  <a:srgbClr val="000066"/>
                </a:solidFill>
                <a:latin typeface="Century Gothic" charset="0"/>
                <a:ea typeface="ＭＳ Ｐゴシック" charset="-128"/>
              </a:rPr>
              <a:t>FIO</a:t>
            </a:r>
            <a:r>
              <a:rPr lang="es-ES_tradnl" altLang="es-ES_tradnl" baseline="-25000" dirty="0">
                <a:solidFill>
                  <a:srgbClr val="000066"/>
                </a:solidFill>
                <a:latin typeface="Century Gothic" charset="0"/>
                <a:ea typeface="ＭＳ Ｐゴシック" charset="-128"/>
              </a:rPr>
              <a:t>2</a:t>
            </a:r>
            <a:r>
              <a:rPr lang="es-ES" altLang="es-ES_tradnl" dirty="0">
                <a:solidFill>
                  <a:srgbClr val="000066"/>
                </a:solidFill>
                <a:latin typeface="Century Gothic" charset="0"/>
                <a:ea typeface="ＭＳ Ｐゴシック" charset="-128"/>
              </a:rPr>
              <a:t> QUE SE PUEDE OBTENER CON UNA MÁSCARA SIMPLE SE ALCANZA CON FLUJOS DE 10 A 12 L/MIN. FLUJOS MÁS ALTOS NO INCREMENTAN SIGNIFICATIVAMENTE LA </a:t>
            </a:r>
            <a:r>
              <a:rPr lang="es-ES_tradnl" altLang="es-ES_tradnl" dirty="0">
                <a:solidFill>
                  <a:srgbClr val="000066"/>
                </a:solidFill>
                <a:latin typeface="Century Gothic" charset="0"/>
                <a:ea typeface="ＭＳ Ｐゴシック" charset="-128"/>
              </a:rPr>
              <a:t>FIO</a:t>
            </a:r>
            <a:r>
              <a:rPr lang="es-ES_tradnl" altLang="es-ES_tradnl" baseline="-25000" dirty="0">
                <a:solidFill>
                  <a:srgbClr val="000066"/>
                </a:solidFill>
                <a:latin typeface="Century Gothic" charset="0"/>
                <a:ea typeface="ＭＳ Ｐゴシック" charset="-128"/>
              </a:rPr>
              <a:t>2</a:t>
            </a:r>
            <a:endParaRPr lang="es-ES" altLang="es-ES_tradnl" dirty="0">
              <a:solidFill>
                <a:srgbClr val="000066"/>
              </a:solidFill>
              <a:latin typeface="Century Gothic" charset="0"/>
              <a:ea typeface="ＭＳ Ｐゴシック" charset="-128"/>
            </a:endParaRPr>
          </a:p>
          <a:p>
            <a:pPr marL="171450" indent="-171450" eaLnBrk="1" hangingPunct="1">
              <a:spcBef>
                <a:spcPct val="0"/>
              </a:spcBef>
            </a:pPr>
            <a:endParaRPr lang="es-ES" altLang="es-ES_tradnl" dirty="0">
              <a:ea typeface="ＭＳ Ｐゴシック" charset="-128"/>
            </a:endParaRPr>
          </a:p>
        </p:txBody>
      </p:sp>
      <p:sp>
        <p:nvSpPr>
          <p:cNvPr id="665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24A0FBC-89D4-3C41-80A8-F3BF4278E645}" type="slidenum">
              <a:rPr lang="es-ES" altLang="es-ES_tradnl" sz="1200"/>
              <a:pPr eaLnBrk="1" hangingPunct="1"/>
              <a:t>27</a:t>
            </a:fld>
            <a:endParaRPr lang="es-ES" altLang="es-ES_tradnl" sz="1200"/>
          </a:p>
        </p:txBody>
      </p:sp>
    </p:spTree>
    <p:extLst>
      <p:ext uri="{BB962C8B-B14F-4D97-AF65-F5344CB8AC3E}">
        <p14:creationId xmlns:p14="http://schemas.microsoft.com/office/powerpoint/2010/main" val="2101029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Marcador de notas 2"/>
          <p:cNvSpPr>
            <a:spLocks noGrp="1"/>
          </p:cNvSpPr>
          <p:nvPr>
            <p:ph type="body" idx="1"/>
          </p:nvPr>
        </p:nvSpPr>
        <p:spPr/>
        <p:txBody>
          <a:bodyPr/>
          <a:lstStyle/>
          <a:p>
            <a:pPr eaLnBrk="1" hangingPunct="1"/>
            <a:r>
              <a:rPr lang="es-ES" altLang="es-ES_tradnl" b="1" dirty="0">
                <a:solidFill>
                  <a:srgbClr val="000066"/>
                </a:solidFill>
                <a:ea typeface="ＭＳ Ｐゴシック" charset="-128"/>
              </a:rPr>
              <a:t>MASCARILLA CON REINHALACIÓN PARCIAL:</a:t>
            </a:r>
          </a:p>
          <a:p>
            <a:pPr eaLnBrk="1" hangingPunct="1">
              <a:buFontTx/>
              <a:buChar char="•"/>
            </a:pPr>
            <a:r>
              <a:rPr lang="es-ES" altLang="es-ES_tradnl" dirty="0">
                <a:solidFill>
                  <a:srgbClr val="000066"/>
                </a:solidFill>
                <a:ea typeface="ＭＳ Ｐゴシック" charset="-128"/>
              </a:rPr>
              <a:t> Carece de válvula unidireccional entre la mascarilla y la bolsa de reservorio</a:t>
            </a:r>
          </a:p>
          <a:p>
            <a:pPr eaLnBrk="1" hangingPunct="1">
              <a:lnSpc>
                <a:spcPct val="80000"/>
              </a:lnSpc>
              <a:buFontTx/>
              <a:buChar char="•"/>
            </a:pPr>
            <a:r>
              <a:rPr lang="es-ES" altLang="es-ES_tradnl" dirty="0">
                <a:solidFill>
                  <a:srgbClr val="000066"/>
                </a:solidFill>
                <a:ea typeface="ＭＳ Ｐゴシック" charset="-128"/>
              </a:rPr>
              <a:t> Cuando el volumen de la bolsa de reservorio cae por debajo de la mitad de su capacidad total se producirá acumulo de CO</a:t>
            </a:r>
            <a:r>
              <a:rPr lang="es-ES" altLang="es-ES_tradnl" baseline="-25000" dirty="0">
                <a:solidFill>
                  <a:srgbClr val="000066"/>
                </a:solidFill>
                <a:ea typeface="ＭＳ Ｐゴシック" charset="-128"/>
              </a:rPr>
              <a:t>2</a:t>
            </a:r>
            <a:r>
              <a:rPr lang="es-ES" altLang="es-ES_tradnl" dirty="0">
                <a:solidFill>
                  <a:srgbClr val="000066"/>
                </a:solidFill>
                <a:ea typeface="ＭＳ Ｐゴシック" charset="-128"/>
              </a:rPr>
              <a:t> que será </a:t>
            </a:r>
            <a:r>
              <a:rPr lang="es-ES" altLang="es-ES_tradnl" dirty="0" err="1">
                <a:solidFill>
                  <a:srgbClr val="000066"/>
                </a:solidFill>
                <a:ea typeface="ＭＳ Ｐゴシック" charset="-128"/>
              </a:rPr>
              <a:t>reinhalado</a:t>
            </a:r>
            <a:r>
              <a:rPr lang="es-ES" altLang="es-ES_tradnl" dirty="0">
                <a:solidFill>
                  <a:srgbClr val="000066"/>
                </a:solidFill>
                <a:ea typeface="ＭＳ Ｐゴシック" charset="-128"/>
              </a:rPr>
              <a:t> en las siguientes inspiraciones</a:t>
            </a:r>
          </a:p>
          <a:p>
            <a:pPr eaLnBrk="1" hangingPunct="1">
              <a:buFontTx/>
              <a:buChar char="•"/>
            </a:pPr>
            <a:r>
              <a:rPr lang="es-ES" altLang="es-ES_tradnl" dirty="0">
                <a:solidFill>
                  <a:srgbClr val="000066"/>
                </a:solidFill>
                <a:ea typeface="ＭＳ Ｐゴシック" charset="-128"/>
              </a:rPr>
              <a:t> Se consiguen FiO</a:t>
            </a:r>
            <a:r>
              <a:rPr lang="es-ES" altLang="es-ES_tradnl" baseline="-25000" dirty="0">
                <a:solidFill>
                  <a:srgbClr val="000066"/>
                </a:solidFill>
                <a:ea typeface="ＭＳ Ｐゴシック" charset="-128"/>
              </a:rPr>
              <a:t>2</a:t>
            </a:r>
            <a:r>
              <a:rPr lang="es-ES" altLang="es-ES_tradnl" dirty="0">
                <a:solidFill>
                  <a:srgbClr val="000066"/>
                </a:solidFill>
                <a:ea typeface="ＭＳ Ｐゴシック" charset="-128"/>
              </a:rPr>
              <a:t> &gt; 60% si se usa adecuadamente</a:t>
            </a:r>
          </a:p>
          <a:p>
            <a:pPr eaLnBrk="1" hangingPunct="1">
              <a:lnSpc>
                <a:spcPct val="110000"/>
              </a:lnSpc>
              <a:buFontTx/>
              <a:buChar char="•"/>
            </a:pPr>
            <a:r>
              <a:rPr lang="es-ES" altLang="es-ES_tradnl" dirty="0">
                <a:solidFill>
                  <a:srgbClr val="000066"/>
                </a:solidFill>
                <a:ea typeface="ＭＳ Ｐゴシック" charset="-128"/>
              </a:rPr>
              <a:t> Flujo mínimo de 8 L/min. para un correcto funcionamiento</a:t>
            </a:r>
          </a:p>
          <a:p>
            <a:pPr eaLnBrk="1" hangingPunct="1">
              <a:lnSpc>
                <a:spcPct val="110000"/>
              </a:lnSpc>
              <a:buFontTx/>
              <a:buChar char="•"/>
            </a:pPr>
            <a:endParaRPr lang="es-ES" altLang="es-ES_tradnl" dirty="0">
              <a:solidFill>
                <a:srgbClr val="000066"/>
              </a:solidFill>
              <a:ea typeface="ＭＳ Ｐゴシック" charset="-128"/>
            </a:endParaRPr>
          </a:p>
          <a:p>
            <a:pPr eaLnBrk="1" hangingPunct="1"/>
            <a:r>
              <a:rPr lang="es-ES" altLang="es-ES_tradnl" b="1" dirty="0">
                <a:solidFill>
                  <a:srgbClr val="FF3300"/>
                </a:solidFill>
                <a:ea typeface="ＭＳ Ｐゴシック" charset="-128"/>
              </a:rPr>
              <a:t>MASCARILLA SIN REINHALACIÓN PARCIAL:</a:t>
            </a:r>
          </a:p>
          <a:p>
            <a:pPr eaLnBrk="1" hangingPunct="1">
              <a:buFontTx/>
              <a:buChar char="•"/>
            </a:pPr>
            <a:r>
              <a:rPr lang="es-ES" altLang="es-ES_tradnl" dirty="0">
                <a:ea typeface="ＭＳ Ｐゴシック" charset="-128"/>
              </a:rPr>
              <a:t> Posee una válvula unidireccional entre la mascarilla y la bolsa reservorio. </a:t>
            </a:r>
          </a:p>
          <a:p>
            <a:pPr eaLnBrk="1" hangingPunct="1">
              <a:buFontTx/>
              <a:buChar char="•"/>
            </a:pPr>
            <a:r>
              <a:rPr lang="es-ES" altLang="es-ES_tradnl" dirty="0">
                <a:ea typeface="ＭＳ Ｐゴシック" charset="-128"/>
              </a:rPr>
              <a:t> Válvulas unidireccionales en los orificios espiratorios.</a:t>
            </a:r>
          </a:p>
          <a:p>
            <a:pPr eaLnBrk="1" hangingPunct="1">
              <a:buFontTx/>
              <a:buChar char="•"/>
            </a:pPr>
            <a:r>
              <a:rPr lang="es-ES" altLang="es-ES_tradnl" dirty="0">
                <a:ea typeface="ＭＳ Ｐゴシック" charset="-128"/>
              </a:rPr>
              <a:t> El correcto uso de este tipo de mascarillas garantiza una FiO2 &gt; 80%.</a:t>
            </a:r>
          </a:p>
          <a:p>
            <a:pPr eaLnBrk="1" hangingPunct="1">
              <a:buFontTx/>
              <a:buChar char="•"/>
            </a:pPr>
            <a:r>
              <a:rPr lang="es-ES" altLang="es-ES_tradnl" dirty="0">
                <a:ea typeface="ＭＳ Ｐゴシック" charset="-128"/>
              </a:rPr>
              <a:t> Se requieren flujos de gas de al menos 10 L/min, aunque con frecuencia se sobrepasan los 15 L/min.</a:t>
            </a:r>
          </a:p>
          <a:p>
            <a:endParaRPr lang="es-ES" altLang="es-ES_tradnl" dirty="0">
              <a:ea typeface="ＭＳ Ｐゴシック" charset="-128"/>
            </a:endParaRPr>
          </a:p>
        </p:txBody>
      </p:sp>
      <p:sp>
        <p:nvSpPr>
          <p:cNvPr id="6861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65946B3-38B2-3448-BAB6-82A853E7BC98}" type="slidenum">
              <a:rPr lang="es-ES" altLang="es-ES_tradnl" sz="1200"/>
              <a:pPr eaLnBrk="1" hangingPunct="1"/>
              <a:t>28</a:t>
            </a:fld>
            <a:endParaRPr lang="es-ES" altLang="es-ES_tradnl" sz="1200"/>
          </a:p>
        </p:txBody>
      </p:sp>
    </p:spTree>
    <p:extLst>
      <p:ext uri="{BB962C8B-B14F-4D97-AF65-F5344CB8AC3E}">
        <p14:creationId xmlns:p14="http://schemas.microsoft.com/office/powerpoint/2010/main" val="153935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s-ES_tradnl" altLang="es-ES_tradnl">
              <a:ea typeface="ＭＳ Ｐゴシック" charset="-128"/>
            </a:endParaRPr>
          </a:p>
        </p:txBody>
      </p:sp>
      <p:sp>
        <p:nvSpPr>
          <p:cNvPr id="7168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358E7CA-7A88-8741-B3E3-CC6EA9D30A55}" type="slidenum">
              <a:rPr lang="es-ES" altLang="es-ES_tradnl" sz="1200"/>
              <a:pPr eaLnBrk="1" hangingPunct="1"/>
              <a:t>30</a:t>
            </a:fld>
            <a:endParaRPr lang="es-ES" altLang="es-ES_tradnl" sz="1200"/>
          </a:p>
        </p:txBody>
      </p:sp>
    </p:spTree>
    <p:extLst>
      <p:ext uri="{BB962C8B-B14F-4D97-AF65-F5344CB8AC3E}">
        <p14:creationId xmlns:p14="http://schemas.microsoft.com/office/powerpoint/2010/main" val="1353491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_tradnl" dirty="0">
              <a:ea typeface="ＭＳ Ｐゴシック" charset="-128"/>
            </a:endParaRPr>
          </a:p>
        </p:txBody>
      </p:sp>
      <p:sp>
        <p:nvSpPr>
          <p:cNvPr id="7373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C5E16B5-EC80-0F49-BA09-79B5D01F5FB7}" type="slidenum">
              <a:rPr lang="es-ES" altLang="es-ES_tradnl" sz="1200"/>
              <a:pPr eaLnBrk="1" hangingPunct="1"/>
              <a:t>31</a:t>
            </a:fld>
            <a:endParaRPr lang="es-ES" altLang="es-ES_tradnl" sz="1200"/>
          </a:p>
        </p:txBody>
      </p:sp>
    </p:spTree>
    <p:extLst>
      <p:ext uri="{BB962C8B-B14F-4D97-AF65-F5344CB8AC3E}">
        <p14:creationId xmlns:p14="http://schemas.microsoft.com/office/powerpoint/2010/main" val="1356349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577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_tradnl" dirty="0">
              <a:ea typeface="ＭＳ Ｐゴシック" charset="-128"/>
            </a:endParaRPr>
          </a:p>
        </p:txBody>
      </p:sp>
      <p:sp>
        <p:nvSpPr>
          <p:cNvPr id="7577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3EF024B-E0D5-B747-BFF8-33D5C3A8307B}" type="slidenum">
              <a:rPr lang="es-ES" altLang="es-ES_tradnl" sz="1200"/>
              <a:pPr eaLnBrk="1" hangingPunct="1"/>
              <a:t>32</a:t>
            </a:fld>
            <a:endParaRPr lang="es-ES" altLang="es-ES_tradnl" sz="1200"/>
          </a:p>
        </p:txBody>
      </p:sp>
    </p:spTree>
    <p:extLst>
      <p:ext uri="{BB962C8B-B14F-4D97-AF65-F5344CB8AC3E}">
        <p14:creationId xmlns:p14="http://schemas.microsoft.com/office/powerpoint/2010/main" val="101357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ES_tradnl" altLang="es-ES_tradnl">
              <a:ea typeface="ＭＳ Ｐゴシック" charset="-128"/>
            </a:endParaRPr>
          </a:p>
        </p:txBody>
      </p:sp>
      <p:sp>
        <p:nvSpPr>
          <p:cNvPr id="2048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D3083E9-D82A-2943-804F-CB8F7203CFD1}" type="slidenum">
              <a:rPr lang="es-ES" altLang="es-ES_tradnl" sz="1200"/>
              <a:pPr eaLnBrk="1" hangingPunct="1"/>
              <a:t>4</a:t>
            </a:fld>
            <a:endParaRPr lang="es-ES" altLang="es-ES_tradnl" sz="1200"/>
          </a:p>
        </p:txBody>
      </p:sp>
    </p:spTree>
    <p:extLst>
      <p:ext uri="{BB962C8B-B14F-4D97-AF65-F5344CB8AC3E}">
        <p14:creationId xmlns:p14="http://schemas.microsoft.com/office/powerpoint/2010/main" val="1005373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_tradnl" dirty="0">
              <a:ea typeface="ＭＳ Ｐゴシック" charset="-128"/>
            </a:endParaRPr>
          </a:p>
        </p:txBody>
      </p:sp>
      <p:sp>
        <p:nvSpPr>
          <p:cNvPr id="7782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D8DAD11-2217-3041-9585-14BF9482E6DD}" type="slidenum">
              <a:rPr lang="es-ES" altLang="es-ES_tradnl" sz="1200"/>
              <a:pPr eaLnBrk="1" hangingPunct="1"/>
              <a:t>33</a:t>
            </a:fld>
            <a:endParaRPr lang="es-ES" altLang="es-ES_tradnl" sz="1200"/>
          </a:p>
        </p:txBody>
      </p:sp>
    </p:spTree>
    <p:extLst>
      <p:ext uri="{BB962C8B-B14F-4D97-AF65-F5344CB8AC3E}">
        <p14:creationId xmlns:p14="http://schemas.microsoft.com/office/powerpoint/2010/main" val="1610611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987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s-ES_tradnl" altLang="es-ES_tradnl" b="1" dirty="0">
                <a:ea typeface="ＭＳ Ｐゴシック" charset="-128"/>
              </a:rPr>
              <a:t>CO:</a:t>
            </a:r>
            <a:r>
              <a:rPr lang="es-ES_tradnl" altLang="es-ES_tradnl" b="1" baseline="0" dirty="0">
                <a:ea typeface="ＭＳ Ｐゴシック" charset="-128"/>
              </a:rPr>
              <a:t> </a:t>
            </a:r>
            <a:r>
              <a:rPr lang="es-ES_tradnl" altLang="es-ES_tradnl" baseline="0" dirty="0" err="1">
                <a:ea typeface="ＭＳ Ｐゴシック" charset="-128"/>
              </a:rPr>
              <a:t>Monoxido</a:t>
            </a:r>
            <a:r>
              <a:rPr lang="es-ES_tradnl" altLang="es-ES_tradnl" baseline="0" dirty="0">
                <a:ea typeface="ＭＳ Ｐゴシック" charset="-128"/>
              </a:rPr>
              <a:t> de Carbono</a:t>
            </a:r>
            <a:endParaRPr lang="es-ES_tradnl" altLang="es-ES_tradnl" dirty="0">
              <a:ea typeface="ＭＳ Ｐゴシック" charset="-128"/>
            </a:endParaRPr>
          </a:p>
        </p:txBody>
      </p:sp>
      <p:sp>
        <p:nvSpPr>
          <p:cNvPr id="7987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BC3D2F1-7A34-6641-8724-62D875CAACB8}" type="slidenum">
              <a:rPr lang="es-ES" altLang="es-ES_tradnl" sz="1200"/>
              <a:pPr eaLnBrk="1" hangingPunct="1"/>
              <a:t>34</a:t>
            </a:fld>
            <a:endParaRPr lang="es-ES" altLang="es-ES_tradnl" sz="1200"/>
          </a:p>
        </p:txBody>
      </p:sp>
    </p:spTree>
    <p:extLst>
      <p:ext uri="{BB962C8B-B14F-4D97-AF65-F5344CB8AC3E}">
        <p14:creationId xmlns:p14="http://schemas.microsoft.com/office/powerpoint/2010/main" val="1064473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_tradnl">
                <a:ea typeface="ＭＳ Ｐゴシック" charset="-128"/>
              </a:rPr>
              <a:t>Es evidente la gran accesibilidad y sencillez de esta monitorización, pero ya desde antiguo se sabe de la inexactitud de la misma. </a:t>
            </a:r>
          </a:p>
        </p:txBody>
      </p:sp>
      <p:sp>
        <p:nvSpPr>
          <p:cNvPr id="819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925BC7F-E645-8746-9FA8-E180C0380F93}" type="slidenum">
              <a:rPr lang="es-ES" altLang="es-ES_tradnl" sz="1200"/>
              <a:pPr eaLnBrk="1" hangingPunct="1"/>
              <a:t>35</a:t>
            </a:fld>
            <a:endParaRPr lang="es-ES" altLang="es-ES_tradnl" sz="1200"/>
          </a:p>
        </p:txBody>
      </p:sp>
    </p:spTree>
    <p:extLst>
      <p:ext uri="{BB962C8B-B14F-4D97-AF65-F5344CB8AC3E}">
        <p14:creationId xmlns:p14="http://schemas.microsoft.com/office/powerpoint/2010/main" val="199494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397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_tradnl" sz="1600" b="1" dirty="0">
                <a:ea typeface="ＭＳ Ｐゴシック" charset="-128"/>
              </a:rPr>
              <a:t>Procedimiento</a:t>
            </a:r>
            <a:r>
              <a:rPr lang="es-ES_tradnl" altLang="es-ES_tradnl" sz="1600" b="1" dirty="0">
                <a:ea typeface="ＭＳ Ｐゴシック" charset="-128"/>
              </a:rPr>
              <a:t> (Puntos clave)</a:t>
            </a:r>
            <a:endParaRPr lang="es-ES" altLang="es-ES_tradnl" sz="1600" b="1" dirty="0">
              <a:ea typeface="ＭＳ Ｐゴシック" charset="-128"/>
            </a:endParaRPr>
          </a:p>
          <a:p>
            <a:pPr eaLnBrk="1" hangingPunct="1"/>
            <a:endParaRPr lang="es-ES" altLang="es-ES_tradnl" dirty="0">
              <a:ea typeface="ＭＳ Ｐゴシック" charset="-128"/>
            </a:endParaRPr>
          </a:p>
          <a:p>
            <a:pPr eaLnBrk="1" hangingPunct="1"/>
            <a:r>
              <a:rPr lang="es-ES" altLang="es-ES_tradnl" dirty="0">
                <a:ea typeface="ＭＳ Ｐゴシック" charset="-128"/>
              </a:rPr>
              <a:t>Establecer los signos vitales a nivel basal para evaluar el beneficio del tratamiento, pues cuando existe mejoría de la frecuencia cardiaca y respiratoria, así como reducción de la presión sistólica (en caso de hipertensión), son indicadores clínicos de oxigenación adecuada.</a:t>
            </a:r>
          </a:p>
          <a:p>
            <a:pPr eaLnBrk="1" hangingPunct="1"/>
            <a:endParaRPr lang="es-ES" altLang="es-ES_tradnl" dirty="0">
              <a:ea typeface="ＭＳ Ｐゴシック" charset="-128"/>
            </a:endParaRPr>
          </a:p>
          <a:p>
            <a:r>
              <a:rPr lang="es-ES" altLang="es-ES_tradnl" dirty="0">
                <a:ea typeface="ＭＳ Ｐゴシック" charset="-128"/>
              </a:rPr>
              <a:t>Seleccionar el sistema de suministro de O</a:t>
            </a:r>
            <a:r>
              <a:rPr lang="es-ES" altLang="es-ES_tradnl" baseline="-25000" dirty="0">
                <a:ea typeface="ＭＳ Ｐゴシック" charset="-128"/>
              </a:rPr>
              <a:t>2</a:t>
            </a:r>
            <a:r>
              <a:rPr lang="es-ES" altLang="es-ES_tradnl" dirty="0">
                <a:ea typeface="ＭＳ Ｐゴシック" charset="-128"/>
              </a:rPr>
              <a:t> adecuado, ya que los sistemas de flujos altos son útiles en pacientes con: </a:t>
            </a:r>
            <a:endParaRPr lang="es-ES_tradnl" altLang="es-ES_tradnl" dirty="0">
              <a:ea typeface="ＭＳ Ｐゴシック" charset="-128"/>
            </a:endParaRPr>
          </a:p>
          <a:p>
            <a:pPr marL="171450" indent="-171450">
              <a:buFont typeface="Arial" charset="0"/>
              <a:buChar char="•"/>
            </a:pPr>
            <a:r>
              <a:rPr lang="es-ES" altLang="es-ES_tradnl" dirty="0">
                <a:ea typeface="ＭＳ Ｐゴシック" charset="-128"/>
              </a:rPr>
              <a:t>Patrón respiratorio inestable.</a:t>
            </a:r>
            <a:endParaRPr lang="es-ES_tradnl" altLang="es-ES_tradnl" dirty="0">
              <a:ea typeface="ＭＳ Ｐゴシック" charset="-128"/>
            </a:endParaRPr>
          </a:p>
          <a:p>
            <a:pPr marL="171450" indent="-171450">
              <a:buFont typeface="Arial" charset="0"/>
              <a:buChar char="•"/>
            </a:pPr>
            <a:r>
              <a:rPr lang="es-ES" altLang="es-ES_tradnl" dirty="0">
                <a:ea typeface="ＭＳ Ｐゴシック" charset="-128"/>
              </a:rPr>
              <a:t>Hipoxemia intensa (PaO</a:t>
            </a:r>
            <a:r>
              <a:rPr lang="es-ES" altLang="es-ES_tradnl" baseline="-25000" dirty="0">
                <a:ea typeface="ＭＳ Ｐゴシック" charset="-128"/>
              </a:rPr>
              <a:t>2</a:t>
            </a:r>
            <a:r>
              <a:rPr lang="es-ES" altLang="es-ES_tradnl" dirty="0">
                <a:ea typeface="ＭＳ Ｐゴシック" charset="-128"/>
              </a:rPr>
              <a:t> &lt; 55 </a:t>
            </a:r>
            <a:r>
              <a:rPr lang="es-ES" altLang="es-ES_tradnl" dirty="0" err="1">
                <a:ea typeface="ＭＳ Ｐゴシック" charset="-128"/>
              </a:rPr>
              <a:t>mmHg</a:t>
            </a:r>
            <a:r>
              <a:rPr lang="es-ES" altLang="es-ES_tradnl" dirty="0">
                <a:ea typeface="ＭＳ Ｐゴシック" charset="-128"/>
              </a:rPr>
              <a:t> </a:t>
            </a:r>
            <a:r>
              <a:rPr lang="es-ES" altLang="es-ES_tradnl" dirty="0" err="1">
                <a:ea typeface="ＭＳ Ｐゴシック" charset="-128"/>
              </a:rPr>
              <a:t>ó</a:t>
            </a:r>
            <a:r>
              <a:rPr lang="es-ES" altLang="es-ES_tradnl" dirty="0">
                <a:ea typeface="ＭＳ Ｐゴシック" charset="-128"/>
              </a:rPr>
              <a:t> SpO</a:t>
            </a:r>
            <a:r>
              <a:rPr lang="es-ES" altLang="es-ES_tradnl" baseline="-25000" dirty="0">
                <a:ea typeface="ＭＳ Ｐゴシック" charset="-128"/>
              </a:rPr>
              <a:t>2</a:t>
            </a:r>
            <a:r>
              <a:rPr lang="es-ES" altLang="es-ES_tradnl" dirty="0">
                <a:ea typeface="ＭＳ Ｐゴシック" charset="-128"/>
              </a:rPr>
              <a:t> &lt; 85%, los cuales necesitarían FiO</a:t>
            </a:r>
            <a:r>
              <a:rPr lang="es-ES" altLang="es-ES_tradnl" baseline="-25000" dirty="0">
                <a:ea typeface="ＭＳ Ｐゴシック" charset="-128"/>
              </a:rPr>
              <a:t>2</a:t>
            </a:r>
            <a:r>
              <a:rPr lang="es-ES" altLang="es-ES_tradnl" dirty="0">
                <a:ea typeface="ＭＳ Ｐゴシック" charset="-128"/>
              </a:rPr>
              <a:t> &gt; 0.35).</a:t>
            </a:r>
            <a:endParaRPr lang="es-ES_tradnl" altLang="es-ES_tradnl" dirty="0">
              <a:ea typeface="ＭＳ Ｐゴシック" charset="-128"/>
            </a:endParaRPr>
          </a:p>
          <a:p>
            <a:pPr marL="171450" indent="-171450">
              <a:buFont typeface="Arial" charset="0"/>
              <a:buChar char="•"/>
            </a:pPr>
            <a:r>
              <a:rPr lang="es-ES" altLang="es-ES_tradnl" dirty="0">
                <a:ea typeface="ＭＳ Ｐゴシック" charset="-128"/>
              </a:rPr>
              <a:t>Pacientes con volumen minuto &gt; 6 L/min.</a:t>
            </a:r>
            <a:endParaRPr lang="es-ES_tradnl" altLang="es-ES_tradnl" dirty="0">
              <a:ea typeface="ＭＳ Ｐゴシック" charset="-128"/>
            </a:endParaRPr>
          </a:p>
          <a:p>
            <a:pPr marL="171450" indent="-171450">
              <a:buFont typeface="Arial" charset="0"/>
              <a:buChar char="•"/>
            </a:pPr>
            <a:r>
              <a:rPr lang="es-ES" altLang="es-ES_tradnl" dirty="0">
                <a:ea typeface="ＭＳ Ｐゴシック" charset="-128"/>
              </a:rPr>
              <a:t>Pacientes intubados. Aquí el sistema permite instalar en Y aire y O</a:t>
            </a:r>
            <a:r>
              <a:rPr lang="es-ES" altLang="es-ES_tradnl" baseline="-25000" dirty="0">
                <a:ea typeface="ＭＳ Ｐゴシック" charset="-128"/>
              </a:rPr>
              <a:t>2</a:t>
            </a:r>
            <a:r>
              <a:rPr lang="es-ES" altLang="es-ES_tradnl" dirty="0">
                <a:ea typeface="ＭＳ Ｐゴシック" charset="-128"/>
              </a:rPr>
              <a:t>  para brindar un flujo que corresponda al volumen minuto del paciente.</a:t>
            </a:r>
            <a:endParaRPr lang="es-ES_tradnl" altLang="es-ES_tradnl" dirty="0">
              <a:ea typeface="ＭＳ Ｐゴシック" charset="-128"/>
            </a:endParaRPr>
          </a:p>
          <a:p>
            <a:pPr eaLnBrk="1" hangingPunct="1"/>
            <a:endParaRPr lang="es-ES" altLang="es-ES_tradnl" dirty="0">
              <a:ea typeface="ＭＳ Ｐゴシック" charset="-128"/>
            </a:endParaRPr>
          </a:p>
          <a:p>
            <a:pPr eaLnBrk="1" hangingPunct="1"/>
            <a:r>
              <a:rPr lang="es-ES" altLang="es-ES_tradnl" dirty="0">
                <a:ea typeface="ＭＳ Ｐゴシック" charset="-128"/>
              </a:rPr>
              <a:t>Seleccionar la FiO</a:t>
            </a:r>
            <a:r>
              <a:rPr lang="es-ES" altLang="es-ES_tradnl" baseline="-25000" dirty="0">
                <a:ea typeface="ＭＳ Ｐゴシック" charset="-128"/>
              </a:rPr>
              <a:t>2</a:t>
            </a:r>
            <a:r>
              <a:rPr lang="es-ES" altLang="es-ES_tradnl" dirty="0">
                <a:ea typeface="ＭＳ Ｐゴシック" charset="-128"/>
              </a:rPr>
              <a:t> adecuada: </a:t>
            </a:r>
          </a:p>
          <a:p>
            <a:pPr marL="171450" indent="-171450" eaLnBrk="1" hangingPunct="1">
              <a:buFont typeface="Arial" charset="0"/>
              <a:buChar char="•"/>
            </a:pPr>
            <a:r>
              <a:rPr lang="es-ES" altLang="es-ES_tradnl" b="0" dirty="0">
                <a:ea typeface="ＭＳ Ｐゴシック" charset="-128"/>
              </a:rPr>
              <a:t>En situaciones de emergencia siempre será de 1.0</a:t>
            </a:r>
            <a:r>
              <a:rPr lang="es-ES" altLang="es-ES_tradnl" dirty="0">
                <a:ea typeface="ＭＳ Ｐゴシック" charset="-128"/>
              </a:rPr>
              <a:t>. </a:t>
            </a:r>
          </a:p>
          <a:p>
            <a:pPr marL="171450" indent="-171450" eaLnBrk="1" hangingPunct="1">
              <a:buFont typeface="Arial" charset="0"/>
              <a:buChar char="•"/>
            </a:pPr>
            <a:r>
              <a:rPr lang="es-ES" altLang="es-ES_tradnl" dirty="0">
                <a:ea typeface="ＭＳ Ｐゴシック" charset="-128"/>
              </a:rPr>
              <a:t>En situaciones de urgencia o cuando no esté comprometida la vida del paciente, la FiO</a:t>
            </a:r>
            <a:r>
              <a:rPr lang="es-ES" altLang="es-ES_tradnl" baseline="-25000" dirty="0">
                <a:ea typeface="ＭＳ Ｐゴシック" charset="-128"/>
              </a:rPr>
              <a:t>2</a:t>
            </a:r>
            <a:r>
              <a:rPr lang="es-ES" altLang="es-ES_tradnl" dirty="0">
                <a:ea typeface="ＭＳ Ｐゴシック" charset="-128"/>
              </a:rPr>
              <a:t> inicial puede ser de 0.4 a 0.5 y después se evaluará al paciente.</a:t>
            </a:r>
            <a:endParaRPr lang="es-ES_tradnl" altLang="es-ES_tradnl" dirty="0">
              <a:ea typeface="ＭＳ Ｐゴシック" charset="-128"/>
            </a:endParaRPr>
          </a:p>
          <a:p>
            <a:pPr eaLnBrk="1" hangingPunct="1"/>
            <a:endParaRPr lang="es-ES" altLang="es-ES_tradnl" dirty="0">
              <a:ea typeface="ＭＳ Ｐゴシック" charset="-128"/>
            </a:endParaRPr>
          </a:p>
          <a:p>
            <a:pPr eaLnBrk="1" hangingPunct="1"/>
            <a:r>
              <a:rPr lang="es-ES" altLang="es-ES_tradnl" dirty="0">
                <a:ea typeface="ＭＳ Ｐゴシック" charset="-128"/>
              </a:rPr>
              <a:t>En el momento de evaluar la respuesta a la oxigenoterapia deberá medirse la PaO</a:t>
            </a:r>
            <a:r>
              <a:rPr lang="es-ES" altLang="es-ES_tradnl" baseline="-25000" dirty="0">
                <a:ea typeface="ＭＳ Ｐゴシック" charset="-128"/>
              </a:rPr>
              <a:t>2</a:t>
            </a:r>
            <a:r>
              <a:rPr lang="es-ES" altLang="es-ES_tradnl" dirty="0">
                <a:ea typeface="ＭＳ Ｐゴシック" charset="-128"/>
              </a:rPr>
              <a:t>. Si esta se encuentra por arriba de 80 </a:t>
            </a:r>
            <a:r>
              <a:rPr lang="es-ES" altLang="es-ES_tradnl" dirty="0" err="1">
                <a:ea typeface="ＭＳ Ｐゴシック" charset="-128"/>
              </a:rPr>
              <a:t>mmHg</a:t>
            </a:r>
            <a:r>
              <a:rPr lang="es-ES" altLang="es-ES_tradnl" dirty="0">
                <a:ea typeface="ＭＳ Ｐゴシック" charset="-128"/>
              </a:rPr>
              <a:t> o la SpO</a:t>
            </a:r>
            <a:r>
              <a:rPr lang="es-ES" altLang="es-ES_tradnl" baseline="-25000" dirty="0">
                <a:ea typeface="ＭＳ Ｐゴシック" charset="-128"/>
              </a:rPr>
              <a:t>2</a:t>
            </a:r>
            <a:r>
              <a:rPr lang="es-ES" altLang="es-ES_tradnl" dirty="0">
                <a:ea typeface="ＭＳ Ｐゴシック" charset="-128"/>
              </a:rPr>
              <a:t>  por arriba del 92%, deberá disminuirse al mínimo  la FiO</a:t>
            </a:r>
            <a:r>
              <a:rPr lang="es-ES" altLang="es-ES_tradnl" baseline="-25000" dirty="0">
                <a:ea typeface="ＭＳ Ｐゴシック" charset="-128"/>
              </a:rPr>
              <a:t>2</a:t>
            </a:r>
            <a:r>
              <a:rPr lang="es-ES" altLang="es-ES_tradnl" dirty="0">
                <a:ea typeface="ＭＳ Ｐゴシック" charset="-128"/>
              </a:rPr>
              <a:t>.</a:t>
            </a:r>
            <a:endParaRPr lang="es-ES_tradnl" altLang="es-ES_tradnl" dirty="0">
              <a:ea typeface="ＭＳ Ｐゴシック" charset="-128"/>
            </a:endParaRPr>
          </a:p>
          <a:p>
            <a:pPr eaLnBrk="1" hangingPunct="1"/>
            <a:endParaRPr lang="es-ES" altLang="es-ES_tradnl" dirty="0">
              <a:ea typeface="ＭＳ Ｐゴシック" charset="-128"/>
            </a:endParaRPr>
          </a:p>
        </p:txBody>
      </p:sp>
      <p:sp>
        <p:nvSpPr>
          <p:cNvPr id="8397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485B8EE-57F3-EA40-957E-17AAF1861993}" type="slidenum">
              <a:rPr lang="es-ES" altLang="es-ES_tradnl" sz="1200"/>
              <a:pPr eaLnBrk="1" hangingPunct="1"/>
              <a:t>36</a:t>
            </a:fld>
            <a:endParaRPr lang="es-ES" altLang="es-ES_tradnl" sz="1200"/>
          </a:p>
        </p:txBody>
      </p:sp>
    </p:spTree>
    <p:extLst>
      <p:ext uri="{BB962C8B-B14F-4D97-AF65-F5344CB8AC3E}">
        <p14:creationId xmlns:p14="http://schemas.microsoft.com/office/powerpoint/2010/main" val="140329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altLang="es-ES_tradnl" dirty="0">
                <a:ea typeface="ＭＳ Ｐゴシック" charset="-128"/>
              </a:rPr>
              <a:t>En situaciones de hipoxia aguda, en general, el aporte de oxígeno recomendado es el reflejado en la diapositiva. </a:t>
            </a:r>
          </a:p>
          <a:p>
            <a:pPr eaLnBrk="1" hangingPunct="1">
              <a:spcBef>
                <a:spcPct val="0"/>
              </a:spcBef>
            </a:pPr>
            <a:endParaRPr lang="es-ES" altLang="es-ES_tradnl" dirty="0">
              <a:ea typeface="ＭＳ Ｐゴシック" charset="-128"/>
            </a:endParaRPr>
          </a:p>
        </p:txBody>
      </p:sp>
      <p:sp>
        <p:nvSpPr>
          <p:cNvPr id="2253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5217493-537F-C741-85F6-5BE6BA1BDE91}" type="slidenum">
              <a:rPr lang="es-ES" altLang="es-ES_tradnl" sz="1200"/>
              <a:pPr eaLnBrk="1" hangingPunct="1"/>
              <a:t>5</a:t>
            </a:fld>
            <a:endParaRPr lang="es-ES" altLang="es-ES_tradnl" sz="1200"/>
          </a:p>
        </p:txBody>
      </p:sp>
    </p:spTree>
    <p:extLst>
      <p:ext uri="{BB962C8B-B14F-4D97-AF65-F5344CB8AC3E}">
        <p14:creationId xmlns:p14="http://schemas.microsoft.com/office/powerpoint/2010/main" val="356499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_tradnl" b="1" dirty="0">
                <a:ea typeface="ＭＳ Ｐゴシック" charset="-128"/>
              </a:rPr>
              <a:t>La principal indicación es la disminución de la PaO</a:t>
            </a:r>
            <a:r>
              <a:rPr lang="es-ES" altLang="es-ES_tradnl" b="1" baseline="-25000" dirty="0">
                <a:ea typeface="ＭＳ Ｐゴシック" charset="-128"/>
              </a:rPr>
              <a:t>2</a:t>
            </a:r>
            <a:r>
              <a:rPr lang="es-ES" altLang="es-ES_tradnl" b="1" dirty="0">
                <a:ea typeface="ＭＳ Ｐゴシック" charset="-128"/>
              </a:rPr>
              <a:t>, o la presencia de signos y síntomas clínicos de la hipoxemia</a:t>
            </a:r>
            <a:r>
              <a:rPr lang="es-ES" altLang="es-ES_tradnl" dirty="0">
                <a:ea typeface="ＭＳ Ｐゴシック" charset="-128"/>
              </a:rPr>
              <a:t>, como disnea, taquipnea, palidez o cianosis excesivas, desorientación, inquietud, deterioro del sensorio, agresividad, hipotensión con reducción de la frecuencia cardiaca. </a:t>
            </a:r>
            <a:endParaRPr lang="es-ES" altLang="es-ES_tradnl" sz="1400" dirty="0">
              <a:ea typeface="ＭＳ Ｐゴシック" charset="-128"/>
            </a:endParaRPr>
          </a:p>
        </p:txBody>
      </p:sp>
      <p:sp>
        <p:nvSpPr>
          <p:cNvPr id="2560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8D6C433-4AA7-0C4C-8681-E4040B7A49F4}" type="slidenum">
              <a:rPr lang="es-ES" altLang="es-ES_tradnl" sz="1200"/>
              <a:pPr eaLnBrk="1" hangingPunct="1"/>
              <a:t>7</a:t>
            </a:fld>
            <a:endParaRPr lang="es-ES" altLang="es-ES_tradnl" sz="1200"/>
          </a:p>
        </p:txBody>
      </p:sp>
    </p:spTree>
    <p:extLst>
      <p:ext uri="{BB962C8B-B14F-4D97-AF65-F5344CB8AC3E}">
        <p14:creationId xmlns:p14="http://schemas.microsoft.com/office/powerpoint/2010/main" val="2067475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_tradnl" dirty="0">
                <a:ea typeface="ＭＳ Ｐゴシック" charset="-128"/>
              </a:rPr>
              <a:t>Cianosis es la coloración azulada de la piel mucosas y lechos </a:t>
            </a:r>
            <a:r>
              <a:rPr lang="es-ES" altLang="es-ES_tradnl" dirty="0" err="1">
                <a:ea typeface="ＭＳ Ｐゴシック" charset="-128"/>
              </a:rPr>
              <a:t>ungueales</a:t>
            </a:r>
            <a:r>
              <a:rPr lang="es-ES" altLang="es-ES_tradnl" dirty="0">
                <a:ea typeface="ＭＳ Ｐゴシック" charset="-128"/>
              </a:rPr>
              <a:t>, usualmente debida a la existencia de por lo menos, 5 g% de hemoglobina reducida en la sangre circulante o de pigmentos hemoglobínicos anómalos (</a:t>
            </a:r>
            <a:r>
              <a:rPr lang="es-ES" altLang="es-ES_tradnl" dirty="0" err="1">
                <a:ea typeface="ＭＳ Ｐゴシック" charset="-128"/>
              </a:rPr>
              <a:t>metahemoglubina</a:t>
            </a:r>
            <a:r>
              <a:rPr lang="es-ES" altLang="es-ES_tradnl" dirty="0">
                <a:ea typeface="ＭＳ Ｐゴシック" charset="-128"/>
              </a:rPr>
              <a:t> o </a:t>
            </a:r>
            <a:r>
              <a:rPr lang="es-ES" altLang="es-ES_tradnl" dirty="0" err="1">
                <a:ea typeface="ＭＳ Ｐゴシック" charset="-128"/>
              </a:rPr>
              <a:t>sulfohemoglobina</a:t>
            </a:r>
            <a:r>
              <a:rPr lang="es-ES" altLang="es-ES_tradnl" dirty="0">
                <a:ea typeface="ＭＳ Ｐゴシック" charset="-128"/>
              </a:rPr>
              <a:t>) en los glóbulos rojos:</a:t>
            </a:r>
            <a:endParaRPr lang="es-ES" altLang="es-ES_tradnl" b="1" dirty="0">
              <a:ea typeface="ＭＳ Ｐゴシック" charset="-128"/>
            </a:endParaRPr>
          </a:p>
          <a:p>
            <a:pPr eaLnBrk="1" hangingPunct="1"/>
            <a:endParaRPr lang="es-ES" altLang="es-ES_tradnl" b="1" dirty="0">
              <a:ea typeface="ＭＳ Ｐゴシック" charset="-128"/>
            </a:endParaRPr>
          </a:p>
          <a:p>
            <a:pPr marL="171450" indent="-171450" eaLnBrk="1" hangingPunct="1">
              <a:buFont typeface="Arial" charset="0"/>
              <a:buChar char="•"/>
            </a:pPr>
            <a:r>
              <a:rPr lang="es-ES" altLang="es-ES_tradnl" b="1" dirty="0">
                <a:ea typeface="ＭＳ Ｐゴシック" charset="-128"/>
              </a:rPr>
              <a:t>La cianosis central</a:t>
            </a:r>
            <a:r>
              <a:rPr lang="es-ES" altLang="es-ES_tradnl" dirty="0">
                <a:ea typeface="ＭＳ Ｐゴシック" charset="-128"/>
              </a:rPr>
              <a:t> resulta de la hipoxemia arterial causada por alteración de la función pulmonar (hipoventilación alveolar, alteraciones de la ventilación-perfusión, trastornos de difusión de oxígeno) o por la existencia de cortocircuitos intracardiacos derecha-izquierda (defectos </a:t>
            </a:r>
            <a:r>
              <a:rPr lang="es-ES" altLang="es-ES_tradnl" dirty="0" err="1">
                <a:ea typeface="ＭＳ Ｐゴシック" charset="-128"/>
              </a:rPr>
              <a:t>septales</a:t>
            </a:r>
            <a:r>
              <a:rPr lang="es-ES" altLang="es-ES_tradnl" dirty="0">
                <a:ea typeface="ＭＳ Ｐゴシック" charset="-128"/>
              </a:rPr>
              <a:t>), entre los grandes vasos (conducto arterioso) o en los pulmones. También puede observarse en la policitemia vera en ausencia de </a:t>
            </a:r>
            <a:r>
              <a:rPr lang="es-ES" altLang="es-ES_tradnl" dirty="0" err="1">
                <a:ea typeface="ＭＳ Ｐゴシック" charset="-128"/>
              </a:rPr>
              <a:t>insaturación</a:t>
            </a:r>
            <a:r>
              <a:rPr lang="es-ES" altLang="es-ES_tradnl" dirty="0">
                <a:ea typeface="ＭＳ Ｐゴシック" charset="-128"/>
              </a:rPr>
              <a:t> arterial de oxígeno, debido al incremento de hemoglobina reducida en la sangre. En la cianosis central tanto la piel como las mucosas tienen el color azulado.</a:t>
            </a:r>
            <a:endParaRPr lang="es-ES" altLang="es-ES_tradnl" b="1" dirty="0">
              <a:ea typeface="ＭＳ Ｐゴシック" charset="-128"/>
            </a:endParaRPr>
          </a:p>
          <a:p>
            <a:pPr eaLnBrk="1" hangingPunct="1"/>
            <a:endParaRPr lang="es-ES" altLang="es-ES_tradnl" b="1" dirty="0">
              <a:ea typeface="ＭＳ Ｐゴシック" charset="-128"/>
            </a:endParaRPr>
          </a:p>
          <a:p>
            <a:pPr marL="171450" indent="-171450" eaLnBrk="1" hangingPunct="1">
              <a:buFont typeface="Arial" charset="0"/>
              <a:buChar char="•"/>
            </a:pPr>
            <a:r>
              <a:rPr lang="es-ES" altLang="es-ES_tradnl" b="1" dirty="0">
                <a:ea typeface="ＭＳ Ｐゴシック" charset="-128"/>
              </a:rPr>
              <a:t>La cianosis periférica</a:t>
            </a:r>
            <a:r>
              <a:rPr lang="es-ES" altLang="es-ES_tradnl" dirty="0">
                <a:ea typeface="ＭＳ Ｐゴシック" charset="-128"/>
              </a:rPr>
              <a:t> aparece como resultado de la disminución del flujo sanguíneo periférico y de vasoconstricción. El flujo sanguíneo lento permite que cada </a:t>
            </a:r>
            <a:r>
              <a:rPr lang="es-ES" altLang="es-ES_tradnl" dirty="0" err="1">
                <a:ea typeface="ＭＳ Ｐゴシック" charset="-128"/>
              </a:rPr>
              <a:t>hematie</a:t>
            </a:r>
            <a:r>
              <a:rPr lang="es-ES" altLang="es-ES_tradnl" dirty="0">
                <a:ea typeface="ＭＳ Ｐゴシック" charset="-128"/>
              </a:rPr>
              <a:t> dure en contacto con los tejidos durante más tiempo; en consecuencia, se extrae más oxígeno de la sangre arterial con el posterior incremento de hemoglobina reducida en la sangre venosa. Se observa habitualmente en los tejidos periféricos (manos, orejas, nariz y pies), pudiendo ser generalizada o localizada. Las causas que la originan son múltiples, siendo las principales la exposición al frío, la insuficiencia cardiaca y la obstrucción venosa. </a:t>
            </a:r>
          </a:p>
        </p:txBody>
      </p:sp>
      <p:sp>
        <p:nvSpPr>
          <p:cNvPr id="2765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D7A1663-0818-164A-BCF0-BFCCD611DE70}" type="slidenum">
              <a:rPr lang="es-ES" altLang="es-ES_tradnl" sz="1200"/>
              <a:pPr eaLnBrk="1" hangingPunct="1"/>
              <a:t>8</a:t>
            </a:fld>
            <a:endParaRPr lang="es-ES" altLang="es-ES_tradnl" sz="1200"/>
          </a:p>
        </p:txBody>
      </p:sp>
    </p:spTree>
    <p:extLst>
      <p:ext uri="{BB962C8B-B14F-4D97-AF65-F5344CB8AC3E}">
        <p14:creationId xmlns:p14="http://schemas.microsoft.com/office/powerpoint/2010/main" val="131846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s-ES_tradnl" sz="1400" b="1" dirty="0">
                <a:solidFill>
                  <a:srgbClr val="000066"/>
                </a:solidFill>
                <a:ea typeface="ＭＳ Ｐゴシック" charset="-128"/>
              </a:rPr>
              <a:t>OTRAS: </a:t>
            </a:r>
            <a:r>
              <a:rPr lang="es-ES_tradnl" altLang="es-ES_tradnl" sz="1400" dirty="0">
                <a:solidFill>
                  <a:srgbClr val="000066"/>
                </a:solidFill>
                <a:ea typeface="ＭＳ Ｐゴシック" charset="-128"/>
              </a:rPr>
              <a:t>DISMINUCIÓN DE LA CANTIDAD DE O</a:t>
            </a:r>
            <a:r>
              <a:rPr lang="es-ES_tradnl" altLang="es-ES_tradnl" sz="1400" baseline="-25000" dirty="0">
                <a:solidFill>
                  <a:srgbClr val="000066"/>
                </a:solidFill>
                <a:ea typeface="ＭＳ Ｐゴシック" charset="-128"/>
              </a:rPr>
              <a:t>2</a:t>
            </a:r>
            <a:r>
              <a:rPr lang="es-ES_tradnl" altLang="es-ES_tradnl" sz="1400" dirty="0">
                <a:solidFill>
                  <a:srgbClr val="000066"/>
                </a:solidFill>
                <a:ea typeface="ＭＳ Ｐゴシック" charset="-128"/>
              </a:rPr>
              <a:t> O DE LA PRESIÓN PARCIAL DEL O</a:t>
            </a:r>
            <a:r>
              <a:rPr lang="es-ES_tradnl" altLang="es-ES_tradnl" sz="1400" baseline="-25000" dirty="0">
                <a:solidFill>
                  <a:srgbClr val="000066"/>
                </a:solidFill>
                <a:ea typeface="ＭＳ Ｐゴシック" charset="-128"/>
              </a:rPr>
              <a:t>2</a:t>
            </a:r>
            <a:r>
              <a:rPr lang="es-ES_tradnl" altLang="es-ES_tradnl" sz="1400" dirty="0">
                <a:solidFill>
                  <a:srgbClr val="000066"/>
                </a:solidFill>
                <a:ea typeface="ＭＳ Ｐゴシック" charset="-128"/>
              </a:rPr>
              <a:t> EN EL GAS INSPIRADO (GRANDES ALTURAS)</a:t>
            </a:r>
          </a:p>
          <a:p>
            <a:endParaRPr lang="es-ES_tradnl" altLang="es-ES_tradnl" sz="1400" dirty="0">
              <a:solidFill>
                <a:srgbClr val="000066"/>
              </a:solidFill>
              <a:ea typeface="ＭＳ Ｐゴシック" charset="-128"/>
            </a:endParaRPr>
          </a:p>
          <a:p>
            <a:r>
              <a:rPr lang="it-IT" altLang="es-ES_tradnl" b="1" dirty="0">
                <a:ea typeface="ＭＳ Ｐゴシック" charset="-128"/>
              </a:rPr>
              <a:t>O.C.F.A.: </a:t>
            </a:r>
            <a:r>
              <a:rPr lang="it-IT" altLang="es-ES_tradnl" dirty="0">
                <a:ea typeface="ＭＳ Ｐゴシック" charset="-128"/>
              </a:rPr>
              <a:t>OBSTRUCCION CRONICA AL FLUJO AEREO</a:t>
            </a:r>
          </a:p>
          <a:p>
            <a:endParaRPr lang="it-IT" altLang="es-ES_tradnl" dirty="0">
              <a:ea typeface="ＭＳ Ｐゴシック" charset="-128"/>
            </a:endParaRPr>
          </a:p>
          <a:p>
            <a:r>
              <a:rPr lang="it-IT" altLang="es-ES_tradnl" b="1" dirty="0">
                <a:ea typeface="ＭＳ Ｐゴシック" charset="-128"/>
              </a:rPr>
              <a:t>SDRA: </a:t>
            </a:r>
            <a:r>
              <a:rPr lang="it-IT" altLang="es-ES_tradnl" dirty="0">
                <a:ea typeface="ＭＳ Ｐゴシック" charset="-128"/>
              </a:rPr>
              <a:t>SINDROME DE DISTRES RESPIRATORIO AGUDO </a:t>
            </a:r>
            <a:endParaRPr lang="es-ES" altLang="es-ES_tradnl" sz="1400" dirty="0">
              <a:ea typeface="ＭＳ Ｐゴシック" charset="-128"/>
            </a:endParaRPr>
          </a:p>
        </p:txBody>
      </p:sp>
      <p:sp>
        <p:nvSpPr>
          <p:cNvPr id="2969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485E630-EBF7-0A4F-B3B6-08C2F8E9151F}" type="slidenum">
              <a:rPr lang="es-ES" altLang="es-ES_tradnl" sz="1200"/>
              <a:pPr eaLnBrk="1" hangingPunct="1"/>
              <a:t>9</a:t>
            </a:fld>
            <a:endParaRPr lang="es-ES" altLang="es-ES_tradnl" sz="1200"/>
          </a:p>
        </p:txBody>
      </p:sp>
    </p:spTree>
    <p:extLst>
      <p:ext uri="{BB962C8B-B14F-4D97-AF65-F5344CB8AC3E}">
        <p14:creationId xmlns:p14="http://schemas.microsoft.com/office/powerpoint/2010/main" val="1887890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s-ES" altLang="es-ES_tradnl" b="0" dirty="0">
                <a:ea typeface="ＭＳ Ｐゴシック" charset="-128"/>
              </a:rPr>
              <a:t>No existen contraindicaciones absolutas para la oxigenoterapia. Sin embargo, diferentes situaciones requieren consideración especial en cuanto a la administración de concentraciones elevadas de oxígeno. Algunas de estas situaciones comprenden los prematuros, la enfermedad pulmonar obstructiva crónica (EPOC) y la edad avanzada.</a:t>
            </a:r>
          </a:p>
          <a:p>
            <a:pPr marL="171450" indent="-171450" eaLnBrk="1" hangingPunct="1">
              <a:lnSpc>
                <a:spcPct val="90000"/>
              </a:lnSpc>
              <a:buFontTx/>
              <a:buChar char="•"/>
            </a:pPr>
            <a:r>
              <a:rPr lang="es-ES" altLang="es-ES_tradnl" b="0" dirty="0">
                <a:ea typeface="ＭＳ Ｐゴシック" charset="-128"/>
              </a:rPr>
              <a:t>Las principales complicaciones de la administración del oxígeno se derivan de su administración a altas concentraciones.</a:t>
            </a:r>
          </a:p>
          <a:p>
            <a:pPr marL="171450" indent="-171450" eaLnBrk="1" hangingPunct="1">
              <a:lnSpc>
                <a:spcPct val="90000"/>
              </a:lnSpc>
              <a:buFontTx/>
              <a:buChar char="•"/>
            </a:pPr>
            <a:r>
              <a:rPr lang="es-ES" altLang="es-ES_tradnl" b="0" dirty="0">
                <a:ea typeface="ＭＳ Ｐゴシック" charset="-128"/>
              </a:rPr>
              <a:t>El oxígeno es metabolizado a nivel celular, dando radicales tóxicos (</a:t>
            </a:r>
            <a:r>
              <a:rPr lang="es-ES" altLang="es-ES_tradnl" b="0" dirty="0" err="1">
                <a:ea typeface="ＭＳ Ｐゴシック" charset="-128"/>
              </a:rPr>
              <a:t>superóxido</a:t>
            </a:r>
            <a:r>
              <a:rPr lang="es-ES" altLang="es-ES_tradnl" b="0" dirty="0">
                <a:ea typeface="ＭＳ Ｐゴシック" charset="-128"/>
              </a:rPr>
              <a:t> e </a:t>
            </a:r>
            <a:r>
              <a:rPr lang="es-ES" altLang="es-ES_tradnl" b="0" dirty="0" err="1">
                <a:ea typeface="ＭＳ Ｐゴシック" charset="-128"/>
              </a:rPr>
              <a:t>ión</a:t>
            </a:r>
            <a:r>
              <a:rPr lang="es-ES" altLang="es-ES_tradnl" b="0" dirty="0">
                <a:ea typeface="ＭＳ Ｐゴシック" charset="-128"/>
              </a:rPr>
              <a:t> hidroxilo) antes de ser transformado en agua. </a:t>
            </a:r>
          </a:p>
          <a:p>
            <a:pPr marL="171450" indent="-171450" eaLnBrk="1" hangingPunct="1">
              <a:lnSpc>
                <a:spcPct val="90000"/>
              </a:lnSpc>
              <a:buFontTx/>
              <a:buChar char="•"/>
            </a:pPr>
            <a:r>
              <a:rPr lang="es-ES" altLang="es-ES_tradnl" b="0" dirty="0">
                <a:ea typeface="ＭＳ Ｐゴシック" charset="-128"/>
              </a:rPr>
              <a:t>La </a:t>
            </a:r>
            <a:r>
              <a:rPr lang="es-ES" altLang="es-ES_tradnl" b="0" dirty="0" err="1">
                <a:ea typeface="ＭＳ Ｐゴシック" charset="-128"/>
              </a:rPr>
              <a:t>superóxido</a:t>
            </a:r>
            <a:r>
              <a:rPr lang="es-ES" altLang="es-ES_tradnl" b="0" dirty="0">
                <a:ea typeface="ＭＳ Ｐゴシック" charset="-128"/>
              </a:rPr>
              <a:t> </a:t>
            </a:r>
            <a:r>
              <a:rPr lang="es-ES" altLang="es-ES_tradnl" b="0" dirty="0" err="1">
                <a:ea typeface="ＭＳ Ｐゴシック" charset="-128"/>
              </a:rPr>
              <a:t>dismutasa</a:t>
            </a:r>
            <a:r>
              <a:rPr lang="es-ES" altLang="es-ES_tradnl" b="0" dirty="0">
                <a:ea typeface="ＭＳ Ｐゴシック" charset="-128"/>
              </a:rPr>
              <a:t> inactiva rápidamente la molécula </a:t>
            </a:r>
            <a:r>
              <a:rPr lang="es-ES" altLang="es-ES_tradnl" b="0" dirty="0" err="1">
                <a:ea typeface="ＭＳ Ｐゴシック" charset="-128"/>
              </a:rPr>
              <a:t>superóxido</a:t>
            </a:r>
            <a:r>
              <a:rPr lang="es-ES" altLang="es-ES_tradnl" b="0" dirty="0">
                <a:ea typeface="ＭＳ Ｐゴシック" charset="-128"/>
              </a:rPr>
              <a:t>. </a:t>
            </a:r>
          </a:p>
          <a:p>
            <a:pPr marL="171450" indent="-171450" eaLnBrk="1" hangingPunct="1">
              <a:lnSpc>
                <a:spcPct val="90000"/>
              </a:lnSpc>
              <a:buFontTx/>
              <a:buChar char="•"/>
            </a:pPr>
            <a:r>
              <a:rPr lang="es-ES" altLang="es-ES_tradnl" b="0" dirty="0">
                <a:ea typeface="ＭＳ Ｐゴシック" charset="-128"/>
              </a:rPr>
              <a:t>En el pulmón sano, fracciones inspiratorias de oxígeno de hasta el 60% no ocasionan daño parenquimatoso clínicamente significativo. </a:t>
            </a:r>
          </a:p>
          <a:p>
            <a:pPr marL="171450" indent="-171450" eaLnBrk="1" hangingPunct="1">
              <a:lnSpc>
                <a:spcPct val="90000"/>
              </a:lnSpc>
              <a:buFontTx/>
              <a:buChar char="•"/>
            </a:pPr>
            <a:r>
              <a:rPr lang="es-ES" altLang="es-ES_tradnl" b="0" dirty="0">
                <a:ea typeface="ＭＳ Ｐゴシック" charset="-128"/>
              </a:rPr>
              <a:t>Sin embargo en el pulmón patológico, con FiO</a:t>
            </a:r>
            <a:r>
              <a:rPr lang="es-ES" altLang="es-ES_tradnl" b="0" baseline="-25000" dirty="0">
                <a:ea typeface="ＭＳ Ｐゴシック" charset="-128"/>
              </a:rPr>
              <a:t>2</a:t>
            </a:r>
            <a:r>
              <a:rPr lang="es-ES" altLang="es-ES_tradnl" b="0" dirty="0">
                <a:ea typeface="ＭＳ Ｐゴシック" charset="-128"/>
              </a:rPr>
              <a:t> &gt; 50% puede manifestar deterioro orgánico y funcional. </a:t>
            </a:r>
          </a:p>
          <a:p>
            <a:pPr marL="171450" indent="-171450" eaLnBrk="1" hangingPunct="1">
              <a:lnSpc>
                <a:spcPct val="90000"/>
              </a:lnSpc>
              <a:buFontTx/>
              <a:buChar char="•"/>
            </a:pPr>
            <a:r>
              <a:rPr lang="es-ES" altLang="es-ES_tradnl" b="0" dirty="0">
                <a:ea typeface="ＭＳ Ｐゴシック" charset="-128"/>
              </a:rPr>
              <a:t>Toxicidad para el SNC, en forma de convulsiones únicamente tiene interés en el contexto de la terapia hiperbárica o en buceadores.</a:t>
            </a:r>
          </a:p>
          <a:p>
            <a:pPr marL="171450" indent="-171450" eaLnBrk="1" hangingPunct="1">
              <a:lnSpc>
                <a:spcPct val="90000"/>
              </a:lnSpc>
              <a:buFontTx/>
              <a:buChar char="•"/>
            </a:pPr>
            <a:r>
              <a:rPr lang="es-ES" altLang="es-ES_tradnl" b="0" u="sng" dirty="0">
                <a:ea typeface="ＭＳ Ｐゴシック" charset="-128"/>
              </a:rPr>
              <a:t>Atelectasias por </a:t>
            </a:r>
            <a:r>
              <a:rPr lang="es-ES" altLang="es-ES_tradnl" b="0" u="sng" dirty="0" err="1">
                <a:ea typeface="ＭＳ Ｐゴシック" charset="-128"/>
              </a:rPr>
              <a:t>desnitrogenación</a:t>
            </a:r>
            <a:r>
              <a:rPr lang="es-ES" altLang="es-ES_tradnl" b="0" u="sng" dirty="0">
                <a:ea typeface="ＭＳ Ｐゴシック" charset="-128"/>
              </a:rPr>
              <a:t>: cuando se administra oxígeno al 100% el nitrógeno es eliminado del organismo en pocos minutos, lo que puede provocar el colapso de los alvéolos </a:t>
            </a:r>
            <a:r>
              <a:rPr lang="es-ES" altLang="es-ES_tradnl" b="0" u="sng" dirty="0" err="1">
                <a:ea typeface="ＭＳ Ｐゴシック" charset="-128"/>
              </a:rPr>
              <a:t>hipoventilados</a:t>
            </a:r>
            <a:r>
              <a:rPr lang="es-ES" altLang="es-ES_tradnl" b="0" u="sng" dirty="0">
                <a:ea typeface="ＭＳ Ｐゴシック" charset="-128"/>
              </a:rPr>
              <a:t> que dependían del volumen de nitrógeno para permanecer por arriba del volumen crítico. </a:t>
            </a:r>
          </a:p>
          <a:p>
            <a:pPr marL="171450" indent="-171450" eaLnBrk="1" hangingPunct="1">
              <a:lnSpc>
                <a:spcPct val="90000"/>
              </a:lnSpc>
              <a:buFontTx/>
              <a:buChar char="•"/>
            </a:pPr>
            <a:r>
              <a:rPr lang="es-ES" altLang="es-ES_tradnl" b="0" dirty="0">
                <a:ea typeface="ＭＳ Ｐゴシック" charset="-128"/>
              </a:rPr>
              <a:t>En RN: la vascularización de la retina no finaliza hasta el primer mes de vida. Durante este periodo el oxígeno produce vasoconstricción retiniana con obliteración de los vasos más inmaduros. La posterior exposición al aire producirá retinopatía proliferativa. </a:t>
            </a:r>
          </a:p>
          <a:p>
            <a:pPr marL="171450" indent="-171450">
              <a:buFontTx/>
              <a:buChar char="•"/>
            </a:pPr>
            <a:endParaRPr lang="es-ES" altLang="es-ES_tradnl" b="0" dirty="0">
              <a:ea typeface="ＭＳ Ｐゴシック" charset="-128"/>
            </a:endParaRPr>
          </a:p>
        </p:txBody>
      </p:sp>
      <p:sp>
        <p:nvSpPr>
          <p:cNvPr id="3174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13CFD38-70FC-3E4C-8918-7D72BC023E4F}" type="slidenum">
              <a:rPr lang="es-ES" altLang="es-ES_tradnl" sz="1200"/>
              <a:pPr eaLnBrk="1" hangingPunct="1"/>
              <a:t>10</a:t>
            </a:fld>
            <a:endParaRPr lang="es-ES" altLang="es-ES_tradnl" sz="1200"/>
          </a:p>
        </p:txBody>
      </p:sp>
    </p:spTree>
    <p:extLst>
      <p:ext uri="{BB962C8B-B14F-4D97-AF65-F5344CB8AC3E}">
        <p14:creationId xmlns:p14="http://schemas.microsoft.com/office/powerpoint/2010/main" val="1923273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_tradnl" dirty="0">
                <a:ea typeface="ＭＳ Ｐゴシック" charset="-128"/>
              </a:rPr>
              <a:t>El estímulo más importante para el control de la ventilación es la PCO2 de la sangre arterial y normalmente el estímulo </a:t>
            </a:r>
            <a:r>
              <a:rPr lang="es-ES" altLang="es-ES_tradnl" dirty="0" err="1">
                <a:ea typeface="ＭＳ Ｐゴシック" charset="-128"/>
              </a:rPr>
              <a:t>hipoxémico</a:t>
            </a:r>
            <a:r>
              <a:rPr lang="es-ES" altLang="es-ES_tradnl" dirty="0">
                <a:ea typeface="ＭＳ Ｐゴシック" charset="-128"/>
              </a:rPr>
              <a:t> en el control de la ventilación es escaso.</a:t>
            </a:r>
          </a:p>
          <a:p>
            <a:pPr eaLnBrk="1" hangingPunct="1"/>
            <a:r>
              <a:rPr lang="es-ES" altLang="es-ES_tradnl" dirty="0">
                <a:ea typeface="ＭＳ Ｐゴシック" charset="-128"/>
              </a:rPr>
              <a:t>Sin embargo, en pacientes con patrón ventilatorio obstructivo severo, el estímulo </a:t>
            </a:r>
            <a:r>
              <a:rPr lang="es-ES" altLang="es-ES_tradnl" dirty="0" err="1">
                <a:ea typeface="ＭＳ Ｐゴシック" charset="-128"/>
              </a:rPr>
              <a:t>hipoxémico</a:t>
            </a:r>
            <a:r>
              <a:rPr lang="es-ES" altLang="es-ES_tradnl" dirty="0">
                <a:ea typeface="ＭＳ Ｐゴシック" charset="-128"/>
              </a:rPr>
              <a:t> de la ventilación adquiere mucha importancia. En ellos la hipercapnia es crónica, esto es, compensada, con lo que el PH del líquido cefalorraquídeo (que estimula a los quimiorreceptores centrales en presencia de </a:t>
            </a:r>
            <a:r>
              <a:rPr lang="es-ES" altLang="es-ES_tradnl" dirty="0" err="1">
                <a:ea typeface="ＭＳ Ｐゴシック" charset="-128"/>
              </a:rPr>
              <a:t>acidemia</a:t>
            </a:r>
            <a:r>
              <a:rPr lang="es-ES" altLang="es-ES_tradnl" dirty="0">
                <a:ea typeface="ＭＳ Ｐゴシック" charset="-128"/>
              </a:rPr>
              <a:t>) es normal, perdiendo eficacia el estímulo </a:t>
            </a:r>
            <a:r>
              <a:rPr lang="es-ES" altLang="es-ES_tradnl" dirty="0" err="1">
                <a:ea typeface="ＭＳ Ｐゴシック" charset="-128"/>
              </a:rPr>
              <a:t>hipercápnico</a:t>
            </a:r>
            <a:r>
              <a:rPr lang="es-ES" altLang="es-ES_tradnl" dirty="0">
                <a:ea typeface="ＭＳ Ｐゴシック" charset="-128"/>
              </a:rPr>
              <a:t>. Por lo tanto el principal estímulo de la ventilación en estos pacientes es la hipoxemia arterial. En consecuencia la administración de FiO2 altas a estos enfermos, puede deprimir mucho la ventilación (por disminución del estímulo </a:t>
            </a:r>
            <a:r>
              <a:rPr lang="es-ES" altLang="es-ES_tradnl" dirty="0" err="1">
                <a:ea typeface="ＭＳ Ｐゴシック" charset="-128"/>
              </a:rPr>
              <a:t>hipoxémico</a:t>
            </a:r>
            <a:r>
              <a:rPr lang="es-ES" altLang="es-ES_tradnl" dirty="0">
                <a:ea typeface="ＭＳ Ｐゴシック" charset="-128"/>
              </a:rPr>
              <a:t>). </a:t>
            </a:r>
          </a:p>
          <a:p>
            <a:pPr eaLnBrk="1" hangingPunct="1"/>
            <a:endParaRPr lang="es-ES" altLang="es-ES_tradnl" dirty="0">
              <a:ea typeface="ＭＳ Ｐゴシック" charset="-128"/>
            </a:endParaRPr>
          </a:p>
          <a:p>
            <a:pPr eaLnBrk="1" hangingPunct="1"/>
            <a:r>
              <a:rPr lang="es-ES" altLang="es-ES_tradnl" dirty="0">
                <a:ea typeface="ＭＳ Ｐゴシック" charset="-128"/>
              </a:rPr>
              <a:t>Los individuos con EPOC retienen naturalmente niveles más elevados de CO</a:t>
            </a:r>
            <a:r>
              <a:rPr lang="es-ES" altLang="es-ES_tradnl" baseline="-25000" dirty="0">
                <a:ea typeface="ＭＳ Ｐゴシック" charset="-128"/>
              </a:rPr>
              <a:t>2 </a:t>
            </a:r>
            <a:r>
              <a:rPr lang="es-ES" altLang="es-ES_tradnl" dirty="0">
                <a:ea typeface="ＭＳ Ｐゴシック" charset="-128"/>
              </a:rPr>
              <a:t>debido a la desestructuración alveolar. Estos individuos desarrollan tolerancia a niveles elevados de CO</a:t>
            </a:r>
            <a:r>
              <a:rPr lang="es-ES" altLang="es-ES_tradnl" baseline="-25000" dirty="0">
                <a:ea typeface="ＭＳ Ｐゴシック" charset="-128"/>
              </a:rPr>
              <a:t>2</a:t>
            </a:r>
            <a:r>
              <a:rPr lang="es-ES" altLang="es-ES_tradnl" dirty="0">
                <a:ea typeface="ＭＳ Ｐゴシック" charset="-128"/>
              </a:rPr>
              <a:t>  y en estos casos, el estímulo  para la respiración pasa a ser la reducción de los niveles de O</a:t>
            </a:r>
            <a:r>
              <a:rPr lang="es-ES" altLang="es-ES_tradnl" baseline="-25000" dirty="0">
                <a:ea typeface="ＭＳ Ｐゴシック" charset="-128"/>
              </a:rPr>
              <a:t>2</a:t>
            </a:r>
            <a:r>
              <a:rPr lang="es-ES" altLang="es-ES_tradnl" dirty="0">
                <a:ea typeface="ＭＳ Ｐゴシック" charset="-128"/>
              </a:rPr>
              <a:t>. La administración de concentraciones elevadas de O</a:t>
            </a:r>
            <a:r>
              <a:rPr lang="es-ES" altLang="es-ES_tradnl" baseline="-25000" dirty="0">
                <a:ea typeface="ＭＳ Ｐゴシック" charset="-128"/>
              </a:rPr>
              <a:t>2</a:t>
            </a:r>
            <a:r>
              <a:rPr lang="es-ES" altLang="es-ES_tradnl" dirty="0">
                <a:ea typeface="ＭＳ Ｐゴシック" charset="-128"/>
              </a:rPr>
              <a:t> podría disminuir seriamente el estímulo respiratorio, especialmente por la noche.</a:t>
            </a:r>
            <a:endParaRPr lang="es-ES_tradnl" altLang="es-ES_tradnl" dirty="0">
              <a:ea typeface="ＭＳ Ｐゴシック" charset="-128"/>
            </a:endParaRPr>
          </a:p>
          <a:p>
            <a:pPr eaLnBrk="1" hangingPunct="1"/>
            <a:endParaRPr lang="es-ES" altLang="es-ES_tradnl" dirty="0">
              <a:ea typeface="ＭＳ Ｐゴシック" charset="-128"/>
            </a:endParaRPr>
          </a:p>
          <a:p>
            <a:pPr eaLnBrk="1" hangingPunct="1"/>
            <a:endParaRPr lang="es-ES" altLang="es-ES_tradnl" dirty="0">
              <a:ea typeface="ＭＳ Ｐゴシック" charset="-128"/>
            </a:endParaRPr>
          </a:p>
          <a:p>
            <a:pPr eaLnBrk="1" hangingPunct="1"/>
            <a:r>
              <a:rPr lang="es-ES" altLang="es-ES_tradnl" dirty="0">
                <a:ea typeface="ＭＳ Ｐゴシック" charset="-128"/>
              </a:rPr>
              <a:t>En los ancianos, los pulmones tienen menor capacidad de expeler CO</a:t>
            </a:r>
            <a:r>
              <a:rPr lang="es-ES" altLang="es-ES_tradnl" baseline="-25000" dirty="0">
                <a:ea typeface="ＭＳ Ｐゴシック" charset="-128"/>
              </a:rPr>
              <a:t>2</a:t>
            </a:r>
            <a:r>
              <a:rPr lang="es-ES" altLang="es-ES_tradnl" dirty="0">
                <a:ea typeface="ＭＳ Ｐゴシック" charset="-128"/>
              </a:rPr>
              <a:t>, lo cual aumenta los niveles corporales. La administración de concentraciones elevadas de O</a:t>
            </a:r>
            <a:r>
              <a:rPr lang="es-ES" altLang="es-ES_tradnl" baseline="-25000" dirty="0">
                <a:ea typeface="ＭＳ Ｐゴシック" charset="-128"/>
              </a:rPr>
              <a:t>2</a:t>
            </a:r>
            <a:r>
              <a:rPr lang="es-ES" altLang="es-ES_tradnl" dirty="0">
                <a:ea typeface="ＭＳ Ｐゴシック" charset="-128"/>
              </a:rPr>
              <a:t> eleva el nivel de O</a:t>
            </a:r>
            <a:r>
              <a:rPr lang="es-ES" altLang="es-ES_tradnl" baseline="-25000" dirty="0">
                <a:ea typeface="ＭＳ Ｐゴシック" charset="-128"/>
              </a:rPr>
              <a:t>2</a:t>
            </a:r>
            <a:r>
              <a:rPr lang="es-ES" altLang="es-ES_tradnl" dirty="0">
                <a:ea typeface="ＭＳ Ｐゴシック" charset="-128"/>
              </a:rPr>
              <a:t> en la sangre e inducen al centro respiratorio cerebral a disminuir la frecuencia respiratoria. Esto, a su vez, incrementa aún más los niveles de CO</a:t>
            </a:r>
            <a:r>
              <a:rPr lang="es-ES" altLang="es-ES_tradnl" baseline="-25000" dirty="0">
                <a:ea typeface="ＭＳ Ｐゴシック" charset="-128"/>
              </a:rPr>
              <a:t>2</a:t>
            </a:r>
            <a:r>
              <a:rPr lang="es-ES" altLang="es-ES_tradnl" dirty="0">
                <a:ea typeface="ＭＳ Ｐゴシック" charset="-128"/>
              </a:rPr>
              <a:t>  corporales y puede inducir a narcosis, y posiblemente a la muerte.</a:t>
            </a:r>
            <a:endParaRPr lang="es-ES_tradnl" altLang="es-ES_tradnl" dirty="0">
              <a:ea typeface="ＭＳ Ｐゴシック" charset="-128"/>
            </a:endParaRPr>
          </a:p>
          <a:p>
            <a:pPr eaLnBrk="1" hangingPunct="1"/>
            <a:endParaRPr lang="es-ES" altLang="es-ES_tradnl" dirty="0">
              <a:ea typeface="ＭＳ Ｐゴシック" charset="-128"/>
            </a:endParaRPr>
          </a:p>
          <a:p>
            <a:pPr eaLnBrk="1" hangingPunct="1"/>
            <a:endParaRPr lang="es-ES" altLang="es-ES_tradnl" dirty="0">
              <a:ea typeface="ＭＳ Ｐゴシック" charset="-128"/>
            </a:endParaRPr>
          </a:p>
        </p:txBody>
      </p:sp>
      <p:sp>
        <p:nvSpPr>
          <p:cNvPr id="3379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8951798-2380-3943-96A6-8F025C7B8AFF}" type="slidenum">
              <a:rPr lang="es-ES" altLang="es-ES_tradnl" sz="1200"/>
              <a:pPr eaLnBrk="1" hangingPunct="1"/>
              <a:t>11</a:t>
            </a:fld>
            <a:endParaRPr lang="es-ES" altLang="es-ES_tradnl" sz="1200"/>
          </a:p>
        </p:txBody>
      </p:sp>
    </p:spTree>
    <p:extLst>
      <p:ext uri="{BB962C8B-B14F-4D97-AF65-F5344CB8AC3E}">
        <p14:creationId xmlns:p14="http://schemas.microsoft.com/office/powerpoint/2010/main" val="102638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45C7EFC-EEE9-49D7-A7EB-F24B2B546A5A}" type="slidenum">
              <a:rPr lang="es-ES" altLang="es-ES"/>
              <a:pPr>
                <a:defRPr/>
              </a:pPr>
              <a:t>‹Nº›</a:t>
            </a:fld>
            <a:endParaRPr lang="es-ES" altLang="es-ES"/>
          </a:p>
        </p:txBody>
      </p:sp>
    </p:spTree>
    <p:extLst>
      <p:ext uri="{BB962C8B-B14F-4D97-AF65-F5344CB8AC3E}">
        <p14:creationId xmlns:p14="http://schemas.microsoft.com/office/powerpoint/2010/main" val="287055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016BB9C-9BB1-4052-BE07-179A1BCDFFF5}" type="slidenum">
              <a:rPr lang="es-ES" altLang="es-ES"/>
              <a:pPr>
                <a:defRPr/>
              </a:pPr>
              <a:t>‹Nº›</a:t>
            </a:fld>
            <a:endParaRPr lang="es-ES" altLang="es-ES"/>
          </a:p>
        </p:txBody>
      </p:sp>
    </p:spTree>
    <p:extLst>
      <p:ext uri="{BB962C8B-B14F-4D97-AF65-F5344CB8AC3E}">
        <p14:creationId xmlns:p14="http://schemas.microsoft.com/office/powerpoint/2010/main" val="2282995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3C7B2C-980E-4715-A408-B6F7E805A427}" type="slidenum">
              <a:rPr lang="es-ES" altLang="es-ES"/>
              <a:pPr>
                <a:defRPr/>
              </a:pPr>
              <a:t>‹Nº›</a:t>
            </a:fld>
            <a:endParaRPr lang="es-ES" altLang="es-ES"/>
          </a:p>
        </p:txBody>
      </p:sp>
    </p:spTree>
    <p:extLst>
      <p:ext uri="{BB962C8B-B14F-4D97-AF65-F5344CB8AC3E}">
        <p14:creationId xmlns:p14="http://schemas.microsoft.com/office/powerpoint/2010/main" val="188522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4CF7443-542D-4C5E-8E1B-9B5F42E907AD}" type="slidenum">
              <a:rPr lang="es-ES" altLang="es-ES"/>
              <a:pPr>
                <a:defRPr/>
              </a:pPr>
              <a:t>‹Nº›</a:t>
            </a:fld>
            <a:endParaRPr lang="es-ES" altLang="es-ES"/>
          </a:p>
        </p:txBody>
      </p:sp>
    </p:spTree>
    <p:extLst>
      <p:ext uri="{BB962C8B-B14F-4D97-AF65-F5344CB8AC3E}">
        <p14:creationId xmlns:p14="http://schemas.microsoft.com/office/powerpoint/2010/main" val="97275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A57ECC6-D77A-4AB9-9FEC-9F2B9E9D013B}" type="slidenum">
              <a:rPr lang="es-ES" altLang="es-ES"/>
              <a:pPr>
                <a:defRPr/>
              </a:pPr>
              <a:t>‹Nº›</a:t>
            </a:fld>
            <a:endParaRPr lang="es-ES" altLang="es-ES"/>
          </a:p>
        </p:txBody>
      </p:sp>
    </p:spTree>
    <p:extLst>
      <p:ext uri="{BB962C8B-B14F-4D97-AF65-F5344CB8AC3E}">
        <p14:creationId xmlns:p14="http://schemas.microsoft.com/office/powerpoint/2010/main" val="2846306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0F865AD-3D4E-4EC8-99B0-D5AA69FFF981}" type="slidenum">
              <a:rPr lang="es-ES" altLang="es-ES"/>
              <a:pPr>
                <a:defRPr/>
              </a:pPr>
              <a:t>‹Nº›</a:t>
            </a:fld>
            <a:endParaRPr lang="es-ES" altLang="es-ES"/>
          </a:p>
        </p:txBody>
      </p:sp>
    </p:spTree>
    <p:extLst>
      <p:ext uri="{BB962C8B-B14F-4D97-AF65-F5344CB8AC3E}">
        <p14:creationId xmlns:p14="http://schemas.microsoft.com/office/powerpoint/2010/main" val="77192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4F964E4B-7B32-49A1-BC15-6ABCF39080F2}" type="slidenum">
              <a:rPr lang="es-ES" altLang="es-ES"/>
              <a:pPr>
                <a:defRPr/>
              </a:pPr>
              <a:t>‹Nº›</a:t>
            </a:fld>
            <a:endParaRPr lang="es-ES" altLang="es-ES"/>
          </a:p>
        </p:txBody>
      </p:sp>
    </p:spTree>
    <p:extLst>
      <p:ext uri="{BB962C8B-B14F-4D97-AF65-F5344CB8AC3E}">
        <p14:creationId xmlns:p14="http://schemas.microsoft.com/office/powerpoint/2010/main" val="330999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4652BA43-90AA-422B-B179-924829B3AF39}" type="slidenum">
              <a:rPr lang="es-ES" altLang="es-ES"/>
              <a:pPr>
                <a:defRPr/>
              </a:pPr>
              <a:t>‹Nº›</a:t>
            </a:fld>
            <a:endParaRPr lang="es-ES" altLang="es-ES"/>
          </a:p>
        </p:txBody>
      </p:sp>
    </p:spTree>
    <p:extLst>
      <p:ext uri="{BB962C8B-B14F-4D97-AF65-F5344CB8AC3E}">
        <p14:creationId xmlns:p14="http://schemas.microsoft.com/office/powerpoint/2010/main" val="244940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4D4F4A85-E0E4-44D0-AF04-51E1055F2098}" type="slidenum">
              <a:rPr lang="es-ES" altLang="es-ES"/>
              <a:pPr>
                <a:defRPr/>
              </a:pPr>
              <a:t>‹Nº›</a:t>
            </a:fld>
            <a:endParaRPr lang="es-ES" altLang="es-ES"/>
          </a:p>
        </p:txBody>
      </p:sp>
    </p:spTree>
    <p:extLst>
      <p:ext uri="{BB962C8B-B14F-4D97-AF65-F5344CB8AC3E}">
        <p14:creationId xmlns:p14="http://schemas.microsoft.com/office/powerpoint/2010/main" val="73140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233E79C-DAD3-497B-85BC-A1B6C697BFD3}" type="slidenum">
              <a:rPr lang="es-ES" altLang="es-ES"/>
              <a:pPr>
                <a:defRPr/>
              </a:pPr>
              <a:t>‹Nº›</a:t>
            </a:fld>
            <a:endParaRPr lang="es-ES" altLang="es-ES"/>
          </a:p>
        </p:txBody>
      </p:sp>
    </p:spTree>
    <p:extLst>
      <p:ext uri="{BB962C8B-B14F-4D97-AF65-F5344CB8AC3E}">
        <p14:creationId xmlns:p14="http://schemas.microsoft.com/office/powerpoint/2010/main" val="340972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A7D6A58-F6D1-4EA5-9BEC-0E6C3FA0A85D}" type="slidenum">
              <a:rPr lang="es-ES" altLang="es-ES"/>
              <a:pPr>
                <a:defRPr/>
              </a:pPr>
              <a:t>‹Nº›</a:t>
            </a:fld>
            <a:endParaRPr lang="es-ES" altLang="es-ES"/>
          </a:p>
        </p:txBody>
      </p:sp>
    </p:spTree>
    <p:extLst>
      <p:ext uri="{BB962C8B-B14F-4D97-AF65-F5344CB8AC3E}">
        <p14:creationId xmlns:p14="http://schemas.microsoft.com/office/powerpoint/2010/main" val="81783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s-E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s-E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0D8126F-8FC7-460C-96A8-5BB8DD56599A}"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jaminaya59@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www.e-mergencia.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Line 11"/>
          <p:cNvSpPr>
            <a:spLocks noChangeShapeType="1"/>
          </p:cNvSpPr>
          <p:nvPr/>
        </p:nvSpPr>
        <p:spPr bwMode="auto">
          <a:xfrm>
            <a:off x="1524000" y="2492375"/>
            <a:ext cx="9144000"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s-ES">
              <a:latin typeface="Arial" charset="0"/>
              <a:ea typeface="ＭＳ Ｐゴシック" charset="0"/>
            </a:endParaRPr>
          </a:p>
        </p:txBody>
      </p:sp>
      <p:sp>
        <p:nvSpPr>
          <p:cNvPr id="2060" name="Rectangle 12"/>
          <p:cNvSpPr>
            <a:spLocks noGrp="1" noChangeArrowheads="1"/>
          </p:cNvSpPr>
          <p:nvPr>
            <p:ph type="ctrTitle"/>
          </p:nvPr>
        </p:nvSpPr>
        <p:spPr>
          <a:xfrm>
            <a:off x="1847851" y="2852739"/>
            <a:ext cx="8352605" cy="1470025"/>
          </a:xfrm>
        </p:spPr>
        <p:txBody>
          <a:bodyPr/>
          <a:lstStyle/>
          <a:p>
            <a:pPr eaLnBrk="1" hangingPunct="1">
              <a:defRPr/>
            </a:pPr>
            <a:r>
              <a:rPr lang="es-ES" altLang="es-ES" dirty="0">
                <a:solidFill>
                  <a:srgbClr val="000066"/>
                </a:solidFill>
              </a:rPr>
              <a:t>Nociones básicas en oxigenoterapia</a:t>
            </a:r>
          </a:p>
        </p:txBody>
      </p:sp>
      <p:pic>
        <p:nvPicPr>
          <p:cNvPr id="4100"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196850"/>
            <a:ext cx="53276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Logotipo gtvm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349250"/>
            <a:ext cx="14144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4061619" y="4883676"/>
            <a:ext cx="40687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50000"/>
              </a:spcBef>
              <a:buClrTx/>
              <a:buSzTx/>
              <a:buFontTx/>
              <a:buNone/>
              <a:defRPr/>
            </a:pPr>
            <a:r>
              <a:rPr lang="es-ES_tradnl" altLang="es-ES" sz="2400" dirty="0" err="1">
                <a:solidFill>
                  <a:srgbClr val="000066"/>
                </a:solidFill>
                <a:latin typeface="+mj-lt"/>
              </a:rPr>
              <a:t>Jos</a:t>
            </a:r>
            <a:r>
              <a:rPr lang="es-ES" altLang="es-ES" sz="2400" dirty="0">
                <a:solidFill>
                  <a:srgbClr val="000066"/>
                </a:solidFill>
                <a:latin typeface="+mj-lt"/>
              </a:rPr>
              <a:t>é Antonio </a:t>
            </a:r>
            <a:r>
              <a:rPr lang="es-ES" altLang="es-ES" sz="2400" dirty="0" err="1">
                <a:solidFill>
                  <a:srgbClr val="000066"/>
                </a:solidFill>
                <a:latin typeface="+mj-lt"/>
              </a:rPr>
              <a:t>Minaya</a:t>
            </a:r>
            <a:r>
              <a:rPr lang="es-ES" altLang="es-ES" sz="2400" dirty="0">
                <a:solidFill>
                  <a:srgbClr val="000066"/>
                </a:solidFill>
                <a:latin typeface="+mj-lt"/>
              </a:rPr>
              <a:t> García</a:t>
            </a:r>
            <a:endParaRPr lang="es-ES_tradnl" altLang="es-ES" sz="2400" dirty="0">
              <a:solidFill>
                <a:srgbClr val="000066"/>
              </a:solidFill>
              <a:latin typeface="+mj-lt"/>
            </a:endParaRPr>
          </a:p>
          <a:p>
            <a:pPr algn="ctr" eaLnBrk="1" hangingPunct="1">
              <a:spcBef>
                <a:spcPct val="50000"/>
              </a:spcBef>
              <a:buClrTx/>
              <a:buSzTx/>
              <a:buFontTx/>
              <a:buNone/>
              <a:defRPr/>
            </a:pPr>
            <a:r>
              <a:rPr lang="es-ES_tradnl" altLang="es-ES" sz="1800" dirty="0">
                <a:solidFill>
                  <a:schemeClr val="accent2"/>
                </a:solidFill>
                <a:latin typeface="+mj-lt"/>
                <a:hlinkClick r:id="rId4"/>
              </a:rPr>
              <a:t>jaminaya59@gmail.com</a:t>
            </a:r>
            <a:endParaRPr lang="es-ES_tradnl" altLang="es-ES" sz="1800" dirty="0">
              <a:solidFill>
                <a:schemeClr val="accent2"/>
              </a:solidFill>
              <a:latin typeface="+mj-lt"/>
            </a:endParaRPr>
          </a:p>
          <a:p>
            <a:pPr algn="ctr" eaLnBrk="1" hangingPunct="1">
              <a:spcBef>
                <a:spcPct val="50000"/>
              </a:spcBef>
              <a:buClrTx/>
              <a:buSzTx/>
              <a:buFontTx/>
              <a:buNone/>
              <a:defRPr/>
            </a:pPr>
            <a:r>
              <a:rPr lang="es-ES_tradnl" altLang="es-ES" sz="1800" dirty="0">
                <a:solidFill>
                  <a:srgbClr val="000066"/>
                </a:solidFill>
                <a:latin typeface="+mj-lt"/>
              </a:rPr>
              <a:t>Servicio de Urgencias Canario (SUC) Las Palmas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87575" y="1700213"/>
            <a:ext cx="8229600" cy="4525962"/>
          </a:xfrm>
        </p:spPr>
        <p:txBody>
          <a:bodyPr/>
          <a:lstStyle/>
          <a:p>
            <a:pPr eaLnBrk="1" hangingPunct="1"/>
            <a:r>
              <a:rPr lang="es-ES_tradnl" altLang="es-ES_tradnl" sz="2800" dirty="0">
                <a:solidFill>
                  <a:srgbClr val="000090"/>
                </a:solidFill>
                <a:latin typeface="+mj-lt"/>
              </a:rPr>
              <a:t>A concentraciones &gt; 60% durante más de 24 h.</a:t>
            </a:r>
            <a:endParaRPr lang="es-ES_tradnl" altLang="es-ES_tradnl" sz="2800" u="sng" dirty="0">
              <a:solidFill>
                <a:srgbClr val="000090"/>
              </a:solidFill>
              <a:latin typeface="+mj-lt"/>
            </a:endParaRPr>
          </a:p>
          <a:p>
            <a:pPr eaLnBrk="1" hangingPunct="1">
              <a:lnSpc>
                <a:spcPct val="110000"/>
              </a:lnSpc>
            </a:pPr>
            <a:r>
              <a:rPr lang="es-ES_tradnl" altLang="es-ES_tradnl" sz="2800" dirty="0">
                <a:solidFill>
                  <a:srgbClr val="000090"/>
                </a:solidFill>
                <a:latin typeface="+mj-lt"/>
              </a:rPr>
              <a:t>Depresión de la ventilación alveolar</a:t>
            </a:r>
          </a:p>
          <a:p>
            <a:pPr eaLnBrk="1" hangingPunct="1">
              <a:lnSpc>
                <a:spcPct val="110000"/>
              </a:lnSpc>
            </a:pPr>
            <a:r>
              <a:rPr lang="es-ES_tradnl" altLang="es-ES_tradnl" sz="2800" b="1" dirty="0">
                <a:solidFill>
                  <a:srgbClr val="000090"/>
                </a:solidFill>
                <a:latin typeface="+mj-lt"/>
              </a:rPr>
              <a:t>Atelectasias de reabsorción</a:t>
            </a:r>
          </a:p>
          <a:p>
            <a:pPr eaLnBrk="1" hangingPunct="1">
              <a:lnSpc>
                <a:spcPct val="110000"/>
              </a:lnSpc>
            </a:pPr>
            <a:r>
              <a:rPr lang="es-ES_tradnl" altLang="es-ES_tradnl" sz="2800" dirty="0">
                <a:solidFill>
                  <a:srgbClr val="000090"/>
                </a:solidFill>
                <a:latin typeface="+mj-lt"/>
              </a:rPr>
              <a:t>Edema y fibrosis pulmonar</a:t>
            </a:r>
          </a:p>
          <a:p>
            <a:pPr eaLnBrk="1" hangingPunct="1">
              <a:lnSpc>
                <a:spcPct val="110000"/>
              </a:lnSpc>
            </a:pPr>
            <a:r>
              <a:rPr lang="es-ES_tradnl" altLang="es-ES_tradnl" sz="2800" dirty="0">
                <a:solidFill>
                  <a:srgbClr val="000090"/>
                </a:solidFill>
                <a:latin typeface="+mj-lt"/>
              </a:rPr>
              <a:t>Retinopatía (en prematuros)</a:t>
            </a:r>
          </a:p>
          <a:p>
            <a:pPr eaLnBrk="1" hangingPunct="1">
              <a:lnSpc>
                <a:spcPct val="110000"/>
              </a:lnSpc>
            </a:pPr>
            <a:r>
              <a:rPr lang="es-ES_tradnl" altLang="es-ES_tradnl" sz="2800" dirty="0">
                <a:solidFill>
                  <a:srgbClr val="000090"/>
                </a:solidFill>
                <a:latin typeface="+mj-lt"/>
              </a:rPr>
              <a:t>Disminución de la concentración de </a:t>
            </a:r>
            <a:r>
              <a:rPr lang="es-ES_tradnl" altLang="es-ES_tradnl" sz="2800" dirty="0" err="1">
                <a:solidFill>
                  <a:srgbClr val="000090"/>
                </a:solidFill>
                <a:latin typeface="+mj-lt"/>
              </a:rPr>
              <a:t>Hb</a:t>
            </a:r>
            <a:endParaRPr lang="es-ES" altLang="es-ES_tradnl" sz="2800" dirty="0">
              <a:solidFill>
                <a:srgbClr val="000090"/>
              </a:solidFill>
              <a:latin typeface="+mj-lt"/>
            </a:endParaRPr>
          </a:p>
        </p:txBody>
      </p:sp>
      <p:sp>
        <p:nvSpPr>
          <p:cNvPr id="8" name="Título 1"/>
          <p:cNvSpPr>
            <a:spLocks noGrp="1"/>
          </p:cNvSpPr>
          <p:nvPr>
            <p:ph type="title"/>
          </p:nvPr>
        </p:nvSpPr>
        <p:spPr>
          <a:xfrm>
            <a:off x="1847528" y="0"/>
            <a:ext cx="8820472" cy="908720"/>
          </a:xfrm>
        </p:spPr>
        <p:txBody>
          <a:bodyPr/>
          <a:lstStyle/>
          <a:p>
            <a:pPr eaLnBrk="1" hangingPunct="1">
              <a:defRPr/>
            </a:pPr>
            <a:r>
              <a:rPr lang="es-ES" sz="4000" dirty="0">
                <a:solidFill>
                  <a:srgbClr val="000090"/>
                </a:solidFill>
                <a:cs typeface="Century Gothic"/>
              </a:rPr>
              <a:t>Toxicidad del O</a:t>
            </a:r>
            <a:r>
              <a:rPr lang="es-ES" sz="4000" baseline="-25000" dirty="0">
                <a:solidFill>
                  <a:srgbClr val="000090"/>
                </a:solidFill>
                <a:cs typeface="Century Gothic"/>
              </a:rPr>
              <a:t>2</a:t>
            </a:r>
            <a:endParaRPr lang="es-ES" sz="4000" dirty="0">
              <a:solidFill>
                <a:srgbClr val="000090"/>
              </a:solidFill>
              <a:cs typeface="Century Gothic"/>
            </a:endParaRPr>
          </a:p>
        </p:txBody>
      </p:sp>
    </p:spTree>
    <p:extLst>
      <p:ext uri="{BB962C8B-B14F-4D97-AF65-F5344CB8AC3E}">
        <p14:creationId xmlns:p14="http://schemas.microsoft.com/office/powerpoint/2010/main" val="46060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847528" y="0"/>
            <a:ext cx="8820472" cy="908720"/>
          </a:xfrm>
        </p:spPr>
        <p:txBody>
          <a:bodyPr/>
          <a:lstStyle/>
          <a:p>
            <a:pPr eaLnBrk="1" hangingPunct="1">
              <a:defRPr/>
            </a:pPr>
            <a:r>
              <a:rPr lang="es-ES" sz="4000" dirty="0">
                <a:solidFill>
                  <a:srgbClr val="000090"/>
                </a:solidFill>
                <a:cs typeface="Century Gothic"/>
              </a:rPr>
              <a:t>Precauciones al administrar O</a:t>
            </a:r>
            <a:r>
              <a:rPr lang="es-ES" sz="4000" baseline="-25000" dirty="0">
                <a:solidFill>
                  <a:srgbClr val="000090"/>
                </a:solidFill>
                <a:cs typeface="Century Gothic"/>
              </a:rPr>
              <a:t>2</a:t>
            </a:r>
          </a:p>
        </p:txBody>
      </p:sp>
      <p:sp>
        <p:nvSpPr>
          <p:cNvPr id="10" name="Rectangle 3"/>
          <p:cNvSpPr txBox="1">
            <a:spLocks noChangeArrowheads="1"/>
          </p:cNvSpPr>
          <p:nvPr/>
        </p:nvSpPr>
        <p:spPr bwMode="auto">
          <a:xfrm>
            <a:off x="2424113" y="1835150"/>
            <a:ext cx="4824412" cy="43307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FontTx/>
              <a:buChar char="•"/>
            </a:pPr>
            <a:r>
              <a:rPr lang="es-ES" altLang="es-ES_tradnl" sz="2600" dirty="0">
                <a:solidFill>
                  <a:srgbClr val="000090"/>
                </a:solidFill>
                <a:latin typeface="+mj-lt"/>
              </a:rPr>
              <a:t>Pacientes con hipercapnia crónica (PaCO</a:t>
            </a:r>
            <a:r>
              <a:rPr lang="es-ES" altLang="es-ES_tradnl" sz="2600" baseline="-25000" dirty="0">
                <a:solidFill>
                  <a:srgbClr val="000090"/>
                </a:solidFill>
                <a:latin typeface="+mj-lt"/>
              </a:rPr>
              <a:t>2</a:t>
            </a:r>
            <a:r>
              <a:rPr lang="es-ES" altLang="es-ES_tradnl" sz="2600" dirty="0">
                <a:solidFill>
                  <a:srgbClr val="000090"/>
                </a:solidFill>
                <a:latin typeface="+mj-lt"/>
              </a:rPr>
              <a:t>&gt;44 </a:t>
            </a:r>
            <a:r>
              <a:rPr lang="es-ES" altLang="es-ES_tradnl" sz="2600" dirty="0" err="1">
                <a:solidFill>
                  <a:srgbClr val="000090"/>
                </a:solidFill>
                <a:latin typeface="+mj-lt"/>
              </a:rPr>
              <a:t>mmHg</a:t>
            </a:r>
            <a:r>
              <a:rPr lang="es-ES" altLang="es-ES_tradnl" sz="2600" dirty="0">
                <a:solidFill>
                  <a:srgbClr val="000090"/>
                </a:solidFill>
                <a:latin typeface="+mj-lt"/>
              </a:rPr>
              <a:t>) pueden presentar depresión ventilatoria si reciben concentraciones altas de O</a:t>
            </a:r>
            <a:r>
              <a:rPr lang="es-ES" altLang="es-ES_tradnl" sz="2600" baseline="-25000" dirty="0">
                <a:solidFill>
                  <a:srgbClr val="000090"/>
                </a:solidFill>
                <a:latin typeface="+mj-lt"/>
              </a:rPr>
              <a:t>2</a:t>
            </a:r>
            <a:r>
              <a:rPr lang="es-ES" altLang="es-ES_tradnl" sz="2600" dirty="0">
                <a:solidFill>
                  <a:srgbClr val="000090"/>
                </a:solidFill>
                <a:latin typeface="+mj-lt"/>
              </a:rPr>
              <a:t> </a:t>
            </a:r>
          </a:p>
          <a:p>
            <a:pPr eaLnBrk="1" hangingPunct="1">
              <a:spcBef>
                <a:spcPct val="20000"/>
              </a:spcBef>
              <a:buFontTx/>
              <a:buChar char="•"/>
            </a:pPr>
            <a:endParaRPr lang="es-ES" altLang="es-ES_tradnl" sz="2600" dirty="0">
              <a:latin typeface="+mj-lt"/>
            </a:endParaRPr>
          </a:p>
          <a:p>
            <a:pPr eaLnBrk="1" hangingPunct="1">
              <a:spcBef>
                <a:spcPct val="20000"/>
              </a:spcBef>
              <a:buFontTx/>
              <a:buChar char="•"/>
            </a:pPr>
            <a:r>
              <a:rPr lang="es-ES" altLang="es-ES_tradnl" sz="2600" dirty="0">
                <a:solidFill>
                  <a:srgbClr val="000090"/>
                </a:solidFill>
                <a:latin typeface="+mj-lt"/>
              </a:rPr>
              <a:t>No usar concentraciones mayores de 30%</a:t>
            </a:r>
          </a:p>
        </p:txBody>
      </p:sp>
      <p:pic>
        <p:nvPicPr>
          <p:cNvPr id="2" name="Imagen 1" descr="Musculatura accesori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121" y="1772816"/>
            <a:ext cx="3175197" cy="2112336"/>
          </a:xfrm>
          <a:prstGeom prst="rect">
            <a:avLst/>
          </a:prstGeom>
          <a:ln>
            <a:noFill/>
          </a:ln>
          <a:effectLst>
            <a:softEdge rad="112500"/>
          </a:effectLst>
        </p:spPr>
      </p:pic>
      <p:pic>
        <p:nvPicPr>
          <p:cNvPr id="3" name="Imagen 2" descr="Sin títul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586" y="4005065"/>
            <a:ext cx="2811878" cy="2645461"/>
          </a:xfrm>
          <a:prstGeom prst="rect">
            <a:avLst/>
          </a:prstGeom>
          <a:ln>
            <a:noFill/>
          </a:ln>
          <a:effectLst>
            <a:softEdge rad="112500"/>
          </a:effectLst>
        </p:spPr>
      </p:pic>
      <p:sp>
        <p:nvSpPr>
          <p:cNvPr id="4" name="CuadroTexto 3"/>
          <p:cNvSpPr txBox="1"/>
          <p:nvPr/>
        </p:nvSpPr>
        <p:spPr>
          <a:xfrm>
            <a:off x="8759826" y="4365626"/>
            <a:ext cx="360363" cy="369332"/>
          </a:xfrm>
          <a:prstGeom prst="rect">
            <a:avLst/>
          </a:prstGeom>
          <a:solidFill>
            <a:schemeClr val="accent6">
              <a:lumMod val="20000"/>
              <a:lumOff val="80000"/>
            </a:schemeClr>
          </a:solidFill>
        </p:spPr>
        <p:txBody>
          <a:bodyPr>
            <a:spAutoFit/>
          </a:bodyPr>
          <a:lstStyle/>
          <a:p>
            <a:pPr>
              <a:defRPr/>
            </a:pPr>
            <a:endParaRPr lang="es-ES" dirty="0">
              <a:solidFill>
                <a:srgbClr val="9C9CDF"/>
              </a:solidFill>
              <a:ea typeface="ＭＳ Ｐゴシック" charset="0"/>
              <a:cs typeface="ＭＳ Ｐゴシック" charset="0"/>
            </a:endParaRPr>
          </a:p>
        </p:txBody>
      </p:sp>
    </p:spTree>
    <p:extLst>
      <p:ext uri="{BB962C8B-B14F-4D97-AF65-F5344CB8AC3E}">
        <p14:creationId xmlns:p14="http://schemas.microsoft.com/office/powerpoint/2010/main" val="397563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847850" y="116632"/>
            <a:ext cx="8820150" cy="792088"/>
          </a:xfrm>
        </p:spPr>
        <p:txBody>
          <a:bodyPr/>
          <a:lstStyle/>
          <a:p>
            <a:pPr eaLnBrk="1" hangingPunct="1"/>
            <a:br>
              <a:rPr lang="es-ES" altLang="es-ES_tradnl" sz="3600" dirty="0">
                <a:solidFill>
                  <a:srgbClr val="000066"/>
                </a:solidFill>
                <a:latin typeface="Century Gothic" charset="0"/>
              </a:rPr>
            </a:br>
            <a:r>
              <a:rPr lang="es-ES" altLang="es-ES_tradnl" sz="3200" dirty="0">
                <a:solidFill>
                  <a:srgbClr val="000066"/>
                </a:solidFill>
              </a:rPr>
              <a:t>Riesgos en la manipulación de oxígeno medicinal</a:t>
            </a:r>
            <a:br>
              <a:rPr lang="es-ES_tradnl" altLang="es-ES_tradnl" sz="3600" dirty="0">
                <a:solidFill>
                  <a:srgbClr val="000066"/>
                </a:solidFill>
              </a:rPr>
            </a:br>
            <a:endParaRPr lang="es-ES" altLang="es-ES_tradnl" sz="3600" dirty="0">
              <a:solidFill>
                <a:srgbClr val="000066"/>
              </a:solidFill>
            </a:endParaRPr>
          </a:p>
        </p:txBody>
      </p:sp>
      <p:pic>
        <p:nvPicPr>
          <p:cNvPr id="34820" name="Imagen 3" descr="1st_fig_2_bi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1724026"/>
            <a:ext cx="4176713" cy="2784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821" name="Imagen 5" descr="1st_fig_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0464" y="1716088"/>
            <a:ext cx="3527425" cy="2792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822" name="Imagen 6" descr="1st_fig_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0464" y="4797426"/>
            <a:ext cx="2808287" cy="1871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823" name="Imagen 8" descr="1st_fig_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71813" y="4797426"/>
            <a:ext cx="2952750" cy="184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24" name="Rectángulo 10"/>
          <p:cNvSpPr>
            <a:spLocks noChangeArrowheads="1"/>
          </p:cNvSpPr>
          <p:nvPr/>
        </p:nvSpPr>
        <p:spPr bwMode="auto">
          <a:xfrm>
            <a:off x="1771651" y="6443664"/>
            <a:ext cx="31718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s-ES" altLang="es-ES_tradnl" sz="1800" u="sng">
                <a:hlinkClick r:id="rId7"/>
              </a:rPr>
              <a:t>http://www.e-mergencia.com/</a:t>
            </a:r>
            <a:endParaRPr lang="es-ES_tradnl" altLang="es-ES_tradnl" sz="1800"/>
          </a:p>
        </p:txBody>
      </p:sp>
      <p:sp>
        <p:nvSpPr>
          <p:cNvPr id="34825" name="CuadroTexto 11"/>
          <p:cNvSpPr txBox="1">
            <a:spLocks noChangeArrowheads="1"/>
          </p:cNvSpPr>
          <p:nvPr/>
        </p:nvSpPr>
        <p:spPr bwMode="auto">
          <a:xfrm>
            <a:off x="1847850" y="5508625"/>
            <a:ext cx="1030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s-ES" altLang="es-ES_tradnl" sz="1800">
                <a:solidFill>
                  <a:srgbClr val="000066"/>
                </a:solidFill>
              </a:rPr>
              <a:t>CASO 1</a:t>
            </a:r>
          </a:p>
        </p:txBody>
      </p:sp>
      <p:sp>
        <p:nvSpPr>
          <p:cNvPr id="34826" name="CuadroTexto 12"/>
          <p:cNvSpPr txBox="1">
            <a:spLocks noChangeArrowheads="1"/>
          </p:cNvSpPr>
          <p:nvPr/>
        </p:nvSpPr>
        <p:spPr bwMode="auto">
          <a:xfrm>
            <a:off x="9264650" y="5516564"/>
            <a:ext cx="1030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s-ES" altLang="es-ES_tradnl" sz="1800">
                <a:solidFill>
                  <a:srgbClr val="000066"/>
                </a:solidFill>
              </a:rPr>
              <a:t>CASO 2</a:t>
            </a:r>
          </a:p>
        </p:txBody>
      </p:sp>
    </p:spTree>
    <p:extLst>
      <p:ext uri="{BB962C8B-B14F-4D97-AF65-F5344CB8AC3E}">
        <p14:creationId xmlns:p14="http://schemas.microsoft.com/office/powerpoint/2010/main" val="197772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775520" y="44624"/>
            <a:ext cx="8892480" cy="864096"/>
          </a:xfrm>
        </p:spPr>
        <p:txBody>
          <a:bodyPr/>
          <a:lstStyle/>
          <a:p>
            <a:pPr eaLnBrk="1" hangingPunct="1"/>
            <a:br>
              <a:rPr lang="es-CO" altLang="es-ES_tradnl" sz="3600" dirty="0">
                <a:solidFill>
                  <a:srgbClr val="000090"/>
                </a:solidFill>
              </a:rPr>
            </a:br>
            <a:r>
              <a:rPr lang="es-CO" altLang="es-ES_tradnl" sz="4000" dirty="0">
                <a:solidFill>
                  <a:srgbClr val="000090"/>
                </a:solidFill>
              </a:rPr>
              <a:t>Concepto de hipoxemia e hipoxia</a:t>
            </a:r>
            <a:br>
              <a:rPr lang="es-ES" altLang="es-ES_tradnl" sz="4000" dirty="0">
                <a:solidFill>
                  <a:srgbClr val="000090"/>
                </a:solidFill>
              </a:rPr>
            </a:br>
            <a:endParaRPr lang="es-ES" altLang="es-ES_tradnl" sz="4000" dirty="0">
              <a:solidFill>
                <a:srgbClr val="000090"/>
              </a:solidFill>
            </a:endParaRPr>
          </a:p>
        </p:txBody>
      </p:sp>
      <p:sp>
        <p:nvSpPr>
          <p:cNvPr id="36868" name="Rectángulo 1"/>
          <p:cNvSpPr>
            <a:spLocks noChangeArrowheads="1"/>
          </p:cNvSpPr>
          <p:nvPr/>
        </p:nvSpPr>
        <p:spPr bwMode="auto">
          <a:xfrm>
            <a:off x="2208214" y="1773239"/>
            <a:ext cx="7775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s-ES_tradnl" altLang="es-ES_tradnl" dirty="0">
                <a:solidFill>
                  <a:srgbClr val="000066"/>
                </a:solidFill>
              </a:rPr>
              <a:t>   </a:t>
            </a:r>
            <a:r>
              <a:rPr lang="es-ES_tradnl" altLang="es-ES_tradnl" b="1" u="sng" dirty="0">
                <a:solidFill>
                  <a:srgbClr val="000066"/>
                </a:solidFill>
                <a:latin typeface="+mj-lt"/>
              </a:rPr>
              <a:t>HIPOXEMIA:</a:t>
            </a:r>
            <a:br>
              <a:rPr lang="es-ES_tradnl" altLang="es-ES_tradnl" u="sng" dirty="0">
                <a:solidFill>
                  <a:srgbClr val="000066"/>
                </a:solidFill>
                <a:latin typeface="+mj-lt"/>
              </a:rPr>
            </a:br>
            <a:r>
              <a:rPr lang="es-ES_tradnl" altLang="es-ES_tradnl" dirty="0">
                <a:solidFill>
                  <a:srgbClr val="000066"/>
                </a:solidFill>
                <a:latin typeface="+mj-lt"/>
              </a:rPr>
              <a:t>	</a:t>
            </a:r>
            <a:r>
              <a:rPr lang="es-ES_tradnl" altLang="es-ES_tradnl" b="1" dirty="0">
                <a:solidFill>
                  <a:srgbClr val="000066"/>
                </a:solidFill>
                <a:latin typeface="+mj-lt"/>
              </a:rPr>
              <a:t>-</a:t>
            </a:r>
            <a:r>
              <a:rPr lang="es-ES_tradnl" altLang="es-ES_tradnl" dirty="0">
                <a:solidFill>
                  <a:srgbClr val="000066"/>
                </a:solidFill>
                <a:latin typeface="+mj-lt"/>
              </a:rPr>
              <a:t> </a:t>
            </a:r>
            <a:r>
              <a:rPr lang="es-ES_tradnl" altLang="es-ES_tradnl" dirty="0" err="1">
                <a:solidFill>
                  <a:srgbClr val="000066"/>
                </a:solidFill>
                <a:latin typeface="+mj-lt"/>
              </a:rPr>
              <a:t>Disminición</a:t>
            </a:r>
            <a:r>
              <a:rPr lang="es-ES_tradnl" altLang="es-ES_tradnl" dirty="0">
                <a:solidFill>
                  <a:srgbClr val="000066"/>
                </a:solidFill>
                <a:latin typeface="+mj-lt"/>
              </a:rPr>
              <a:t> de PaO</a:t>
            </a:r>
            <a:r>
              <a:rPr lang="es-ES_tradnl" altLang="es-ES_tradnl" baseline="-25000" dirty="0">
                <a:solidFill>
                  <a:srgbClr val="000066"/>
                </a:solidFill>
                <a:latin typeface="+mj-lt"/>
              </a:rPr>
              <a:t>2</a:t>
            </a:r>
            <a:r>
              <a:rPr lang="es-ES_tradnl" altLang="es-ES_tradnl" dirty="0">
                <a:solidFill>
                  <a:srgbClr val="000066"/>
                </a:solidFill>
                <a:latin typeface="+mj-lt"/>
              </a:rPr>
              <a:t> en la sangre </a:t>
            </a:r>
            <a:br>
              <a:rPr lang="es-ES_tradnl" altLang="es-ES_tradnl" dirty="0">
                <a:solidFill>
                  <a:srgbClr val="000066"/>
                </a:solidFill>
                <a:latin typeface="+mj-lt"/>
              </a:rPr>
            </a:br>
            <a:br>
              <a:rPr lang="es-ES_tradnl" altLang="es-ES_tradnl" dirty="0">
                <a:solidFill>
                  <a:srgbClr val="000066"/>
                </a:solidFill>
                <a:latin typeface="+mj-lt"/>
              </a:rPr>
            </a:br>
            <a:r>
              <a:rPr lang="es-ES_tradnl" altLang="es-ES_tradnl" dirty="0">
                <a:solidFill>
                  <a:srgbClr val="000066"/>
                </a:solidFill>
                <a:latin typeface="+mj-lt"/>
              </a:rPr>
              <a:t>   </a:t>
            </a:r>
            <a:r>
              <a:rPr lang="es-ES_tradnl" altLang="es-ES_tradnl" b="1" u="sng" dirty="0">
                <a:solidFill>
                  <a:srgbClr val="000066"/>
                </a:solidFill>
                <a:latin typeface="+mj-lt"/>
              </a:rPr>
              <a:t>HIPOXIA:</a:t>
            </a:r>
            <a:br>
              <a:rPr lang="es-ES_tradnl" altLang="es-ES_tradnl" b="1" dirty="0">
                <a:solidFill>
                  <a:srgbClr val="000066"/>
                </a:solidFill>
                <a:latin typeface="+mj-lt"/>
              </a:rPr>
            </a:br>
            <a:r>
              <a:rPr lang="es-ES_tradnl" altLang="es-ES_tradnl" b="1" dirty="0">
                <a:solidFill>
                  <a:srgbClr val="000066"/>
                </a:solidFill>
                <a:latin typeface="+mj-lt"/>
              </a:rPr>
              <a:t>	- </a:t>
            </a:r>
            <a:r>
              <a:rPr lang="es-ES_tradnl" altLang="es-ES_tradnl" dirty="0">
                <a:solidFill>
                  <a:srgbClr val="000066"/>
                </a:solidFill>
                <a:latin typeface="+mj-lt"/>
              </a:rPr>
              <a:t>Disminución de O</a:t>
            </a:r>
            <a:r>
              <a:rPr lang="es-ES_tradnl" altLang="es-ES_tradnl" baseline="-25000" dirty="0">
                <a:solidFill>
                  <a:srgbClr val="000066"/>
                </a:solidFill>
                <a:latin typeface="+mj-lt"/>
              </a:rPr>
              <a:t>2</a:t>
            </a:r>
            <a:r>
              <a:rPr lang="es-ES_tradnl" altLang="es-ES_tradnl" dirty="0">
                <a:solidFill>
                  <a:srgbClr val="000066"/>
                </a:solidFill>
                <a:latin typeface="+mj-lt"/>
              </a:rPr>
              <a:t> en los tejidos</a:t>
            </a:r>
            <a:br>
              <a:rPr lang="es-ES_tradnl" altLang="es-ES_tradnl" dirty="0">
                <a:solidFill>
                  <a:srgbClr val="000066"/>
                </a:solidFill>
                <a:latin typeface="Century Gothic" charset="0"/>
              </a:rPr>
            </a:br>
            <a:r>
              <a:rPr lang="es-ES_tradnl" altLang="es-ES_tradnl" dirty="0">
                <a:latin typeface="Century Gothic" charset="0"/>
              </a:rPr>
              <a:t> </a:t>
            </a:r>
            <a:endParaRPr lang="es-ES" altLang="es-ES_tradnl" sz="1800" dirty="0">
              <a:latin typeface="Century Gothic" charset="0"/>
            </a:endParaRPr>
          </a:p>
        </p:txBody>
      </p:sp>
      <p:pic>
        <p:nvPicPr>
          <p:cNvPr id="36869" name="Imagen 1" descr="alvéolos en los pulmon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0063" y="3981450"/>
            <a:ext cx="3657600" cy="2687638"/>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169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847528" y="0"/>
            <a:ext cx="8820472" cy="908720"/>
          </a:xfrm>
        </p:spPr>
        <p:txBody>
          <a:bodyPr/>
          <a:lstStyle/>
          <a:p>
            <a:pPr eaLnBrk="1" hangingPunct="1">
              <a:defRPr/>
            </a:pPr>
            <a:r>
              <a:rPr lang="es-ES_tradnl" dirty="0">
                <a:solidFill>
                  <a:srgbClr val="000090"/>
                </a:solidFill>
                <a:cs typeface="Century Gothic"/>
              </a:rPr>
              <a:t>Consumo de O</a:t>
            </a:r>
            <a:r>
              <a:rPr lang="es-ES_tradnl" baseline="-25000" dirty="0">
                <a:solidFill>
                  <a:srgbClr val="000090"/>
                </a:solidFill>
                <a:cs typeface="Century Gothic"/>
              </a:rPr>
              <a:t>2</a:t>
            </a:r>
            <a:endParaRPr lang="es-ES" dirty="0">
              <a:solidFill>
                <a:srgbClr val="000090"/>
              </a:solidFill>
              <a:cs typeface="Century Gothic"/>
            </a:endParaRPr>
          </a:p>
        </p:txBody>
      </p:sp>
      <p:sp>
        <p:nvSpPr>
          <p:cNvPr id="6" name="Text Box 4"/>
          <p:cNvSpPr txBox="1">
            <a:spLocks noChangeArrowheads="1"/>
          </p:cNvSpPr>
          <p:nvPr/>
        </p:nvSpPr>
        <p:spPr bwMode="auto">
          <a:xfrm>
            <a:off x="4278313" y="4724401"/>
            <a:ext cx="3833812" cy="646113"/>
          </a:xfrm>
          <a:prstGeom prst="rect">
            <a:avLst/>
          </a:prstGeom>
          <a:solidFill>
            <a:srgbClr val="CECEEF"/>
          </a:solidFill>
          <a:ln w="12700">
            <a:solidFill>
              <a:srgbClr val="000066"/>
            </a:solidFill>
            <a:miter lim="800000"/>
            <a:headEnd type="none" w="sm" len="sm"/>
            <a:tailEnd type="none" w="sm" len="sm"/>
          </a:ln>
          <a:effectLs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s-ES" altLang="es-ES_tradnl" sz="3600" b="1" dirty="0">
                <a:solidFill>
                  <a:srgbClr val="000090"/>
                </a:solidFill>
                <a:effectLst>
                  <a:outerShdw blurRad="38100" dist="38100" dir="2700000" algn="tl">
                    <a:srgbClr val="000000"/>
                  </a:outerShdw>
                </a:effectLst>
                <a:latin typeface="Century Gothic" charset="0"/>
              </a:rPr>
              <a:t>  </a:t>
            </a:r>
            <a:r>
              <a:rPr lang="es-ES" altLang="es-ES_tradnl" sz="3600" dirty="0">
                <a:solidFill>
                  <a:srgbClr val="000090"/>
                </a:solidFill>
                <a:effectLst>
                  <a:outerShdw blurRad="38100" dist="38100" dir="2700000" algn="tl">
                    <a:srgbClr val="000000"/>
                  </a:outerShdw>
                </a:effectLst>
              </a:rPr>
              <a:t>VM = VC x FR</a:t>
            </a:r>
          </a:p>
        </p:txBody>
      </p:sp>
      <p:sp>
        <p:nvSpPr>
          <p:cNvPr id="38917" name="Rectángulo 1"/>
          <p:cNvSpPr>
            <a:spLocks noChangeArrowheads="1"/>
          </p:cNvSpPr>
          <p:nvPr/>
        </p:nvSpPr>
        <p:spPr bwMode="auto">
          <a:xfrm>
            <a:off x="2208214" y="1808164"/>
            <a:ext cx="7920037"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buFont typeface="Arial" charset="0"/>
              <a:buChar char="•"/>
            </a:pPr>
            <a:r>
              <a:rPr lang="es-ES_tradnl" altLang="es-ES_tradnl" sz="2800" dirty="0">
                <a:solidFill>
                  <a:srgbClr val="000066"/>
                </a:solidFill>
                <a:latin typeface="+mn-lt"/>
              </a:rPr>
              <a:t>El </a:t>
            </a:r>
            <a:r>
              <a:rPr lang="es-ES_tradnl" altLang="es-ES_tradnl" sz="2800" b="1" dirty="0">
                <a:solidFill>
                  <a:srgbClr val="000066"/>
                </a:solidFill>
                <a:latin typeface="+mn-lt"/>
              </a:rPr>
              <a:t>VC</a:t>
            </a:r>
            <a:r>
              <a:rPr lang="es-ES_tradnl" altLang="es-ES_tradnl" sz="2800" dirty="0">
                <a:solidFill>
                  <a:srgbClr val="000066"/>
                </a:solidFill>
                <a:latin typeface="+mn-lt"/>
              </a:rPr>
              <a:t> aproximado de un adulto es de 10-12 ml/kg de peso</a:t>
            </a:r>
          </a:p>
          <a:p>
            <a:pPr algn="just" eaLnBrk="1" hangingPunct="1">
              <a:lnSpc>
                <a:spcPct val="120000"/>
              </a:lnSpc>
              <a:buFont typeface="Arial" charset="0"/>
              <a:buChar char="•"/>
            </a:pPr>
            <a:r>
              <a:rPr lang="es-ES_tradnl" altLang="es-ES_tradnl" sz="2800" dirty="0">
                <a:solidFill>
                  <a:srgbClr val="000066"/>
                </a:solidFill>
                <a:latin typeface="+mn-lt"/>
              </a:rPr>
              <a:t>La </a:t>
            </a:r>
            <a:r>
              <a:rPr lang="es-ES_tradnl" altLang="es-ES_tradnl" sz="2800" b="1" dirty="0">
                <a:solidFill>
                  <a:srgbClr val="000066"/>
                </a:solidFill>
                <a:latin typeface="+mn-lt"/>
              </a:rPr>
              <a:t>FR</a:t>
            </a:r>
            <a:r>
              <a:rPr lang="es-ES_tradnl" altLang="es-ES_tradnl" sz="2800" dirty="0">
                <a:solidFill>
                  <a:srgbClr val="000066"/>
                </a:solidFill>
                <a:latin typeface="+mn-lt"/>
              </a:rPr>
              <a:t> estándar en un adulto es de unas 12 rpm</a:t>
            </a:r>
          </a:p>
          <a:p>
            <a:pPr algn="just" eaLnBrk="1" hangingPunct="1">
              <a:lnSpc>
                <a:spcPct val="120000"/>
              </a:lnSpc>
              <a:buFont typeface="Arial" charset="0"/>
              <a:buChar char="•"/>
            </a:pPr>
            <a:r>
              <a:rPr lang="es-ES_tradnl" altLang="es-ES_tradnl" sz="2800" dirty="0">
                <a:solidFill>
                  <a:srgbClr val="000066"/>
                </a:solidFill>
                <a:latin typeface="+mn-lt"/>
              </a:rPr>
              <a:t>Así el </a:t>
            </a:r>
            <a:r>
              <a:rPr lang="es-ES_tradnl" altLang="es-ES_tradnl" sz="2800" b="1" dirty="0">
                <a:solidFill>
                  <a:srgbClr val="000066"/>
                </a:solidFill>
                <a:latin typeface="+mn-lt"/>
              </a:rPr>
              <a:t>VM</a:t>
            </a:r>
            <a:r>
              <a:rPr lang="es-ES_tradnl" altLang="es-ES_tradnl" sz="2800" dirty="0">
                <a:solidFill>
                  <a:srgbClr val="000066"/>
                </a:solidFill>
                <a:latin typeface="+mn-lt"/>
              </a:rPr>
              <a:t> de un adulto de unos 70 kg sería:</a:t>
            </a:r>
            <a:r>
              <a:rPr lang="es-ES_tradnl" altLang="es-ES_tradnl" sz="2800" dirty="0">
                <a:solidFill>
                  <a:srgbClr val="000066"/>
                </a:solidFill>
                <a:latin typeface="Century Gothic" charset="0"/>
              </a:rPr>
              <a:t> </a:t>
            </a:r>
          </a:p>
        </p:txBody>
      </p:sp>
      <p:sp>
        <p:nvSpPr>
          <p:cNvPr id="38918" name="Rectángulo 2"/>
          <p:cNvSpPr>
            <a:spLocks noChangeArrowheads="1"/>
          </p:cNvSpPr>
          <p:nvPr/>
        </p:nvSpPr>
        <p:spPr bwMode="auto">
          <a:xfrm>
            <a:off x="3719513" y="5661025"/>
            <a:ext cx="50403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s-ES_tradnl" altLang="es-ES_tradnl" sz="2800" dirty="0">
                <a:solidFill>
                  <a:srgbClr val="000090"/>
                </a:solidFill>
              </a:rPr>
              <a:t>10 x 70 x 12 = 8.400 ml (8.4 L)</a:t>
            </a:r>
            <a:endParaRPr lang="es-ES" altLang="es-ES_tradnl" sz="2800" dirty="0"/>
          </a:p>
        </p:txBody>
      </p:sp>
    </p:spTree>
    <p:extLst>
      <p:ext uri="{BB962C8B-B14F-4D97-AF65-F5344CB8AC3E}">
        <p14:creationId xmlns:p14="http://schemas.microsoft.com/office/powerpoint/2010/main" val="130657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847528" y="0"/>
            <a:ext cx="8820472" cy="908720"/>
          </a:xfrm>
        </p:spPr>
        <p:txBody>
          <a:bodyPr/>
          <a:lstStyle/>
          <a:p>
            <a:pPr eaLnBrk="1" hangingPunct="1">
              <a:lnSpc>
                <a:spcPct val="80000"/>
              </a:lnSpc>
              <a:defRPr/>
            </a:pPr>
            <a:br>
              <a:rPr lang="es-CO" sz="3600" dirty="0">
                <a:solidFill>
                  <a:srgbClr val="000090"/>
                </a:solidFill>
              </a:rPr>
            </a:br>
            <a:r>
              <a:rPr lang="es-ES_tradnl" sz="3600" dirty="0">
                <a:solidFill>
                  <a:srgbClr val="000090"/>
                </a:solidFill>
                <a:cs typeface="Century Gothic"/>
              </a:rPr>
              <a:t>Tolerancia a la falta de O</a:t>
            </a:r>
            <a:r>
              <a:rPr lang="es-ES_tradnl" sz="3600" baseline="-25000" dirty="0">
                <a:solidFill>
                  <a:srgbClr val="000090"/>
                </a:solidFill>
                <a:cs typeface="Century Gothic"/>
              </a:rPr>
              <a:t>2</a:t>
            </a:r>
            <a:endParaRPr lang="es-ES_tradnl" sz="3600" dirty="0">
              <a:solidFill>
                <a:srgbClr val="000090"/>
              </a:solidFill>
              <a:cs typeface="Century Gothic"/>
            </a:endParaRPr>
          </a:p>
        </p:txBody>
      </p:sp>
      <p:sp>
        <p:nvSpPr>
          <p:cNvPr id="8" name="Rectangle 2"/>
          <p:cNvSpPr txBox="1">
            <a:spLocks noChangeArrowheads="1"/>
          </p:cNvSpPr>
          <p:nvPr/>
        </p:nvSpPr>
        <p:spPr bwMode="auto">
          <a:xfrm>
            <a:off x="2495550" y="1846264"/>
            <a:ext cx="7526338" cy="24463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80000"/>
              </a:lnSpc>
              <a:spcBef>
                <a:spcPct val="20000"/>
              </a:spcBef>
            </a:pPr>
            <a:endParaRPr lang="es-ES_tradnl" altLang="es-ES_tradnl" sz="2000" dirty="0"/>
          </a:p>
          <a:p>
            <a:pPr eaLnBrk="1" hangingPunct="1">
              <a:lnSpc>
                <a:spcPct val="80000"/>
              </a:lnSpc>
              <a:spcBef>
                <a:spcPct val="20000"/>
              </a:spcBef>
              <a:buFontTx/>
              <a:buChar char="•"/>
            </a:pPr>
            <a:r>
              <a:rPr lang="es-ES_tradnl" altLang="es-ES_tradnl" dirty="0">
                <a:solidFill>
                  <a:srgbClr val="000066"/>
                </a:solidFill>
                <a:latin typeface="+mj-lt"/>
              </a:rPr>
              <a:t>Mínima para las neuronas: 4-6 min.</a:t>
            </a:r>
          </a:p>
          <a:p>
            <a:pPr eaLnBrk="1" hangingPunct="1">
              <a:lnSpc>
                <a:spcPct val="80000"/>
              </a:lnSpc>
              <a:spcBef>
                <a:spcPct val="20000"/>
              </a:spcBef>
              <a:buFontTx/>
              <a:buChar char="•"/>
            </a:pPr>
            <a:endParaRPr lang="es-ES_tradnl" altLang="es-ES_tradnl" dirty="0">
              <a:solidFill>
                <a:srgbClr val="000066"/>
              </a:solidFill>
              <a:latin typeface="+mj-lt"/>
            </a:endParaRPr>
          </a:p>
          <a:p>
            <a:pPr eaLnBrk="1" hangingPunct="1">
              <a:lnSpc>
                <a:spcPct val="80000"/>
              </a:lnSpc>
              <a:spcBef>
                <a:spcPct val="20000"/>
              </a:spcBef>
              <a:buFontTx/>
              <a:buChar char="•"/>
            </a:pPr>
            <a:r>
              <a:rPr lang="es-ES_tradnl" altLang="es-ES_tradnl" dirty="0">
                <a:solidFill>
                  <a:srgbClr val="000066"/>
                </a:solidFill>
                <a:latin typeface="+mj-lt"/>
              </a:rPr>
              <a:t>Intermedia para el corazón</a:t>
            </a:r>
          </a:p>
          <a:p>
            <a:pPr eaLnBrk="1" hangingPunct="1">
              <a:lnSpc>
                <a:spcPct val="80000"/>
              </a:lnSpc>
              <a:spcBef>
                <a:spcPct val="20000"/>
              </a:spcBef>
              <a:buFontTx/>
              <a:buChar char="•"/>
            </a:pPr>
            <a:endParaRPr lang="es-ES_tradnl" altLang="es-ES_tradnl" dirty="0">
              <a:solidFill>
                <a:srgbClr val="000066"/>
              </a:solidFill>
              <a:latin typeface="+mj-lt"/>
            </a:endParaRPr>
          </a:p>
          <a:p>
            <a:pPr eaLnBrk="1" hangingPunct="1">
              <a:lnSpc>
                <a:spcPct val="70000"/>
              </a:lnSpc>
              <a:spcBef>
                <a:spcPct val="20000"/>
              </a:spcBef>
              <a:buFontTx/>
              <a:buChar char="•"/>
            </a:pPr>
            <a:r>
              <a:rPr lang="es-ES_tradnl" altLang="es-ES_tradnl" dirty="0">
                <a:solidFill>
                  <a:srgbClr val="000066"/>
                </a:solidFill>
                <a:latin typeface="+mj-lt"/>
              </a:rPr>
              <a:t>Más larga para el hígado y el  tejido adiposo</a:t>
            </a:r>
          </a:p>
          <a:p>
            <a:pPr eaLnBrk="1" hangingPunct="1">
              <a:lnSpc>
                <a:spcPct val="50000"/>
              </a:lnSpc>
              <a:spcBef>
                <a:spcPct val="20000"/>
              </a:spcBef>
            </a:pPr>
            <a:endParaRPr lang="es-ES_tradnl" altLang="es-ES_tradnl" dirty="0">
              <a:solidFill>
                <a:srgbClr val="000066"/>
              </a:solidFill>
              <a:latin typeface="Century Gothic" charset="0"/>
            </a:endParaRPr>
          </a:p>
        </p:txBody>
      </p:sp>
      <p:sp>
        <p:nvSpPr>
          <p:cNvPr id="3" name="CuadroTexto 2"/>
          <p:cNvSpPr txBox="1"/>
          <p:nvPr/>
        </p:nvSpPr>
        <p:spPr>
          <a:xfrm>
            <a:off x="2927351" y="4573589"/>
            <a:ext cx="6569427" cy="1015663"/>
          </a:xfrm>
          <a:prstGeom prst="rect">
            <a:avLst/>
          </a:prstGeom>
          <a:solidFill>
            <a:schemeClr val="accent6">
              <a:lumMod val="20000"/>
              <a:lumOff val="80000"/>
            </a:schemeClr>
          </a:solidFill>
          <a:ln>
            <a:solidFill>
              <a:srgbClr val="000066"/>
            </a:solidFill>
          </a:ln>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s-ES_tradnl" altLang="es-ES_tradnl" sz="2000" dirty="0">
                <a:solidFill>
                  <a:srgbClr val="000066"/>
                </a:solidFill>
                <a:latin typeface="+mn-lt"/>
              </a:rPr>
              <a:t>Las RESERVAS de O</a:t>
            </a:r>
            <a:r>
              <a:rPr lang="es-ES_tradnl" altLang="es-ES_tradnl" sz="2000" baseline="-25000" dirty="0">
                <a:solidFill>
                  <a:srgbClr val="000066"/>
                </a:solidFill>
                <a:latin typeface="+mn-lt"/>
              </a:rPr>
              <a:t>2</a:t>
            </a:r>
            <a:r>
              <a:rPr lang="es-ES_tradnl" altLang="es-ES_tradnl" sz="2000" dirty="0">
                <a:solidFill>
                  <a:srgbClr val="000066"/>
                </a:solidFill>
                <a:latin typeface="+mn-lt"/>
              </a:rPr>
              <a:t> del organismo son casi NULAS. </a:t>
            </a:r>
          </a:p>
          <a:p>
            <a:pPr eaLnBrk="1" hangingPunct="1"/>
            <a:r>
              <a:rPr lang="es-ES_tradnl" altLang="es-ES_tradnl" sz="2000" dirty="0">
                <a:solidFill>
                  <a:srgbClr val="000066"/>
                </a:solidFill>
                <a:latin typeface="+mn-lt"/>
              </a:rPr>
              <a:t>Por lo tanto, el hombre necesita incorporar O</a:t>
            </a:r>
            <a:r>
              <a:rPr lang="es-ES_tradnl" altLang="es-ES_tradnl" sz="2000" baseline="-25000" dirty="0">
                <a:solidFill>
                  <a:srgbClr val="000066"/>
                </a:solidFill>
                <a:latin typeface="+mn-lt"/>
              </a:rPr>
              <a:t>2</a:t>
            </a:r>
            <a:r>
              <a:rPr lang="es-ES_tradnl" altLang="es-ES_tradnl" sz="2000" dirty="0">
                <a:solidFill>
                  <a:srgbClr val="000066"/>
                </a:solidFill>
                <a:latin typeface="+mn-lt"/>
              </a:rPr>
              <a:t> de </a:t>
            </a:r>
          </a:p>
          <a:p>
            <a:pPr eaLnBrk="1" hangingPunct="1"/>
            <a:r>
              <a:rPr lang="es-ES_tradnl" altLang="es-ES_tradnl" sz="2000" dirty="0">
                <a:solidFill>
                  <a:srgbClr val="000066"/>
                </a:solidFill>
                <a:latin typeface="+mn-lt"/>
              </a:rPr>
              <a:t>la atmósfera de forma continua</a:t>
            </a:r>
          </a:p>
        </p:txBody>
      </p:sp>
    </p:spTree>
    <p:extLst>
      <p:ext uri="{BB962C8B-B14F-4D97-AF65-F5344CB8AC3E}">
        <p14:creationId xmlns:p14="http://schemas.microsoft.com/office/powerpoint/2010/main" val="1152695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847528" y="0"/>
            <a:ext cx="8820472" cy="908720"/>
          </a:xfrm>
        </p:spPr>
        <p:txBody>
          <a:bodyPr/>
          <a:lstStyle/>
          <a:p>
            <a:pPr eaLnBrk="1" hangingPunct="1">
              <a:lnSpc>
                <a:spcPct val="80000"/>
              </a:lnSpc>
            </a:pPr>
            <a:br>
              <a:rPr lang="es-CO" altLang="es-ES_tradnl" sz="3600" dirty="0">
                <a:solidFill>
                  <a:srgbClr val="000090"/>
                </a:solidFill>
              </a:rPr>
            </a:br>
            <a:r>
              <a:rPr lang="es-ES_tradnl" altLang="es-ES_tradnl" sz="3600" dirty="0">
                <a:solidFill>
                  <a:srgbClr val="000090"/>
                </a:solidFill>
              </a:rPr>
              <a:t>Presión arterial de O</a:t>
            </a:r>
            <a:r>
              <a:rPr lang="es-ES_tradnl" altLang="es-ES_tradnl" sz="3600" baseline="-25000" dirty="0">
                <a:solidFill>
                  <a:srgbClr val="000090"/>
                </a:solidFill>
              </a:rPr>
              <a:t>2</a:t>
            </a:r>
            <a:r>
              <a:rPr lang="es-ES_tradnl" altLang="es-ES_tradnl" sz="3600" dirty="0">
                <a:solidFill>
                  <a:srgbClr val="000090"/>
                </a:solidFill>
              </a:rPr>
              <a:t> según edad</a:t>
            </a:r>
          </a:p>
        </p:txBody>
      </p:sp>
      <p:sp>
        <p:nvSpPr>
          <p:cNvPr id="12" name="Rectangle 3"/>
          <p:cNvSpPr txBox="1">
            <a:spLocks noChangeArrowheads="1"/>
          </p:cNvSpPr>
          <p:nvPr/>
        </p:nvSpPr>
        <p:spPr bwMode="auto">
          <a:xfrm>
            <a:off x="3719513" y="1906589"/>
            <a:ext cx="5003800" cy="39703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None/>
              <a:defRPr/>
            </a:pPr>
            <a:r>
              <a:rPr lang="es-ES_tradnl" dirty="0">
                <a:solidFill>
                  <a:srgbClr val="000090"/>
                </a:solidFill>
                <a:cs typeface="+mn-cs"/>
              </a:rPr>
              <a:t>EDAD	     PaO</a:t>
            </a:r>
            <a:r>
              <a:rPr lang="es-ES_tradnl" baseline="-25000" dirty="0">
                <a:solidFill>
                  <a:srgbClr val="000090"/>
                </a:solidFill>
                <a:cs typeface="+mn-cs"/>
              </a:rPr>
              <a:t>2</a:t>
            </a:r>
          </a:p>
          <a:p>
            <a:pPr marL="0" indent="0" eaLnBrk="1" hangingPunct="1">
              <a:defRPr/>
            </a:pPr>
            <a:endParaRPr lang="es-ES_tradnl" dirty="0">
              <a:solidFill>
                <a:srgbClr val="000090"/>
              </a:solidFill>
              <a:cs typeface="+mn-cs"/>
            </a:endParaRPr>
          </a:p>
          <a:p>
            <a:pPr marL="0" indent="0" eaLnBrk="1" hangingPunct="1">
              <a:buNone/>
              <a:defRPr/>
            </a:pPr>
            <a:r>
              <a:rPr lang="es-ES_tradnl" dirty="0">
                <a:solidFill>
                  <a:srgbClr val="000090"/>
                </a:solidFill>
                <a:cs typeface="+mn-cs"/>
              </a:rPr>
              <a:t>  10			88</a:t>
            </a:r>
          </a:p>
          <a:p>
            <a:pPr marL="0" indent="0" eaLnBrk="1" hangingPunct="1">
              <a:buNone/>
              <a:defRPr/>
            </a:pPr>
            <a:r>
              <a:rPr lang="es-ES_tradnl" dirty="0">
                <a:solidFill>
                  <a:srgbClr val="000090"/>
                </a:solidFill>
                <a:cs typeface="+mn-cs"/>
              </a:rPr>
              <a:t>  30			82</a:t>
            </a:r>
          </a:p>
          <a:p>
            <a:pPr marL="0" indent="0" eaLnBrk="1" hangingPunct="1">
              <a:buNone/>
              <a:defRPr/>
            </a:pPr>
            <a:r>
              <a:rPr lang="es-ES_tradnl" dirty="0">
                <a:solidFill>
                  <a:srgbClr val="000090"/>
                </a:solidFill>
                <a:cs typeface="+mn-cs"/>
              </a:rPr>
              <a:t>  50			76</a:t>
            </a:r>
          </a:p>
          <a:p>
            <a:pPr marL="0" indent="0" eaLnBrk="1" hangingPunct="1">
              <a:buNone/>
              <a:defRPr/>
            </a:pPr>
            <a:r>
              <a:rPr lang="es-ES_tradnl" dirty="0">
                <a:solidFill>
                  <a:srgbClr val="000090"/>
                </a:solidFill>
                <a:cs typeface="+mn-cs"/>
              </a:rPr>
              <a:t>  70			70</a:t>
            </a:r>
          </a:p>
          <a:p>
            <a:pPr marL="0" indent="0" eaLnBrk="1" hangingPunct="1">
              <a:buNone/>
              <a:defRPr/>
            </a:pPr>
            <a:r>
              <a:rPr lang="es-ES_tradnl" dirty="0">
                <a:solidFill>
                  <a:srgbClr val="000090"/>
                </a:solidFill>
                <a:cs typeface="+mn-cs"/>
              </a:rPr>
              <a:t>  90			64</a:t>
            </a:r>
          </a:p>
          <a:p>
            <a:pPr marL="0" indent="0" eaLnBrk="1" hangingPunct="1">
              <a:defRPr/>
            </a:pPr>
            <a:endParaRPr lang="es-ES_tradnl" dirty="0">
              <a:cs typeface="+mn-cs"/>
            </a:endParaRPr>
          </a:p>
        </p:txBody>
      </p:sp>
      <p:sp>
        <p:nvSpPr>
          <p:cNvPr id="13" name="Line 4"/>
          <p:cNvSpPr>
            <a:spLocks noChangeShapeType="1"/>
          </p:cNvSpPr>
          <p:nvPr/>
        </p:nvSpPr>
        <p:spPr bwMode="auto">
          <a:xfrm>
            <a:off x="3503614" y="2565400"/>
            <a:ext cx="3887787" cy="0"/>
          </a:xfrm>
          <a:prstGeom prst="line">
            <a:avLst/>
          </a:prstGeom>
          <a:noFill/>
          <a:ln w="635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s-ES">
              <a:ea typeface="ＭＳ Ｐゴシック" charset="0"/>
            </a:endParaRPr>
          </a:p>
        </p:txBody>
      </p:sp>
    </p:spTree>
    <p:extLst>
      <p:ext uri="{BB962C8B-B14F-4D97-AF65-F5344CB8AC3E}">
        <p14:creationId xmlns:p14="http://schemas.microsoft.com/office/powerpoint/2010/main" val="1442780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775520" y="0"/>
            <a:ext cx="8892480" cy="908720"/>
          </a:xfrm>
        </p:spPr>
        <p:txBody>
          <a:bodyPr/>
          <a:lstStyle/>
          <a:p>
            <a:pPr eaLnBrk="1" hangingPunct="1">
              <a:lnSpc>
                <a:spcPct val="80000"/>
              </a:lnSpc>
              <a:defRPr/>
            </a:pPr>
            <a:br>
              <a:rPr lang="es-CO" sz="3600" dirty="0">
                <a:solidFill>
                  <a:srgbClr val="000090"/>
                </a:solidFill>
              </a:rPr>
            </a:br>
            <a:r>
              <a:rPr lang="es-ES_tradnl" sz="4000" dirty="0">
                <a:solidFill>
                  <a:srgbClr val="000090"/>
                </a:solidFill>
                <a:cs typeface="Century Gothic"/>
              </a:rPr>
              <a:t>Transporte de O</a:t>
            </a:r>
            <a:r>
              <a:rPr lang="es-ES_tradnl" sz="4000" baseline="-25000" dirty="0">
                <a:solidFill>
                  <a:srgbClr val="000090"/>
                </a:solidFill>
                <a:cs typeface="Century Gothic"/>
              </a:rPr>
              <a:t>2</a:t>
            </a:r>
            <a:endParaRPr lang="es-ES_tradnl" sz="4000" dirty="0">
              <a:solidFill>
                <a:srgbClr val="000090"/>
              </a:solidFill>
              <a:cs typeface="Century Gothic"/>
            </a:endParaRPr>
          </a:p>
        </p:txBody>
      </p:sp>
      <p:sp>
        <p:nvSpPr>
          <p:cNvPr id="8" name="Rectangle 3"/>
          <p:cNvSpPr txBox="1">
            <a:spLocks noChangeArrowheads="1"/>
          </p:cNvSpPr>
          <p:nvPr/>
        </p:nvSpPr>
        <p:spPr bwMode="auto">
          <a:xfrm>
            <a:off x="2855914" y="1700213"/>
            <a:ext cx="7583487" cy="27368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defRPr/>
            </a:pPr>
            <a:endParaRPr lang="es-ES_tradnl" sz="2000" dirty="0">
              <a:cs typeface="+mn-cs"/>
            </a:endParaRPr>
          </a:p>
          <a:p>
            <a:pPr eaLnBrk="1" hangingPunct="1">
              <a:defRPr/>
            </a:pPr>
            <a:r>
              <a:rPr lang="es-ES_tradnl" sz="2800" dirty="0">
                <a:solidFill>
                  <a:srgbClr val="000066"/>
                </a:solidFill>
                <a:cs typeface="Century Gothic"/>
              </a:rPr>
              <a:t>Unido a </a:t>
            </a:r>
            <a:r>
              <a:rPr lang="es-ES_tradnl" sz="2800" dirty="0" err="1">
                <a:solidFill>
                  <a:srgbClr val="000066"/>
                </a:solidFill>
                <a:cs typeface="Century Gothic"/>
              </a:rPr>
              <a:t>Hb</a:t>
            </a:r>
            <a:r>
              <a:rPr lang="es-ES_tradnl" sz="2800" dirty="0">
                <a:solidFill>
                  <a:srgbClr val="000066"/>
                </a:solidFill>
                <a:cs typeface="Century Gothic"/>
              </a:rPr>
              <a:t>……………….99%</a:t>
            </a:r>
          </a:p>
          <a:p>
            <a:pPr marL="0" indent="0" eaLnBrk="1" hangingPunct="1">
              <a:buNone/>
              <a:defRPr/>
            </a:pPr>
            <a:endParaRPr lang="es-ES_tradnl" sz="2800" dirty="0">
              <a:solidFill>
                <a:srgbClr val="000066"/>
              </a:solidFill>
              <a:cs typeface="Century Gothic"/>
            </a:endParaRPr>
          </a:p>
          <a:p>
            <a:pPr eaLnBrk="1" hangingPunct="1">
              <a:defRPr/>
            </a:pPr>
            <a:r>
              <a:rPr lang="es-ES_tradnl" sz="2800" dirty="0">
                <a:solidFill>
                  <a:srgbClr val="000066"/>
                </a:solidFill>
                <a:cs typeface="Century Gothic"/>
              </a:rPr>
              <a:t>Disuelto en el plasma…...1%</a:t>
            </a:r>
          </a:p>
        </p:txBody>
      </p:sp>
      <p:pic>
        <p:nvPicPr>
          <p:cNvPr id="45061" name="Imagen 1" descr="195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7226" y="3933826"/>
            <a:ext cx="3357563" cy="260032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58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775520" y="74614"/>
            <a:ext cx="8892480" cy="814387"/>
          </a:xfrm>
        </p:spPr>
        <p:txBody>
          <a:bodyPr/>
          <a:lstStyle/>
          <a:p>
            <a:pPr eaLnBrk="1" hangingPunct="1">
              <a:lnSpc>
                <a:spcPct val="80000"/>
              </a:lnSpc>
              <a:defRPr/>
            </a:pPr>
            <a:br>
              <a:rPr lang="es-CO" sz="3600" dirty="0">
                <a:solidFill>
                  <a:srgbClr val="000090"/>
                </a:solidFill>
              </a:rPr>
            </a:br>
            <a:r>
              <a:rPr lang="es-ES_tradnl" sz="3600" dirty="0">
                <a:solidFill>
                  <a:srgbClr val="000090"/>
                </a:solidFill>
              </a:rPr>
              <a:t>Transporte de O</a:t>
            </a:r>
            <a:r>
              <a:rPr lang="es-ES_tradnl" sz="3600" baseline="-25000" dirty="0">
                <a:solidFill>
                  <a:srgbClr val="000090"/>
                </a:solidFill>
              </a:rPr>
              <a:t>2</a:t>
            </a:r>
            <a:endParaRPr lang="es-ES_tradnl" sz="3600" dirty="0">
              <a:solidFill>
                <a:srgbClr val="000090"/>
              </a:solidFill>
            </a:endParaRPr>
          </a:p>
        </p:txBody>
      </p:sp>
      <p:sp>
        <p:nvSpPr>
          <p:cNvPr id="8" name="Rectangle 3"/>
          <p:cNvSpPr txBox="1">
            <a:spLocks noChangeArrowheads="1"/>
          </p:cNvSpPr>
          <p:nvPr/>
        </p:nvSpPr>
        <p:spPr bwMode="auto">
          <a:xfrm>
            <a:off x="2063751" y="1844675"/>
            <a:ext cx="8353425" cy="47053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pPr>
            <a:r>
              <a:rPr lang="es-ES_tradnl" altLang="es-ES_tradnl" sz="2800" dirty="0"/>
              <a:t>	</a:t>
            </a:r>
            <a:r>
              <a:rPr lang="es-ES_tradnl" altLang="es-ES_tradnl" sz="2800" dirty="0">
                <a:solidFill>
                  <a:srgbClr val="000066"/>
                </a:solidFill>
              </a:rPr>
              <a:t>Transporte de oxígeno (DO</a:t>
            </a:r>
            <a:r>
              <a:rPr lang="es-ES_tradnl" altLang="es-ES_tradnl" sz="2800" baseline="-25000" dirty="0">
                <a:solidFill>
                  <a:srgbClr val="000066"/>
                </a:solidFill>
              </a:rPr>
              <a:t>2</a:t>
            </a:r>
            <a:r>
              <a:rPr lang="es-ES_tradnl" altLang="es-ES_tradnl" sz="2800" dirty="0">
                <a:solidFill>
                  <a:srgbClr val="000066"/>
                </a:solidFill>
              </a:rPr>
              <a:t>) = GC x CaO</a:t>
            </a:r>
            <a:r>
              <a:rPr lang="es-ES_tradnl" altLang="es-ES_tradnl" sz="2800" baseline="-25000" dirty="0">
                <a:solidFill>
                  <a:srgbClr val="000066"/>
                </a:solidFill>
              </a:rPr>
              <a:t>2</a:t>
            </a:r>
            <a:endParaRPr lang="es-ES_tradnl" altLang="es-ES_tradnl" sz="2800" dirty="0">
              <a:solidFill>
                <a:srgbClr val="000066"/>
              </a:solidFill>
            </a:endParaRPr>
          </a:p>
          <a:p>
            <a:pPr eaLnBrk="1" hangingPunct="1">
              <a:spcBef>
                <a:spcPct val="20000"/>
              </a:spcBef>
            </a:pPr>
            <a:r>
              <a:rPr lang="es-ES_tradnl" altLang="es-ES_tradnl" sz="3200" b="1" dirty="0"/>
              <a:t>                       </a:t>
            </a:r>
          </a:p>
          <a:p>
            <a:pPr eaLnBrk="1" hangingPunct="1">
              <a:spcBef>
                <a:spcPct val="20000"/>
              </a:spcBef>
            </a:pPr>
            <a:endParaRPr lang="es-ES_tradnl" altLang="es-ES_tradnl" sz="3200" b="1" dirty="0"/>
          </a:p>
          <a:p>
            <a:pPr eaLnBrk="1" hangingPunct="1">
              <a:spcBef>
                <a:spcPct val="20000"/>
              </a:spcBef>
            </a:pPr>
            <a:r>
              <a:rPr lang="es-ES_tradnl" altLang="es-ES_tradnl" sz="3200" b="1" dirty="0"/>
              <a:t>               </a:t>
            </a:r>
          </a:p>
          <a:p>
            <a:pPr eaLnBrk="1" hangingPunct="1">
              <a:spcBef>
                <a:spcPct val="20000"/>
              </a:spcBef>
            </a:pPr>
            <a:r>
              <a:rPr lang="es-ES_tradnl" altLang="es-ES_tradnl" sz="3200" b="1" dirty="0"/>
              <a:t>		</a:t>
            </a:r>
            <a:r>
              <a:rPr lang="es-ES_tradnl" altLang="es-ES_tradnl" sz="3200" dirty="0">
                <a:solidFill>
                  <a:srgbClr val="000066"/>
                </a:solidFill>
              </a:rPr>
              <a:t>GC (flujo) x </a:t>
            </a:r>
            <a:r>
              <a:rPr lang="es-ES_tradnl" altLang="es-ES_tradnl" sz="3200" dirty="0" err="1">
                <a:solidFill>
                  <a:srgbClr val="000066"/>
                </a:solidFill>
              </a:rPr>
              <a:t>Hb</a:t>
            </a:r>
            <a:r>
              <a:rPr lang="es-ES_tradnl" altLang="es-ES_tradnl" sz="3200" dirty="0">
                <a:solidFill>
                  <a:srgbClr val="000066"/>
                </a:solidFill>
              </a:rPr>
              <a:t> x SatO</a:t>
            </a:r>
            <a:r>
              <a:rPr lang="es-ES_tradnl" altLang="es-ES_tradnl" sz="3200" baseline="-25000" dirty="0">
                <a:solidFill>
                  <a:srgbClr val="000066"/>
                </a:solidFill>
              </a:rPr>
              <a:t>2</a:t>
            </a:r>
            <a:endParaRPr lang="es-ES_tradnl" altLang="es-ES_tradnl" sz="3200" dirty="0">
              <a:solidFill>
                <a:srgbClr val="000066"/>
              </a:solidFill>
            </a:endParaRPr>
          </a:p>
          <a:p>
            <a:pPr eaLnBrk="1" hangingPunct="1">
              <a:spcBef>
                <a:spcPct val="20000"/>
              </a:spcBef>
              <a:buFontTx/>
              <a:buChar char="•"/>
            </a:pPr>
            <a:endParaRPr lang="es-ES_tradnl" altLang="es-ES_tradnl" sz="3200" dirty="0"/>
          </a:p>
        </p:txBody>
      </p:sp>
      <p:sp>
        <p:nvSpPr>
          <p:cNvPr id="10" name="Text Box 4"/>
          <p:cNvSpPr txBox="1">
            <a:spLocks noChangeArrowheads="1"/>
          </p:cNvSpPr>
          <p:nvPr/>
        </p:nvSpPr>
        <p:spPr bwMode="auto">
          <a:xfrm>
            <a:off x="4295776" y="5513388"/>
            <a:ext cx="1368425" cy="461962"/>
          </a:xfrm>
          <a:prstGeom prst="rect">
            <a:avLst/>
          </a:prstGeom>
          <a:solidFill>
            <a:srgbClr val="CC0000"/>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s-ES_tradnl" altLang="es-ES_tradnl">
                <a:solidFill>
                  <a:schemeClr val="bg1"/>
                </a:solidFill>
              </a:rPr>
              <a:t>Corazón</a:t>
            </a:r>
          </a:p>
        </p:txBody>
      </p:sp>
      <p:sp>
        <p:nvSpPr>
          <p:cNvPr id="11" name="Text Box 5"/>
          <p:cNvSpPr txBox="1">
            <a:spLocks noChangeArrowheads="1"/>
          </p:cNvSpPr>
          <p:nvPr/>
        </p:nvSpPr>
        <p:spPr bwMode="auto">
          <a:xfrm>
            <a:off x="4872038" y="2733676"/>
            <a:ext cx="2736850" cy="461963"/>
          </a:xfrm>
          <a:prstGeom prst="rect">
            <a:avLst/>
          </a:prstGeom>
          <a:solidFill>
            <a:srgbClr val="CC0000"/>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a:r>
              <a:rPr lang="es-ES_tradnl" altLang="es-ES_tradnl" dirty="0">
                <a:solidFill>
                  <a:schemeClr val="bg1"/>
                </a:solidFill>
              </a:rPr>
              <a:t>T. Hematopoyético</a:t>
            </a:r>
          </a:p>
        </p:txBody>
      </p:sp>
      <p:sp>
        <p:nvSpPr>
          <p:cNvPr id="12" name="Text Box 6"/>
          <p:cNvSpPr txBox="1">
            <a:spLocks noChangeArrowheads="1"/>
          </p:cNvSpPr>
          <p:nvPr/>
        </p:nvSpPr>
        <p:spPr bwMode="auto">
          <a:xfrm>
            <a:off x="6888163" y="5513388"/>
            <a:ext cx="1223962" cy="461962"/>
          </a:xfrm>
          <a:prstGeom prst="rect">
            <a:avLst/>
          </a:prstGeom>
          <a:solidFill>
            <a:srgbClr val="CC0000"/>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s-ES_tradnl" altLang="es-ES_tradnl">
                <a:solidFill>
                  <a:schemeClr val="bg1"/>
                </a:solidFill>
              </a:rPr>
              <a:t>Pulmón</a:t>
            </a:r>
          </a:p>
        </p:txBody>
      </p:sp>
      <p:sp>
        <p:nvSpPr>
          <p:cNvPr id="13" name="AutoShape 7"/>
          <p:cNvSpPr>
            <a:spLocks noChangeArrowheads="1"/>
          </p:cNvSpPr>
          <p:nvPr/>
        </p:nvSpPr>
        <p:spPr bwMode="auto">
          <a:xfrm>
            <a:off x="6024564" y="3452813"/>
            <a:ext cx="485775" cy="533400"/>
          </a:xfrm>
          <a:prstGeom prst="downArrow">
            <a:avLst>
              <a:gd name="adj1" fmla="val 50000"/>
              <a:gd name="adj2" fmla="val 27451"/>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s-ES">
              <a:ea typeface="ＭＳ Ｐゴシック" charset="0"/>
            </a:endParaRPr>
          </a:p>
        </p:txBody>
      </p:sp>
      <p:sp>
        <p:nvSpPr>
          <p:cNvPr id="14" name="AutoShape 8"/>
          <p:cNvSpPr>
            <a:spLocks noChangeArrowheads="1"/>
          </p:cNvSpPr>
          <p:nvPr/>
        </p:nvSpPr>
        <p:spPr bwMode="auto">
          <a:xfrm>
            <a:off x="7248525" y="4965700"/>
            <a:ext cx="533400" cy="431800"/>
          </a:xfrm>
          <a:prstGeom prst="upArrow">
            <a:avLst>
              <a:gd name="adj1" fmla="val 50000"/>
              <a:gd name="adj2"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s-ES">
              <a:ea typeface="ＭＳ Ｐゴシック" charset="0"/>
            </a:endParaRPr>
          </a:p>
        </p:txBody>
      </p:sp>
      <p:sp>
        <p:nvSpPr>
          <p:cNvPr id="15" name="AutoShape 9"/>
          <p:cNvSpPr>
            <a:spLocks noChangeArrowheads="1"/>
          </p:cNvSpPr>
          <p:nvPr/>
        </p:nvSpPr>
        <p:spPr bwMode="auto">
          <a:xfrm>
            <a:off x="4727575" y="4965700"/>
            <a:ext cx="533400" cy="381000"/>
          </a:xfrm>
          <a:prstGeom prst="upArrow">
            <a:avLst>
              <a:gd name="adj1" fmla="val 50000"/>
              <a:gd name="adj2"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s-ES">
              <a:ea typeface="ＭＳ Ｐゴシック" charset="0"/>
            </a:endParaRPr>
          </a:p>
        </p:txBody>
      </p:sp>
    </p:spTree>
    <p:extLst>
      <p:ext uri="{BB962C8B-B14F-4D97-AF65-F5344CB8AC3E}">
        <p14:creationId xmlns:p14="http://schemas.microsoft.com/office/powerpoint/2010/main" val="1096525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 calcmode="lin" valueType="num">
                                      <p:cBhvr>
                                        <p:cTn id="23" dur="500" fill="hold"/>
                                        <p:tgtEl>
                                          <p:spTgt spid="13"/>
                                        </p:tgtEl>
                                        <p:attrNameLst>
                                          <p:attrName>style.rotation</p:attrName>
                                        </p:attrNameLst>
                                      </p:cBhvr>
                                      <p:tavLst>
                                        <p:tav tm="0">
                                          <p:val>
                                            <p:fltVal val="360"/>
                                          </p:val>
                                        </p:tav>
                                        <p:tav tm="100000">
                                          <p:val>
                                            <p:fltVal val="0"/>
                                          </p:val>
                                        </p:tav>
                                      </p:tavLst>
                                    </p:anim>
                                    <p:animEffect transition="in" filter="fade">
                                      <p:cBhvr>
                                        <p:cTn id="24" dur="500"/>
                                        <p:tgtEl>
                                          <p:spTgt spid="1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style.rotation</p:attrName>
                                        </p:attrNameLst>
                                      </p:cBhvr>
                                      <p:tavLst>
                                        <p:tav tm="0">
                                          <p:val>
                                            <p:fltVal val="360"/>
                                          </p:val>
                                        </p:tav>
                                        <p:tav tm="100000">
                                          <p:val>
                                            <p:fltVal val="0"/>
                                          </p:val>
                                        </p:tav>
                                      </p:tavLst>
                                    </p:anim>
                                    <p:animEffect transition="in" filter="fade">
                                      <p:cBhvr>
                                        <p:cTn id="38" dur="500"/>
                                        <p:tgtEl>
                                          <p:spTgt spid="14"/>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 calcmode="lin" valueType="num">
                                      <p:cBhvr>
                                        <p:cTn id="43" dur="500" fill="hold"/>
                                        <p:tgtEl>
                                          <p:spTgt spid="12"/>
                                        </p:tgtEl>
                                        <p:attrNameLst>
                                          <p:attrName>style.rotation</p:attrName>
                                        </p:attrNameLst>
                                      </p:cBhvr>
                                      <p:tavLst>
                                        <p:tav tm="0">
                                          <p:val>
                                            <p:fltVal val="360"/>
                                          </p:val>
                                        </p:tav>
                                        <p:tav tm="100000">
                                          <p:val>
                                            <p:fltVal val="0"/>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847528" y="0"/>
            <a:ext cx="8820472" cy="908720"/>
          </a:xfrm>
        </p:spPr>
        <p:txBody>
          <a:bodyPr/>
          <a:lstStyle/>
          <a:p>
            <a:pPr eaLnBrk="1" hangingPunct="1">
              <a:lnSpc>
                <a:spcPct val="80000"/>
              </a:lnSpc>
              <a:defRPr/>
            </a:pPr>
            <a:br>
              <a:rPr lang="es-CO" sz="3600" dirty="0">
                <a:solidFill>
                  <a:srgbClr val="000090"/>
                </a:solidFill>
              </a:rPr>
            </a:br>
            <a:r>
              <a:rPr lang="es-ES_tradnl" sz="3600" dirty="0">
                <a:solidFill>
                  <a:srgbClr val="000090"/>
                </a:solidFill>
              </a:rPr>
              <a:t>Transporte de O</a:t>
            </a:r>
            <a:r>
              <a:rPr lang="es-ES_tradnl" sz="3600" baseline="-25000" dirty="0">
                <a:solidFill>
                  <a:srgbClr val="000090"/>
                </a:solidFill>
              </a:rPr>
              <a:t>2</a:t>
            </a:r>
            <a:endParaRPr lang="es-ES_tradnl" sz="3600" dirty="0">
              <a:solidFill>
                <a:srgbClr val="000090"/>
              </a:solidFill>
            </a:endParaRPr>
          </a:p>
        </p:txBody>
      </p:sp>
      <p:sp>
        <p:nvSpPr>
          <p:cNvPr id="6" name="Rectangle 3"/>
          <p:cNvSpPr txBox="1">
            <a:spLocks noChangeArrowheads="1"/>
          </p:cNvSpPr>
          <p:nvPr/>
        </p:nvSpPr>
        <p:spPr bwMode="auto">
          <a:xfrm>
            <a:off x="2279650" y="2347913"/>
            <a:ext cx="7632700" cy="793750"/>
          </a:xfrm>
          <a:prstGeom prst="rect">
            <a:avLst/>
          </a:prstGeom>
          <a:solidFill>
            <a:schemeClr val="accent6">
              <a:lumMod val="20000"/>
              <a:lumOff val="80000"/>
            </a:schemeClr>
          </a:solidFill>
          <a:ln>
            <a:solidFill>
              <a:srgbClr val="000090"/>
            </a:solidFill>
          </a:ln>
          <a:effectLst/>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eaLnBrk="1" hangingPunct="1">
              <a:buNone/>
              <a:defRPr/>
            </a:pPr>
            <a:r>
              <a:rPr lang="es-ES_tradnl" dirty="0">
                <a:solidFill>
                  <a:srgbClr val="000090"/>
                </a:solidFill>
                <a:cs typeface="+mn-cs"/>
              </a:rPr>
              <a:t>DO</a:t>
            </a:r>
            <a:r>
              <a:rPr lang="es-ES_tradnl" baseline="-25000" dirty="0">
                <a:solidFill>
                  <a:srgbClr val="000090"/>
                </a:solidFill>
                <a:cs typeface="+mn-cs"/>
              </a:rPr>
              <a:t>2</a:t>
            </a:r>
            <a:r>
              <a:rPr lang="es-ES_tradnl" dirty="0">
                <a:solidFill>
                  <a:srgbClr val="000090"/>
                </a:solidFill>
                <a:cs typeface="+mn-cs"/>
              </a:rPr>
              <a:t> = </a:t>
            </a:r>
            <a:r>
              <a:rPr lang="es-ES_tradnl" dirty="0" err="1">
                <a:solidFill>
                  <a:srgbClr val="000090"/>
                </a:solidFill>
                <a:cs typeface="+mn-cs"/>
              </a:rPr>
              <a:t>Hb</a:t>
            </a:r>
            <a:r>
              <a:rPr lang="es-ES_tradnl" dirty="0">
                <a:solidFill>
                  <a:srgbClr val="000090"/>
                </a:solidFill>
                <a:cs typeface="+mn-cs"/>
              </a:rPr>
              <a:t> x 1,34 x SatO</a:t>
            </a:r>
            <a:r>
              <a:rPr lang="es-ES_tradnl" baseline="-25000" dirty="0">
                <a:solidFill>
                  <a:srgbClr val="000090"/>
                </a:solidFill>
                <a:cs typeface="+mn-cs"/>
              </a:rPr>
              <a:t>2</a:t>
            </a:r>
            <a:r>
              <a:rPr lang="es-ES_tradnl" dirty="0">
                <a:solidFill>
                  <a:srgbClr val="000090"/>
                </a:solidFill>
                <a:cs typeface="+mn-cs"/>
              </a:rPr>
              <a:t> x FC x VS </a:t>
            </a:r>
          </a:p>
        </p:txBody>
      </p:sp>
      <p:sp>
        <p:nvSpPr>
          <p:cNvPr id="9" name="Text Box 4"/>
          <p:cNvSpPr txBox="1">
            <a:spLocks noChangeArrowheads="1"/>
          </p:cNvSpPr>
          <p:nvPr/>
        </p:nvSpPr>
        <p:spPr bwMode="auto">
          <a:xfrm>
            <a:off x="2547938" y="3500438"/>
            <a:ext cx="7148512" cy="224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s-ES" altLang="es-ES_tradnl" sz="2800" dirty="0">
                <a:solidFill>
                  <a:schemeClr val="accent2"/>
                </a:solidFill>
                <a:effectLst>
                  <a:outerShdw blurRad="38100" dist="38100" dir="2700000" algn="tl">
                    <a:srgbClr val="C0C0C0"/>
                  </a:outerShdw>
                </a:effectLst>
              </a:rPr>
              <a:t> </a:t>
            </a:r>
            <a:r>
              <a:rPr lang="es-ES" altLang="es-ES_tradnl" sz="2800" b="1" dirty="0" err="1">
                <a:solidFill>
                  <a:schemeClr val="accent2"/>
                </a:solidFill>
                <a:effectLst>
                  <a:outerShdw blurRad="38100" dist="38100" dir="2700000" algn="tl">
                    <a:srgbClr val="C0C0C0"/>
                  </a:outerShdw>
                </a:effectLst>
              </a:rPr>
              <a:t>Hb</a:t>
            </a:r>
            <a:r>
              <a:rPr lang="es-ES" altLang="es-ES_tradnl" sz="2800" dirty="0">
                <a:solidFill>
                  <a:schemeClr val="accent2"/>
                </a:solidFill>
                <a:effectLst>
                  <a:outerShdw blurRad="38100" dist="38100" dir="2700000" algn="tl">
                    <a:srgbClr val="C0C0C0"/>
                  </a:outerShdw>
                </a:effectLst>
              </a:rPr>
              <a:t> = Concentración de </a:t>
            </a:r>
            <a:r>
              <a:rPr lang="es-ES" altLang="es-ES_tradnl" sz="2800" dirty="0" err="1">
                <a:solidFill>
                  <a:schemeClr val="accent2"/>
                </a:solidFill>
                <a:effectLst>
                  <a:outerShdw blurRad="38100" dist="38100" dir="2700000" algn="tl">
                    <a:srgbClr val="C0C0C0"/>
                  </a:outerShdw>
                </a:effectLst>
              </a:rPr>
              <a:t>Hb</a:t>
            </a:r>
            <a:endParaRPr lang="es-ES" altLang="es-ES_tradnl" sz="2800" dirty="0">
              <a:solidFill>
                <a:schemeClr val="accent2"/>
              </a:solidFill>
              <a:effectLst>
                <a:outerShdw blurRad="38100" dist="38100" dir="2700000" algn="tl">
                  <a:srgbClr val="C0C0C0"/>
                </a:outerShdw>
              </a:effectLst>
            </a:endParaRPr>
          </a:p>
          <a:p>
            <a:r>
              <a:rPr lang="es-ES" altLang="es-ES_tradnl" sz="2800" dirty="0">
                <a:solidFill>
                  <a:schemeClr val="accent2"/>
                </a:solidFill>
                <a:effectLst>
                  <a:outerShdw blurRad="38100" dist="38100" dir="2700000" algn="tl">
                    <a:srgbClr val="C0C0C0"/>
                  </a:outerShdw>
                </a:effectLst>
              </a:rPr>
              <a:t> 1,34 = 1 gr. </a:t>
            </a:r>
            <a:r>
              <a:rPr lang="es-ES" altLang="es-ES_tradnl" sz="2800" dirty="0" err="1">
                <a:solidFill>
                  <a:schemeClr val="accent2"/>
                </a:solidFill>
                <a:effectLst>
                  <a:outerShdw blurRad="38100" dist="38100" dir="2700000" algn="tl">
                    <a:srgbClr val="C0C0C0"/>
                  </a:outerShdw>
                </a:effectLst>
              </a:rPr>
              <a:t>Hb</a:t>
            </a:r>
            <a:r>
              <a:rPr lang="es-ES" altLang="es-ES_tradnl" sz="2800" dirty="0">
                <a:solidFill>
                  <a:schemeClr val="accent2"/>
                </a:solidFill>
                <a:effectLst>
                  <a:outerShdw blurRad="38100" dist="38100" dir="2700000" algn="tl">
                    <a:srgbClr val="C0C0C0"/>
                  </a:outerShdw>
                </a:effectLst>
              </a:rPr>
              <a:t> transporta 1,34 ml de O</a:t>
            </a:r>
            <a:r>
              <a:rPr lang="es-ES" altLang="es-ES_tradnl" sz="2800" baseline="-25000" dirty="0">
                <a:solidFill>
                  <a:schemeClr val="accent2"/>
                </a:solidFill>
                <a:effectLst>
                  <a:outerShdw blurRad="38100" dist="38100" dir="2700000" algn="tl">
                    <a:srgbClr val="C0C0C0"/>
                  </a:outerShdw>
                </a:effectLst>
              </a:rPr>
              <a:t>2</a:t>
            </a:r>
            <a:endParaRPr lang="es-ES" altLang="es-ES_tradnl" sz="2800" dirty="0">
              <a:solidFill>
                <a:schemeClr val="accent2"/>
              </a:solidFill>
              <a:effectLst>
                <a:outerShdw blurRad="38100" dist="38100" dir="2700000" algn="tl">
                  <a:srgbClr val="C0C0C0"/>
                </a:outerShdw>
              </a:effectLst>
            </a:endParaRPr>
          </a:p>
          <a:p>
            <a:r>
              <a:rPr lang="es-ES" altLang="es-ES_tradnl" sz="2800" dirty="0">
                <a:solidFill>
                  <a:schemeClr val="accent2"/>
                </a:solidFill>
                <a:effectLst>
                  <a:outerShdw blurRad="38100" dist="38100" dir="2700000" algn="tl">
                    <a:srgbClr val="C0C0C0"/>
                  </a:outerShdw>
                </a:effectLst>
              </a:rPr>
              <a:t> </a:t>
            </a:r>
            <a:r>
              <a:rPr lang="es-ES" altLang="es-ES_tradnl" sz="2800" b="1" dirty="0">
                <a:solidFill>
                  <a:schemeClr val="accent2"/>
                </a:solidFill>
                <a:effectLst>
                  <a:outerShdw blurRad="38100" dist="38100" dir="2700000" algn="tl">
                    <a:srgbClr val="C0C0C0"/>
                  </a:outerShdw>
                </a:effectLst>
              </a:rPr>
              <a:t>SatO</a:t>
            </a:r>
            <a:r>
              <a:rPr lang="es-ES" altLang="es-ES_tradnl" sz="2800" b="1" baseline="-25000" dirty="0">
                <a:solidFill>
                  <a:schemeClr val="accent2"/>
                </a:solidFill>
                <a:effectLst>
                  <a:outerShdw blurRad="38100" dist="38100" dir="2700000" algn="tl">
                    <a:srgbClr val="C0C0C0"/>
                  </a:outerShdw>
                </a:effectLst>
              </a:rPr>
              <a:t>2</a:t>
            </a:r>
            <a:r>
              <a:rPr lang="es-ES" altLang="es-ES_tradnl" sz="2800" dirty="0">
                <a:solidFill>
                  <a:schemeClr val="accent2"/>
                </a:solidFill>
                <a:effectLst>
                  <a:outerShdw blurRad="38100" dist="38100" dir="2700000" algn="tl">
                    <a:srgbClr val="C0C0C0"/>
                  </a:outerShdw>
                </a:effectLst>
              </a:rPr>
              <a:t> = Saturación arterial de O</a:t>
            </a:r>
            <a:r>
              <a:rPr lang="es-ES" altLang="es-ES_tradnl" sz="2800" baseline="-25000" dirty="0">
                <a:solidFill>
                  <a:schemeClr val="accent2"/>
                </a:solidFill>
                <a:effectLst>
                  <a:outerShdw blurRad="38100" dist="38100" dir="2700000" algn="tl">
                    <a:srgbClr val="C0C0C0"/>
                  </a:outerShdw>
                </a:effectLst>
              </a:rPr>
              <a:t>2</a:t>
            </a:r>
            <a:r>
              <a:rPr lang="es-ES" altLang="es-ES_tradnl" sz="2800" dirty="0">
                <a:solidFill>
                  <a:schemeClr val="accent2"/>
                </a:solidFill>
                <a:effectLst>
                  <a:outerShdw blurRad="38100" dist="38100" dir="2700000" algn="tl">
                    <a:srgbClr val="C0C0C0"/>
                  </a:outerShdw>
                </a:effectLst>
              </a:rPr>
              <a:t> de la </a:t>
            </a:r>
            <a:r>
              <a:rPr lang="es-ES" altLang="es-ES_tradnl" sz="2800" dirty="0" err="1">
                <a:solidFill>
                  <a:schemeClr val="accent2"/>
                </a:solidFill>
                <a:effectLst>
                  <a:outerShdw blurRad="38100" dist="38100" dir="2700000" algn="tl">
                    <a:srgbClr val="C0C0C0"/>
                  </a:outerShdw>
                </a:effectLst>
              </a:rPr>
              <a:t>Hb</a:t>
            </a:r>
            <a:endParaRPr lang="es-ES" altLang="es-ES_tradnl" sz="2800" dirty="0">
              <a:solidFill>
                <a:schemeClr val="accent2"/>
              </a:solidFill>
              <a:effectLst>
                <a:outerShdw blurRad="38100" dist="38100" dir="2700000" algn="tl">
                  <a:srgbClr val="C0C0C0"/>
                </a:outerShdw>
              </a:effectLst>
            </a:endParaRPr>
          </a:p>
          <a:p>
            <a:r>
              <a:rPr lang="es-ES" altLang="es-ES_tradnl" sz="2800" dirty="0">
                <a:solidFill>
                  <a:schemeClr val="accent2"/>
                </a:solidFill>
                <a:effectLst>
                  <a:outerShdw blurRad="38100" dist="38100" dir="2700000" algn="tl">
                    <a:srgbClr val="C0C0C0"/>
                  </a:outerShdw>
                </a:effectLst>
              </a:rPr>
              <a:t> </a:t>
            </a:r>
            <a:r>
              <a:rPr lang="es-ES" altLang="es-ES_tradnl" sz="2800" b="1" dirty="0">
                <a:solidFill>
                  <a:schemeClr val="accent2"/>
                </a:solidFill>
                <a:effectLst>
                  <a:outerShdw blurRad="38100" dist="38100" dir="2700000" algn="tl">
                    <a:srgbClr val="C0C0C0"/>
                  </a:outerShdw>
                </a:effectLst>
              </a:rPr>
              <a:t>FC </a:t>
            </a:r>
            <a:r>
              <a:rPr lang="es-ES" altLang="es-ES_tradnl" sz="2800" dirty="0">
                <a:solidFill>
                  <a:schemeClr val="accent2"/>
                </a:solidFill>
                <a:effectLst>
                  <a:outerShdw blurRad="38100" dist="38100" dir="2700000" algn="tl">
                    <a:srgbClr val="C0C0C0"/>
                  </a:outerShdw>
                </a:effectLst>
              </a:rPr>
              <a:t>= Frecuencia cardiaca</a:t>
            </a:r>
          </a:p>
          <a:p>
            <a:r>
              <a:rPr lang="es-ES" altLang="es-ES_tradnl" sz="2800" dirty="0">
                <a:solidFill>
                  <a:schemeClr val="accent2"/>
                </a:solidFill>
                <a:effectLst>
                  <a:outerShdw blurRad="38100" dist="38100" dir="2700000" algn="tl">
                    <a:srgbClr val="C0C0C0"/>
                  </a:outerShdw>
                </a:effectLst>
              </a:rPr>
              <a:t> </a:t>
            </a:r>
            <a:r>
              <a:rPr lang="es-ES" altLang="es-ES_tradnl" sz="2800" b="1" dirty="0">
                <a:solidFill>
                  <a:schemeClr val="accent2"/>
                </a:solidFill>
                <a:effectLst>
                  <a:outerShdw blurRad="38100" dist="38100" dir="2700000" algn="tl">
                    <a:srgbClr val="C0C0C0"/>
                  </a:outerShdw>
                </a:effectLst>
              </a:rPr>
              <a:t>VS</a:t>
            </a:r>
            <a:r>
              <a:rPr lang="es-ES" altLang="es-ES_tradnl" sz="2800" dirty="0">
                <a:solidFill>
                  <a:schemeClr val="accent2"/>
                </a:solidFill>
                <a:effectLst>
                  <a:outerShdw blurRad="38100" dist="38100" dir="2700000" algn="tl">
                    <a:srgbClr val="C0C0C0"/>
                  </a:outerShdw>
                </a:effectLst>
              </a:rPr>
              <a:t> = Volumen sistólico </a:t>
            </a:r>
          </a:p>
        </p:txBody>
      </p:sp>
    </p:spTree>
    <p:extLst>
      <p:ext uri="{BB962C8B-B14F-4D97-AF65-F5344CB8AC3E}">
        <p14:creationId xmlns:p14="http://schemas.microsoft.com/office/powerpoint/2010/main" val="830114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59013" y="1700213"/>
            <a:ext cx="8013700" cy="4525962"/>
          </a:xfrm>
        </p:spPr>
        <p:txBody>
          <a:bodyPr/>
          <a:lstStyle/>
          <a:p>
            <a:pPr marL="971550" lvl="1" indent="-514350" algn="just">
              <a:spcBef>
                <a:spcPct val="0"/>
              </a:spcBef>
              <a:buFontTx/>
              <a:buAutoNum type="arabicPeriod"/>
            </a:pPr>
            <a:r>
              <a:rPr lang="es-ES_tradnl" altLang="es-ES_tradnl" dirty="0">
                <a:solidFill>
                  <a:srgbClr val="000066"/>
                </a:solidFill>
                <a:effectLst>
                  <a:outerShdw blurRad="38100" dist="38100" dir="2700000" algn="tl">
                    <a:srgbClr val="C0C0C0"/>
                  </a:outerShdw>
                </a:effectLst>
                <a:latin typeface="+mj-lt"/>
              </a:rPr>
              <a:t>Remarcar la importancia del oxígeno (O</a:t>
            </a:r>
            <a:r>
              <a:rPr lang="es-ES_tradnl" altLang="es-ES_tradnl" baseline="-25000" dirty="0">
                <a:solidFill>
                  <a:srgbClr val="000066"/>
                </a:solidFill>
                <a:effectLst>
                  <a:outerShdw blurRad="38100" dist="38100" dir="2700000" algn="tl">
                    <a:srgbClr val="C0C0C0"/>
                  </a:outerShdw>
                </a:effectLst>
                <a:latin typeface="+mj-lt"/>
              </a:rPr>
              <a:t>2</a:t>
            </a:r>
            <a:r>
              <a:rPr lang="es-ES_tradnl" altLang="es-ES_tradnl" dirty="0">
                <a:solidFill>
                  <a:srgbClr val="000066"/>
                </a:solidFill>
                <a:effectLst>
                  <a:outerShdw blurRad="38100" dist="38100" dir="2700000" algn="tl">
                    <a:srgbClr val="C0C0C0"/>
                  </a:outerShdw>
                </a:effectLst>
                <a:latin typeface="+mj-lt"/>
              </a:rPr>
              <a:t>) como </a:t>
            </a:r>
            <a:r>
              <a:rPr lang="es-ES_tradnl" altLang="es-ES" dirty="0">
                <a:solidFill>
                  <a:srgbClr val="000066"/>
                </a:solidFill>
                <a:effectLst>
                  <a:outerShdw blurRad="38100" dist="38100" dir="2700000" algn="tl">
                    <a:srgbClr val="C0C0C0"/>
                  </a:outerShdw>
                </a:effectLst>
                <a:latin typeface="+mj-lt"/>
              </a:rPr>
              <a:t>“</a:t>
            </a:r>
            <a:r>
              <a:rPr lang="es-ES_tradnl" altLang="es-ES_tradnl" dirty="0">
                <a:solidFill>
                  <a:srgbClr val="000066"/>
                </a:solidFill>
                <a:effectLst>
                  <a:outerShdw blurRad="38100" dist="38100" dir="2700000" algn="tl">
                    <a:srgbClr val="C0C0C0"/>
                  </a:outerShdw>
                </a:effectLst>
                <a:latin typeface="+mj-lt"/>
              </a:rPr>
              <a:t>medicamento</a:t>
            </a:r>
            <a:r>
              <a:rPr lang="es-ES_tradnl" altLang="es-ES" dirty="0">
                <a:solidFill>
                  <a:srgbClr val="000066"/>
                </a:solidFill>
                <a:effectLst>
                  <a:outerShdw blurRad="38100" dist="38100" dir="2700000" algn="tl">
                    <a:srgbClr val="C0C0C0"/>
                  </a:outerShdw>
                </a:effectLst>
                <a:latin typeface="+mj-lt"/>
              </a:rPr>
              <a:t>”</a:t>
            </a:r>
            <a:endParaRPr lang="es-ES_tradnl" altLang="es-ES_tradnl" dirty="0">
              <a:solidFill>
                <a:srgbClr val="000066"/>
              </a:solidFill>
              <a:effectLst>
                <a:outerShdw blurRad="38100" dist="38100" dir="2700000" algn="tl">
                  <a:srgbClr val="C0C0C0"/>
                </a:outerShdw>
              </a:effectLst>
              <a:latin typeface="+mj-lt"/>
            </a:endParaRPr>
          </a:p>
          <a:p>
            <a:pPr marL="971550" lvl="1" indent="-514350" algn="just">
              <a:spcBef>
                <a:spcPct val="0"/>
              </a:spcBef>
              <a:buFontTx/>
              <a:buAutoNum type="arabicPeriod"/>
            </a:pPr>
            <a:endParaRPr lang="es-ES" altLang="es-ES_tradnl" dirty="0">
              <a:solidFill>
                <a:srgbClr val="000066"/>
              </a:solidFill>
              <a:effectLst>
                <a:outerShdw blurRad="38100" dist="38100" dir="2700000" algn="tl">
                  <a:srgbClr val="C0C0C0"/>
                </a:outerShdw>
              </a:effectLst>
              <a:latin typeface="+mj-lt"/>
            </a:endParaRPr>
          </a:p>
          <a:p>
            <a:pPr marL="971550" lvl="1" indent="-514350" algn="just">
              <a:spcBef>
                <a:spcPct val="0"/>
              </a:spcBef>
              <a:buFontTx/>
              <a:buAutoNum type="arabicPeriod"/>
            </a:pPr>
            <a:r>
              <a:rPr lang="es-ES" altLang="es-ES_tradnl" dirty="0">
                <a:solidFill>
                  <a:srgbClr val="000066"/>
                </a:solidFill>
                <a:effectLst>
                  <a:outerShdw blurRad="38100" dist="38100" dir="2700000" algn="tl">
                    <a:srgbClr val="C0C0C0"/>
                  </a:outerShdw>
                </a:effectLst>
                <a:latin typeface="+mj-lt"/>
              </a:rPr>
              <a:t>Conocer las diferentes formas de administración y sus indicaciones</a:t>
            </a:r>
          </a:p>
          <a:p>
            <a:pPr marL="971550" lvl="1" indent="-514350" algn="just">
              <a:spcBef>
                <a:spcPct val="0"/>
              </a:spcBef>
              <a:buFontTx/>
              <a:buAutoNum type="arabicPeriod"/>
            </a:pPr>
            <a:endParaRPr lang="es-ES" altLang="es-ES_tradnl" dirty="0">
              <a:solidFill>
                <a:srgbClr val="000066"/>
              </a:solidFill>
              <a:effectLst>
                <a:outerShdw blurRad="38100" dist="38100" dir="2700000" algn="tl">
                  <a:srgbClr val="C0C0C0"/>
                </a:outerShdw>
              </a:effectLst>
              <a:latin typeface="+mj-lt"/>
            </a:endParaRPr>
          </a:p>
          <a:p>
            <a:pPr marL="971550" lvl="1" indent="-514350" algn="just">
              <a:spcBef>
                <a:spcPct val="0"/>
              </a:spcBef>
              <a:buFontTx/>
              <a:buAutoNum type="arabicPeriod"/>
            </a:pPr>
            <a:r>
              <a:rPr lang="es-ES" altLang="es-ES_tradnl" dirty="0">
                <a:solidFill>
                  <a:srgbClr val="000066"/>
                </a:solidFill>
                <a:effectLst>
                  <a:outerShdw blurRad="38100" dist="38100" dir="2700000" algn="tl">
                    <a:srgbClr val="C0C0C0"/>
                  </a:outerShdw>
                </a:effectLst>
                <a:latin typeface="+mj-lt"/>
              </a:rPr>
              <a:t>Monitorización  y eficacia de   la oxigenoterapia</a:t>
            </a:r>
          </a:p>
          <a:p>
            <a:pPr eaLnBrk="1" hangingPunct="1"/>
            <a:endParaRPr lang="es-ES" altLang="es-ES_tradnl" dirty="0">
              <a:solidFill>
                <a:srgbClr val="000090"/>
              </a:solidFill>
            </a:endParaRPr>
          </a:p>
        </p:txBody>
      </p:sp>
      <p:sp>
        <p:nvSpPr>
          <p:cNvPr id="2" name="Título 1"/>
          <p:cNvSpPr>
            <a:spLocks noGrp="1"/>
          </p:cNvSpPr>
          <p:nvPr>
            <p:ph type="title"/>
          </p:nvPr>
        </p:nvSpPr>
        <p:spPr>
          <a:xfrm>
            <a:off x="1775520" y="44624"/>
            <a:ext cx="9806880" cy="864096"/>
          </a:xfrm>
        </p:spPr>
        <p:txBody>
          <a:bodyPr/>
          <a:lstStyle/>
          <a:p>
            <a:r>
              <a:rPr lang="es-ES_tradnl" dirty="0">
                <a:solidFill>
                  <a:srgbClr val="000066"/>
                </a:solidFill>
                <a:cs typeface="Century Gothic"/>
              </a:rPr>
              <a:t>Objetivos</a:t>
            </a:r>
            <a:endParaRPr lang="es-ES_tradnl" dirty="0"/>
          </a:p>
        </p:txBody>
      </p:sp>
    </p:spTree>
    <p:extLst>
      <p:ext uri="{BB962C8B-B14F-4D97-AF65-F5344CB8AC3E}">
        <p14:creationId xmlns:p14="http://schemas.microsoft.com/office/powerpoint/2010/main" val="501137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847528" y="0"/>
            <a:ext cx="8928992" cy="908720"/>
          </a:xfrm>
        </p:spPr>
        <p:txBody>
          <a:bodyPr/>
          <a:lstStyle/>
          <a:p>
            <a:pPr algn="l" eaLnBrk="1" hangingPunct="1"/>
            <a:r>
              <a:rPr lang="es-ES" altLang="es-ES_tradnl" sz="3600" dirty="0">
                <a:solidFill>
                  <a:srgbClr val="000090"/>
                </a:solidFill>
                <a:latin typeface="Century Gothic" charset="0"/>
              </a:rPr>
              <a:t> </a:t>
            </a:r>
            <a:r>
              <a:rPr lang="es-ES" altLang="es-ES_tradnl" sz="3200" dirty="0">
                <a:solidFill>
                  <a:srgbClr val="000090"/>
                </a:solidFill>
              </a:rPr>
              <a:t>Material para la administración de O</a:t>
            </a:r>
            <a:r>
              <a:rPr lang="es-ES" altLang="es-ES_tradnl" sz="3200" baseline="-25000" dirty="0">
                <a:solidFill>
                  <a:srgbClr val="000090"/>
                </a:solidFill>
              </a:rPr>
              <a:t>2</a:t>
            </a:r>
            <a:endParaRPr lang="es-ES" altLang="es-ES_tradnl" sz="3200" dirty="0">
              <a:solidFill>
                <a:srgbClr val="000090"/>
              </a:solidFill>
            </a:endParaRPr>
          </a:p>
        </p:txBody>
      </p:sp>
      <p:sp>
        <p:nvSpPr>
          <p:cNvPr id="11" name="Text Box 4"/>
          <p:cNvSpPr txBox="1">
            <a:spLocks noChangeArrowheads="1"/>
          </p:cNvSpPr>
          <p:nvPr/>
        </p:nvSpPr>
        <p:spPr bwMode="auto">
          <a:xfrm>
            <a:off x="2855914" y="3500439"/>
            <a:ext cx="7343775"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s-ES" altLang="es-ES_tradnl" b="1" dirty="0">
                <a:solidFill>
                  <a:schemeClr val="accent2"/>
                </a:solidFill>
              </a:rPr>
              <a:t>■</a:t>
            </a:r>
            <a:r>
              <a:rPr lang="es-ES" altLang="es-ES_tradnl" sz="2000" b="1" dirty="0">
                <a:solidFill>
                  <a:schemeClr val="accent2"/>
                </a:solidFill>
              </a:rPr>
              <a:t> </a:t>
            </a:r>
            <a:r>
              <a:rPr lang="es-ES" altLang="es-ES_tradnl" sz="2000" dirty="0">
                <a:solidFill>
                  <a:schemeClr val="accent2"/>
                </a:solidFill>
              </a:rPr>
              <a:t> </a:t>
            </a:r>
            <a:r>
              <a:rPr lang="es-ES" altLang="es-ES_tradnl" sz="2800" dirty="0">
                <a:solidFill>
                  <a:srgbClr val="000066"/>
                </a:solidFill>
                <a:latin typeface="+mn-lt"/>
              </a:rPr>
              <a:t>Manómetro y manorreductor</a:t>
            </a:r>
            <a:r>
              <a:rPr lang="es-ES" altLang="es-ES_tradnl" sz="2800" b="1" dirty="0">
                <a:solidFill>
                  <a:srgbClr val="000066"/>
                </a:solidFill>
                <a:latin typeface="+mn-lt"/>
              </a:rPr>
              <a:t> </a:t>
            </a:r>
          </a:p>
        </p:txBody>
      </p:sp>
      <p:sp>
        <p:nvSpPr>
          <p:cNvPr id="12" name="Text Box 5"/>
          <p:cNvSpPr txBox="1">
            <a:spLocks noChangeArrowheads="1"/>
          </p:cNvSpPr>
          <p:nvPr/>
        </p:nvSpPr>
        <p:spPr bwMode="auto">
          <a:xfrm>
            <a:off x="2855914" y="4149726"/>
            <a:ext cx="7272337"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s-ES" altLang="es-ES_tradnl" b="1" dirty="0">
                <a:solidFill>
                  <a:schemeClr val="accent2"/>
                </a:solidFill>
              </a:rPr>
              <a:t>■</a:t>
            </a:r>
            <a:r>
              <a:rPr lang="es-ES" altLang="es-ES_tradnl" sz="2000" dirty="0">
                <a:solidFill>
                  <a:schemeClr val="accent2"/>
                </a:solidFill>
              </a:rPr>
              <a:t>  </a:t>
            </a:r>
            <a:r>
              <a:rPr lang="es-ES" altLang="es-ES_tradnl" sz="2800" dirty="0" err="1">
                <a:solidFill>
                  <a:srgbClr val="000066"/>
                </a:solidFill>
                <a:latin typeface="+mn-lt"/>
              </a:rPr>
              <a:t>Flujómetro</a:t>
            </a:r>
            <a:r>
              <a:rPr lang="es-ES" altLang="es-ES_tradnl" sz="2800" dirty="0">
                <a:solidFill>
                  <a:srgbClr val="000066"/>
                </a:solidFill>
                <a:latin typeface="+mn-lt"/>
              </a:rPr>
              <a:t> o </a:t>
            </a:r>
            <a:r>
              <a:rPr lang="es-ES" altLang="es-ES_tradnl" sz="2800" dirty="0" err="1">
                <a:solidFill>
                  <a:srgbClr val="000066"/>
                </a:solidFill>
                <a:latin typeface="+mn-lt"/>
              </a:rPr>
              <a:t>caudalímetro</a:t>
            </a:r>
            <a:endParaRPr lang="es-ES" altLang="es-ES_tradnl" sz="2800" b="1" dirty="0">
              <a:solidFill>
                <a:srgbClr val="000066"/>
              </a:solidFill>
              <a:latin typeface="+mn-lt"/>
            </a:endParaRPr>
          </a:p>
        </p:txBody>
      </p:sp>
      <p:sp>
        <p:nvSpPr>
          <p:cNvPr id="13" name="Text Box 6"/>
          <p:cNvSpPr txBox="1">
            <a:spLocks noChangeArrowheads="1"/>
          </p:cNvSpPr>
          <p:nvPr/>
        </p:nvSpPr>
        <p:spPr bwMode="auto">
          <a:xfrm>
            <a:off x="2855913" y="4797426"/>
            <a:ext cx="3744912"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s-ES" sz="2400" b="1" dirty="0">
                <a:solidFill>
                  <a:schemeClr val="accent2"/>
                </a:solidFill>
                <a:ea typeface="ＭＳ Ｐゴシック" charset="0"/>
                <a:cs typeface="Arial" charset="0"/>
              </a:rPr>
              <a:t>■</a:t>
            </a:r>
            <a:r>
              <a:rPr lang="es-ES" sz="2000" dirty="0">
                <a:solidFill>
                  <a:schemeClr val="accent2"/>
                </a:solidFill>
                <a:ea typeface="ＭＳ Ｐゴシック" charset="0"/>
                <a:cs typeface="Arial" charset="0"/>
              </a:rPr>
              <a:t>  </a:t>
            </a:r>
            <a:r>
              <a:rPr lang="es-ES" sz="2800" dirty="0">
                <a:solidFill>
                  <a:srgbClr val="000066"/>
                </a:solidFill>
                <a:latin typeface="+mn-lt"/>
                <a:ea typeface="ＭＳ Ｐゴシック" charset="0"/>
                <a:cs typeface="Century Gothic"/>
              </a:rPr>
              <a:t>Humidificador</a:t>
            </a:r>
            <a:endParaRPr lang="es-ES" sz="2800" b="1" dirty="0">
              <a:solidFill>
                <a:srgbClr val="000066"/>
              </a:solidFill>
              <a:latin typeface="+mn-lt"/>
              <a:ea typeface="ＭＳ Ｐゴシック" charset="0"/>
              <a:cs typeface="Century Gothic"/>
            </a:endParaRPr>
          </a:p>
        </p:txBody>
      </p:sp>
      <p:sp>
        <p:nvSpPr>
          <p:cNvPr id="14" name="Text Box 6"/>
          <p:cNvSpPr txBox="1">
            <a:spLocks noChangeArrowheads="1"/>
          </p:cNvSpPr>
          <p:nvPr/>
        </p:nvSpPr>
        <p:spPr bwMode="auto">
          <a:xfrm>
            <a:off x="2855914" y="2133600"/>
            <a:ext cx="7272337" cy="127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80000"/>
              </a:lnSpc>
            </a:pPr>
            <a:r>
              <a:rPr lang="es-ES" altLang="es-ES_tradnl" sz="1600" b="1" dirty="0">
                <a:solidFill>
                  <a:srgbClr val="000090"/>
                </a:solidFill>
                <a:latin typeface="Century Gothic" charset="0"/>
              </a:rPr>
              <a:t>■</a:t>
            </a:r>
            <a:r>
              <a:rPr lang="es-ES" altLang="es-ES_tradnl" sz="2000" dirty="0">
                <a:solidFill>
                  <a:srgbClr val="000090"/>
                </a:solidFill>
                <a:latin typeface="Century Gothic" charset="0"/>
              </a:rPr>
              <a:t>  </a:t>
            </a:r>
            <a:r>
              <a:rPr lang="es-ES" altLang="es-ES_tradnl" sz="2800" dirty="0">
                <a:solidFill>
                  <a:srgbClr val="000066"/>
                </a:solidFill>
                <a:latin typeface="+mn-lt"/>
              </a:rPr>
              <a:t>Fuente de suministro de O</a:t>
            </a:r>
            <a:r>
              <a:rPr lang="es-ES" altLang="es-ES_tradnl" sz="2800" baseline="-25000" dirty="0">
                <a:solidFill>
                  <a:srgbClr val="000066"/>
                </a:solidFill>
                <a:latin typeface="+mn-lt"/>
              </a:rPr>
              <a:t>2</a:t>
            </a:r>
            <a:r>
              <a:rPr lang="es-ES" altLang="es-ES_tradnl" sz="2800" dirty="0">
                <a:solidFill>
                  <a:srgbClr val="000066"/>
                </a:solidFill>
                <a:latin typeface="+mn-lt"/>
              </a:rPr>
              <a:t>:</a:t>
            </a:r>
          </a:p>
          <a:p>
            <a:pPr eaLnBrk="1" hangingPunct="1">
              <a:lnSpc>
                <a:spcPct val="110000"/>
              </a:lnSpc>
            </a:pPr>
            <a:r>
              <a:rPr lang="es-ES" altLang="es-ES_tradnl" sz="2800" dirty="0">
                <a:solidFill>
                  <a:srgbClr val="000066"/>
                </a:solidFill>
                <a:latin typeface="+mn-lt"/>
              </a:rPr>
              <a:t>      - Central de O</a:t>
            </a:r>
            <a:r>
              <a:rPr lang="es-ES" altLang="es-ES_tradnl" sz="2800" baseline="-25000" dirty="0">
                <a:solidFill>
                  <a:srgbClr val="000066"/>
                </a:solidFill>
                <a:latin typeface="+mn-lt"/>
              </a:rPr>
              <a:t>2</a:t>
            </a:r>
            <a:r>
              <a:rPr lang="es-ES" altLang="es-ES_tradnl" sz="2800" dirty="0">
                <a:solidFill>
                  <a:srgbClr val="000066"/>
                </a:solidFill>
                <a:latin typeface="+mn-lt"/>
              </a:rPr>
              <a:t> (Hospitales)</a:t>
            </a:r>
          </a:p>
          <a:p>
            <a:pPr eaLnBrk="1" hangingPunct="1">
              <a:lnSpc>
                <a:spcPct val="80000"/>
              </a:lnSpc>
            </a:pPr>
            <a:r>
              <a:rPr lang="es-ES" altLang="es-ES_tradnl" sz="2800" dirty="0">
                <a:solidFill>
                  <a:srgbClr val="000066"/>
                </a:solidFill>
                <a:latin typeface="+mn-lt"/>
              </a:rPr>
              <a:t>      - Cilindros de Presión</a:t>
            </a:r>
          </a:p>
        </p:txBody>
      </p:sp>
      <p:sp>
        <p:nvSpPr>
          <p:cNvPr id="9" name="Text Box 6"/>
          <p:cNvSpPr txBox="1">
            <a:spLocks noChangeArrowheads="1"/>
          </p:cNvSpPr>
          <p:nvPr/>
        </p:nvSpPr>
        <p:spPr bwMode="auto">
          <a:xfrm>
            <a:off x="2855914" y="5357814"/>
            <a:ext cx="7127875"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s-ES" altLang="es-ES_tradnl" b="1" dirty="0">
                <a:solidFill>
                  <a:schemeClr val="accent2"/>
                </a:solidFill>
              </a:rPr>
              <a:t>■</a:t>
            </a:r>
            <a:r>
              <a:rPr lang="es-ES" altLang="es-ES_tradnl" sz="2000" dirty="0">
                <a:solidFill>
                  <a:schemeClr val="accent2"/>
                </a:solidFill>
              </a:rPr>
              <a:t>  </a:t>
            </a:r>
            <a:r>
              <a:rPr lang="es-ES" altLang="es-ES_tradnl" sz="2800" dirty="0">
                <a:solidFill>
                  <a:srgbClr val="000066"/>
                </a:solidFill>
                <a:latin typeface="+mn-lt"/>
              </a:rPr>
              <a:t>Sistemas de administración de O</a:t>
            </a:r>
            <a:r>
              <a:rPr lang="es-ES" altLang="es-ES_tradnl" sz="2800" baseline="-25000" dirty="0">
                <a:solidFill>
                  <a:srgbClr val="000066"/>
                </a:solidFill>
                <a:latin typeface="+mn-lt"/>
              </a:rPr>
              <a:t>2</a:t>
            </a:r>
            <a:endParaRPr lang="es-ES" altLang="es-ES_tradnl" sz="2800" b="1" baseline="-25000" dirty="0">
              <a:solidFill>
                <a:srgbClr val="000066"/>
              </a:solidFill>
              <a:latin typeface="+mn-lt"/>
            </a:endParaRPr>
          </a:p>
        </p:txBody>
      </p:sp>
    </p:spTree>
    <p:extLst>
      <p:ext uri="{BB962C8B-B14F-4D97-AF65-F5344CB8AC3E}">
        <p14:creationId xmlns:p14="http://schemas.microsoft.com/office/powerpoint/2010/main" val="621820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0-#ppt_w/2"/>
                                          </p:val>
                                        </p:tav>
                                        <p:tav tm="100000">
                                          <p:val>
                                            <p:strVal val="#ppt_x"/>
                                          </p:val>
                                        </p:tav>
                                      </p:tavLst>
                                    </p:anim>
                                    <p:anim calcmode="lin" valueType="num">
                                      <p:cBhvr additive="base">
                                        <p:cTn id="26"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847528" y="44625"/>
            <a:ext cx="9649072" cy="86409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lgn="l" eaLnBrk="1" hangingPunct="1">
              <a:defRPr/>
            </a:pPr>
            <a:r>
              <a:rPr lang="es-ES_tradnl" sz="2800" dirty="0">
                <a:solidFill>
                  <a:srgbClr val="000090"/>
                </a:solidFill>
                <a:latin typeface="Century Gothic"/>
                <a:cs typeface="Century Gothic"/>
              </a:rPr>
              <a:t> </a:t>
            </a:r>
            <a:r>
              <a:rPr lang="es-ES_tradnl" sz="2800" dirty="0">
                <a:solidFill>
                  <a:srgbClr val="000090"/>
                </a:solidFill>
                <a:latin typeface="+mn-lt"/>
                <a:cs typeface="Century Gothic"/>
              </a:rPr>
              <a:t>C</a:t>
            </a:r>
            <a:r>
              <a:rPr lang="es-ES" sz="2800" dirty="0">
                <a:solidFill>
                  <a:srgbClr val="000090"/>
                </a:solidFill>
                <a:latin typeface="+mn-lt"/>
                <a:cs typeface="Century Gothic"/>
              </a:rPr>
              <a:t>á</a:t>
            </a:r>
            <a:r>
              <a:rPr lang="es-ES_tradnl" sz="2800" dirty="0" err="1">
                <a:solidFill>
                  <a:srgbClr val="000090"/>
                </a:solidFill>
                <a:latin typeface="+mn-lt"/>
                <a:cs typeface="Century Gothic"/>
              </a:rPr>
              <a:t>lculo</a:t>
            </a:r>
            <a:r>
              <a:rPr lang="es-ES_tradnl" sz="2800" dirty="0">
                <a:solidFill>
                  <a:srgbClr val="000090"/>
                </a:solidFill>
                <a:latin typeface="+mn-lt"/>
                <a:cs typeface="Century Gothic"/>
              </a:rPr>
              <a:t> cantidad de O</a:t>
            </a:r>
            <a:r>
              <a:rPr lang="es-ES_tradnl" sz="2800" baseline="-25000" dirty="0">
                <a:solidFill>
                  <a:srgbClr val="000090"/>
                </a:solidFill>
                <a:latin typeface="+mn-lt"/>
                <a:cs typeface="Century Gothic"/>
              </a:rPr>
              <a:t>2</a:t>
            </a:r>
            <a:r>
              <a:rPr lang="es-ES_tradnl" sz="2800" dirty="0">
                <a:solidFill>
                  <a:srgbClr val="000090"/>
                </a:solidFill>
                <a:latin typeface="+mn-lt"/>
                <a:cs typeface="Century Gothic"/>
              </a:rPr>
              <a:t> en los cilindros de transporte</a:t>
            </a:r>
            <a:endParaRPr lang="es-ES" sz="2800" dirty="0">
              <a:solidFill>
                <a:srgbClr val="000090"/>
              </a:solidFill>
              <a:latin typeface="+mn-lt"/>
              <a:cs typeface="Century Gothic"/>
            </a:endParaRPr>
          </a:p>
        </p:txBody>
      </p:sp>
      <p:sp>
        <p:nvSpPr>
          <p:cNvPr id="8" name="Text Box 4"/>
          <p:cNvSpPr txBox="1">
            <a:spLocks noChangeArrowheads="1"/>
          </p:cNvSpPr>
          <p:nvPr/>
        </p:nvSpPr>
        <p:spPr bwMode="auto">
          <a:xfrm>
            <a:off x="2927350" y="6000751"/>
            <a:ext cx="6624638"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s-ES_tradnl" sz="2800" dirty="0">
                <a:solidFill>
                  <a:srgbClr val="000090"/>
                </a:solidFill>
                <a:effectLst>
                  <a:outerShdw blurRad="38100" dist="38100" dir="2700000" algn="tl">
                    <a:srgbClr val="C0C0C0"/>
                  </a:outerShdw>
                </a:effectLst>
                <a:latin typeface="Century Gothic" charset="0"/>
              </a:rPr>
              <a:t>      </a:t>
            </a:r>
            <a:r>
              <a:rPr lang="en-US" altLang="es-ES_tradnl" sz="2800" dirty="0">
                <a:solidFill>
                  <a:srgbClr val="000090"/>
                </a:solidFill>
                <a:effectLst>
                  <a:outerShdw blurRad="38100" dist="38100" dir="2700000" algn="tl">
                    <a:srgbClr val="C0C0C0"/>
                  </a:outerShdw>
                </a:effectLst>
                <a:latin typeface="+mn-lt"/>
              </a:rPr>
              <a:t>5 L x 150 Bares = 900 L de O</a:t>
            </a:r>
            <a:r>
              <a:rPr lang="en-US" altLang="es-ES_tradnl" sz="2800" baseline="-25000" dirty="0">
                <a:solidFill>
                  <a:srgbClr val="000090"/>
                </a:solidFill>
                <a:effectLst>
                  <a:outerShdw blurRad="38100" dist="38100" dir="2700000" algn="tl">
                    <a:srgbClr val="C0C0C0"/>
                  </a:outerShdw>
                </a:effectLst>
                <a:latin typeface="+mn-lt"/>
              </a:rPr>
              <a:t>2</a:t>
            </a:r>
          </a:p>
        </p:txBody>
      </p:sp>
      <p:sp>
        <p:nvSpPr>
          <p:cNvPr id="10" name="Text Box 4"/>
          <p:cNvSpPr txBox="1">
            <a:spLocks noChangeArrowheads="1"/>
          </p:cNvSpPr>
          <p:nvPr/>
        </p:nvSpPr>
        <p:spPr bwMode="auto">
          <a:xfrm>
            <a:off x="3071813" y="5157788"/>
            <a:ext cx="6265862" cy="584200"/>
          </a:xfrm>
          <a:prstGeom prst="rect">
            <a:avLst/>
          </a:prstGeom>
          <a:solidFill>
            <a:schemeClr val="accent6">
              <a:lumMod val="20000"/>
              <a:lumOff val="80000"/>
            </a:schemeClr>
          </a:solidFill>
          <a:ln>
            <a:solidFill>
              <a:srgbClr val="000090"/>
            </a:solidFill>
          </a:ln>
          <a:effectLs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s-ES_tradnl" sz="3200" b="1" dirty="0">
                <a:solidFill>
                  <a:srgbClr val="000090"/>
                </a:solidFill>
                <a:effectLst>
                  <a:outerShdw blurRad="38100" dist="38100" dir="2700000" algn="tl">
                    <a:srgbClr val="000000"/>
                  </a:outerShdw>
                </a:effectLst>
                <a:latin typeface="Century Gothic" charset="0"/>
              </a:rPr>
              <a:t> </a:t>
            </a:r>
            <a:r>
              <a:rPr lang="en-US" altLang="es-ES_tradnl" sz="3200" dirty="0">
                <a:solidFill>
                  <a:srgbClr val="000090"/>
                </a:solidFill>
                <a:effectLst>
                  <a:outerShdw blurRad="38100" dist="38100" dir="2700000" algn="tl">
                    <a:srgbClr val="000000"/>
                  </a:outerShdw>
                </a:effectLst>
                <a:latin typeface="+mn-lt"/>
              </a:rPr>
              <a:t>[O</a:t>
            </a:r>
            <a:r>
              <a:rPr lang="en-US" altLang="es-ES_tradnl" sz="3200" baseline="-25000" dirty="0">
                <a:solidFill>
                  <a:srgbClr val="000090"/>
                </a:solidFill>
                <a:effectLst>
                  <a:outerShdw blurRad="38100" dist="38100" dir="2700000" algn="tl">
                    <a:srgbClr val="000000"/>
                  </a:outerShdw>
                </a:effectLst>
                <a:latin typeface="+mn-lt"/>
              </a:rPr>
              <a:t>2</a:t>
            </a:r>
            <a:r>
              <a:rPr lang="en-US" altLang="es-ES_tradnl" sz="3200" dirty="0">
                <a:solidFill>
                  <a:srgbClr val="000090"/>
                </a:solidFill>
                <a:effectLst>
                  <a:outerShdw blurRad="38100" dist="38100" dir="2700000" algn="tl">
                    <a:srgbClr val="000000"/>
                  </a:outerShdw>
                </a:effectLst>
                <a:latin typeface="+mn-lt"/>
              </a:rPr>
              <a:t>] = VOLUMEN x Nº de Bares</a:t>
            </a:r>
          </a:p>
        </p:txBody>
      </p:sp>
      <p:pic>
        <p:nvPicPr>
          <p:cNvPr id="5" name="Marcador de contenido 4" descr="12.jpg"/>
          <p:cNvPicPr>
            <a:picLocks noGrp="1" noChangeAspect="1"/>
          </p:cNvPicPr>
          <p:nvPr>
            <p:ph sz="half" idx="2"/>
          </p:nvPr>
        </p:nvPicPr>
        <p:blipFill>
          <a:blip r:embed="rId3">
            <a:extLst>
              <a:ext uri="{28A0092B-C50C-407E-A947-70E740481C1C}">
                <a14:useLocalDpi xmlns:a14="http://schemas.microsoft.com/office/drawing/2010/main" val="0"/>
              </a:ext>
            </a:extLst>
          </a:blip>
          <a:srcRect t="7975" b="7975"/>
          <a:stretch>
            <a:fillRect/>
          </a:stretch>
        </p:blipFill>
        <p:spPr>
          <a:xfrm>
            <a:off x="4800600" y="1722439"/>
            <a:ext cx="2808288" cy="3146425"/>
          </a:xfrm>
          <a:ln>
            <a:solidFill>
              <a:srgbClr val="000066"/>
            </a:solidFill>
          </a:ln>
        </p:spPr>
      </p:pic>
      <p:pic>
        <p:nvPicPr>
          <p:cNvPr id="53255" name="Imagen 8" descr="1st_fig_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1736725"/>
            <a:ext cx="2087562" cy="3132138"/>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53256" name="Imagen 11" descr="18224-957117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96226" y="1773239"/>
            <a:ext cx="2524125" cy="244792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201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4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847528" y="0"/>
            <a:ext cx="8820472" cy="908720"/>
          </a:xfrm>
        </p:spPr>
        <p:txBody>
          <a:bodyPr/>
          <a:lstStyle/>
          <a:p>
            <a:pPr eaLnBrk="1" hangingPunct="1">
              <a:defRPr/>
            </a:pPr>
            <a:r>
              <a:rPr lang="es-ES" sz="4000" dirty="0">
                <a:solidFill>
                  <a:srgbClr val="000090"/>
                </a:solidFill>
                <a:effectLst>
                  <a:outerShdw blurRad="38100" dist="38100" dir="2700000" algn="tl">
                    <a:srgbClr val="DDDDDD"/>
                  </a:outerShdw>
                </a:effectLst>
                <a:latin typeface="+mn-lt"/>
                <a:cs typeface="Century Gothic"/>
              </a:rPr>
              <a:t>Humidificadores</a:t>
            </a:r>
            <a:endParaRPr lang="es-ES" sz="4000" dirty="0">
              <a:solidFill>
                <a:srgbClr val="000090"/>
              </a:solidFill>
              <a:latin typeface="+mn-lt"/>
              <a:cs typeface="Century Gothic"/>
            </a:endParaRPr>
          </a:p>
        </p:txBody>
      </p:sp>
      <p:sp>
        <p:nvSpPr>
          <p:cNvPr id="9" name="Text Box 4"/>
          <p:cNvSpPr txBox="1">
            <a:spLocks noChangeArrowheads="1"/>
          </p:cNvSpPr>
          <p:nvPr/>
        </p:nvSpPr>
        <p:spPr bwMode="auto">
          <a:xfrm>
            <a:off x="2208213" y="1803400"/>
            <a:ext cx="403225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buFont typeface="Arial" charset="0"/>
              <a:buChar char="•"/>
            </a:pPr>
            <a:r>
              <a:rPr lang="es-ES" altLang="es-ES_tradnl" dirty="0">
                <a:solidFill>
                  <a:schemeClr val="accent2"/>
                </a:solidFill>
                <a:effectLst>
                  <a:outerShdw blurRad="38100" dist="38100" dir="2700000" algn="tl">
                    <a:srgbClr val="C0C0C0"/>
                  </a:outerShdw>
                </a:effectLst>
                <a:latin typeface="+mn-lt"/>
              </a:rPr>
              <a:t>Normalmente utilizados en los sistemas de bajo flujo</a:t>
            </a:r>
          </a:p>
          <a:p>
            <a:pPr>
              <a:buFont typeface="Arial" charset="0"/>
              <a:buChar char="•"/>
            </a:pPr>
            <a:endParaRPr lang="es-ES" altLang="es-ES_tradnl" dirty="0">
              <a:solidFill>
                <a:schemeClr val="accent2"/>
              </a:solidFill>
              <a:effectLst>
                <a:outerShdw blurRad="38100" dist="38100" dir="2700000" algn="tl">
                  <a:srgbClr val="C0C0C0"/>
                </a:outerShdw>
              </a:effectLst>
              <a:latin typeface="+mn-lt"/>
            </a:endParaRPr>
          </a:p>
          <a:p>
            <a:pPr>
              <a:buFont typeface="Arial" charset="0"/>
              <a:buChar char="•"/>
            </a:pPr>
            <a:r>
              <a:rPr lang="es-ES" altLang="es-ES_tradnl" dirty="0">
                <a:solidFill>
                  <a:schemeClr val="accent2"/>
                </a:solidFill>
                <a:effectLst>
                  <a:outerShdw blurRad="38100" dist="38100" dir="2700000" algn="tl">
                    <a:srgbClr val="C0C0C0"/>
                  </a:outerShdw>
                </a:effectLst>
                <a:latin typeface="+mn-lt"/>
              </a:rPr>
              <a:t>Para flujos &lt; 4 L/min. su uso puede ser eliminado</a:t>
            </a:r>
          </a:p>
          <a:p>
            <a:pPr>
              <a:buFont typeface="Arial" charset="0"/>
              <a:buChar char="•"/>
            </a:pPr>
            <a:endParaRPr lang="es-ES" altLang="es-ES_tradnl" dirty="0">
              <a:solidFill>
                <a:schemeClr val="accent2"/>
              </a:solidFill>
              <a:effectLst>
                <a:outerShdw blurRad="38100" dist="38100" dir="2700000" algn="tl">
                  <a:srgbClr val="C0C0C0"/>
                </a:outerShdw>
              </a:effectLst>
              <a:latin typeface="+mn-lt"/>
            </a:endParaRPr>
          </a:p>
          <a:p>
            <a:pPr>
              <a:buFont typeface="Arial" charset="0"/>
              <a:buChar char="•"/>
            </a:pPr>
            <a:r>
              <a:rPr lang="es-ES" altLang="es-ES_tradnl" dirty="0">
                <a:solidFill>
                  <a:schemeClr val="accent2"/>
                </a:solidFill>
                <a:effectLst>
                  <a:outerShdw blurRad="38100" dist="38100" dir="2700000" algn="tl">
                    <a:srgbClr val="C0C0C0"/>
                  </a:outerShdw>
                </a:effectLst>
                <a:latin typeface="+mn-lt"/>
              </a:rPr>
              <a:t>En los sistemas de alto flujo no se recomienda su uso</a:t>
            </a:r>
          </a:p>
        </p:txBody>
      </p:sp>
      <p:pic>
        <p:nvPicPr>
          <p:cNvPr id="55301" name="Imagen 2" descr="hu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8888" y="4652964"/>
            <a:ext cx="1871662" cy="2027237"/>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55302" name="Imagen 3" descr="hum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1822451"/>
            <a:ext cx="2736850" cy="2543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955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847528" y="44624"/>
            <a:ext cx="8820472" cy="864096"/>
          </a:xfrm>
        </p:spPr>
        <p:txBody>
          <a:bodyPr/>
          <a:lstStyle/>
          <a:p>
            <a:pPr eaLnBrk="1" hangingPunct="1"/>
            <a:r>
              <a:rPr lang="es-ES_tradnl" altLang="es-ES_tradnl" sz="4000" dirty="0">
                <a:solidFill>
                  <a:srgbClr val="000090"/>
                </a:solidFill>
              </a:rPr>
              <a:t>Sistemas administración O</a:t>
            </a:r>
            <a:r>
              <a:rPr lang="es-ES_tradnl" altLang="es-ES_tradnl" sz="4000" baseline="-25000" dirty="0">
                <a:solidFill>
                  <a:srgbClr val="000090"/>
                </a:solidFill>
              </a:rPr>
              <a:t>2</a:t>
            </a:r>
            <a:endParaRPr lang="es-ES" altLang="es-ES_tradnl" sz="4000" baseline="-25000" dirty="0">
              <a:solidFill>
                <a:srgbClr val="000090"/>
              </a:solidFill>
            </a:endParaRPr>
          </a:p>
        </p:txBody>
      </p:sp>
      <p:sp>
        <p:nvSpPr>
          <p:cNvPr id="8" name="Rectangle 3"/>
          <p:cNvSpPr txBox="1">
            <a:spLocks noChangeArrowheads="1"/>
          </p:cNvSpPr>
          <p:nvPr/>
        </p:nvSpPr>
        <p:spPr bwMode="auto">
          <a:xfrm>
            <a:off x="2424114" y="1773238"/>
            <a:ext cx="7488237" cy="48958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80000"/>
              </a:lnSpc>
              <a:spcBef>
                <a:spcPct val="20000"/>
              </a:spcBef>
            </a:pPr>
            <a:r>
              <a:rPr lang="es-ES" altLang="es-ES_tradnl" dirty="0">
                <a:solidFill>
                  <a:srgbClr val="000090"/>
                </a:solidFill>
                <a:latin typeface="+mn-lt"/>
              </a:rPr>
              <a:t>SISTEMAS DE </a:t>
            </a:r>
            <a:r>
              <a:rPr lang="es-ES" altLang="es-ES_tradnl" b="1" dirty="0">
                <a:solidFill>
                  <a:srgbClr val="000090"/>
                </a:solidFill>
                <a:latin typeface="+mn-lt"/>
              </a:rPr>
              <a:t>OAF </a:t>
            </a:r>
            <a:r>
              <a:rPr lang="es-ES" altLang="es-ES_tradnl" dirty="0">
                <a:solidFill>
                  <a:srgbClr val="000090"/>
                </a:solidFill>
                <a:latin typeface="+mn-lt"/>
              </a:rPr>
              <a:t>CON RENDIMIENTO FIJO:</a:t>
            </a:r>
          </a:p>
          <a:p>
            <a:pPr eaLnBrk="1" hangingPunct="1">
              <a:lnSpc>
                <a:spcPct val="80000"/>
              </a:lnSpc>
              <a:spcBef>
                <a:spcPct val="20000"/>
              </a:spcBef>
            </a:pPr>
            <a:r>
              <a:rPr lang="es-ES" altLang="es-ES_tradnl" dirty="0">
                <a:solidFill>
                  <a:srgbClr val="000090"/>
                </a:solidFill>
                <a:latin typeface="+mn-lt"/>
              </a:rPr>
              <a:t>          - Mascarillas tipo Venturi (</a:t>
            </a:r>
            <a:r>
              <a:rPr lang="es-ES" altLang="es-ES_tradnl" dirty="0" err="1">
                <a:solidFill>
                  <a:srgbClr val="000090"/>
                </a:solidFill>
                <a:latin typeface="+mn-lt"/>
              </a:rPr>
              <a:t>Ventimask</a:t>
            </a:r>
            <a:r>
              <a:rPr lang="es-ES" altLang="es-ES_tradnl" dirty="0">
                <a:solidFill>
                  <a:srgbClr val="000090"/>
                </a:solidFill>
                <a:latin typeface="+mn-lt"/>
              </a:rPr>
              <a:t>)</a:t>
            </a:r>
          </a:p>
          <a:p>
            <a:pPr eaLnBrk="1" hangingPunct="1">
              <a:lnSpc>
                <a:spcPct val="50000"/>
              </a:lnSpc>
              <a:spcBef>
                <a:spcPct val="20000"/>
              </a:spcBef>
              <a:buFontTx/>
              <a:buChar char="•"/>
            </a:pPr>
            <a:endParaRPr lang="es-ES" altLang="es-ES_tradnl" dirty="0">
              <a:solidFill>
                <a:srgbClr val="000090"/>
              </a:solidFill>
              <a:latin typeface="+mn-lt"/>
            </a:endParaRPr>
          </a:p>
          <a:p>
            <a:pPr eaLnBrk="1" hangingPunct="1">
              <a:lnSpc>
                <a:spcPct val="80000"/>
              </a:lnSpc>
              <a:spcBef>
                <a:spcPct val="20000"/>
              </a:spcBef>
            </a:pPr>
            <a:r>
              <a:rPr lang="es-ES" altLang="es-ES_tradnl" dirty="0">
                <a:solidFill>
                  <a:srgbClr val="000090"/>
                </a:solidFill>
                <a:latin typeface="+mn-lt"/>
              </a:rPr>
              <a:t>SISTEMAS DE </a:t>
            </a:r>
            <a:r>
              <a:rPr lang="es-ES" altLang="es-ES_tradnl" b="1" dirty="0">
                <a:solidFill>
                  <a:srgbClr val="000090"/>
                </a:solidFill>
                <a:latin typeface="+mn-lt"/>
              </a:rPr>
              <a:t>OBF </a:t>
            </a:r>
            <a:r>
              <a:rPr lang="es-ES" altLang="es-ES_tradnl" dirty="0">
                <a:solidFill>
                  <a:srgbClr val="000090"/>
                </a:solidFill>
                <a:latin typeface="+mn-lt"/>
              </a:rPr>
              <a:t>CON RENDIMIENTO VARIABLE:</a:t>
            </a:r>
          </a:p>
          <a:p>
            <a:pPr eaLnBrk="1" hangingPunct="1">
              <a:lnSpc>
                <a:spcPct val="80000"/>
              </a:lnSpc>
              <a:spcBef>
                <a:spcPct val="20000"/>
              </a:spcBef>
            </a:pPr>
            <a:r>
              <a:rPr lang="es-ES" altLang="es-ES_tradnl" dirty="0">
                <a:solidFill>
                  <a:srgbClr val="000090"/>
                </a:solidFill>
                <a:latin typeface="+mn-lt"/>
              </a:rPr>
              <a:t>          - Gafas nasales</a:t>
            </a:r>
          </a:p>
          <a:p>
            <a:pPr eaLnBrk="1" hangingPunct="1">
              <a:lnSpc>
                <a:spcPct val="80000"/>
              </a:lnSpc>
              <a:spcBef>
                <a:spcPct val="20000"/>
              </a:spcBef>
            </a:pPr>
            <a:r>
              <a:rPr lang="es-ES" altLang="es-ES_tradnl" dirty="0">
                <a:solidFill>
                  <a:srgbClr val="000090"/>
                </a:solidFill>
                <a:latin typeface="+mn-lt"/>
              </a:rPr>
              <a:t>          - Mascarilla simple</a:t>
            </a:r>
          </a:p>
          <a:p>
            <a:pPr eaLnBrk="1" hangingPunct="1">
              <a:lnSpc>
                <a:spcPct val="80000"/>
              </a:lnSpc>
              <a:spcBef>
                <a:spcPct val="20000"/>
              </a:spcBef>
            </a:pPr>
            <a:r>
              <a:rPr lang="es-ES" altLang="es-ES_tradnl" dirty="0">
                <a:solidFill>
                  <a:srgbClr val="000090"/>
                </a:solidFill>
                <a:latin typeface="+mn-lt"/>
              </a:rPr>
              <a:t>          - Mascarilla reservorio con </a:t>
            </a:r>
            <a:r>
              <a:rPr lang="es-ES" altLang="es-ES_tradnl" dirty="0" err="1">
                <a:solidFill>
                  <a:srgbClr val="000090"/>
                </a:solidFill>
                <a:latin typeface="+mn-lt"/>
              </a:rPr>
              <a:t>reinhalación</a:t>
            </a:r>
            <a:r>
              <a:rPr lang="es-ES" altLang="es-ES_tradnl" dirty="0">
                <a:solidFill>
                  <a:srgbClr val="000090"/>
                </a:solidFill>
                <a:latin typeface="+mn-lt"/>
              </a:rPr>
              <a:t> parcial</a:t>
            </a:r>
          </a:p>
          <a:p>
            <a:pPr eaLnBrk="1" hangingPunct="1">
              <a:lnSpc>
                <a:spcPct val="80000"/>
              </a:lnSpc>
              <a:spcBef>
                <a:spcPct val="20000"/>
              </a:spcBef>
            </a:pPr>
            <a:r>
              <a:rPr lang="es-ES" altLang="es-ES_tradnl" dirty="0">
                <a:solidFill>
                  <a:srgbClr val="000090"/>
                </a:solidFill>
                <a:latin typeface="+mn-lt"/>
              </a:rPr>
              <a:t>          - Mascarilla reservorio sin </a:t>
            </a:r>
            <a:r>
              <a:rPr lang="es-ES" altLang="es-ES_tradnl" dirty="0" err="1">
                <a:solidFill>
                  <a:srgbClr val="000090"/>
                </a:solidFill>
                <a:latin typeface="+mn-lt"/>
              </a:rPr>
              <a:t>reinhalación</a:t>
            </a:r>
            <a:endParaRPr lang="es-ES" altLang="es-ES_tradnl" dirty="0">
              <a:solidFill>
                <a:srgbClr val="000090"/>
              </a:solidFill>
              <a:latin typeface="+mn-lt"/>
            </a:endParaRPr>
          </a:p>
          <a:p>
            <a:pPr eaLnBrk="1" hangingPunct="1">
              <a:spcBef>
                <a:spcPct val="20000"/>
              </a:spcBef>
            </a:pPr>
            <a:r>
              <a:rPr lang="es-ES" altLang="es-ES_tradnl" b="1" u="sng" dirty="0">
                <a:solidFill>
                  <a:srgbClr val="000090"/>
                </a:solidFill>
                <a:latin typeface="+mn-lt"/>
              </a:rPr>
              <a:t>OTROS:</a:t>
            </a:r>
          </a:p>
          <a:p>
            <a:pPr eaLnBrk="1" hangingPunct="1">
              <a:lnSpc>
                <a:spcPct val="80000"/>
              </a:lnSpc>
              <a:spcBef>
                <a:spcPct val="20000"/>
              </a:spcBef>
            </a:pPr>
            <a:r>
              <a:rPr lang="es-ES" altLang="es-ES_tradnl" dirty="0">
                <a:solidFill>
                  <a:srgbClr val="000090"/>
                </a:solidFill>
                <a:latin typeface="+mn-lt"/>
              </a:rPr>
              <a:t>          - Mascarillas de nebulización</a:t>
            </a:r>
          </a:p>
          <a:p>
            <a:pPr eaLnBrk="1" hangingPunct="1">
              <a:lnSpc>
                <a:spcPct val="80000"/>
              </a:lnSpc>
              <a:spcBef>
                <a:spcPct val="20000"/>
              </a:spcBef>
            </a:pPr>
            <a:r>
              <a:rPr lang="es-ES" altLang="es-ES_tradnl" dirty="0">
                <a:solidFill>
                  <a:srgbClr val="000090"/>
                </a:solidFill>
                <a:latin typeface="+mn-lt"/>
              </a:rPr>
              <a:t>          - Unidad de reanimación bolsa-mascarilla</a:t>
            </a:r>
          </a:p>
          <a:p>
            <a:pPr eaLnBrk="1" hangingPunct="1">
              <a:lnSpc>
                <a:spcPct val="80000"/>
              </a:lnSpc>
              <a:spcBef>
                <a:spcPct val="20000"/>
              </a:spcBef>
              <a:buFontTx/>
              <a:buChar char="•"/>
            </a:pPr>
            <a:endParaRPr lang="es-ES" altLang="es-ES_tradnl" sz="2000" dirty="0"/>
          </a:p>
          <a:p>
            <a:pPr eaLnBrk="1" hangingPunct="1">
              <a:lnSpc>
                <a:spcPct val="80000"/>
              </a:lnSpc>
              <a:spcBef>
                <a:spcPct val="20000"/>
              </a:spcBef>
              <a:buFontTx/>
              <a:buChar char="•"/>
            </a:pPr>
            <a:endParaRPr lang="es-ES" altLang="es-ES_tradnl" sz="3200" dirty="0"/>
          </a:p>
        </p:txBody>
      </p:sp>
    </p:spTree>
    <p:extLst>
      <p:ext uri="{BB962C8B-B14F-4D97-AF65-F5344CB8AC3E}">
        <p14:creationId xmlns:p14="http://schemas.microsoft.com/office/powerpoint/2010/main" val="640752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p:cTn id="19"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1" dur="500" fill="hold"/>
                                        <p:tgtEl>
                                          <p:spTgt spid="8">
                                            <p:txEl>
                                              <p:pRg st="3" end="3"/>
                                            </p:txEl>
                                          </p:spTgt>
                                        </p:tgtEl>
                                        <p:attrNameLst>
                                          <p:attrName>style.rotation</p:attrName>
                                        </p:attrNameLst>
                                      </p:cBhvr>
                                      <p:tavLst>
                                        <p:tav tm="0">
                                          <p:val>
                                            <p:fltVal val="360"/>
                                          </p:val>
                                        </p:tav>
                                        <p:tav tm="100000">
                                          <p:val>
                                            <p:fltVal val="0"/>
                                          </p:val>
                                        </p:tav>
                                      </p:tavLst>
                                    </p:anim>
                                    <p:animEffect transition="in" filter="fade">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 calcmode="lin" valueType="num">
                                      <p:cBhvr>
                                        <p:cTn id="37"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8" end="8"/>
                                            </p:txEl>
                                          </p:spTgt>
                                        </p:tgtEl>
                                        <p:attrNameLst>
                                          <p:attrName>ppt_h</p:attrName>
                                        </p:attrNameLst>
                                      </p:cBhvr>
                                      <p:tavLst>
                                        <p:tav tm="0">
                                          <p:val>
                                            <p:fltVal val="0"/>
                                          </p:val>
                                        </p:tav>
                                        <p:tav tm="100000">
                                          <p:val>
                                            <p:strVal val="#ppt_h"/>
                                          </p:val>
                                        </p:tav>
                                      </p:tavLst>
                                    </p:anim>
                                    <p:anim calcmode="lin" valueType="num">
                                      <p:cBhvr>
                                        <p:cTn id="39" dur="500" fill="hold"/>
                                        <p:tgtEl>
                                          <p:spTgt spid="8">
                                            <p:txEl>
                                              <p:pRg st="8" end="8"/>
                                            </p:txEl>
                                          </p:spTgt>
                                        </p:tgtEl>
                                        <p:attrNameLst>
                                          <p:attrName>style.rotation</p:attrName>
                                        </p:attrNameLst>
                                      </p:cBhvr>
                                      <p:tavLst>
                                        <p:tav tm="0">
                                          <p:val>
                                            <p:fltVal val="360"/>
                                          </p:val>
                                        </p:tav>
                                        <p:tav tm="100000">
                                          <p:val>
                                            <p:fltVal val="0"/>
                                          </p:val>
                                        </p:tav>
                                      </p:tavLst>
                                    </p:anim>
                                    <p:animEffect transition="in" filter="fade">
                                      <p:cBhvr>
                                        <p:cTn id="40" dur="500"/>
                                        <p:tgtEl>
                                          <p:spTgt spid="8">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xEl>
                                              <p:pRg st="9" end="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847528" y="0"/>
            <a:ext cx="8820472" cy="908720"/>
          </a:xfrm>
        </p:spPr>
        <p:txBody>
          <a:bodyPr/>
          <a:lstStyle/>
          <a:p>
            <a:pPr eaLnBrk="1" hangingPunct="1"/>
            <a:r>
              <a:rPr lang="es-ES_tradnl" altLang="es-ES_tradnl" sz="4000" dirty="0">
                <a:solidFill>
                  <a:srgbClr val="000090"/>
                </a:solidFill>
                <a:latin typeface="+mn-lt"/>
              </a:rPr>
              <a:t>Sistemas administración O</a:t>
            </a:r>
            <a:r>
              <a:rPr lang="es-ES_tradnl" altLang="es-ES_tradnl" sz="4000" baseline="-25000" dirty="0">
                <a:solidFill>
                  <a:srgbClr val="000090"/>
                </a:solidFill>
                <a:latin typeface="+mn-lt"/>
              </a:rPr>
              <a:t>2</a:t>
            </a:r>
            <a:endParaRPr lang="es-ES" altLang="es-ES_tradnl" sz="4000" baseline="-25000" dirty="0">
              <a:solidFill>
                <a:srgbClr val="000090"/>
              </a:solidFill>
              <a:latin typeface="+mn-lt"/>
            </a:endParaRPr>
          </a:p>
        </p:txBody>
      </p:sp>
      <p:sp>
        <p:nvSpPr>
          <p:cNvPr id="10" name="Rectangle 3"/>
          <p:cNvSpPr txBox="1">
            <a:spLocks noChangeArrowheads="1"/>
          </p:cNvSpPr>
          <p:nvPr/>
        </p:nvSpPr>
        <p:spPr bwMode="auto">
          <a:xfrm>
            <a:off x="2208213" y="1773238"/>
            <a:ext cx="5472112" cy="208756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lnSpc>
                <a:spcPct val="80000"/>
              </a:lnSpc>
              <a:buNone/>
              <a:defRPr/>
            </a:pPr>
            <a:r>
              <a:rPr lang="es-ES_tradnl" sz="2200" b="1" dirty="0">
                <a:solidFill>
                  <a:srgbClr val="000090"/>
                </a:solidFill>
                <a:effectLst>
                  <a:outerShdw blurRad="38100" dist="38100" dir="2700000" algn="tl">
                    <a:srgbClr val="DDDDDD"/>
                  </a:outerShdw>
                </a:effectLst>
                <a:cs typeface="Century Gothic"/>
              </a:rPr>
              <a:t>ALTO FLUJO (OAF)</a:t>
            </a:r>
            <a:r>
              <a:rPr lang="es-ES_tradnl" sz="2200" dirty="0">
                <a:solidFill>
                  <a:srgbClr val="000090"/>
                </a:solidFill>
                <a:effectLst>
                  <a:outerShdw blurRad="38100" dist="38100" dir="2700000" algn="tl">
                    <a:srgbClr val="DDDDDD"/>
                  </a:outerShdw>
                </a:effectLst>
                <a:cs typeface="Century Gothic"/>
              </a:rPr>
              <a:t>:</a:t>
            </a:r>
            <a:r>
              <a:rPr lang="es-ES_tradnl" sz="2200" dirty="0">
                <a:solidFill>
                  <a:srgbClr val="000090"/>
                </a:solidFill>
                <a:cs typeface="Century Gothic"/>
              </a:rPr>
              <a:t> </a:t>
            </a:r>
          </a:p>
          <a:p>
            <a:pPr marL="0" indent="0" eaLnBrk="1" hangingPunct="1">
              <a:lnSpc>
                <a:spcPct val="80000"/>
              </a:lnSpc>
              <a:buNone/>
              <a:defRPr/>
            </a:pPr>
            <a:endParaRPr lang="es-ES_tradnl" sz="2200" dirty="0">
              <a:solidFill>
                <a:srgbClr val="000090"/>
              </a:solidFill>
              <a:cs typeface="Century Gothic"/>
            </a:endParaRPr>
          </a:p>
          <a:p>
            <a:pPr eaLnBrk="1" hangingPunct="1">
              <a:lnSpc>
                <a:spcPct val="80000"/>
              </a:lnSpc>
              <a:defRPr/>
            </a:pPr>
            <a:r>
              <a:rPr lang="es-ES_tradnl" sz="2200" dirty="0">
                <a:solidFill>
                  <a:srgbClr val="000090"/>
                </a:solidFill>
                <a:cs typeface="Century Gothic"/>
              </a:rPr>
              <a:t>El flujo total de gas que suministra el equipo es suficiente para proporcionar la totalidad del gas inspirado, el paciente solamente respira el gas suministrado por el sistema</a:t>
            </a:r>
          </a:p>
          <a:p>
            <a:pPr marL="0" indent="0" eaLnBrk="1" hangingPunct="1">
              <a:lnSpc>
                <a:spcPct val="80000"/>
              </a:lnSpc>
              <a:defRPr/>
            </a:pPr>
            <a:endParaRPr lang="es-ES_tradnl" sz="1600" b="1" dirty="0">
              <a:cs typeface="+mn-cs"/>
            </a:endParaRPr>
          </a:p>
        </p:txBody>
      </p:sp>
      <p:sp>
        <p:nvSpPr>
          <p:cNvPr id="2" name="Rectángulo 1"/>
          <p:cNvSpPr/>
          <p:nvPr/>
        </p:nvSpPr>
        <p:spPr>
          <a:xfrm>
            <a:off x="2208213" y="4292601"/>
            <a:ext cx="5472112" cy="2124075"/>
          </a:xfrm>
          <a:prstGeom prst="rect">
            <a:avLst/>
          </a:prstGeom>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s-ES" altLang="es-ES_tradnl" sz="2200" b="1" dirty="0">
                <a:solidFill>
                  <a:srgbClr val="000090"/>
                </a:solidFill>
                <a:effectLst>
                  <a:outerShdw blurRad="38100" dist="38100" dir="2700000" algn="tl">
                    <a:srgbClr val="C0C0C0"/>
                  </a:outerShdw>
                </a:effectLst>
                <a:latin typeface="+mn-lt"/>
              </a:rPr>
              <a:t>BAJO FLUJO (OBF): </a:t>
            </a:r>
          </a:p>
          <a:p>
            <a:endParaRPr lang="es-ES" altLang="es-ES_tradnl" sz="2200" b="1" dirty="0">
              <a:solidFill>
                <a:srgbClr val="000090"/>
              </a:solidFill>
              <a:effectLst>
                <a:outerShdw blurRad="38100" dist="38100" dir="2700000" algn="tl">
                  <a:srgbClr val="C0C0C0"/>
                </a:outerShdw>
              </a:effectLst>
              <a:latin typeface="+mn-lt"/>
            </a:endParaRPr>
          </a:p>
          <a:p>
            <a:pPr marL="342900" indent="-342900">
              <a:buFont typeface="Arial" charset="0"/>
              <a:buChar char="•"/>
            </a:pPr>
            <a:r>
              <a:rPr lang="es-ES" altLang="es-ES_tradnl" sz="2200" dirty="0">
                <a:solidFill>
                  <a:srgbClr val="000090"/>
                </a:solidFill>
                <a:effectLst>
                  <a:outerShdw blurRad="38100" dist="38100" dir="2700000" algn="tl">
                    <a:srgbClr val="C0C0C0"/>
                  </a:outerShdw>
                </a:effectLst>
                <a:latin typeface="+mn-lt"/>
              </a:rPr>
              <a:t>El sistema no proporciona la totalidad del gas inspirado y parte del volumen inspirado debe ser tomado del medio ambiente </a:t>
            </a:r>
          </a:p>
        </p:txBody>
      </p:sp>
      <p:pic>
        <p:nvPicPr>
          <p:cNvPr id="59398" name="Imagen 2" descr="OxiMascVentur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4788" y="1844676"/>
            <a:ext cx="2527300" cy="2079625"/>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pic>
      <p:pic>
        <p:nvPicPr>
          <p:cNvPr id="59399" name="Imagen 3" descr="mascarasimple[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24788" y="4652963"/>
            <a:ext cx="2519362" cy="1427162"/>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626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847528" y="44624"/>
            <a:ext cx="8820472" cy="864096"/>
          </a:xfrm>
        </p:spPr>
        <p:txBody>
          <a:bodyPr/>
          <a:lstStyle/>
          <a:p>
            <a:pPr eaLnBrk="1" hangingPunct="1"/>
            <a:r>
              <a:rPr lang="es-ES_tradnl" altLang="es-ES_tradnl" sz="3600" dirty="0">
                <a:solidFill>
                  <a:srgbClr val="000090"/>
                </a:solidFill>
              </a:rPr>
              <a:t>Relación FiO</a:t>
            </a:r>
            <a:r>
              <a:rPr lang="es-ES_tradnl" altLang="es-ES_tradnl" sz="3600" baseline="-25000" dirty="0">
                <a:solidFill>
                  <a:srgbClr val="000090"/>
                </a:solidFill>
              </a:rPr>
              <a:t>2</a:t>
            </a:r>
            <a:r>
              <a:rPr lang="es-ES_tradnl" altLang="es-ES_tradnl" sz="3600" dirty="0">
                <a:solidFill>
                  <a:srgbClr val="000090"/>
                </a:solidFill>
              </a:rPr>
              <a:t>/Flujo (</a:t>
            </a:r>
            <a:r>
              <a:rPr lang="es-ES_tradnl" altLang="es-ES_tradnl" sz="3600" dirty="0" err="1">
                <a:solidFill>
                  <a:srgbClr val="000090"/>
                </a:solidFill>
              </a:rPr>
              <a:t>Ventimask</a:t>
            </a:r>
            <a:r>
              <a:rPr lang="es-ES_tradnl" altLang="es-ES_tradnl" sz="3600" dirty="0">
                <a:solidFill>
                  <a:srgbClr val="000090"/>
                </a:solidFill>
              </a:rPr>
              <a:t>)</a:t>
            </a:r>
            <a:endParaRPr lang="es-ES" altLang="es-ES_tradnl" sz="3600" dirty="0">
              <a:solidFill>
                <a:srgbClr val="000090"/>
              </a:solidFill>
            </a:endParaRPr>
          </a:p>
        </p:txBody>
      </p:sp>
      <p:sp>
        <p:nvSpPr>
          <p:cNvPr id="10" name="Rectangle 3"/>
          <p:cNvSpPr txBox="1">
            <a:spLocks noChangeArrowheads="1"/>
          </p:cNvSpPr>
          <p:nvPr/>
        </p:nvSpPr>
        <p:spPr bwMode="auto">
          <a:xfrm>
            <a:off x="2424113" y="1771651"/>
            <a:ext cx="4032250" cy="3673475"/>
          </a:xfrm>
          <a:prstGeom prst="rect">
            <a:avLst/>
          </a:prstGeom>
          <a:noFill/>
          <a:ln>
            <a:solidFill>
              <a:schemeClr val="accent2"/>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lnSpc>
                <a:spcPct val="90000"/>
              </a:lnSpc>
              <a:buNone/>
              <a:defRPr/>
            </a:pPr>
            <a:endParaRPr lang="es-ES_tradnl" sz="2000" b="1" dirty="0">
              <a:cs typeface="+mn-cs"/>
            </a:endParaRPr>
          </a:p>
          <a:p>
            <a:pPr eaLnBrk="1" hangingPunct="1">
              <a:lnSpc>
                <a:spcPct val="90000"/>
              </a:lnSpc>
              <a:defRPr/>
            </a:pPr>
            <a:r>
              <a:rPr lang="es-ES_tradnl" sz="2000" dirty="0" err="1">
                <a:solidFill>
                  <a:srgbClr val="000090"/>
                </a:solidFill>
                <a:cs typeface="Century Gothic"/>
              </a:rPr>
              <a:t>Ventimask</a:t>
            </a:r>
            <a:r>
              <a:rPr lang="es-ES_tradnl" sz="2000" dirty="0">
                <a:solidFill>
                  <a:srgbClr val="000090"/>
                </a:solidFill>
                <a:cs typeface="Century Gothic"/>
              </a:rPr>
              <a:t>  24%      2 L/min</a:t>
            </a:r>
          </a:p>
          <a:p>
            <a:pPr marL="0" indent="0" eaLnBrk="1" hangingPunct="1">
              <a:lnSpc>
                <a:spcPct val="90000"/>
              </a:lnSpc>
              <a:buNone/>
              <a:defRPr/>
            </a:pPr>
            <a:endParaRPr lang="es-ES_tradnl" sz="2000" dirty="0">
              <a:solidFill>
                <a:srgbClr val="000090"/>
              </a:solidFill>
              <a:cs typeface="Century Gothic"/>
            </a:endParaRPr>
          </a:p>
          <a:p>
            <a:pPr eaLnBrk="1" hangingPunct="1">
              <a:lnSpc>
                <a:spcPct val="90000"/>
              </a:lnSpc>
              <a:defRPr/>
            </a:pPr>
            <a:r>
              <a:rPr lang="es-ES_tradnl" sz="2000" dirty="0" err="1">
                <a:solidFill>
                  <a:srgbClr val="000090"/>
                </a:solidFill>
                <a:cs typeface="Century Gothic"/>
              </a:rPr>
              <a:t>Ventimask</a:t>
            </a:r>
            <a:r>
              <a:rPr lang="es-ES_tradnl" sz="2000" dirty="0">
                <a:solidFill>
                  <a:srgbClr val="000090"/>
                </a:solidFill>
                <a:cs typeface="Century Gothic"/>
              </a:rPr>
              <a:t>  28%      4 L/min</a:t>
            </a:r>
          </a:p>
          <a:p>
            <a:pPr eaLnBrk="1" hangingPunct="1">
              <a:lnSpc>
                <a:spcPct val="90000"/>
              </a:lnSpc>
              <a:defRPr/>
            </a:pPr>
            <a:endParaRPr lang="es-ES_tradnl" sz="2000" dirty="0">
              <a:solidFill>
                <a:srgbClr val="000090"/>
              </a:solidFill>
              <a:cs typeface="Century Gothic"/>
            </a:endParaRPr>
          </a:p>
          <a:p>
            <a:pPr eaLnBrk="1" hangingPunct="1">
              <a:lnSpc>
                <a:spcPct val="90000"/>
              </a:lnSpc>
              <a:defRPr/>
            </a:pPr>
            <a:r>
              <a:rPr lang="es-ES_tradnl" sz="2000" dirty="0" err="1">
                <a:solidFill>
                  <a:srgbClr val="000090"/>
                </a:solidFill>
                <a:cs typeface="Century Gothic"/>
              </a:rPr>
              <a:t>Ventimask</a:t>
            </a:r>
            <a:r>
              <a:rPr lang="es-ES_tradnl" sz="2000" dirty="0">
                <a:solidFill>
                  <a:srgbClr val="000090"/>
                </a:solidFill>
                <a:cs typeface="Century Gothic"/>
              </a:rPr>
              <a:t>  35%      6 L/min</a:t>
            </a:r>
          </a:p>
          <a:p>
            <a:pPr eaLnBrk="1" hangingPunct="1">
              <a:lnSpc>
                <a:spcPct val="90000"/>
              </a:lnSpc>
              <a:defRPr/>
            </a:pPr>
            <a:endParaRPr lang="es-ES_tradnl" sz="2000" dirty="0">
              <a:solidFill>
                <a:srgbClr val="000090"/>
              </a:solidFill>
              <a:cs typeface="Century Gothic"/>
            </a:endParaRPr>
          </a:p>
          <a:p>
            <a:pPr eaLnBrk="1" hangingPunct="1">
              <a:lnSpc>
                <a:spcPct val="90000"/>
              </a:lnSpc>
              <a:defRPr/>
            </a:pPr>
            <a:r>
              <a:rPr lang="es-ES_tradnl" sz="2000" dirty="0" err="1">
                <a:solidFill>
                  <a:srgbClr val="000090"/>
                </a:solidFill>
                <a:cs typeface="Century Gothic"/>
              </a:rPr>
              <a:t>Ventimask</a:t>
            </a:r>
            <a:r>
              <a:rPr lang="es-ES_tradnl" sz="2000" dirty="0">
                <a:solidFill>
                  <a:srgbClr val="000090"/>
                </a:solidFill>
                <a:cs typeface="Century Gothic"/>
              </a:rPr>
              <a:t>  40%     10 L/min  </a:t>
            </a:r>
          </a:p>
          <a:p>
            <a:pPr eaLnBrk="1" hangingPunct="1">
              <a:lnSpc>
                <a:spcPct val="90000"/>
              </a:lnSpc>
              <a:defRPr/>
            </a:pPr>
            <a:endParaRPr lang="es-ES_tradnl" sz="2000" dirty="0">
              <a:solidFill>
                <a:srgbClr val="000090"/>
              </a:solidFill>
              <a:cs typeface="Century Gothic"/>
            </a:endParaRPr>
          </a:p>
          <a:p>
            <a:pPr eaLnBrk="1" hangingPunct="1">
              <a:lnSpc>
                <a:spcPct val="90000"/>
              </a:lnSpc>
              <a:defRPr/>
            </a:pPr>
            <a:r>
              <a:rPr lang="es-ES_tradnl" sz="2000" dirty="0" err="1">
                <a:solidFill>
                  <a:srgbClr val="000090"/>
                </a:solidFill>
                <a:cs typeface="Century Gothic"/>
              </a:rPr>
              <a:t>Ventimask</a:t>
            </a:r>
            <a:r>
              <a:rPr lang="es-ES_tradnl" sz="2000" dirty="0">
                <a:solidFill>
                  <a:srgbClr val="000090"/>
                </a:solidFill>
                <a:cs typeface="Century Gothic"/>
              </a:rPr>
              <a:t>  60%     15 L/min </a:t>
            </a:r>
            <a:endParaRPr lang="es-ES" sz="2000" dirty="0">
              <a:solidFill>
                <a:srgbClr val="000090"/>
              </a:solidFill>
              <a:cs typeface="Century Gothic"/>
            </a:endParaRPr>
          </a:p>
        </p:txBody>
      </p:sp>
      <p:pic>
        <p:nvPicPr>
          <p:cNvPr id="8" name="Picture 4" descr="oxigenoterapia 005"/>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t="8537" b="21248"/>
          <a:stretch>
            <a:fillRect/>
          </a:stretch>
        </p:blipFill>
        <p:spPr>
          <a:xfrm rot="5400000">
            <a:off x="6562726" y="2241551"/>
            <a:ext cx="3744912" cy="2662237"/>
          </a:xfrm>
          <a:ln>
            <a:solidFill>
              <a:srgbClr val="000000"/>
            </a:solidFill>
            <a:miter lim="800000"/>
            <a:headEnd/>
            <a:tailEnd/>
          </a:ln>
          <a:effectLst>
            <a:outerShdw blurRad="63500"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82105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847528" y="0"/>
            <a:ext cx="10009112" cy="90872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l" eaLnBrk="1" hangingPunct="1">
              <a:defRPr/>
            </a:pPr>
            <a:r>
              <a:rPr lang="es-ES_tradnl"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a:cs typeface="Century Gothic"/>
              </a:rPr>
              <a:t>  </a:t>
            </a:r>
            <a:r>
              <a:rPr lang="es-ES_tradnl"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Century Gothic"/>
              </a:rPr>
              <a:t>Concentración de O</a:t>
            </a:r>
            <a:r>
              <a:rPr lang="es-ES_tradnl" sz="2800"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Century Gothic"/>
              </a:rPr>
              <a:t>2</a:t>
            </a:r>
            <a:r>
              <a:rPr lang="es-ES_tradnl"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Century Gothic"/>
              </a:rPr>
              <a:t> administrado por gafas nasales</a:t>
            </a:r>
            <a:endParaRPr lang="es-ES"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Century Gothic"/>
            </a:endParaRPr>
          </a:p>
        </p:txBody>
      </p:sp>
      <p:sp>
        <p:nvSpPr>
          <p:cNvPr id="6" name="Rectangle 3"/>
          <p:cNvSpPr>
            <a:spLocks noGrp="1" noChangeArrowheads="1"/>
          </p:cNvSpPr>
          <p:nvPr>
            <p:ph idx="1"/>
          </p:nvPr>
        </p:nvSpPr>
        <p:spPr>
          <a:xfrm>
            <a:off x="2208214" y="1773238"/>
            <a:ext cx="3394075" cy="3168650"/>
          </a:xfrm>
          <a:ln>
            <a:solidFill>
              <a:schemeClr val="accent2"/>
            </a:solidFill>
            <a:miter lim="800000"/>
            <a:headEnd/>
            <a:tailEnd/>
          </a:ln>
        </p:spPr>
        <p:txBody>
          <a:bodyPr/>
          <a:lstStyle/>
          <a:p>
            <a:pPr marL="0" indent="0" algn="ctr" eaLnBrk="1" hangingPunct="1">
              <a:buNone/>
              <a:defRPr/>
            </a:pPr>
            <a:r>
              <a:rPr lang="es-ES_tradnl" dirty="0">
                <a:solidFill>
                  <a:srgbClr val="000066"/>
                </a:solidFill>
                <a:cs typeface="Century Gothic"/>
              </a:rPr>
              <a:t>1   </a:t>
            </a:r>
            <a:r>
              <a:rPr lang="es-ES_tradnl" sz="2000" dirty="0">
                <a:solidFill>
                  <a:srgbClr val="000066"/>
                </a:solidFill>
                <a:cs typeface="Century Gothic"/>
              </a:rPr>
              <a:t>L/min.</a:t>
            </a:r>
            <a:r>
              <a:rPr lang="es-ES_tradnl" dirty="0">
                <a:solidFill>
                  <a:srgbClr val="000066"/>
                </a:solidFill>
                <a:cs typeface="Century Gothic"/>
              </a:rPr>
              <a:t>	24%</a:t>
            </a:r>
          </a:p>
          <a:p>
            <a:pPr marL="0" indent="0" algn="ctr" eaLnBrk="1" hangingPunct="1">
              <a:buNone/>
              <a:defRPr/>
            </a:pPr>
            <a:r>
              <a:rPr lang="es-ES_tradnl" dirty="0">
                <a:solidFill>
                  <a:srgbClr val="000066"/>
                </a:solidFill>
                <a:cs typeface="Century Gothic"/>
              </a:rPr>
              <a:t>2   </a:t>
            </a:r>
            <a:r>
              <a:rPr lang="es-ES_tradnl" sz="2000" dirty="0">
                <a:solidFill>
                  <a:srgbClr val="000066"/>
                </a:solidFill>
                <a:cs typeface="Century Gothic"/>
              </a:rPr>
              <a:t>L/min.	</a:t>
            </a:r>
            <a:r>
              <a:rPr lang="es-ES_tradnl" dirty="0">
                <a:solidFill>
                  <a:srgbClr val="000066"/>
                </a:solidFill>
                <a:cs typeface="Century Gothic"/>
              </a:rPr>
              <a:t>28%</a:t>
            </a:r>
          </a:p>
          <a:p>
            <a:pPr marL="0" indent="0" algn="ctr" eaLnBrk="1" hangingPunct="1">
              <a:buNone/>
              <a:defRPr/>
            </a:pPr>
            <a:r>
              <a:rPr lang="es-ES_tradnl" dirty="0">
                <a:solidFill>
                  <a:srgbClr val="000066"/>
                </a:solidFill>
                <a:cs typeface="Century Gothic"/>
              </a:rPr>
              <a:t>3   </a:t>
            </a:r>
            <a:r>
              <a:rPr lang="es-ES_tradnl" sz="2000" dirty="0">
                <a:solidFill>
                  <a:srgbClr val="000066"/>
                </a:solidFill>
                <a:cs typeface="Century Gothic"/>
              </a:rPr>
              <a:t>L/min.	</a:t>
            </a:r>
            <a:r>
              <a:rPr lang="es-ES_tradnl" dirty="0">
                <a:solidFill>
                  <a:srgbClr val="000066"/>
                </a:solidFill>
                <a:cs typeface="Century Gothic"/>
              </a:rPr>
              <a:t>32%</a:t>
            </a:r>
          </a:p>
          <a:p>
            <a:pPr marL="0" indent="0" algn="ctr" eaLnBrk="1" hangingPunct="1">
              <a:buNone/>
              <a:defRPr/>
            </a:pPr>
            <a:r>
              <a:rPr lang="es-ES_tradnl" dirty="0">
                <a:solidFill>
                  <a:srgbClr val="000066"/>
                </a:solidFill>
                <a:cs typeface="Century Gothic"/>
              </a:rPr>
              <a:t>4 </a:t>
            </a:r>
            <a:r>
              <a:rPr lang="es-ES_tradnl" sz="2000" dirty="0">
                <a:solidFill>
                  <a:srgbClr val="000066"/>
                </a:solidFill>
                <a:cs typeface="Century Gothic"/>
              </a:rPr>
              <a:t>  </a:t>
            </a:r>
            <a:r>
              <a:rPr lang="es-ES_tradnl" dirty="0">
                <a:solidFill>
                  <a:srgbClr val="000066"/>
                </a:solidFill>
                <a:cs typeface="Century Gothic"/>
              </a:rPr>
              <a:t> </a:t>
            </a:r>
            <a:r>
              <a:rPr lang="es-ES_tradnl" sz="2000" dirty="0">
                <a:solidFill>
                  <a:srgbClr val="000066"/>
                </a:solidFill>
                <a:cs typeface="Century Gothic"/>
              </a:rPr>
              <a:t>L/min.</a:t>
            </a:r>
            <a:r>
              <a:rPr lang="es-ES_tradnl" dirty="0">
                <a:solidFill>
                  <a:srgbClr val="000066"/>
                </a:solidFill>
                <a:cs typeface="Century Gothic"/>
              </a:rPr>
              <a:t>	36%</a:t>
            </a:r>
          </a:p>
          <a:p>
            <a:pPr marL="0" indent="0" algn="ctr" eaLnBrk="1" hangingPunct="1">
              <a:buNone/>
              <a:defRPr/>
            </a:pPr>
            <a:r>
              <a:rPr lang="es-ES_tradnl" dirty="0">
                <a:solidFill>
                  <a:srgbClr val="000066"/>
                </a:solidFill>
                <a:cs typeface="Century Gothic"/>
              </a:rPr>
              <a:t>5   </a:t>
            </a:r>
            <a:r>
              <a:rPr lang="es-ES_tradnl" sz="2000" dirty="0">
                <a:solidFill>
                  <a:srgbClr val="000066"/>
                </a:solidFill>
                <a:cs typeface="Century Gothic"/>
              </a:rPr>
              <a:t>L/min.</a:t>
            </a:r>
            <a:r>
              <a:rPr lang="es-ES_tradnl" dirty="0">
                <a:solidFill>
                  <a:srgbClr val="000066"/>
                </a:solidFill>
                <a:cs typeface="Century Gothic"/>
              </a:rPr>
              <a:t>	40%</a:t>
            </a:r>
            <a:r>
              <a:rPr lang="es-ES_tradnl" dirty="0">
                <a:solidFill>
                  <a:srgbClr val="000066"/>
                </a:solidFill>
                <a:latin typeface="Century Gothic"/>
                <a:cs typeface="Century Gothic"/>
              </a:rPr>
              <a:t> </a:t>
            </a:r>
            <a:endParaRPr lang="es-ES" dirty="0">
              <a:solidFill>
                <a:srgbClr val="000066"/>
              </a:solidFill>
              <a:latin typeface="Century Gothic"/>
              <a:cs typeface="Century Gothic"/>
            </a:endParaRPr>
          </a:p>
        </p:txBody>
      </p:sp>
      <p:pic>
        <p:nvPicPr>
          <p:cNvPr id="63493" name="Imagen 1" descr="can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7439" y="1844675"/>
            <a:ext cx="3189287" cy="1993900"/>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pic>
      <p:pic>
        <p:nvPicPr>
          <p:cNvPr id="63494"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7439" y="4076701"/>
            <a:ext cx="3189287" cy="2487613"/>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119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7528" y="44624"/>
            <a:ext cx="9865096" cy="864096"/>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s-ES_tradnl" sz="3200" dirty="0">
                <a:ln w="1905"/>
                <a:solidFill>
                  <a:srgbClr val="000090"/>
                </a:solidFill>
                <a:effectLst>
                  <a:innerShdw blurRad="69850" dist="43180" dir="5400000">
                    <a:srgbClr val="000000">
                      <a:alpha val="65000"/>
                    </a:srgbClr>
                  </a:innerShdw>
                </a:effectLst>
                <a:latin typeface="+mn-lt"/>
                <a:cs typeface="Century Gothic"/>
              </a:rPr>
              <a:t>Concentración de O</a:t>
            </a:r>
            <a:r>
              <a:rPr lang="es-ES_tradnl" sz="3200" baseline="-25000" dirty="0">
                <a:ln w="1905"/>
                <a:solidFill>
                  <a:srgbClr val="000090"/>
                </a:solidFill>
                <a:effectLst>
                  <a:innerShdw blurRad="69850" dist="43180" dir="5400000">
                    <a:srgbClr val="000000">
                      <a:alpha val="65000"/>
                    </a:srgbClr>
                  </a:innerShdw>
                </a:effectLst>
                <a:latin typeface="+mn-lt"/>
                <a:cs typeface="Century Gothic"/>
              </a:rPr>
              <a:t>2</a:t>
            </a:r>
            <a:r>
              <a:rPr lang="es-ES_tradnl" sz="3200" dirty="0">
                <a:ln w="1905"/>
                <a:solidFill>
                  <a:srgbClr val="000090"/>
                </a:solidFill>
                <a:effectLst>
                  <a:innerShdw blurRad="69850" dist="43180" dir="5400000">
                    <a:srgbClr val="000000">
                      <a:alpha val="65000"/>
                    </a:srgbClr>
                  </a:innerShdw>
                </a:effectLst>
                <a:latin typeface="+mn-lt"/>
                <a:cs typeface="Century Gothic"/>
              </a:rPr>
              <a:t> por mascarilla simple</a:t>
            </a:r>
            <a:endParaRPr lang="es-ES" sz="3200" dirty="0">
              <a:solidFill>
                <a:srgbClr val="000090"/>
              </a:solidFill>
              <a:latin typeface="+mn-lt"/>
              <a:cs typeface="Century Gothic"/>
            </a:endParaRPr>
          </a:p>
        </p:txBody>
      </p:sp>
      <p:sp>
        <p:nvSpPr>
          <p:cNvPr id="9" name="Rectangle 3"/>
          <p:cNvSpPr txBox="1">
            <a:spLocks noChangeArrowheads="1"/>
          </p:cNvSpPr>
          <p:nvPr/>
        </p:nvSpPr>
        <p:spPr bwMode="auto">
          <a:xfrm>
            <a:off x="2424113" y="1989138"/>
            <a:ext cx="3744912" cy="3225800"/>
          </a:xfrm>
          <a:prstGeom prst="rect">
            <a:avLst/>
          </a:prstGeom>
          <a:noFill/>
          <a:ln>
            <a:solidFill>
              <a:schemeClr val="accent2"/>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eaLnBrk="1" hangingPunct="1">
              <a:buNone/>
              <a:defRPr/>
            </a:pPr>
            <a:r>
              <a:rPr lang="es-ES_tradnl" dirty="0">
                <a:solidFill>
                  <a:srgbClr val="000066"/>
                </a:solidFill>
                <a:cs typeface="Century Gothic"/>
              </a:rPr>
              <a:t>5   L/min.        40%</a:t>
            </a:r>
          </a:p>
          <a:p>
            <a:pPr marL="0" indent="0" algn="ctr" eaLnBrk="1" hangingPunct="1">
              <a:buNone/>
              <a:defRPr/>
            </a:pPr>
            <a:endParaRPr lang="es-ES_tradnl" dirty="0">
              <a:solidFill>
                <a:srgbClr val="000066"/>
              </a:solidFill>
              <a:cs typeface="Century Gothic"/>
            </a:endParaRPr>
          </a:p>
          <a:p>
            <a:pPr marL="0" indent="0" algn="ctr" eaLnBrk="1" hangingPunct="1">
              <a:buNone/>
              <a:defRPr/>
            </a:pPr>
            <a:r>
              <a:rPr lang="es-ES_tradnl" dirty="0">
                <a:solidFill>
                  <a:srgbClr val="000066"/>
                </a:solidFill>
                <a:cs typeface="Century Gothic"/>
              </a:rPr>
              <a:t>6   L/min.        50%</a:t>
            </a:r>
          </a:p>
          <a:p>
            <a:pPr marL="0" indent="0" algn="ctr" eaLnBrk="1" hangingPunct="1">
              <a:buNone/>
              <a:defRPr/>
            </a:pPr>
            <a:endParaRPr lang="es-ES_tradnl" dirty="0">
              <a:solidFill>
                <a:srgbClr val="000066"/>
              </a:solidFill>
              <a:cs typeface="Century Gothic"/>
            </a:endParaRPr>
          </a:p>
          <a:p>
            <a:pPr marL="0" indent="0" algn="ctr" eaLnBrk="1" hangingPunct="1">
              <a:buNone/>
              <a:defRPr/>
            </a:pPr>
            <a:r>
              <a:rPr lang="es-ES_tradnl" dirty="0">
                <a:solidFill>
                  <a:srgbClr val="000066"/>
                </a:solidFill>
                <a:cs typeface="Century Gothic"/>
              </a:rPr>
              <a:t>7   L/min.        60%</a:t>
            </a:r>
            <a:endParaRPr lang="es-ES" dirty="0">
              <a:solidFill>
                <a:srgbClr val="000066"/>
              </a:solidFill>
              <a:cs typeface="Century Gothic"/>
            </a:endParaRPr>
          </a:p>
        </p:txBody>
      </p:sp>
      <p:pic>
        <p:nvPicPr>
          <p:cNvPr id="65541" name="Imagen 2" descr="mascarilla simp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3701" y="3860800"/>
            <a:ext cx="3465513" cy="2592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5542"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3701" y="1773239"/>
            <a:ext cx="3489325" cy="1855787"/>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871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847528" y="0"/>
            <a:ext cx="8820472" cy="90872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s-ES_tradnl" dirty="0">
                <a:ln w="1905"/>
                <a:solidFill>
                  <a:srgbClr val="000090"/>
                </a:solidFill>
                <a:effectLst>
                  <a:innerShdw blurRad="69850" dist="43180" dir="5400000">
                    <a:srgbClr val="000000">
                      <a:alpha val="65000"/>
                    </a:srgbClr>
                  </a:innerShdw>
                </a:effectLst>
                <a:latin typeface="+mn-lt"/>
                <a:cs typeface="Century Gothic"/>
              </a:rPr>
              <a:t>Mascarillas con reservorio</a:t>
            </a:r>
            <a:endParaRPr lang="es-ES" dirty="0">
              <a:solidFill>
                <a:srgbClr val="000090"/>
              </a:solidFill>
              <a:latin typeface="+mn-lt"/>
              <a:cs typeface="Century Gothic"/>
            </a:endParaRPr>
          </a:p>
        </p:txBody>
      </p:sp>
      <p:sp>
        <p:nvSpPr>
          <p:cNvPr id="8" name="Rectangle 3"/>
          <p:cNvSpPr txBox="1">
            <a:spLocks noChangeArrowheads="1"/>
          </p:cNvSpPr>
          <p:nvPr/>
        </p:nvSpPr>
        <p:spPr bwMode="auto">
          <a:xfrm>
            <a:off x="2424114" y="1771651"/>
            <a:ext cx="4751387" cy="45370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80000"/>
              </a:lnSpc>
              <a:defRPr/>
            </a:pPr>
            <a:r>
              <a:rPr lang="es-ES_tradnl" sz="2400" dirty="0">
                <a:solidFill>
                  <a:srgbClr val="000090"/>
                </a:solidFill>
                <a:cs typeface="Century Gothic"/>
              </a:rPr>
              <a:t>Incorporan una bolsa de reservorio con la mascarilla facial</a:t>
            </a:r>
          </a:p>
          <a:p>
            <a:pPr eaLnBrk="1" hangingPunct="1">
              <a:lnSpc>
                <a:spcPct val="80000"/>
              </a:lnSpc>
              <a:defRPr/>
            </a:pPr>
            <a:endParaRPr lang="es-ES_tradnl" sz="2400" dirty="0">
              <a:solidFill>
                <a:srgbClr val="000090"/>
              </a:solidFill>
              <a:cs typeface="Century Gothic"/>
            </a:endParaRPr>
          </a:p>
          <a:p>
            <a:pPr eaLnBrk="1" hangingPunct="1">
              <a:lnSpc>
                <a:spcPct val="80000"/>
              </a:lnSpc>
              <a:defRPr/>
            </a:pPr>
            <a:r>
              <a:rPr lang="es-ES_tradnl" sz="2400" dirty="0">
                <a:solidFill>
                  <a:srgbClr val="000090"/>
                </a:solidFill>
                <a:cs typeface="Century Gothic"/>
              </a:rPr>
              <a:t>La velocidad de flujo del O</a:t>
            </a:r>
            <a:r>
              <a:rPr lang="es-ES_tradnl" sz="2400" baseline="-25000" dirty="0">
                <a:solidFill>
                  <a:srgbClr val="000090"/>
                </a:solidFill>
                <a:cs typeface="Century Gothic"/>
              </a:rPr>
              <a:t>2</a:t>
            </a:r>
            <a:r>
              <a:rPr lang="es-ES_tradnl" sz="2400" dirty="0">
                <a:solidFill>
                  <a:srgbClr val="000090"/>
                </a:solidFill>
                <a:cs typeface="Century Gothic"/>
              </a:rPr>
              <a:t> se ajusta de tal forma que la bolsa se mantenga distendida durante todo el ciclo respiratorio</a:t>
            </a:r>
          </a:p>
          <a:p>
            <a:pPr eaLnBrk="1" hangingPunct="1">
              <a:lnSpc>
                <a:spcPct val="80000"/>
              </a:lnSpc>
              <a:defRPr/>
            </a:pPr>
            <a:endParaRPr lang="es-ES_tradnl" sz="2400" dirty="0">
              <a:solidFill>
                <a:srgbClr val="000090"/>
              </a:solidFill>
              <a:cs typeface="Century Gothic"/>
            </a:endParaRPr>
          </a:p>
          <a:p>
            <a:pPr eaLnBrk="1" hangingPunct="1">
              <a:lnSpc>
                <a:spcPct val="80000"/>
              </a:lnSpc>
              <a:defRPr/>
            </a:pPr>
            <a:r>
              <a:rPr lang="es-ES_tradnl" sz="2400" dirty="0">
                <a:solidFill>
                  <a:srgbClr val="000090"/>
                </a:solidFill>
                <a:cs typeface="Century Gothic"/>
              </a:rPr>
              <a:t>Es muy importante que la mascarilla se mantenga bien adherida a la cara del paciente</a:t>
            </a:r>
            <a:endParaRPr lang="es-ES" sz="2400" dirty="0">
              <a:solidFill>
                <a:srgbClr val="000090"/>
              </a:solidFill>
              <a:cs typeface="Century Gothic"/>
            </a:endParaRPr>
          </a:p>
        </p:txBody>
      </p:sp>
      <p:pic>
        <p:nvPicPr>
          <p:cNvPr id="67589" name="Imagen 1" descr="mask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6301" y="1773238"/>
            <a:ext cx="3046163" cy="2621647"/>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989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2278063" y="1773238"/>
            <a:ext cx="4754562" cy="439261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buFontTx/>
              <a:buChar char="•"/>
            </a:pPr>
            <a:r>
              <a:rPr lang="es-ES_tradnl" altLang="es-ES_tradnl" sz="2000" dirty="0">
                <a:solidFill>
                  <a:srgbClr val="000090"/>
                </a:solidFill>
                <a:latin typeface="+mn-lt"/>
              </a:rPr>
              <a:t>Se utilizan para la administración de medicación inhalada</a:t>
            </a:r>
          </a:p>
          <a:p>
            <a:pPr eaLnBrk="1" hangingPunct="1">
              <a:lnSpc>
                <a:spcPct val="90000"/>
              </a:lnSpc>
              <a:spcBef>
                <a:spcPct val="20000"/>
              </a:spcBef>
            </a:pPr>
            <a:endParaRPr lang="es-ES_tradnl" altLang="es-ES_tradnl" sz="2000" dirty="0">
              <a:solidFill>
                <a:srgbClr val="000090"/>
              </a:solidFill>
              <a:latin typeface="+mn-lt"/>
            </a:endParaRPr>
          </a:p>
          <a:p>
            <a:pPr eaLnBrk="1" hangingPunct="1">
              <a:lnSpc>
                <a:spcPct val="90000"/>
              </a:lnSpc>
              <a:spcBef>
                <a:spcPct val="20000"/>
              </a:spcBef>
              <a:buFontTx/>
              <a:buChar char="•"/>
            </a:pPr>
            <a:r>
              <a:rPr lang="es-ES_tradnl" altLang="es-ES_tradnl" sz="2000" dirty="0">
                <a:solidFill>
                  <a:srgbClr val="000090"/>
                </a:solidFill>
                <a:latin typeface="+mn-lt"/>
              </a:rPr>
              <a:t>Al incidir el flujo de O</a:t>
            </a:r>
            <a:r>
              <a:rPr lang="es-ES_tradnl" altLang="es-ES_tradnl" sz="2000" baseline="-25000" dirty="0">
                <a:solidFill>
                  <a:srgbClr val="000090"/>
                </a:solidFill>
                <a:latin typeface="+mn-lt"/>
              </a:rPr>
              <a:t>2</a:t>
            </a:r>
            <a:r>
              <a:rPr lang="es-ES_tradnl" altLang="es-ES_tradnl" sz="2000" dirty="0">
                <a:solidFill>
                  <a:srgbClr val="000090"/>
                </a:solidFill>
                <a:latin typeface="+mn-lt"/>
              </a:rPr>
              <a:t> sobre el pequeño reservorio con la medicación se produce la nebulización de la mezcla</a:t>
            </a:r>
          </a:p>
          <a:p>
            <a:pPr eaLnBrk="1" hangingPunct="1">
              <a:lnSpc>
                <a:spcPct val="90000"/>
              </a:lnSpc>
              <a:spcBef>
                <a:spcPct val="20000"/>
              </a:spcBef>
              <a:buFontTx/>
              <a:buChar char="•"/>
            </a:pPr>
            <a:endParaRPr lang="es-ES_tradnl" altLang="es-ES_tradnl" sz="2000" dirty="0">
              <a:solidFill>
                <a:srgbClr val="000090"/>
              </a:solidFill>
              <a:latin typeface="+mn-lt"/>
            </a:endParaRPr>
          </a:p>
          <a:p>
            <a:pPr eaLnBrk="1" hangingPunct="1">
              <a:lnSpc>
                <a:spcPct val="90000"/>
              </a:lnSpc>
              <a:spcBef>
                <a:spcPct val="20000"/>
              </a:spcBef>
              <a:buFontTx/>
              <a:buChar char="•"/>
            </a:pPr>
            <a:r>
              <a:rPr lang="es-ES_tradnl" altLang="es-ES_tradnl" sz="2000" dirty="0">
                <a:solidFill>
                  <a:srgbClr val="000090"/>
                </a:solidFill>
                <a:latin typeface="+mn-lt"/>
              </a:rPr>
              <a:t>Es muy importante que el flujo de  O</a:t>
            </a:r>
            <a:r>
              <a:rPr lang="es-ES_tradnl" altLang="es-ES_tradnl" sz="2000" baseline="-25000" dirty="0">
                <a:solidFill>
                  <a:srgbClr val="000090"/>
                </a:solidFill>
                <a:latin typeface="+mn-lt"/>
              </a:rPr>
              <a:t>2</a:t>
            </a:r>
            <a:r>
              <a:rPr lang="es-ES_tradnl" altLang="es-ES_tradnl" sz="2000" dirty="0">
                <a:solidFill>
                  <a:srgbClr val="000090"/>
                </a:solidFill>
                <a:latin typeface="+mn-lt"/>
              </a:rPr>
              <a:t>  sea lo suficientemente alto como para que no se produzca el lavado completo de la nebulización con cada inspiración del paciente</a:t>
            </a:r>
            <a:endParaRPr lang="es-ES" altLang="es-ES_tradnl" sz="2000" dirty="0">
              <a:latin typeface="+mn-lt"/>
            </a:endParaRPr>
          </a:p>
        </p:txBody>
      </p:sp>
      <p:pic>
        <p:nvPicPr>
          <p:cNvPr id="11" name="Picture 4" descr="oxigenoterapia 006"/>
          <p:cNvPicPr>
            <a:picLocks noChangeAspect="1" noChangeArrowheads="1"/>
          </p:cNvPicPr>
          <p:nvPr/>
        </p:nvPicPr>
        <p:blipFill>
          <a:blip r:embed="rId2">
            <a:extLst>
              <a:ext uri="{28A0092B-C50C-407E-A947-70E740481C1C}">
                <a14:useLocalDpi xmlns:a14="http://schemas.microsoft.com/office/drawing/2010/main" val="0"/>
              </a:ext>
            </a:extLst>
          </a:blip>
          <a:srcRect l="12457" r="19501"/>
          <a:stretch>
            <a:fillRect/>
          </a:stretch>
        </p:blipFill>
        <p:spPr>
          <a:xfrm>
            <a:off x="7307263" y="2349500"/>
            <a:ext cx="2965450" cy="3240088"/>
          </a:xfrm>
          <a:prstGeom prst="rect">
            <a:avLst/>
          </a:prstGeom>
          <a:ln w="9525">
            <a:solidFill>
              <a:srgbClr val="000066"/>
            </a:solidFill>
            <a:miter lim="800000"/>
            <a:headEnd/>
            <a:tailEnd/>
          </a:ln>
          <a:effectLst>
            <a:outerShdw blurRad="63500"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6" name="Título 5"/>
          <p:cNvSpPr>
            <a:spLocks noGrp="1"/>
          </p:cNvSpPr>
          <p:nvPr>
            <p:ph type="title"/>
          </p:nvPr>
        </p:nvSpPr>
        <p:spPr>
          <a:xfrm>
            <a:off x="1847528" y="0"/>
            <a:ext cx="8820472" cy="908720"/>
          </a:xfrm>
        </p:spPr>
        <p:txBody>
          <a:bodyPr/>
          <a:lstStyle/>
          <a:p>
            <a:br>
              <a:rPr lang="es-ES_tradnl" altLang="es-ES_tradnl" sz="3600" dirty="0">
                <a:solidFill>
                  <a:srgbClr val="000090"/>
                </a:solidFill>
              </a:rPr>
            </a:br>
            <a:r>
              <a:rPr lang="es-ES_tradnl" altLang="es-ES_tradnl" sz="4000" dirty="0">
                <a:solidFill>
                  <a:srgbClr val="000090"/>
                </a:solidFill>
                <a:latin typeface="+mn-lt"/>
              </a:rPr>
              <a:t>Mascarillas para nebulización</a:t>
            </a:r>
            <a:br>
              <a:rPr lang="es-ES" altLang="es-ES_tradnl" sz="4000" dirty="0">
                <a:solidFill>
                  <a:srgbClr val="000090"/>
                </a:solidFill>
                <a:latin typeface="+mn-lt"/>
              </a:rPr>
            </a:br>
            <a:endParaRPr lang="es-ES" altLang="es-ES_tradnl" sz="4000" dirty="0">
              <a:solidFill>
                <a:srgbClr val="000090"/>
              </a:solidFill>
              <a:latin typeface="+mn-lt"/>
            </a:endParaRPr>
          </a:p>
        </p:txBody>
      </p:sp>
    </p:spTree>
    <p:extLst>
      <p:ext uri="{BB962C8B-B14F-4D97-AF65-F5344CB8AC3E}">
        <p14:creationId xmlns:p14="http://schemas.microsoft.com/office/powerpoint/2010/main" val="1288320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08213" y="1700213"/>
            <a:ext cx="8064500" cy="4525962"/>
          </a:xfrm>
        </p:spPr>
        <p:txBody>
          <a:bodyPr/>
          <a:lstStyle/>
          <a:p>
            <a:pPr algn="just" eaLnBrk="1" hangingPunct="1"/>
            <a:r>
              <a:rPr lang="es-ES_tradnl" altLang="es-ES_tradnl" sz="2800" dirty="0">
                <a:solidFill>
                  <a:srgbClr val="000066"/>
                </a:solidFill>
                <a:latin typeface="+mj-lt"/>
              </a:rPr>
              <a:t>El oxigeno (</a:t>
            </a:r>
            <a:r>
              <a:rPr lang="es-ES_tradnl" altLang="es-ES_tradnl" sz="2800" dirty="0">
                <a:solidFill>
                  <a:srgbClr val="000090"/>
                </a:solidFill>
                <a:effectLst>
                  <a:outerShdw blurRad="38100" dist="38100" dir="2700000" algn="tl">
                    <a:srgbClr val="C0C0C0"/>
                  </a:outerShdw>
                </a:effectLst>
                <a:latin typeface="+mj-lt"/>
              </a:rPr>
              <a:t>O</a:t>
            </a:r>
            <a:r>
              <a:rPr lang="es-ES_tradnl" altLang="es-ES_tradnl" sz="2800" baseline="-25000" dirty="0">
                <a:solidFill>
                  <a:srgbClr val="000090"/>
                </a:solidFill>
                <a:effectLst>
                  <a:outerShdw blurRad="38100" dist="38100" dir="2700000" algn="tl">
                    <a:srgbClr val="C0C0C0"/>
                  </a:outerShdw>
                </a:effectLst>
                <a:latin typeface="+mj-lt"/>
              </a:rPr>
              <a:t>2</a:t>
            </a:r>
            <a:r>
              <a:rPr lang="es-ES_tradnl" altLang="es-ES_tradnl" sz="2800" dirty="0">
                <a:solidFill>
                  <a:srgbClr val="000090"/>
                </a:solidFill>
                <a:effectLst>
                  <a:outerShdw blurRad="38100" dist="38100" dir="2700000" algn="tl">
                    <a:srgbClr val="C0C0C0"/>
                  </a:outerShdw>
                </a:effectLst>
                <a:latin typeface="+mj-lt"/>
              </a:rPr>
              <a:t>)</a:t>
            </a:r>
            <a:r>
              <a:rPr lang="es-ES_tradnl" altLang="es-ES_tradnl" sz="2800" dirty="0">
                <a:solidFill>
                  <a:srgbClr val="000066"/>
                </a:solidFill>
                <a:latin typeface="+mj-lt"/>
              </a:rPr>
              <a:t> es una sustancia gaseosa a temperatura ambiente (</a:t>
            </a:r>
            <a:r>
              <a:rPr lang="es-ES_tradnl" altLang="es-ES_tradnl" sz="2800" dirty="0" err="1">
                <a:solidFill>
                  <a:srgbClr val="000066"/>
                </a:solidFill>
                <a:latin typeface="+mj-lt"/>
              </a:rPr>
              <a:t>Tª</a:t>
            </a:r>
            <a:r>
              <a:rPr lang="es-ES_tradnl" altLang="es-ES_tradnl" sz="2800" dirty="0">
                <a:solidFill>
                  <a:srgbClr val="000066"/>
                </a:solidFill>
                <a:latin typeface="+mj-lt"/>
              </a:rPr>
              <a:t> de ebullición -183º C) </a:t>
            </a:r>
          </a:p>
          <a:p>
            <a:pPr algn="just" eaLnBrk="1" hangingPunct="1">
              <a:lnSpc>
                <a:spcPct val="120000"/>
              </a:lnSpc>
            </a:pPr>
            <a:r>
              <a:rPr lang="es-ES_tradnl" altLang="es-ES_tradnl" sz="2800" dirty="0">
                <a:solidFill>
                  <a:srgbClr val="000066"/>
                </a:solidFill>
                <a:latin typeface="+mj-lt"/>
              </a:rPr>
              <a:t>Forma la parte respirable del aire (FiO</a:t>
            </a:r>
            <a:r>
              <a:rPr lang="es-ES_tradnl" altLang="es-ES_tradnl" sz="2800" baseline="-25000" dirty="0">
                <a:solidFill>
                  <a:srgbClr val="000066"/>
                </a:solidFill>
                <a:latin typeface="+mj-lt"/>
              </a:rPr>
              <a:t>2</a:t>
            </a:r>
            <a:r>
              <a:rPr lang="es-ES_tradnl" altLang="es-ES_tradnl" sz="2800" dirty="0">
                <a:solidFill>
                  <a:srgbClr val="000066"/>
                </a:solidFill>
                <a:latin typeface="+mj-lt"/>
              </a:rPr>
              <a:t> 0,21)</a:t>
            </a:r>
          </a:p>
          <a:p>
            <a:pPr algn="just" eaLnBrk="1" hangingPunct="1">
              <a:lnSpc>
                <a:spcPct val="120000"/>
              </a:lnSpc>
            </a:pPr>
            <a:r>
              <a:rPr lang="es-ES_tradnl" altLang="es-ES_tradnl" sz="2800" dirty="0">
                <a:solidFill>
                  <a:srgbClr val="000066"/>
                </a:solidFill>
                <a:latin typeface="+mj-lt"/>
              </a:rPr>
              <a:t>Es incoloro, inodoro e insípido</a:t>
            </a:r>
          </a:p>
          <a:p>
            <a:pPr algn="just" eaLnBrk="1" hangingPunct="1">
              <a:lnSpc>
                <a:spcPct val="110000"/>
              </a:lnSpc>
            </a:pPr>
            <a:r>
              <a:rPr lang="es-ES_tradnl" altLang="es-ES_tradnl" sz="2800" dirty="0">
                <a:solidFill>
                  <a:srgbClr val="000066"/>
                </a:solidFill>
                <a:latin typeface="+mj-lt"/>
              </a:rPr>
              <a:t>Es un elemento esencial para el metabolismo celular y por lo tanto para la vida</a:t>
            </a:r>
            <a:endParaRPr lang="es-ES" altLang="es-ES_tradnl" sz="2800" dirty="0">
              <a:solidFill>
                <a:srgbClr val="000066"/>
              </a:solidFill>
              <a:latin typeface="+mj-lt"/>
            </a:endParaRPr>
          </a:p>
          <a:p>
            <a:pPr eaLnBrk="1" hangingPunct="1"/>
            <a:endParaRPr lang="es-ES" altLang="es-ES_tradnl" dirty="0">
              <a:solidFill>
                <a:srgbClr val="000090"/>
              </a:solidFill>
            </a:endParaRPr>
          </a:p>
        </p:txBody>
      </p:sp>
      <p:sp>
        <p:nvSpPr>
          <p:cNvPr id="8" name="Título 1"/>
          <p:cNvSpPr>
            <a:spLocks noGrp="1"/>
          </p:cNvSpPr>
          <p:nvPr>
            <p:ph type="title"/>
          </p:nvPr>
        </p:nvSpPr>
        <p:spPr>
          <a:xfrm>
            <a:off x="1847528" y="0"/>
            <a:ext cx="8820472" cy="908720"/>
          </a:xfrm>
        </p:spPr>
        <p:txBody>
          <a:bodyPr/>
          <a:lstStyle/>
          <a:p>
            <a:pPr eaLnBrk="1" hangingPunct="1"/>
            <a:r>
              <a:rPr lang="es-ES_tradnl" altLang="es-ES_tradnl" sz="4000" dirty="0">
                <a:solidFill>
                  <a:srgbClr val="000090"/>
                </a:solidFill>
              </a:rPr>
              <a:t>¿Qué es el oxígeno?</a:t>
            </a:r>
            <a:endParaRPr lang="es-ES" altLang="es-ES_tradnl" sz="4000" dirty="0">
              <a:solidFill>
                <a:srgbClr val="000090"/>
              </a:solidFill>
            </a:endParaRPr>
          </a:p>
        </p:txBody>
      </p:sp>
    </p:spTree>
    <p:extLst>
      <p:ext uri="{BB962C8B-B14F-4D97-AF65-F5344CB8AC3E}">
        <p14:creationId xmlns:p14="http://schemas.microsoft.com/office/powerpoint/2010/main" val="119005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08214" y="1782763"/>
            <a:ext cx="4967287" cy="4525962"/>
          </a:xfrm>
        </p:spPr>
        <p:txBody>
          <a:bodyPr/>
          <a:lstStyle/>
          <a:p>
            <a:pPr eaLnBrk="1" hangingPunct="1">
              <a:lnSpc>
                <a:spcPct val="90000"/>
              </a:lnSpc>
            </a:pPr>
            <a:r>
              <a:rPr lang="es-ES_tradnl" altLang="es-ES_tradnl" sz="2000" dirty="0">
                <a:solidFill>
                  <a:srgbClr val="000090"/>
                </a:solidFill>
              </a:rPr>
              <a:t>No considerada comúnmente como un dispositivo para oxígeno suplementario</a:t>
            </a:r>
          </a:p>
          <a:p>
            <a:pPr eaLnBrk="1" hangingPunct="1">
              <a:lnSpc>
                <a:spcPct val="70000"/>
              </a:lnSpc>
            </a:pPr>
            <a:endParaRPr lang="es-ES_tradnl" altLang="es-ES_tradnl" sz="2000" dirty="0">
              <a:solidFill>
                <a:srgbClr val="000090"/>
              </a:solidFill>
            </a:endParaRPr>
          </a:p>
          <a:p>
            <a:pPr eaLnBrk="1" hangingPunct="1">
              <a:lnSpc>
                <a:spcPct val="120000"/>
              </a:lnSpc>
            </a:pPr>
            <a:r>
              <a:rPr lang="es-ES_tradnl" altLang="es-ES_tradnl" sz="2000" dirty="0">
                <a:solidFill>
                  <a:srgbClr val="000090"/>
                </a:solidFill>
              </a:rPr>
              <a:t>Son de rápido acceso en los ámbitos de las emergencias</a:t>
            </a:r>
          </a:p>
          <a:p>
            <a:pPr eaLnBrk="1" hangingPunct="1">
              <a:lnSpc>
                <a:spcPct val="70000"/>
              </a:lnSpc>
            </a:pPr>
            <a:endParaRPr lang="es-ES_tradnl" altLang="es-ES_tradnl" sz="2000" dirty="0">
              <a:solidFill>
                <a:srgbClr val="000090"/>
              </a:solidFill>
            </a:endParaRPr>
          </a:p>
          <a:p>
            <a:pPr eaLnBrk="1" hangingPunct="1"/>
            <a:r>
              <a:rPr lang="es-ES_tradnl" altLang="es-ES_tradnl" sz="2000" dirty="0">
                <a:solidFill>
                  <a:srgbClr val="000090"/>
                </a:solidFill>
              </a:rPr>
              <a:t>Se puede suministrar un flujo alto de oxígeno y a FiO</a:t>
            </a:r>
            <a:r>
              <a:rPr lang="es-ES_tradnl" altLang="es-ES_tradnl" sz="2000" baseline="-25000" dirty="0">
                <a:solidFill>
                  <a:srgbClr val="000090"/>
                </a:solidFill>
              </a:rPr>
              <a:t>2</a:t>
            </a:r>
            <a:r>
              <a:rPr lang="es-ES_tradnl" altLang="es-ES_tradnl" sz="2000" dirty="0">
                <a:solidFill>
                  <a:srgbClr val="000090"/>
                </a:solidFill>
              </a:rPr>
              <a:t> altas</a:t>
            </a:r>
          </a:p>
          <a:p>
            <a:pPr eaLnBrk="1" hangingPunct="1">
              <a:lnSpc>
                <a:spcPct val="70000"/>
              </a:lnSpc>
            </a:pPr>
            <a:endParaRPr lang="es-ES_tradnl" altLang="es-ES_tradnl" sz="2000" dirty="0">
              <a:solidFill>
                <a:srgbClr val="000090"/>
              </a:solidFill>
            </a:endParaRPr>
          </a:p>
          <a:p>
            <a:pPr eaLnBrk="1" hangingPunct="1"/>
            <a:r>
              <a:rPr lang="es-ES_tradnl" altLang="es-ES_tradnl" sz="2000" dirty="0">
                <a:solidFill>
                  <a:srgbClr val="000090"/>
                </a:solidFill>
              </a:rPr>
              <a:t>Según el patrón ventilatorio se puede proporcionar O</a:t>
            </a:r>
            <a:r>
              <a:rPr lang="es-ES_tradnl" altLang="es-ES_tradnl" sz="2000" baseline="-25000" dirty="0">
                <a:solidFill>
                  <a:srgbClr val="000090"/>
                </a:solidFill>
              </a:rPr>
              <a:t>2</a:t>
            </a:r>
            <a:r>
              <a:rPr lang="es-ES_tradnl" altLang="es-ES_tradnl" sz="2000" dirty="0">
                <a:solidFill>
                  <a:srgbClr val="000090"/>
                </a:solidFill>
              </a:rPr>
              <a:t> sin comprimir la bolsa de reanimación</a:t>
            </a:r>
            <a:endParaRPr lang="es-ES" altLang="es-ES_tradnl" sz="2000" dirty="0">
              <a:solidFill>
                <a:srgbClr val="000090"/>
              </a:solidFill>
            </a:endParaRPr>
          </a:p>
          <a:p>
            <a:pPr eaLnBrk="1" hangingPunct="1">
              <a:buFontTx/>
              <a:buNone/>
            </a:pPr>
            <a:endParaRPr lang="es-ES" altLang="es-ES_tradnl" dirty="0">
              <a:solidFill>
                <a:srgbClr val="000090"/>
              </a:solidFill>
            </a:endParaRPr>
          </a:p>
        </p:txBody>
      </p:sp>
      <p:sp>
        <p:nvSpPr>
          <p:cNvPr id="8" name="Título 1"/>
          <p:cNvSpPr>
            <a:spLocks noGrp="1"/>
          </p:cNvSpPr>
          <p:nvPr>
            <p:ph type="title"/>
          </p:nvPr>
        </p:nvSpPr>
        <p:spPr>
          <a:xfrm>
            <a:off x="1847528" y="0"/>
            <a:ext cx="8820472" cy="908720"/>
          </a:xfrm>
        </p:spPr>
        <p:txBody>
          <a:bodyPr/>
          <a:lstStyle/>
          <a:p>
            <a:pPr eaLnBrk="1" hangingPunct="1"/>
            <a:r>
              <a:rPr lang="es-ES" altLang="es-ES_tradnl" sz="3200" dirty="0">
                <a:solidFill>
                  <a:srgbClr val="000090"/>
                </a:solidFill>
              </a:rPr>
              <a:t>Unidad de reanimación bolsa-mascarilla</a:t>
            </a:r>
          </a:p>
        </p:txBody>
      </p:sp>
      <p:pic>
        <p:nvPicPr>
          <p:cNvPr id="6" name="Picture 4" descr="oxigenoterapia 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461250" y="1773239"/>
            <a:ext cx="2882900" cy="2162175"/>
          </a:xfrm>
          <a:prstGeom prst="rect">
            <a:avLst/>
          </a:prstGeom>
          <a:ln w="9525">
            <a:solidFill>
              <a:srgbClr val="000066"/>
            </a:solidFill>
            <a:miter lim="800000"/>
            <a:headEnd/>
            <a:tailEnd/>
          </a:ln>
          <a:effectLst>
            <a:outerShdw blurRad="63500"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pic>
        <p:nvPicPr>
          <p:cNvPr id="7" name="Picture 5" descr="oxigenoterapia 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464425" y="4221164"/>
            <a:ext cx="2882900" cy="2162175"/>
          </a:xfrm>
          <a:prstGeom prst="rect">
            <a:avLst/>
          </a:prstGeom>
          <a:ln w="9525">
            <a:solidFill>
              <a:srgbClr val="000066"/>
            </a:solidFill>
            <a:miter lim="800000"/>
            <a:headEnd/>
            <a:tailEnd/>
          </a:ln>
          <a:effectLst>
            <a:outerShdw blurRad="63500"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28294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847528" y="0"/>
            <a:ext cx="8820472" cy="908720"/>
          </a:xfrm>
        </p:spPr>
        <p:txBody>
          <a:bodyPr/>
          <a:lstStyle/>
          <a:p>
            <a:pPr eaLnBrk="1" hangingPunct="1">
              <a:defRPr/>
            </a:pPr>
            <a:r>
              <a:rPr lang="es-ES_tradnl" sz="3600" dirty="0">
                <a:solidFill>
                  <a:srgbClr val="000090"/>
                </a:solidFill>
                <a:latin typeface="Century Gothic"/>
                <a:cs typeface="Century Gothic"/>
              </a:rPr>
              <a:t> </a:t>
            </a:r>
            <a:r>
              <a:rPr lang="es-ES_tradnl" sz="3600" dirty="0">
                <a:solidFill>
                  <a:srgbClr val="000090"/>
                </a:solidFill>
                <a:latin typeface="+mn-lt"/>
                <a:cs typeface="Century Gothic"/>
              </a:rPr>
              <a:t>Control eficacia oxigenoterapia</a:t>
            </a:r>
            <a:endParaRPr lang="es-ES" sz="3600" dirty="0">
              <a:solidFill>
                <a:srgbClr val="000090"/>
              </a:solidFill>
              <a:latin typeface="+mn-lt"/>
              <a:cs typeface="Century Gothic"/>
            </a:endParaRPr>
          </a:p>
        </p:txBody>
      </p:sp>
      <p:sp>
        <p:nvSpPr>
          <p:cNvPr id="8" name="Rectangle 3"/>
          <p:cNvSpPr txBox="1">
            <a:spLocks noChangeArrowheads="1"/>
          </p:cNvSpPr>
          <p:nvPr/>
        </p:nvSpPr>
        <p:spPr bwMode="auto">
          <a:xfrm>
            <a:off x="2927350" y="2060576"/>
            <a:ext cx="4897438" cy="12239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FontTx/>
              <a:buChar char="•"/>
            </a:pPr>
            <a:endParaRPr lang="es-ES_tradnl" altLang="es-ES_tradnl" sz="3200" dirty="0"/>
          </a:p>
          <a:p>
            <a:pPr eaLnBrk="1" hangingPunct="1">
              <a:spcBef>
                <a:spcPct val="20000"/>
              </a:spcBef>
            </a:pPr>
            <a:r>
              <a:rPr lang="es-ES" altLang="es-ES_tradnl" sz="3200" dirty="0">
                <a:solidFill>
                  <a:srgbClr val="000066"/>
                </a:solidFill>
                <a:effectLst>
                  <a:outerShdw blurRad="38100" dist="38100" dir="2700000" algn="tl">
                    <a:srgbClr val="C0C0C0"/>
                  </a:outerShdw>
                </a:effectLst>
              </a:rPr>
              <a:t>■</a:t>
            </a:r>
            <a:r>
              <a:rPr lang="es-ES" altLang="es-ES_tradnl" sz="3200" dirty="0">
                <a:solidFill>
                  <a:schemeClr val="accent2"/>
                </a:solidFill>
                <a:effectLst>
                  <a:outerShdw blurRad="38100" dist="38100" dir="2700000" algn="tl">
                    <a:srgbClr val="C0C0C0"/>
                  </a:outerShdw>
                </a:effectLst>
              </a:rPr>
              <a:t> </a:t>
            </a:r>
            <a:r>
              <a:rPr lang="es-ES_tradnl" altLang="es-ES_tradnl" sz="3200" u="sng" dirty="0">
                <a:solidFill>
                  <a:srgbClr val="000090"/>
                </a:solidFill>
                <a:latin typeface="+mn-lt"/>
              </a:rPr>
              <a:t>RESPUESTA </a:t>
            </a:r>
            <a:r>
              <a:rPr lang="es-ES_tradnl" altLang="es-ES_tradnl" sz="3200" u="sng" dirty="0">
                <a:solidFill>
                  <a:srgbClr val="000066"/>
                </a:solidFill>
                <a:latin typeface="+mn-lt"/>
              </a:rPr>
              <a:t>CLÍNICA</a:t>
            </a:r>
          </a:p>
          <a:p>
            <a:pPr eaLnBrk="1" hangingPunct="1">
              <a:spcBef>
                <a:spcPct val="20000"/>
              </a:spcBef>
            </a:pPr>
            <a:endParaRPr lang="es-ES_tradnl" altLang="es-ES_tradnl" sz="3200" b="1" dirty="0"/>
          </a:p>
          <a:p>
            <a:pPr eaLnBrk="1" hangingPunct="1">
              <a:spcBef>
                <a:spcPct val="20000"/>
              </a:spcBef>
              <a:buFontTx/>
              <a:buChar char="•"/>
            </a:pPr>
            <a:endParaRPr lang="es-ES_tradnl" altLang="es-ES_tradnl" sz="3200" dirty="0"/>
          </a:p>
          <a:p>
            <a:pPr eaLnBrk="1" hangingPunct="1">
              <a:spcBef>
                <a:spcPct val="20000"/>
              </a:spcBef>
              <a:buFontTx/>
              <a:buChar char="•"/>
            </a:pPr>
            <a:endParaRPr lang="es-ES" altLang="es-ES_tradnl" sz="3200" dirty="0"/>
          </a:p>
        </p:txBody>
      </p:sp>
      <p:sp>
        <p:nvSpPr>
          <p:cNvPr id="10" name="Freeform 7"/>
          <p:cNvSpPr>
            <a:spLocks/>
          </p:cNvSpPr>
          <p:nvPr/>
        </p:nvSpPr>
        <p:spPr bwMode="auto">
          <a:xfrm>
            <a:off x="5375276" y="3213101"/>
            <a:ext cx="2233613" cy="576263"/>
          </a:xfrm>
          <a:custGeom>
            <a:avLst/>
            <a:gdLst>
              <a:gd name="T0" fmla="*/ 0 w 656"/>
              <a:gd name="T1" fmla="*/ 0 h 349"/>
              <a:gd name="T2" fmla="*/ 0 w 656"/>
              <a:gd name="T3" fmla="*/ 339 h 349"/>
              <a:gd name="T4" fmla="*/ 656 w 656"/>
              <a:gd name="T5" fmla="*/ 349 h 349"/>
            </a:gdLst>
            <a:ahLst/>
            <a:cxnLst>
              <a:cxn ang="0">
                <a:pos x="T0" y="T1"/>
              </a:cxn>
              <a:cxn ang="0">
                <a:pos x="T2" y="T3"/>
              </a:cxn>
              <a:cxn ang="0">
                <a:pos x="T4" y="T5"/>
              </a:cxn>
            </a:cxnLst>
            <a:rect l="0" t="0" r="r" b="b"/>
            <a:pathLst>
              <a:path w="656" h="349">
                <a:moveTo>
                  <a:pt x="0" y="0"/>
                </a:moveTo>
                <a:lnTo>
                  <a:pt x="0" y="339"/>
                </a:lnTo>
                <a:lnTo>
                  <a:pt x="656" y="349"/>
                </a:lnTo>
              </a:path>
            </a:pathLst>
          </a:custGeom>
          <a:noFill/>
          <a:ln w="76200" cap="flat" cmpd="sng">
            <a:solidFill>
              <a:srgbClr val="FF0000"/>
            </a:solidFill>
            <a:prstDash val="solid"/>
            <a:round/>
            <a:headEnd type="non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ea typeface="ＭＳ Ｐゴシック" charset="0"/>
            </a:endParaRPr>
          </a:p>
        </p:txBody>
      </p:sp>
      <p:sp>
        <p:nvSpPr>
          <p:cNvPr id="11" name="Text Box 8"/>
          <p:cNvSpPr txBox="1">
            <a:spLocks noChangeArrowheads="1"/>
          </p:cNvSpPr>
          <p:nvPr/>
        </p:nvSpPr>
        <p:spPr bwMode="auto">
          <a:xfrm>
            <a:off x="7608888" y="3284539"/>
            <a:ext cx="2566728" cy="954107"/>
          </a:xfrm>
          <a:prstGeom prst="rect">
            <a:avLst/>
          </a:prstGeom>
          <a:solidFill>
            <a:srgbClr val="FF3300"/>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s-ES" altLang="es-ES_tradnl" sz="2800" dirty="0">
                <a:solidFill>
                  <a:srgbClr val="000066"/>
                </a:solidFill>
                <a:effectLst>
                  <a:outerShdw blurRad="38100" dist="38100" dir="2700000" algn="tl">
                    <a:srgbClr val="000000"/>
                  </a:outerShdw>
                </a:effectLst>
                <a:latin typeface="+mn-lt"/>
              </a:rPr>
              <a:t>Coloración piel</a:t>
            </a:r>
          </a:p>
          <a:p>
            <a:r>
              <a:rPr lang="es-ES" altLang="es-ES_tradnl" sz="2800" dirty="0">
                <a:solidFill>
                  <a:srgbClr val="000066"/>
                </a:solidFill>
                <a:effectLst>
                  <a:outerShdw blurRad="38100" dist="38100" dir="2700000" algn="tl">
                    <a:srgbClr val="000000"/>
                  </a:outerShdw>
                </a:effectLst>
                <a:latin typeface="+mn-lt"/>
              </a:rPr>
              <a:t> y mucosas</a:t>
            </a:r>
          </a:p>
        </p:txBody>
      </p:sp>
      <p:sp>
        <p:nvSpPr>
          <p:cNvPr id="12" name="Text Box 5"/>
          <p:cNvSpPr txBox="1">
            <a:spLocks noChangeArrowheads="1"/>
          </p:cNvSpPr>
          <p:nvPr/>
        </p:nvSpPr>
        <p:spPr bwMode="auto">
          <a:xfrm>
            <a:off x="2927350" y="4221164"/>
            <a:ext cx="415209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s-ES" altLang="es-ES_tradnl" sz="3200" dirty="0">
                <a:solidFill>
                  <a:srgbClr val="000066"/>
                </a:solidFill>
                <a:effectLst>
                  <a:outerShdw blurRad="38100" dist="38100" dir="2700000" algn="tl">
                    <a:srgbClr val="C0C0C0"/>
                  </a:outerShdw>
                </a:effectLst>
              </a:rPr>
              <a:t>■ </a:t>
            </a:r>
            <a:r>
              <a:rPr lang="es-ES" altLang="es-ES_tradnl" sz="3200" dirty="0">
                <a:solidFill>
                  <a:srgbClr val="000066"/>
                </a:solidFill>
                <a:effectLst>
                  <a:outerShdw blurRad="38100" dist="38100" dir="2700000" algn="tl">
                    <a:srgbClr val="C0C0C0"/>
                  </a:outerShdw>
                </a:effectLst>
                <a:latin typeface="+mn-lt"/>
              </a:rPr>
              <a:t>PULSIOXIMETRÍA</a:t>
            </a:r>
            <a:endParaRPr lang="es-ES" altLang="es-ES_tradnl" sz="2000" dirty="0">
              <a:solidFill>
                <a:srgbClr val="000066"/>
              </a:solidFill>
              <a:effectLst>
                <a:outerShdw blurRad="38100" dist="38100" dir="2700000" algn="tl">
                  <a:srgbClr val="C0C0C0"/>
                </a:outerShdw>
              </a:effectLst>
              <a:latin typeface="+mn-lt"/>
            </a:endParaRPr>
          </a:p>
        </p:txBody>
      </p:sp>
      <p:sp>
        <p:nvSpPr>
          <p:cNvPr id="13" name="Text Box 4"/>
          <p:cNvSpPr txBox="1">
            <a:spLocks noChangeArrowheads="1"/>
          </p:cNvSpPr>
          <p:nvPr/>
        </p:nvSpPr>
        <p:spPr bwMode="auto">
          <a:xfrm>
            <a:off x="2927350" y="5127626"/>
            <a:ext cx="6553200" cy="437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70000"/>
              </a:lnSpc>
            </a:pPr>
            <a:r>
              <a:rPr lang="es-ES" altLang="es-ES_tradnl" sz="3200" dirty="0">
                <a:solidFill>
                  <a:srgbClr val="000066"/>
                </a:solidFill>
                <a:effectLst>
                  <a:outerShdw blurRad="38100" dist="38100" dir="2700000" algn="tl">
                    <a:srgbClr val="C0C0C0"/>
                  </a:outerShdw>
                </a:effectLst>
                <a:latin typeface="Times New Roman" charset="0"/>
              </a:rPr>
              <a:t>■ </a:t>
            </a:r>
            <a:r>
              <a:rPr lang="es-ES" altLang="es-ES_tradnl" sz="3200" dirty="0">
                <a:solidFill>
                  <a:srgbClr val="000066"/>
                </a:solidFill>
                <a:effectLst>
                  <a:outerShdw blurRad="38100" dist="38100" dir="2700000" algn="tl">
                    <a:srgbClr val="C0C0C0"/>
                  </a:outerShdw>
                </a:effectLst>
                <a:latin typeface="+mn-lt"/>
              </a:rPr>
              <a:t>GASOMETRÍA ARTERIAL</a:t>
            </a:r>
            <a:r>
              <a:rPr lang="es-ES" altLang="es-ES_tradnl" sz="2000" dirty="0">
                <a:solidFill>
                  <a:srgbClr val="000066"/>
                </a:solidFill>
                <a:effectLst>
                  <a:outerShdw blurRad="38100" dist="38100" dir="2700000" algn="tl">
                    <a:srgbClr val="C0C0C0"/>
                  </a:outerShdw>
                </a:effectLst>
                <a:latin typeface="+mn-lt"/>
              </a:rPr>
              <a:t> </a:t>
            </a:r>
          </a:p>
        </p:txBody>
      </p:sp>
      <p:sp>
        <p:nvSpPr>
          <p:cNvPr id="14" name="Text Box 4"/>
          <p:cNvSpPr txBox="1">
            <a:spLocks noChangeArrowheads="1"/>
          </p:cNvSpPr>
          <p:nvPr/>
        </p:nvSpPr>
        <p:spPr bwMode="auto">
          <a:xfrm>
            <a:off x="2927350" y="5846764"/>
            <a:ext cx="7056438" cy="437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70000"/>
              </a:lnSpc>
            </a:pPr>
            <a:r>
              <a:rPr lang="es-ES" altLang="es-ES_tradnl" sz="3200" dirty="0">
                <a:solidFill>
                  <a:srgbClr val="000066"/>
                </a:solidFill>
                <a:effectLst>
                  <a:outerShdw blurRad="38100" dist="38100" dir="2700000" algn="tl">
                    <a:srgbClr val="C0C0C0"/>
                  </a:outerShdw>
                </a:effectLst>
                <a:latin typeface="Times New Roman" charset="0"/>
              </a:rPr>
              <a:t>■ </a:t>
            </a:r>
            <a:r>
              <a:rPr lang="es-ES" altLang="es-ES_tradnl" sz="3200" dirty="0">
                <a:solidFill>
                  <a:srgbClr val="800000"/>
                </a:solidFill>
                <a:effectLst>
                  <a:outerShdw blurRad="38100" dist="38100" dir="2700000" algn="tl">
                    <a:srgbClr val="C0C0C0"/>
                  </a:outerShdw>
                </a:effectLst>
                <a:latin typeface="+mn-lt"/>
              </a:rPr>
              <a:t>ETCO</a:t>
            </a:r>
            <a:r>
              <a:rPr lang="es-ES" altLang="es-ES_tradnl" sz="3200" baseline="-25000" dirty="0">
                <a:solidFill>
                  <a:srgbClr val="800000"/>
                </a:solidFill>
                <a:effectLst>
                  <a:outerShdw blurRad="38100" dist="38100" dir="2700000" algn="tl">
                    <a:srgbClr val="C0C0C0"/>
                  </a:outerShdw>
                </a:effectLst>
                <a:latin typeface="+mn-lt"/>
              </a:rPr>
              <a:t>2 </a:t>
            </a:r>
            <a:r>
              <a:rPr lang="es-ES" altLang="es-ES_tradnl" sz="2000" dirty="0">
                <a:solidFill>
                  <a:srgbClr val="800000"/>
                </a:solidFill>
                <a:effectLst>
                  <a:outerShdw blurRad="38100" dist="38100" dir="2700000" algn="tl">
                    <a:srgbClr val="C0C0C0"/>
                  </a:outerShdw>
                </a:effectLst>
                <a:latin typeface="+mn-lt"/>
              </a:rPr>
              <a:t> </a:t>
            </a:r>
            <a:r>
              <a:rPr lang="es-ES" altLang="es-ES_tradnl" sz="3200" dirty="0">
                <a:solidFill>
                  <a:srgbClr val="800000"/>
                </a:solidFill>
                <a:effectLst>
                  <a:outerShdw blurRad="38100" dist="38100" dir="2700000" algn="tl">
                    <a:srgbClr val="C0C0C0"/>
                  </a:outerShdw>
                </a:effectLst>
                <a:latin typeface="+mn-lt"/>
              </a:rPr>
              <a:t>TRANSCUTANEA</a:t>
            </a:r>
          </a:p>
        </p:txBody>
      </p:sp>
    </p:spTree>
    <p:extLst>
      <p:ext uri="{BB962C8B-B14F-4D97-AF65-F5344CB8AC3E}">
        <p14:creationId xmlns:p14="http://schemas.microsoft.com/office/powerpoint/2010/main" val="2057100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anim calcmode="lin" valueType="num">
                                      <p:cBhvr>
                                        <p:cTn id="8" dur="500" fill="hold"/>
                                        <p:tgtEl>
                                          <p:spTgt spid="8">
                                            <p:txEl>
                                              <p:pRg st="1" end="1"/>
                                            </p:txEl>
                                          </p:spTgt>
                                        </p:tgtEl>
                                        <p:attrNameLst>
                                          <p:attrName>ppt_x</p:attrName>
                                        </p:attrNameLst>
                                      </p:cBhvr>
                                      <p:tavLst>
                                        <p:tav tm="0">
                                          <p:val>
                                            <p:strVal val="#ppt_x-.1"/>
                                          </p:val>
                                        </p:tav>
                                        <p:tav tm="100000">
                                          <p:val>
                                            <p:strVal val="#ppt_x"/>
                                          </p:val>
                                        </p:tav>
                                      </p:tavLst>
                                    </p:anim>
                                    <p:anim calcmode="lin" valueType="num">
                                      <p:cBhvr>
                                        <p:cTn id="9"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49" presetClass="entr" presetSubtype="0" decel="10000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 calcmode="lin" valueType="num">
                                      <p:cBhvr>
                                        <p:cTn id="18" dur="1000" fill="hold"/>
                                        <p:tgtEl>
                                          <p:spTgt spid="11"/>
                                        </p:tgtEl>
                                        <p:attrNameLst>
                                          <p:attrName>style.rotation</p:attrName>
                                        </p:attrNameLst>
                                      </p:cBhvr>
                                      <p:tavLst>
                                        <p:tav tm="0">
                                          <p:val>
                                            <p:fltVal val="360"/>
                                          </p:val>
                                        </p:tav>
                                        <p:tav tm="100000">
                                          <p:val>
                                            <p:fltVal val="0"/>
                                          </p:val>
                                        </p:tav>
                                      </p:tavLst>
                                    </p:anim>
                                    <p:animEffect transition="in" filter="fade">
                                      <p:cBhvr>
                                        <p:cTn id="19" dur="10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0" presetClass="entr" presetSubtype="0" fill="hold" grpId="0" nodeType="click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strVal val="#ppt_x-.1"/>
                                          </p:val>
                                        </p:tav>
                                        <p:tav tm="100000">
                                          <p:val>
                                            <p:strVal val="#ppt_x"/>
                                          </p:val>
                                        </p:tav>
                                      </p:tavLst>
                                    </p:anim>
                                    <p:anim calcmode="lin" valueType="num">
                                      <p:cBhvr>
                                        <p:cTn id="3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0" presetClass="entr" presetSubtype="0" fill="hold" grpId="0" nodeType="clickEffect">
                                  <p:stCondLst>
                                    <p:cond delay="0"/>
                                  </p:stCondLst>
                                  <p:iterate type="lt">
                                    <p:tmPct val="10000"/>
                                  </p:iterate>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anim calcmode="lin" valueType="num">
                                      <p:cBhvr>
                                        <p:cTn id="39" dur="500" fill="hold"/>
                                        <p:tgtEl>
                                          <p:spTgt spid="14"/>
                                        </p:tgtEl>
                                        <p:attrNameLst>
                                          <p:attrName>ppt_x</p:attrName>
                                        </p:attrNameLst>
                                      </p:cBhvr>
                                      <p:tavLst>
                                        <p:tav tm="0">
                                          <p:val>
                                            <p:strVal val="#ppt_x-.1"/>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animBg="1"/>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847528" y="0"/>
            <a:ext cx="8820472" cy="908720"/>
          </a:xfrm>
        </p:spPr>
        <p:txBody>
          <a:bodyPr/>
          <a:lstStyle/>
          <a:p>
            <a:pPr eaLnBrk="1" hangingPunct="1"/>
            <a:r>
              <a:rPr lang="es-ES_tradnl" altLang="es-ES_tradnl" sz="3600" dirty="0">
                <a:solidFill>
                  <a:srgbClr val="000090"/>
                </a:solidFill>
              </a:rPr>
              <a:t>Gasometría arterial</a:t>
            </a:r>
            <a:endParaRPr lang="es-ES" altLang="es-ES_tradnl" sz="3600" dirty="0">
              <a:solidFill>
                <a:srgbClr val="000090"/>
              </a:solidFill>
            </a:endParaRPr>
          </a:p>
        </p:txBody>
      </p:sp>
      <p:sp>
        <p:nvSpPr>
          <p:cNvPr id="14" name="Rectangle 3"/>
          <p:cNvSpPr txBox="1">
            <a:spLocks noChangeArrowheads="1"/>
          </p:cNvSpPr>
          <p:nvPr/>
        </p:nvSpPr>
        <p:spPr bwMode="auto">
          <a:xfrm>
            <a:off x="2208214" y="1773239"/>
            <a:ext cx="7920037" cy="39830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FontTx/>
              <a:buChar char="•"/>
            </a:pPr>
            <a:r>
              <a:rPr lang="es-ES_tradnl" altLang="es-ES_tradnl" sz="2800" dirty="0">
                <a:solidFill>
                  <a:srgbClr val="000090"/>
                </a:solidFill>
                <a:latin typeface="+mn-lt"/>
              </a:rPr>
              <a:t>Método invasivo</a:t>
            </a:r>
          </a:p>
          <a:p>
            <a:pPr eaLnBrk="1" hangingPunct="1">
              <a:spcBef>
                <a:spcPct val="20000"/>
              </a:spcBef>
            </a:pPr>
            <a:endParaRPr lang="es-ES_tradnl" altLang="es-ES_tradnl" sz="2800" dirty="0">
              <a:solidFill>
                <a:srgbClr val="000090"/>
              </a:solidFill>
              <a:latin typeface="+mn-lt"/>
            </a:endParaRPr>
          </a:p>
          <a:p>
            <a:pPr eaLnBrk="1" hangingPunct="1">
              <a:spcBef>
                <a:spcPct val="20000"/>
              </a:spcBef>
              <a:buFontTx/>
              <a:buChar char="•"/>
            </a:pPr>
            <a:r>
              <a:rPr lang="es-ES_tradnl" altLang="es-ES_tradnl" sz="2800" dirty="0">
                <a:solidFill>
                  <a:srgbClr val="000090"/>
                </a:solidFill>
                <a:latin typeface="+mn-lt"/>
              </a:rPr>
              <a:t>Imprescindible en el paciente crítico</a:t>
            </a:r>
          </a:p>
          <a:p>
            <a:pPr eaLnBrk="1" hangingPunct="1">
              <a:spcBef>
                <a:spcPct val="20000"/>
              </a:spcBef>
            </a:pPr>
            <a:endParaRPr lang="es-ES_tradnl" altLang="es-ES_tradnl" sz="2800" dirty="0">
              <a:solidFill>
                <a:srgbClr val="000090"/>
              </a:solidFill>
              <a:latin typeface="+mn-lt"/>
            </a:endParaRPr>
          </a:p>
          <a:p>
            <a:pPr eaLnBrk="1" hangingPunct="1">
              <a:spcBef>
                <a:spcPct val="20000"/>
              </a:spcBef>
              <a:buFontTx/>
              <a:buChar char="•"/>
            </a:pPr>
            <a:r>
              <a:rPr lang="es-ES_tradnl" altLang="es-ES_tradnl" sz="2800" dirty="0">
                <a:solidFill>
                  <a:srgbClr val="000090"/>
                </a:solidFill>
                <a:latin typeface="+mn-lt"/>
              </a:rPr>
              <a:t>Necesaria para conocer los niveles de  PaO</a:t>
            </a:r>
            <a:r>
              <a:rPr lang="es-ES_tradnl" altLang="es-ES_tradnl" sz="2800" baseline="-25000" dirty="0">
                <a:solidFill>
                  <a:srgbClr val="000090"/>
                </a:solidFill>
                <a:latin typeface="+mn-lt"/>
              </a:rPr>
              <a:t>2</a:t>
            </a:r>
            <a:r>
              <a:rPr lang="es-ES_tradnl" altLang="es-ES_tradnl" sz="2800" dirty="0">
                <a:solidFill>
                  <a:srgbClr val="000090"/>
                </a:solidFill>
                <a:latin typeface="+mn-lt"/>
              </a:rPr>
              <a:t>, PaCO</a:t>
            </a:r>
            <a:r>
              <a:rPr lang="es-ES_tradnl" altLang="es-ES_tradnl" sz="2800" baseline="-25000" dirty="0">
                <a:solidFill>
                  <a:srgbClr val="000090"/>
                </a:solidFill>
                <a:latin typeface="+mn-lt"/>
              </a:rPr>
              <a:t>2</a:t>
            </a:r>
            <a:r>
              <a:rPr lang="es-ES_tradnl" altLang="es-ES_tradnl" sz="2800" dirty="0">
                <a:solidFill>
                  <a:srgbClr val="000090"/>
                </a:solidFill>
                <a:latin typeface="+mn-lt"/>
              </a:rPr>
              <a:t>, pH y HCO</a:t>
            </a:r>
            <a:r>
              <a:rPr lang="es-ES_tradnl" altLang="es-ES_tradnl" sz="2800" baseline="-25000" dirty="0">
                <a:solidFill>
                  <a:srgbClr val="000090"/>
                </a:solidFill>
                <a:latin typeface="+mn-lt"/>
              </a:rPr>
              <a:t>3</a:t>
            </a:r>
            <a:r>
              <a:rPr lang="es-ES_tradnl" altLang="es-ES_tradnl" sz="2800" baseline="30000" dirty="0">
                <a:solidFill>
                  <a:srgbClr val="000090"/>
                </a:solidFill>
                <a:latin typeface="+mn-lt"/>
              </a:rPr>
              <a:t>-</a:t>
            </a:r>
            <a:endParaRPr lang="es-ES" altLang="es-ES_tradnl" sz="2800" baseline="-25000" dirty="0">
              <a:solidFill>
                <a:srgbClr val="000090"/>
              </a:solidFill>
              <a:latin typeface="+mn-lt"/>
            </a:endParaRPr>
          </a:p>
        </p:txBody>
      </p:sp>
    </p:spTree>
    <p:extLst>
      <p:ext uri="{BB962C8B-B14F-4D97-AF65-F5344CB8AC3E}">
        <p14:creationId xmlns:p14="http://schemas.microsoft.com/office/powerpoint/2010/main" val="240401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847528" y="0"/>
            <a:ext cx="8820472" cy="908720"/>
          </a:xfrm>
        </p:spPr>
        <p:txBody>
          <a:bodyPr/>
          <a:lstStyle/>
          <a:p>
            <a:pPr eaLnBrk="1" hangingPunct="1">
              <a:defRPr/>
            </a:pPr>
            <a:r>
              <a:rPr lang="es-ES_tradnl" sz="3600" dirty="0">
                <a:solidFill>
                  <a:srgbClr val="000090"/>
                </a:solidFill>
                <a:latin typeface="+mn-lt"/>
                <a:cs typeface="Century Gothic"/>
              </a:rPr>
              <a:t>Pulsioximetria</a:t>
            </a:r>
            <a:endParaRPr lang="es-ES" sz="3600" dirty="0">
              <a:solidFill>
                <a:srgbClr val="000090"/>
              </a:solidFill>
              <a:latin typeface="+mn-lt"/>
              <a:cs typeface="Century Gothic"/>
            </a:endParaRPr>
          </a:p>
        </p:txBody>
      </p:sp>
      <p:sp>
        <p:nvSpPr>
          <p:cNvPr id="6" name="Rectangle 3"/>
          <p:cNvSpPr txBox="1">
            <a:spLocks noChangeArrowheads="1"/>
          </p:cNvSpPr>
          <p:nvPr/>
        </p:nvSpPr>
        <p:spPr bwMode="auto">
          <a:xfrm>
            <a:off x="2197101" y="1782763"/>
            <a:ext cx="4906963" cy="4525962"/>
          </a:xfrm>
          <a:prstGeom prst="rect">
            <a:avLst/>
          </a:prstGeom>
          <a:noFill/>
          <a:ln w="9525">
            <a:no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buFontTx/>
              <a:buChar char="•"/>
            </a:pPr>
            <a:r>
              <a:rPr lang="es-ES_tradnl" altLang="es-ES_tradnl" dirty="0">
                <a:solidFill>
                  <a:srgbClr val="000090"/>
                </a:solidFill>
                <a:latin typeface="+mn-lt"/>
              </a:rPr>
              <a:t>Técnica no invasiva para la medición </a:t>
            </a:r>
            <a:r>
              <a:rPr lang="es-ES_tradnl" altLang="es-ES_tradnl" dirty="0" err="1">
                <a:solidFill>
                  <a:srgbClr val="000090"/>
                </a:solidFill>
                <a:latin typeface="+mn-lt"/>
              </a:rPr>
              <a:t>transcutánea</a:t>
            </a:r>
            <a:r>
              <a:rPr lang="es-ES_tradnl" altLang="es-ES_tradnl" dirty="0">
                <a:solidFill>
                  <a:srgbClr val="000090"/>
                </a:solidFill>
                <a:latin typeface="+mn-lt"/>
              </a:rPr>
              <a:t> de la saturación periférica de oxígeno (SpO</a:t>
            </a:r>
            <a:r>
              <a:rPr lang="es-ES_tradnl" altLang="es-ES_tradnl" baseline="-25000" dirty="0">
                <a:solidFill>
                  <a:srgbClr val="000090"/>
                </a:solidFill>
                <a:latin typeface="+mn-lt"/>
              </a:rPr>
              <a:t>2</a:t>
            </a:r>
            <a:r>
              <a:rPr lang="es-ES_tradnl" altLang="es-ES_tradnl" dirty="0">
                <a:solidFill>
                  <a:srgbClr val="000090"/>
                </a:solidFill>
                <a:latin typeface="+mn-lt"/>
              </a:rPr>
              <a:t>)</a:t>
            </a:r>
          </a:p>
          <a:p>
            <a:pPr eaLnBrk="1" hangingPunct="1">
              <a:lnSpc>
                <a:spcPct val="90000"/>
              </a:lnSpc>
              <a:spcBef>
                <a:spcPct val="20000"/>
              </a:spcBef>
              <a:buFontTx/>
              <a:buChar char="•"/>
            </a:pPr>
            <a:endParaRPr lang="es-ES_tradnl" altLang="es-ES_tradnl" dirty="0">
              <a:solidFill>
                <a:srgbClr val="000090"/>
              </a:solidFill>
              <a:latin typeface="Century Gothic" charset="0"/>
            </a:endParaRPr>
          </a:p>
          <a:p>
            <a:pPr eaLnBrk="1" hangingPunct="1">
              <a:lnSpc>
                <a:spcPct val="90000"/>
              </a:lnSpc>
              <a:spcBef>
                <a:spcPct val="20000"/>
              </a:spcBef>
              <a:buFontTx/>
              <a:buChar char="•"/>
            </a:pPr>
            <a:r>
              <a:rPr lang="es-ES_tradnl" altLang="es-ES_tradnl" dirty="0">
                <a:solidFill>
                  <a:srgbClr val="000090"/>
                </a:solidFill>
                <a:latin typeface="+mn-lt"/>
              </a:rPr>
              <a:t>Se puede utilizar de forma continua</a:t>
            </a:r>
          </a:p>
          <a:p>
            <a:pPr eaLnBrk="1" hangingPunct="1">
              <a:lnSpc>
                <a:spcPct val="90000"/>
              </a:lnSpc>
              <a:spcBef>
                <a:spcPct val="20000"/>
              </a:spcBef>
              <a:buFontTx/>
              <a:buChar char="•"/>
            </a:pPr>
            <a:endParaRPr lang="es-ES_tradnl" altLang="es-ES_tradnl" dirty="0">
              <a:solidFill>
                <a:srgbClr val="000090"/>
              </a:solidFill>
              <a:latin typeface="Century Gothic" charset="0"/>
            </a:endParaRPr>
          </a:p>
          <a:p>
            <a:pPr eaLnBrk="1" hangingPunct="1">
              <a:lnSpc>
                <a:spcPct val="90000"/>
              </a:lnSpc>
              <a:spcBef>
                <a:spcPct val="20000"/>
              </a:spcBef>
              <a:buFontTx/>
              <a:buChar char="•"/>
            </a:pPr>
            <a:r>
              <a:rPr lang="es-ES_tradnl" altLang="es-ES_tradnl" dirty="0">
                <a:solidFill>
                  <a:srgbClr val="000090"/>
                </a:solidFill>
                <a:latin typeface="+mn-lt"/>
              </a:rPr>
              <a:t>Bastante fiable con un uso correcto</a:t>
            </a:r>
          </a:p>
          <a:p>
            <a:pPr eaLnBrk="1" hangingPunct="1">
              <a:lnSpc>
                <a:spcPct val="90000"/>
              </a:lnSpc>
              <a:spcBef>
                <a:spcPct val="20000"/>
              </a:spcBef>
              <a:buFontTx/>
              <a:buChar char="•"/>
            </a:pPr>
            <a:endParaRPr lang="es-ES_tradnl" altLang="es-ES_tradnl" dirty="0">
              <a:solidFill>
                <a:srgbClr val="000090"/>
              </a:solidFill>
              <a:latin typeface="Century Gothic" charset="0"/>
            </a:endParaRPr>
          </a:p>
          <a:p>
            <a:pPr eaLnBrk="1" hangingPunct="1">
              <a:lnSpc>
                <a:spcPct val="90000"/>
              </a:lnSpc>
              <a:spcBef>
                <a:spcPct val="20000"/>
              </a:spcBef>
              <a:buFontTx/>
              <a:buChar char="•"/>
            </a:pPr>
            <a:r>
              <a:rPr lang="es-ES" altLang="es-ES_tradnl" dirty="0">
                <a:solidFill>
                  <a:srgbClr val="000090"/>
                </a:solidFill>
                <a:latin typeface="+mn-lt"/>
              </a:rPr>
              <a:t>Cálculo de la FC</a:t>
            </a:r>
          </a:p>
        </p:txBody>
      </p:sp>
      <p:pic>
        <p:nvPicPr>
          <p:cNvPr id="76805" name="Imagen 1" descr="fox300_pa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6775" y="2924175"/>
            <a:ext cx="3055938" cy="2097088"/>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253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2566988" y="274638"/>
            <a:ext cx="8101012" cy="1143000"/>
          </a:xfrm>
        </p:spPr>
        <p:txBody>
          <a:bodyPr/>
          <a:lstStyle/>
          <a:p>
            <a:pPr eaLnBrk="1" hangingPunct="1">
              <a:lnSpc>
                <a:spcPct val="80000"/>
              </a:lnSpc>
              <a:defRPr/>
            </a:pPr>
            <a:br>
              <a:rPr lang="es-CO" sz="3600" dirty="0">
                <a:solidFill>
                  <a:srgbClr val="000090"/>
                </a:solidFill>
              </a:rPr>
            </a:br>
            <a:endParaRPr lang="es-ES_tradnl" sz="3600" dirty="0">
              <a:solidFill>
                <a:srgbClr val="000090"/>
              </a:solidFill>
            </a:endParaRPr>
          </a:p>
        </p:txBody>
      </p:sp>
      <p:sp>
        <p:nvSpPr>
          <p:cNvPr id="8" name="Rectangle 3"/>
          <p:cNvSpPr txBox="1">
            <a:spLocks noChangeArrowheads="1"/>
          </p:cNvSpPr>
          <p:nvPr/>
        </p:nvSpPr>
        <p:spPr bwMode="auto">
          <a:xfrm>
            <a:off x="2063751" y="1844675"/>
            <a:ext cx="8353425" cy="47053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None/>
              <a:defRPr/>
            </a:pPr>
            <a:endParaRPr lang="es-ES_tradnl" dirty="0">
              <a:cs typeface="+mn-cs"/>
            </a:endParaRPr>
          </a:p>
        </p:txBody>
      </p:sp>
      <p:sp>
        <p:nvSpPr>
          <p:cNvPr id="16" name="Rectangle 2"/>
          <p:cNvSpPr txBox="1">
            <a:spLocks noChangeArrowheads="1"/>
          </p:cNvSpPr>
          <p:nvPr/>
        </p:nvSpPr>
        <p:spPr bwMode="auto">
          <a:xfrm>
            <a:off x="1775520" y="23813"/>
            <a:ext cx="9433048" cy="88490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s-ES_tradnl" altLang="es-ES_tradnl" sz="3600" dirty="0">
                <a:solidFill>
                  <a:srgbClr val="000090"/>
                </a:solidFill>
                <a:latin typeface="Century Gothic" charset="0"/>
              </a:rPr>
              <a:t>    </a:t>
            </a:r>
            <a:r>
              <a:rPr lang="es-ES_tradnl" altLang="es-ES_tradnl" sz="3600" dirty="0">
                <a:solidFill>
                  <a:srgbClr val="000090"/>
                </a:solidFill>
                <a:latin typeface="+mj-lt"/>
              </a:rPr>
              <a:t>Relación entre SaO</a:t>
            </a:r>
            <a:r>
              <a:rPr lang="es-ES_tradnl" altLang="es-ES_tradnl" sz="3600" baseline="-25000" dirty="0">
                <a:solidFill>
                  <a:srgbClr val="000090"/>
                </a:solidFill>
                <a:latin typeface="+mj-lt"/>
              </a:rPr>
              <a:t>2</a:t>
            </a:r>
            <a:r>
              <a:rPr lang="es-ES_tradnl" altLang="es-ES_tradnl" sz="3600" dirty="0">
                <a:solidFill>
                  <a:srgbClr val="000090"/>
                </a:solidFill>
                <a:latin typeface="+mj-lt"/>
              </a:rPr>
              <a:t> y contenido O</a:t>
            </a:r>
            <a:r>
              <a:rPr lang="es-ES_tradnl" altLang="es-ES_tradnl" sz="3600" baseline="-25000" dirty="0">
                <a:solidFill>
                  <a:srgbClr val="000090"/>
                </a:solidFill>
                <a:latin typeface="+mj-lt"/>
              </a:rPr>
              <a:t>2</a:t>
            </a:r>
          </a:p>
        </p:txBody>
      </p:sp>
      <p:sp>
        <p:nvSpPr>
          <p:cNvPr id="17" name="Rectangle 3"/>
          <p:cNvSpPr txBox="1">
            <a:spLocks noChangeArrowheads="1"/>
          </p:cNvSpPr>
          <p:nvPr/>
        </p:nvSpPr>
        <p:spPr bwMode="auto">
          <a:xfrm>
            <a:off x="2208214" y="1773238"/>
            <a:ext cx="7991475" cy="452596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FontTx/>
              <a:buChar char="•"/>
            </a:pPr>
            <a:endParaRPr lang="es-ES_tradnl" altLang="es-ES_tradnl" sz="2800" b="1" dirty="0"/>
          </a:p>
          <a:p>
            <a:pPr marL="457200" indent="-457200" eaLnBrk="1" hangingPunct="1">
              <a:spcBef>
                <a:spcPct val="20000"/>
              </a:spcBef>
              <a:buFont typeface="Arial" charset="0"/>
              <a:buChar char="•"/>
            </a:pPr>
            <a:r>
              <a:rPr lang="es-ES_tradnl" altLang="es-ES_tradnl" sz="2800" dirty="0">
                <a:solidFill>
                  <a:srgbClr val="000090"/>
                </a:solidFill>
                <a:latin typeface="+mn-lt"/>
              </a:rPr>
              <a:t>Una SaO</a:t>
            </a:r>
            <a:r>
              <a:rPr lang="es-ES_tradnl" altLang="es-ES_tradnl" sz="2800" baseline="-25000" dirty="0">
                <a:solidFill>
                  <a:srgbClr val="000090"/>
                </a:solidFill>
                <a:latin typeface="+mn-lt"/>
              </a:rPr>
              <a:t>2</a:t>
            </a:r>
            <a:r>
              <a:rPr lang="es-ES_tradnl" altLang="es-ES_tradnl" sz="2800" dirty="0">
                <a:solidFill>
                  <a:srgbClr val="000090"/>
                </a:solidFill>
                <a:latin typeface="+mn-lt"/>
              </a:rPr>
              <a:t> normal no significa necesariamente una oxigenación normal</a:t>
            </a:r>
          </a:p>
          <a:p>
            <a:pPr marL="457200" indent="-457200" eaLnBrk="1" hangingPunct="1">
              <a:spcBef>
                <a:spcPct val="20000"/>
              </a:spcBef>
              <a:buFont typeface="Arial" charset="0"/>
              <a:buChar char="•"/>
            </a:pPr>
            <a:endParaRPr lang="es-ES_tradnl" altLang="es-ES_tradnl" sz="2800" b="1" dirty="0">
              <a:solidFill>
                <a:srgbClr val="000090"/>
              </a:solidFill>
              <a:latin typeface="+mn-lt"/>
            </a:endParaRPr>
          </a:p>
          <a:p>
            <a:pPr marL="457200" indent="-457200" eaLnBrk="1" hangingPunct="1">
              <a:spcBef>
                <a:spcPct val="20000"/>
              </a:spcBef>
              <a:buFont typeface="Arial" charset="0"/>
              <a:buChar char="•"/>
            </a:pPr>
            <a:r>
              <a:rPr lang="es-ES_tradnl" altLang="es-ES_tradnl" sz="2800" dirty="0">
                <a:solidFill>
                  <a:srgbClr val="000090"/>
                </a:solidFill>
                <a:latin typeface="+mn-lt"/>
              </a:rPr>
              <a:t>El contenido puede estar bajo en anemia, intoxicación por CO, cianuro, anilinas</a:t>
            </a:r>
          </a:p>
          <a:p>
            <a:pPr eaLnBrk="1" hangingPunct="1">
              <a:spcBef>
                <a:spcPct val="20000"/>
              </a:spcBef>
              <a:buFontTx/>
              <a:buChar char="•"/>
            </a:pPr>
            <a:endParaRPr lang="es-ES_tradnl" altLang="es-ES_tradnl" sz="3200" dirty="0"/>
          </a:p>
        </p:txBody>
      </p:sp>
    </p:spTree>
    <p:extLst>
      <p:ext uri="{BB962C8B-B14F-4D97-AF65-F5344CB8AC3E}">
        <p14:creationId xmlns:p14="http://schemas.microsoft.com/office/powerpoint/2010/main" val="278608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847528" y="44624"/>
            <a:ext cx="8820472" cy="864096"/>
          </a:xfrm>
        </p:spPr>
        <p:txBody>
          <a:bodyPr/>
          <a:lstStyle/>
          <a:p>
            <a:pPr eaLnBrk="1" hangingPunct="1">
              <a:defRPr/>
            </a:pPr>
            <a:r>
              <a:rPr lang="es-ES_tradnl" sz="3600" dirty="0">
                <a:solidFill>
                  <a:srgbClr val="000090"/>
                </a:solidFill>
                <a:cs typeface="Century Gothic"/>
              </a:rPr>
              <a:t>Inconvenientes de la </a:t>
            </a:r>
            <a:r>
              <a:rPr lang="es-ES_tradnl" sz="3600" dirty="0" err="1">
                <a:solidFill>
                  <a:srgbClr val="000090"/>
                </a:solidFill>
                <a:cs typeface="Century Gothic"/>
              </a:rPr>
              <a:t>pulsioximetria</a:t>
            </a:r>
            <a:endParaRPr lang="es-ES" sz="3600" dirty="0">
              <a:solidFill>
                <a:srgbClr val="000090"/>
              </a:solidFill>
              <a:cs typeface="Century Gothic"/>
            </a:endParaRPr>
          </a:p>
        </p:txBody>
      </p:sp>
      <p:sp>
        <p:nvSpPr>
          <p:cNvPr id="8" name="Rectangle 3"/>
          <p:cNvSpPr txBox="1">
            <a:spLocks noChangeArrowheads="1"/>
          </p:cNvSpPr>
          <p:nvPr/>
        </p:nvSpPr>
        <p:spPr bwMode="auto">
          <a:xfrm>
            <a:off x="2208214" y="1770064"/>
            <a:ext cx="7775575" cy="425132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buFontTx/>
              <a:buChar char="•"/>
            </a:pPr>
            <a:r>
              <a:rPr lang="es-ES_tradnl" altLang="es-ES_tradnl" sz="2800" dirty="0">
                <a:solidFill>
                  <a:srgbClr val="000090"/>
                </a:solidFill>
                <a:latin typeface="+mn-lt"/>
              </a:rPr>
              <a:t>Situaciones que infravaloran la SpO</a:t>
            </a:r>
            <a:r>
              <a:rPr lang="es-ES_tradnl" altLang="es-ES_tradnl" sz="2800" baseline="-25000" dirty="0">
                <a:solidFill>
                  <a:srgbClr val="000090"/>
                </a:solidFill>
                <a:latin typeface="+mn-lt"/>
              </a:rPr>
              <a:t>2</a:t>
            </a:r>
            <a:r>
              <a:rPr lang="es-ES_tradnl" altLang="es-ES_tradnl" sz="2800" dirty="0">
                <a:solidFill>
                  <a:srgbClr val="000090"/>
                </a:solidFill>
                <a:latin typeface="+mn-lt"/>
              </a:rPr>
              <a:t>:</a:t>
            </a:r>
          </a:p>
          <a:p>
            <a:pPr eaLnBrk="1" hangingPunct="1">
              <a:lnSpc>
                <a:spcPct val="90000"/>
              </a:lnSpc>
              <a:spcBef>
                <a:spcPct val="20000"/>
              </a:spcBef>
            </a:pPr>
            <a:r>
              <a:rPr lang="es-ES_tradnl" altLang="es-ES_tradnl" sz="1800" b="1" dirty="0">
                <a:latin typeface="+mn-lt"/>
              </a:rPr>
              <a:t>      </a:t>
            </a:r>
            <a:r>
              <a:rPr lang="es-ES_tradnl" altLang="es-ES_tradnl" sz="1800" dirty="0">
                <a:solidFill>
                  <a:srgbClr val="000090"/>
                </a:solidFill>
                <a:latin typeface="+mn-lt"/>
              </a:rPr>
              <a:t>- Luces fluorescentes y luz solar directa</a:t>
            </a:r>
          </a:p>
          <a:p>
            <a:pPr eaLnBrk="1" hangingPunct="1">
              <a:lnSpc>
                <a:spcPct val="90000"/>
              </a:lnSpc>
              <a:spcBef>
                <a:spcPct val="20000"/>
              </a:spcBef>
            </a:pPr>
            <a:r>
              <a:rPr lang="es-ES_tradnl" altLang="es-ES_tradnl" sz="1800" dirty="0">
                <a:solidFill>
                  <a:srgbClr val="000090"/>
                </a:solidFill>
                <a:latin typeface="+mn-lt"/>
              </a:rPr>
              <a:t>      - Situaciones de baja perfusión e hipotermia</a:t>
            </a:r>
          </a:p>
          <a:p>
            <a:pPr eaLnBrk="1" hangingPunct="1">
              <a:lnSpc>
                <a:spcPct val="90000"/>
              </a:lnSpc>
              <a:spcBef>
                <a:spcPct val="20000"/>
              </a:spcBef>
            </a:pPr>
            <a:r>
              <a:rPr lang="es-ES_tradnl" altLang="es-ES_tradnl" sz="1800" dirty="0">
                <a:solidFill>
                  <a:srgbClr val="000090"/>
                </a:solidFill>
                <a:latin typeface="+mn-lt"/>
              </a:rPr>
              <a:t>      - Movimientos del paciente</a:t>
            </a:r>
          </a:p>
          <a:p>
            <a:pPr eaLnBrk="1" hangingPunct="1">
              <a:lnSpc>
                <a:spcPct val="90000"/>
              </a:lnSpc>
              <a:spcBef>
                <a:spcPct val="20000"/>
              </a:spcBef>
            </a:pPr>
            <a:r>
              <a:rPr lang="es-ES_tradnl" altLang="es-ES_tradnl" sz="1800" dirty="0">
                <a:solidFill>
                  <a:srgbClr val="000090"/>
                </a:solidFill>
                <a:latin typeface="+mn-lt"/>
              </a:rPr>
              <a:t>      - Colorantes (azul de metileno), esmalte de uñas</a:t>
            </a:r>
          </a:p>
          <a:p>
            <a:pPr eaLnBrk="1" hangingPunct="1">
              <a:lnSpc>
                <a:spcPct val="90000"/>
              </a:lnSpc>
              <a:spcBef>
                <a:spcPct val="20000"/>
              </a:spcBef>
            </a:pPr>
            <a:r>
              <a:rPr lang="es-ES_tradnl" altLang="es-ES_tradnl" sz="1800" dirty="0">
                <a:solidFill>
                  <a:srgbClr val="000090"/>
                </a:solidFill>
                <a:latin typeface="+mn-lt"/>
              </a:rPr>
              <a:t>      - </a:t>
            </a:r>
            <a:r>
              <a:rPr lang="es-ES_tradnl" altLang="es-ES_tradnl" sz="1800" dirty="0" err="1">
                <a:solidFill>
                  <a:srgbClr val="000090"/>
                </a:solidFill>
                <a:latin typeface="+mn-lt"/>
              </a:rPr>
              <a:t>Hiperbilirrubinemia</a:t>
            </a:r>
            <a:r>
              <a:rPr lang="es-ES_tradnl" altLang="es-ES_tradnl" sz="1800" dirty="0">
                <a:solidFill>
                  <a:srgbClr val="000090"/>
                </a:solidFill>
                <a:latin typeface="+mn-lt"/>
              </a:rPr>
              <a:t>, </a:t>
            </a:r>
            <a:r>
              <a:rPr lang="es-ES_tradnl" altLang="es-ES_tradnl" sz="1800" dirty="0" err="1">
                <a:solidFill>
                  <a:srgbClr val="000090"/>
                </a:solidFill>
                <a:latin typeface="+mn-lt"/>
              </a:rPr>
              <a:t>hiperpigmentación</a:t>
            </a:r>
            <a:r>
              <a:rPr lang="es-ES_tradnl" altLang="es-ES_tradnl" sz="1800" dirty="0">
                <a:solidFill>
                  <a:srgbClr val="000090"/>
                </a:solidFill>
                <a:latin typeface="+mn-lt"/>
              </a:rPr>
              <a:t> cutánea</a:t>
            </a:r>
          </a:p>
          <a:p>
            <a:pPr eaLnBrk="1" hangingPunct="1">
              <a:lnSpc>
                <a:spcPct val="90000"/>
              </a:lnSpc>
              <a:spcBef>
                <a:spcPct val="20000"/>
              </a:spcBef>
            </a:pPr>
            <a:r>
              <a:rPr lang="es-ES_tradnl" altLang="es-ES_tradnl" sz="1800" dirty="0">
                <a:solidFill>
                  <a:srgbClr val="000090"/>
                </a:solidFill>
                <a:latin typeface="+mn-lt"/>
              </a:rPr>
              <a:t>      - Reutilización de sondas </a:t>
            </a:r>
            <a:r>
              <a:rPr lang="es-ES_tradnl" altLang="es-ES_tradnl" sz="1800" dirty="0" err="1">
                <a:solidFill>
                  <a:srgbClr val="000090"/>
                </a:solidFill>
                <a:latin typeface="+mn-lt"/>
              </a:rPr>
              <a:t>oximétricas</a:t>
            </a:r>
            <a:r>
              <a:rPr lang="es-ES_tradnl" altLang="es-ES_tradnl" sz="1800" dirty="0">
                <a:solidFill>
                  <a:srgbClr val="000090"/>
                </a:solidFill>
                <a:latin typeface="+mn-lt"/>
              </a:rPr>
              <a:t> desechables</a:t>
            </a:r>
          </a:p>
          <a:p>
            <a:pPr eaLnBrk="1" hangingPunct="1">
              <a:lnSpc>
                <a:spcPct val="140000"/>
              </a:lnSpc>
              <a:spcBef>
                <a:spcPct val="20000"/>
              </a:spcBef>
              <a:buFontTx/>
              <a:buChar char="•"/>
            </a:pPr>
            <a:r>
              <a:rPr lang="es-ES_tradnl" altLang="es-ES_tradnl" sz="2800" dirty="0">
                <a:solidFill>
                  <a:srgbClr val="000090"/>
                </a:solidFill>
                <a:latin typeface="+mn-lt"/>
              </a:rPr>
              <a:t>Situaciones que sobreestiman la SpO</a:t>
            </a:r>
            <a:r>
              <a:rPr lang="es-ES_tradnl" altLang="es-ES_tradnl" sz="2800" baseline="-25000" dirty="0">
                <a:solidFill>
                  <a:srgbClr val="000090"/>
                </a:solidFill>
                <a:latin typeface="+mn-lt"/>
              </a:rPr>
              <a:t>2</a:t>
            </a:r>
            <a:r>
              <a:rPr lang="es-ES_tradnl" altLang="es-ES_tradnl" sz="2800" dirty="0">
                <a:solidFill>
                  <a:srgbClr val="000090"/>
                </a:solidFill>
                <a:latin typeface="+mn-lt"/>
              </a:rPr>
              <a:t>:</a:t>
            </a:r>
          </a:p>
          <a:p>
            <a:pPr marL="400050" lvl="1" indent="0" eaLnBrk="1" hangingPunct="1">
              <a:lnSpc>
                <a:spcPct val="140000"/>
              </a:lnSpc>
              <a:spcBef>
                <a:spcPct val="20000"/>
              </a:spcBef>
            </a:pPr>
            <a:r>
              <a:rPr lang="es-ES_tradnl" altLang="es-ES_tradnl" sz="1800" dirty="0">
                <a:solidFill>
                  <a:srgbClr val="000090"/>
                </a:solidFill>
                <a:latin typeface="+mn-lt"/>
              </a:rPr>
              <a:t>- </a:t>
            </a:r>
            <a:r>
              <a:rPr lang="es-ES_tradnl" altLang="es-ES_tradnl" sz="1800" dirty="0" err="1">
                <a:solidFill>
                  <a:srgbClr val="000090"/>
                </a:solidFill>
                <a:latin typeface="+mn-lt"/>
              </a:rPr>
              <a:t>Carboxihemoglobinemia</a:t>
            </a:r>
            <a:r>
              <a:rPr lang="es-ES_tradnl" altLang="es-ES_tradnl" sz="1800" dirty="0">
                <a:solidFill>
                  <a:srgbClr val="000090"/>
                </a:solidFill>
                <a:latin typeface="+mn-lt"/>
              </a:rPr>
              <a:t> (intoxicaciones por humo; el  </a:t>
            </a:r>
            <a:r>
              <a:rPr lang="es-ES_tradnl" altLang="es-ES_tradnl" sz="1800" dirty="0" err="1">
                <a:solidFill>
                  <a:srgbClr val="000090"/>
                </a:solidFill>
                <a:latin typeface="+mn-lt"/>
              </a:rPr>
              <a:t>pulsioxímetro</a:t>
            </a:r>
            <a:r>
              <a:rPr lang="es-ES_tradnl" altLang="es-ES_tradnl" sz="1800" dirty="0">
                <a:solidFill>
                  <a:srgbClr val="000090"/>
                </a:solidFill>
                <a:latin typeface="+mn-lt"/>
              </a:rPr>
              <a:t> identifica a la </a:t>
            </a:r>
            <a:r>
              <a:rPr lang="es-ES_tradnl" altLang="es-ES_tradnl" sz="1800" dirty="0" err="1">
                <a:solidFill>
                  <a:srgbClr val="000090"/>
                </a:solidFill>
                <a:latin typeface="+mn-lt"/>
              </a:rPr>
              <a:t>carboxihemoglobina</a:t>
            </a:r>
            <a:r>
              <a:rPr lang="es-ES_tradnl" altLang="es-ES_tradnl" sz="1800" dirty="0">
                <a:solidFill>
                  <a:srgbClr val="000090"/>
                </a:solidFill>
                <a:latin typeface="+mn-lt"/>
              </a:rPr>
              <a:t> como oxihemoglobina)</a:t>
            </a:r>
          </a:p>
        </p:txBody>
      </p:sp>
    </p:spTree>
    <p:extLst>
      <p:ext uri="{BB962C8B-B14F-4D97-AF65-F5344CB8AC3E}">
        <p14:creationId xmlns:p14="http://schemas.microsoft.com/office/powerpoint/2010/main" val="1217817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8">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8">
                                            <p:txEl>
                                              <p:pRg st="1" end="1"/>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8">
                                            <p:txEl>
                                              <p:pRg st="2" end="2"/>
                                            </p:txEl>
                                          </p:spTgt>
                                        </p:tgtEl>
                                        <p:attrNameLst>
                                          <p:attrName>style.rotation</p:attrName>
                                        </p:attrNameLst>
                                      </p:cBhvr>
                                      <p:tavLst>
                                        <p:tav tm="0">
                                          <p:val>
                                            <p:fltVal val="360"/>
                                          </p:val>
                                        </p:tav>
                                        <p:tav tm="100000">
                                          <p:val>
                                            <p:fltVal val="0"/>
                                          </p:val>
                                        </p:tav>
                                      </p:tavLst>
                                    </p:anim>
                                    <p:animEffect transition="in" filter="fade">
                                      <p:cBhvr>
                                        <p:cTn id="22" dur="500"/>
                                        <p:tgtEl>
                                          <p:spTgt spid="8">
                                            <p:txEl>
                                              <p:pRg st="2" end="2"/>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p:cTn id="2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7" dur="500" fill="hold"/>
                                        <p:tgtEl>
                                          <p:spTgt spid="8">
                                            <p:txEl>
                                              <p:pRg st="3" end="3"/>
                                            </p:txEl>
                                          </p:spTgt>
                                        </p:tgtEl>
                                        <p:attrNameLst>
                                          <p:attrName>style.rotation</p:attrName>
                                        </p:attrNameLst>
                                      </p:cBhvr>
                                      <p:tavLst>
                                        <p:tav tm="0">
                                          <p:val>
                                            <p:fltVal val="360"/>
                                          </p:val>
                                        </p:tav>
                                        <p:tav tm="100000">
                                          <p:val>
                                            <p:fltVal val="0"/>
                                          </p:val>
                                        </p:tav>
                                      </p:tavLst>
                                    </p:anim>
                                    <p:animEffect transition="in" filter="fade">
                                      <p:cBhvr>
                                        <p:cTn id="28" dur="500"/>
                                        <p:tgtEl>
                                          <p:spTgt spid="8">
                                            <p:txEl>
                                              <p:pRg st="3" end="3"/>
                                            </p:txEl>
                                          </p:spTgt>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p:cTn id="3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8">
                                            <p:txEl>
                                              <p:pRg st="4" end="4"/>
                                            </p:txEl>
                                          </p:spTgt>
                                        </p:tgtEl>
                                        <p:attrNameLst>
                                          <p:attrName>style.rotation</p:attrName>
                                        </p:attrNameLst>
                                      </p:cBhvr>
                                      <p:tavLst>
                                        <p:tav tm="0">
                                          <p:val>
                                            <p:fltVal val="360"/>
                                          </p:val>
                                        </p:tav>
                                        <p:tav tm="100000">
                                          <p:val>
                                            <p:fltVal val="0"/>
                                          </p:val>
                                        </p:tav>
                                      </p:tavLst>
                                    </p:anim>
                                    <p:animEffect transition="in" filter="fade">
                                      <p:cBhvr>
                                        <p:cTn id="34" dur="500"/>
                                        <p:tgtEl>
                                          <p:spTgt spid="8">
                                            <p:txEl>
                                              <p:pRg st="4" end="4"/>
                                            </p:txEl>
                                          </p:spTgt>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p:cTn id="37"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5" end="5"/>
                                            </p:txEl>
                                          </p:spTgt>
                                        </p:tgtEl>
                                        <p:attrNameLst>
                                          <p:attrName>ppt_h</p:attrName>
                                        </p:attrNameLst>
                                      </p:cBhvr>
                                      <p:tavLst>
                                        <p:tav tm="0">
                                          <p:val>
                                            <p:fltVal val="0"/>
                                          </p:val>
                                        </p:tav>
                                        <p:tav tm="100000">
                                          <p:val>
                                            <p:strVal val="#ppt_h"/>
                                          </p:val>
                                        </p:tav>
                                      </p:tavLst>
                                    </p:anim>
                                    <p:anim calcmode="lin" valueType="num">
                                      <p:cBhvr>
                                        <p:cTn id="39" dur="500" fill="hold"/>
                                        <p:tgtEl>
                                          <p:spTgt spid="8">
                                            <p:txEl>
                                              <p:pRg st="5" end="5"/>
                                            </p:txEl>
                                          </p:spTgt>
                                        </p:tgtEl>
                                        <p:attrNameLst>
                                          <p:attrName>style.rotation</p:attrName>
                                        </p:attrNameLst>
                                      </p:cBhvr>
                                      <p:tavLst>
                                        <p:tav tm="0">
                                          <p:val>
                                            <p:fltVal val="360"/>
                                          </p:val>
                                        </p:tav>
                                        <p:tav tm="100000">
                                          <p:val>
                                            <p:fltVal val="0"/>
                                          </p:val>
                                        </p:tav>
                                      </p:tavLst>
                                    </p:anim>
                                    <p:animEffect transition="in" filter="fade">
                                      <p:cBhvr>
                                        <p:cTn id="40" dur="500"/>
                                        <p:tgtEl>
                                          <p:spTgt spid="8">
                                            <p:txEl>
                                              <p:pRg st="5" end="5"/>
                                            </p:txEl>
                                          </p:spTgt>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p:cTn id="43"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8">
                                            <p:txEl>
                                              <p:pRg st="6" end="6"/>
                                            </p:txEl>
                                          </p:spTgt>
                                        </p:tgtEl>
                                        <p:attrNameLst>
                                          <p:attrName>ppt_h</p:attrName>
                                        </p:attrNameLst>
                                      </p:cBhvr>
                                      <p:tavLst>
                                        <p:tav tm="0">
                                          <p:val>
                                            <p:fltVal val="0"/>
                                          </p:val>
                                        </p:tav>
                                        <p:tav tm="100000">
                                          <p:val>
                                            <p:strVal val="#ppt_h"/>
                                          </p:val>
                                        </p:tav>
                                      </p:tavLst>
                                    </p:anim>
                                    <p:anim calcmode="lin" valueType="num">
                                      <p:cBhvr>
                                        <p:cTn id="45" dur="500" fill="hold"/>
                                        <p:tgtEl>
                                          <p:spTgt spid="8">
                                            <p:txEl>
                                              <p:pRg st="6" end="6"/>
                                            </p:txEl>
                                          </p:spTgt>
                                        </p:tgtEl>
                                        <p:attrNameLst>
                                          <p:attrName>style.rotation</p:attrName>
                                        </p:attrNameLst>
                                      </p:cBhvr>
                                      <p:tavLst>
                                        <p:tav tm="0">
                                          <p:val>
                                            <p:fltVal val="360"/>
                                          </p:val>
                                        </p:tav>
                                        <p:tav tm="100000">
                                          <p:val>
                                            <p:fltVal val="0"/>
                                          </p:val>
                                        </p:tav>
                                      </p:tavLst>
                                    </p:anim>
                                    <p:animEffect transition="in" filter="fade">
                                      <p:cBhvr>
                                        <p:cTn id="46" dur="500"/>
                                        <p:tgtEl>
                                          <p:spTgt spid="8">
                                            <p:txEl>
                                              <p:pRg st="6" end="6"/>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anim calcmode="lin" valueType="num">
                                      <p:cBhvr>
                                        <p:cTn id="51"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2" dur="500" fill="hold"/>
                                        <p:tgtEl>
                                          <p:spTgt spid="8">
                                            <p:txEl>
                                              <p:pRg st="7" end="7"/>
                                            </p:txEl>
                                          </p:spTgt>
                                        </p:tgtEl>
                                        <p:attrNameLst>
                                          <p:attrName>ppt_h</p:attrName>
                                        </p:attrNameLst>
                                      </p:cBhvr>
                                      <p:tavLst>
                                        <p:tav tm="0">
                                          <p:val>
                                            <p:fltVal val="0"/>
                                          </p:val>
                                        </p:tav>
                                        <p:tav tm="100000">
                                          <p:val>
                                            <p:strVal val="#ppt_h"/>
                                          </p:val>
                                        </p:tav>
                                      </p:tavLst>
                                    </p:anim>
                                    <p:anim calcmode="lin" valueType="num">
                                      <p:cBhvr>
                                        <p:cTn id="53" dur="500" fill="hold"/>
                                        <p:tgtEl>
                                          <p:spTgt spid="8">
                                            <p:txEl>
                                              <p:pRg st="7" end="7"/>
                                            </p:txEl>
                                          </p:spTgt>
                                        </p:tgtEl>
                                        <p:attrNameLst>
                                          <p:attrName>style.rotation</p:attrName>
                                        </p:attrNameLst>
                                      </p:cBhvr>
                                      <p:tavLst>
                                        <p:tav tm="0">
                                          <p:val>
                                            <p:fltVal val="360"/>
                                          </p:val>
                                        </p:tav>
                                        <p:tav tm="100000">
                                          <p:val>
                                            <p:fltVal val="0"/>
                                          </p:val>
                                        </p:tav>
                                      </p:tavLst>
                                    </p:anim>
                                    <p:animEffect transition="in" filter="fade">
                                      <p:cBhvr>
                                        <p:cTn id="54" dur="500"/>
                                        <p:tgtEl>
                                          <p:spTgt spid="8">
                                            <p:txEl>
                                              <p:pRg st="7" end="7"/>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8">
                                            <p:txEl>
                                              <p:pRg st="8" end="8"/>
                                            </p:txEl>
                                          </p:spTgt>
                                        </p:tgtEl>
                                        <p:attrNameLst>
                                          <p:attrName>style.visibility</p:attrName>
                                        </p:attrNameLst>
                                      </p:cBhvr>
                                      <p:to>
                                        <p:strVal val="visible"/>
                                      </p:to>
                                    </p:set>
                                    <p:anim calcmode="lin" valueType="num">
                                      <p:cBhvr>
                                        <p:cTn id="59"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60" dur="500" fill="hold"/>
                                        <p:tgtEl>
                                          <p:spTgt spid="8">
                                            <p:txEl>
                                              <p:pRg st="8" end="8"/>
                                            </p:txEl>
                                          </p:spTgt>
                                        </p:tgtEl>
                                        <p:attrNameLst>
                                          <p:attrName>ppt_h</p:attrName>
                                        </p:attrNameLst>
                                      </p:cBhvr>
                                      <p:tavLst>
                                        <p:tav tm="0">
                                          <p:val>
                                            <p:fltVal val="0"/>
                                          </p:val>
                                        </p:tav>
                                        <p:tav tm="100000">
                                          <p:val>
                                            <p:strVal val="#ppt_h"/>
                                          </p:val>
                                        </p:tav>
                                      </p:tavLst>
                                    </p:anim>
                                    <p:anim calcmode="lin" valueType="num">
                                      <p:cBhvr>
                                        <p:cTn id="61" dur="500" fill="hold"/>
                                        <p:tgtEl>
                                          <p:spTgt spid="8">
                                            <p:txEl>
                                              <p:pRg st="8" end="8"/>
                                            </p:txEl>
                                          </p:spTgt>
                                        </p:tgtEl>
                                        <p:attrNameLst>
                                          <p:attrName>style.rotation</p:attrName>
                                        </p:attrNameLst>
                                      </p:cBhvr>
                                      <p:tavLst>
                                        <p:tav tm="0">
                                          <p:val>
                                            <p:fltVal val="360"/>
                                          </p:val>
                                        </p:tav>
                                        <p:tav tm="100000">
                                          <p:val>
                                            <p:fltVal val="0"/>
                                          </p:val>
                                        </p:tav>
                                      </p:tavLst>
                                    </p:anim>
                                    <p:animEffect transition="in" filter="fade">
                                      <p:cBhvr>
                                        <p:cTn id="6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2566988" y="274638"/>
            <a:ext cx="8101012" cy="1143000"/>
          </a:xfrm>
        </p:spPr>
        <p:txBody>
          <a:bodyPr/>
          <a:lstStyle/>
          <a:p>
            <a:pPr eaLnBrk="1" hangingPunct="1">
              <a:lnSpc>
                <a:spcPct val="80000"/>
              </a:lnSpc>
              <a:defRPr/>
            </a:pPr>
            <a:br>
              <a:rPr lang="es-CO" sz="3600" dirty="0">
                <a:solidFill>
                  <a:srgbClr val="000090"/>
                </a:solidFill>
              </a:rPr>
            </a:br>
            <a:endParaRPr lang="es-ES_tradnl" sz="3600" dirty="0">
              <a:solidFill>
                <a:srgbClr val="000090"/>
              </a:solidFill>
            </a:endParaRPr>
          </a:p>
        </p:txBody>
      </p:sp>
      <p:sp>
        <p:nvSpPr>
          <p:cNvPr id="8" name="Rectangle 3"/>
          <p:cNvSpPr txBox="1">
            <a:spLocks noChangeArrowheads="1"/>
          </p:cNvSpPr>
          <p:nvPr/>
        </p:nvSpPr>
        <p:spPr bwMode="auto">
          <a:xfrm>
            <a:off x="2063751" y="1844675"/>
            <a:ext cx="8353425" cy="47053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None/>
              <a:defRPr/>
            </a:pPr>
            <a:endParaRPr lang="es-ES_tradnl" dirty="0">
              <a:cs typeface="+mn-cs"/>
            </a:endParaRPr>
          </a:p>
        </p:txBody>
      </p:sp>
      <p:sp>
        <p:nvSpPr>
          <p:cNvPr id="16" name="Rectangle 2"/>
          <p:cNvSpPr txBox="1">
            <a:spLocks noChangeArrowheads="1"/>
          </p:cNvSpPr>
          <p:nvPr/>
        </p:nvSpPr>
        <p:spPr bwMode="auto">
          <a:xfrm>
            <a:off x="2495550" y="0"/>
            <a:ext cx="8172450" cy="88741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es-ES_tradnl" sz="3600" dirty="0">
                <a:solidFill>
                  <a:srgbClr val="000090"/>
                </a:solidFill>
                <a:cs typeface="+mj-cs"/>
              </a:rPr>
              <a:t>Puntos clave</a:t>
            </a:r>
            <a:endParaRPr lang="es-ES_tradnl" sz="3600" baseline="-25000" dirty="0">
              <a:solidFill>
                <a:srgbClr val="000090"/>
              </a:solidFill>
              <a:cs typeface="+mj-cs"/>
            </a:endParaRPr>
          </a:p>
        </p:txBody>
      </p:sp>
      <p:sp>
        <p:nvSpPr>
          <p:cNvPr id="17" name="Rectangle 3"/>
          <p:cNvSpPr txBox="1">
            <a:spLocks noChangeArrowheads="1"/>
          </p:cNvSpPr>
          <p:nvPr/>
        </p:nvSpPr>
        <p:spPr bwMode="auto">
          <a:xfrm>
            <a:off x="2208214" y="1417637"/>
            <a:ext cx="8459787" cy="48085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defRPr/>
            </a:pPr>
            <a:endParaRPr lang="es-ES" sz="2800" dirty="0">
              <a:latin typeface="Calibri" charset="0"/>
            </a:endParaRPr>
          </a:p>
        </p:txBody>
      </p:sp>
      <p:sp>
        <p:nvSpPr>
          <p:cNvPr id="82951" name="Rectángulo 1"/>
          <p:cNvSpPr>
            <a:spLocks noChangeArrowheads="1"/>
          </p:cNvSpPr>
          <p:nvPr/>
        </p:nvSpPr>
        <p:spPr bwMode="auto">
          <a:xfrm>
            <a:off x="2495550" y="1701801"/>
            <a:ext cx="7704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Font typeface="Arial" charset="0"/>
              <a:buChar char="•"/>
            </a:pPr>
            <a:r>
              <a:rPr lang="es-ES" altLang="es-ES_tradnl" sz="2000" dirty="0">
                <a:solidFill>
                  <a:srgbClr val="000066"/>
                </a:solidFill>
                <a:latin typeface="+mn-lt"/>
              </a:rPr>
              <a:t>Establecer la presencia de hipoxemia, ya sea por medición de la PaO</a:t>
            </a:r>
            <a:r>
              <a:rPr lang="es-ES" altLang="es-ES_tradnl" sz="2000" baseline="-25000" dirty="0">
                <a:solidFill>
                  <a:srgbClr val="000066"/>
                </a:solidFill>
                <a:latin typeface="+mn-lt"/>
              </a:rPr>
              <a:t>2</a:t>
            </a:r>
            <a:r>
              <a:rPr lang="es-ES" altLang="es-ES_tradnl" sz="2000" dirty="0">
                <a:solidFill>
                  <a:srgbClr val="000066"/>
                </a:solidFill>
                <a:latin typeface="+mn-lt"/>
              </a:rPr>
              <a:t> o de la SpO</a:t>
            </a:r>
            <a:r>
              <a:rPr lang="es-ES" altLang="es-ES_tradnl" sz="2000" baseline="-25000" dirty="0">
                <a:solidFill>
                  <a:srgbClr val="000066"/>
                </a:solidFill>
                <a:latin typeface="+mn-lt"/>
              </a:rPr>
              <a:t>2</a:t>
            </a:r>
            <a:endParaRPr lang="es-ES_tradnl" altLang="es-ES_tradnl" sz="2000" dirty="0">
              <a:solidFill>
                <a:srgbClr val="000066"/>
              </a:solidFill>
              <a:latin typeface="+mn-lt"/>
            </a:endParaRPr>
          </a:p>
        </p:txBody>
      </p:sp>
      <p:sp>
        <p:nvSpPr>
          <p:cNvPr id="82952" name="Rectángulo 2"/>
          <p:cNvSpPr>
            <a:spLocks noChangeArrowheads="1"/>
          </p:cNvSpPr>
          <p:nvPr/>
        </p:nvSpPr>
        <p:spPr bwMode="auto">
          <a:xfrm>
            <a:off x="2495550" y="2420939"/>
            <a:ext cx="763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Font typeface="Arial" charset="0"/>
              <a:buChar char="•"/>
            </a:pPr>
            <a:r>
              <a:rPr lang="es-ES" altLang="es-ES_tradnl" sz="2000" dirty="0">
                <a:solidFill>
                  <a:srgbClr val="000066"/>
                </a:solidFill>
                <a:latin typeface="+mn-lt"/>
              </a:rPr>
              <a:t>Determinar la respuesta de la hipoxemia al incremento en la concentración de O</a:t>
            </a:r>
            <a:r>
              <a:rPr lang="es-ES" altLang="es-ES_tradnl" sz="2000" baseline="-25000" dirty="0">
                <a:solidFill>
                  <a:srgbClr val="000066"/>
                </a:solidFill>
                <a:latin typeface="+mn-lt"/>
              </a:rPr>
              <a:t>2</a:t>
            </a:r>
            <a:endParaRPr lang="es-ES_tradnl" altLang="es-ES_tradnl" sz="2000" dirty="0">
              <a:solidFill>
                <a:srgbClr val="000066"/>
              </a:solidFill>
              <a:latin typeface="+mn-lt"/>
            </a:endParaRPr>
          </a:p>
        </p:txBody>
      </p:sp>
      <p:sp>
        <p:nvSpPr>
          <p:cNvPr id="82953" name="Rectángulo 3"/>
          <p:cNvSpPr>
            <a:spLocks noChangeArrowheads="1"/>
          </p:cNvSpPr>
          <p:nvPr/>
        </p:nvSpPr>
        <p:spPr bwMode="auto">
          <a:xfrm>
            <a:off x="2495550" y="3141664"/>
            <a:ext cx="763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Font typeface="Arial" charset="0"/>
              <a:buChar char="•"/>
            </a:pPr>
            <a:r>
              <a:rPr lang="es-ES" altLang="es-ES_tradnl" sz="2000" dirty="0">
                <a:solidFill>
                  <a:srgbClr val="000066"/>
                </a:solidFill>
                <a:latin typeface="+mn-lt"/>
              </a:rPr>
              <a:t>Establecer los signos vitales a nivel basal para evaluar el beneficio del tratamiento</a:t>
            </a:r>
            <a:r>
              <a:rPr lang="es-ES_tradnl" altLang="es-ES_tradnl" sz="2000" dirty="0">
                <a:solidFill>
                  <a:srgbClr val="000066"/>
                </a:solidFill>
                <a:latin typeface="+mn-lt"/>
              </a:rPr>
              <a:t> </a:t>
            </a:r>
            <a:endParaRPr lang="es-ES" altLang="es-ES_tradnl" sz="2000" dirty="0">
              <a:solidFill>
                <a:srgbClr val="000066"/>
              </a:solidFill>
              <a:latin typeface="+mn-lt"/>
            </a:endParaRPr>
          </a:p>
        </p:txBody>
      </p:sp>
      <p:sp>
        <p:nvSpPr>
          <p:cNvPr id="82954" name="Rectángulo 5"/>
          <p:cNvSpPr>
            <a:spLocks noChangeArrowheads="1"/>
          </p:cNvSpPr>
          <p:nvPr/>
        </p:nvSpPr>
        <p:spPr bwMode="auto">
          <a:xfrm>
            <a:off x="2495551" y="3860800"/>
            <a:ext cx="756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Font typeface="Arial" charset="0"/>
              <a:buChar char="•"/>
            </a:pPr>
            <a:r>
              <a:rPr lang="es-ES" altLang="es-ES_tradnl" sz="2000" dirty="0">
                <a:solidFill>
                  <a:srgbClr val="000066"/>
                </a:solidFill>
                <a:latin typeface="+mn-lt"/>
              </a:rPr>
              <a:t>Medir el volumen minuto del paciente</a:t>
            </a:r>
            <a:endParaRPr lang="es-ES_tradnl" altLang="es-ES_tradnl" sz="2000" dirty="0">
              <a:solidFill>
                <a:srgbClr val="000066"/>
              </a:solidFill>
              <a:latin typeface="+mn-lt"/>
            </a:endParaRPr>
          </a:p>
        </p:txBody>
      </p:sp>
      <p:sp>
        <p:nvSpPr>
          <p:cNvPr id="82955" name="Rectángulo 8"/>
          <p:cNvSpPr>
            <a:spLocks noChangeArrowheads="1"/>
          </p:cNvSpPr>
          <p:nvPr/>
        </p:nvSpPr>
        <p:spPr bwMode="auto">
          <a:xfrm>
            <a:off x="2495551" y="4292600"/>
            <a:ext cx="7777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Font typeface="Arial" charset="0"/>
              <a:buChar char="•"/>
            </a:pPr>
            <a:r>
              <a:rPr lang="es-ES" altLang="es-ES_tradnl" sz="2000" dirty="0">
                <a:solidFill>
                  <a:srgbClr val="000066"/>
                </a:solidFill>
                <a:latin typeface="+mn-lt"/>
              </a:rPr>
              <a:t>Seleccionar el sistema de suministro de O</a:t>
            </a:r>
            <a:r>
              <a:rPr lang="es-ES" altLang="es-ES_tradnl" sz="2000" baseline="-25000" dirty="0">
                <a:solidFill>
                  <a:srgbClr val="000066"/>
                </a:solidFill>
                <a:latin typeface="+mn-lt"/>
              </a:rPr>
              <a:t>2</a:t>
            </a:r>
            <a:r>
              <a:rPr lang="es-ES" altLang="es-ES_tradnl" sz="2000" dirty="0">
                <a:solidFill>
                  <a:srgbClr val="000066"/>
                </a:solidFill>
                <a:latin typeface="+mn-lt"/>
              </a:rPr>
              <a:t> más adecuado</a:t>
            </a:r>
            <a:r>
              <a:rPr lang="es-ES_tradnl" altLang="es-ES_tradnl" sz="2000" dirty="0">
                <a:solidFill>
                  <a:srgbClr val="000066"/>
                </a:solidFill>
                <a:latin typeface="+mn-lt"/>
              </a:rPr>
              <a:t> </a:t>
            </a:r>
            <a:endParaRPr lang="es-ES" altLang="es-ES_tradnl" sz="2000" dirty="0">
              <a:solidFill>
                <a:srgbClr val="000066"/>
              </a:solidFill>
              <a:latin typeface="+mn-lt"/>
            </a:endParaRPr>
          </a:p>
        </p:txBody>
      </p:sp>
      <p:sp>
        <p:nvSpPr>
          <p:cNvPr id="82956" name="Rectángulo 9"/>
          <p:cNvSpPr>
            <a:spLocks noChangeArrowheads="1"/>
          </p:cNvSpPr>
          <p:nvPr/>
        </p:nvSpPr>
        <p:spPr bwMode="auto">
          <a:xfrm>
            <a:off x="2495551" y="4724400"/>
            <a:ext cx="756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Font typeface="Arial" charset="0"/>
              <a:buChar char="•"/>
            </a:pPr>
            <a:r>
              <a:rPr lang="es-ES" altLang="es-ES_tradnl" sz="2000" dirty="0">
                <a:solidFill>
                  <a:srgbClr val="000066"/>
                </a:solidFill>
                <a:latin typeface="+mn-lt"/>
              </a:rPr>
              <a:t>Seleccionar la FiO</a:t>
            </a:r>
            <a:r>
              <a:rPr lang="es-ES" altLang="es-ES_tradnl" sz="2000" baseline="-25000" dirty="0">
                <a:solidFill>
                  <a:srgbClr val="000066"/>
                </a:solidFill>
                <a:latin typeface="+mn-lt"/>
              </a:rPr>
              <a:t>2</a:t>
            </a:r>
            <a:r>
              <a:rPr lang="es-ES" altLang="es-ES_tradnl" sz="2000" dirty="0">
                <a:solidFill>
                  <a:srgbClr val="000066"/>
                </a:solidFill>
                <a:latin typeface="+mn-lt"/>
              </a:rPr>
              <a:t> adecuada</a:t>
            </a:r>
          </a:p>
        </p:txBody>
      </p:sp>
      <p:sp>
        <p:nvSpPr>
          <p:cNvPr id="82957" name="Rectángulo 10"/>
          <p:cNvSpPr>
            <a:spLocks noChangeArrowheads="1"/>
          </p:cNvSpPr>
          <p:nvPr/>
        </p:nvSpPr>
        <p:spPr bwMode="auto">
          <a:xfrm>
            <a:off x="2495550" y="5157789"/>
            <a:ext cx="7704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Font typeface="Arial" charset="0"/>
              <a:buChar char="•"/>
            </a:pPr>
            <a:r>
              <a:rPr lang="es-ES" altLang="es-ES_tradnl" sz="2000" dirty="0">
                <a:solidFill>
                  <a:srgbClr val="000066"/>
                </a:solidFill>
                <a:latin typeface="+mn-lt"/>
              </a:rPr>
              <a:t>En el momento de evaluar la respuesta a la oxigenoterapia deberá medirse la PaO</a:t>
            </a:r>
            <a:r>
              <a:rPr lang="es-ES" altLang="es-ES_tradnl" sz="2000" baseline="-25000" dirty="0">
                <a:solidFill>
                  <a:srgbClr val="000066"/>
                </a:solidFill>
                <a:latin typeface="+mn-lt"/>
              </a:rPr>
              <a:t>2</a:t>
            </a:r>
            <a:endParaRPr lang="es-ES" altLang="es-ES_tradnl" sz="2000" dirty="0">
              <a:solidFill>
                <a:srgbClr val="000066"/>
              </a:solidFill>
              <a:latin typeface="+mn-lt"/>
            </a:endParaRPr>
          </a:p>
        </p:txBody>
      </p:sp>
    </p:spTree>
    <p:extLst>
      <p:ext uri="{BB962C8B-B14F-4D97-AF65-F5344CB8AC3E}">
        <p14:creationId xmlns:p14="http://schemas.microsoft.com/office/powerpoint/2010/main" val="981636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title"/>
          </p:nvPr>
        </p:nvSpPr>
        <p:spPr>
          <a:xfrm>
            <a:off x="2052638" y="-95065"/>
            <a:ext cx="8229600" cy="1143000"/>
          </a:xfrm>
        </p:spPr>
        <p:txBody>
          <a:bodyPr/>
          <a:lstStyle/>
          <a:p>
            <a:pPr eaLnBrk="1" hangingPunct="1">
              <a:defRPr/>
            </a:pPr>
            <a:r>
              <a:rPr lang="es-ES" altLang="es-ES" sz="3600" dirty="0">
                <a:solidFill>
                  <a:srgbClr val="000066"/>
                </a:solidFill>
              </a:rPr>
              <a:t>Gracias por la atención prestada</a:t>
            </a:r>
            <a:endParaRPr lang="es-ES" altLang="es-ES" sz="3600" b="1" dirty="0">
              <a:solidFill>
                <a:srgbClr val="000066"/>
              </a:solidFill>
            </a:endParaRPr>
          </a:p>
        </p:txBody>
      </p:sp>
      <p:pic>
        <p:nvPicPr>
          <p:cNvPr id="6" name="Picture 5" descr="Logotipo gtvm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38" y="2133600"/>
            <a:ext cx="20002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4448175" y="4941888"/>
            <a:ext cx="2943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222268"/>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222268"/>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222268"/>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rgbClr val="222268"/>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22268"/>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22268"/>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22268"/>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22268"/>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22268"/>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800" dirty="0">
                <a:solidFill>
                  <a:srgbClr val="26426B"/>
                </a:solidFill>
              </a:rPr>
              <a:t>Grupo de Trabajo de VMNI</a:t>
            </a:r>
          </a:p>
          <a:p>
            <a:pPr algn="ctr" eaLnBrk="1" hangingPunct="1">
              <a:spcBef>
                <a:spcPct val="0"/>
              </a:spcBef>
              <a:buFontTx/>
              <a:buNone/>
            </a:pPr>
            <a:r>
              <a:rPr lang="es-CO" altLang="es-ES" sz="1800" dirty="0">
                <a:solidFill>
                  <a:srgbClr val="080808"/>
                </a:solidFill>
              </a:rPr>
              <a:t>www.gtvmni.es</a:t>
            </a:r>
            <a:endParaRPr lang="es-ES" altLang="es-ES" sz="1200" dirty="0">
              <a:solidFill>
                <a:srgbClr val="080808"/>
              </a:solidFill>
            </a:endParaRPr>
          </a:p>
          <a:p>
            <a:pPr algn="ctr" eaLnBrk="1" hangingPunct="1">
              <a:spcBef>
                <a:spcPct val="0"/>
              </a:spcBef>
              <a:buFontTx/>
              <a:buNone/>
            </a:pPr>
            <a:r>
              <a:rPr lang="es-ES" altLang="es-ES" sz="1200" dirty="0">
                <a:solidFill>
                  <a:srgbClr val="26426B"/>
                </a:solidFill>
              </a:rPr>
              <a:t>© de los autores, 2015</a:t>
            </a:r>
          </a:p>
          <a:p>
            <a:pPr algn="ctr" eaLnBrk="1" hangingPunct="1">
              <a:spcBef>
                <a:spcPct val="0"/>
              </a:spcBef>
              <a:buFontTx/>
              <a:buNone/>
            </a:pPr>
            <a:endParaRPr lang="es-ES" altLang="es-ES" sz="1200" dirty="0">
              <a:solidFill>
                <a:srgbClr val="080808"/>
              </a:solidFill>
            </a:endParaRPr>
          </a:p>
          <a:p>
            <a:pPr algn="ctr" eaLnBrk="1" hangingPunct="1">
              <a:spcBef>
                <a:spcPct val="0"/>
              </a:spcBef>
              <a:buFontTx/>
              <a:buNone/>
            </a:pPr>
            <a:endParaRPr lang="es-ES" altLang="es-ES" sz="1200" dirty="0">
              <a:solidFill>
                <a:srgbClr val="08080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08213" y="1782764"/>
            <a:ext cx="8064500" cy="3590925"/>
          </a:xfrm>
        </p:spPr>
        <p:txBody>
          <a:bodyPr/>
          <a:lstStyle/>
          <a:p>
            <a:pPr eaLnBrk="1" hangingPunct="1"/>
            <a:r>
              <a:rPr lang="es-ES_tradnl" altLang="es-ES_tradnl" sz="2800" dirty="0">
                <a:solidFill>
                  <a:srgbClr val="000090"/>
                </a:solidFill>
                <a:latin typeface="+mj-lt"/>
              </a:rPr>
              <a:t>Es el conjunto de actividades terapéuticas consistentes en el enriquecimiento con O</a:t>
            </a:r>
            <a:r>
              <a:rPr lang="es-ES_tradnl" altLang="es-ES_tradnl" sz="2800" baseline="-25000" dirty="0">
                <a:solidFill>
                  <a:srgbClr val="000090"/>
                </a:solidFill>
                <a:latin typeface="+mj-lt"/>
              </a:rPr>
              <a:t>2 </a:t>
            </a:r>
            <a:r>
              <a:rPr lang="es-ES_tradnl" altLang="es-ES_tradnl" sz="2800" dirty="0">
                <a:solidFill>
                  <a:srgbClr val="000090"/>
                </a:solidFill>
                <a:latin typeface="+mj-lt"/>
              </a:rPr>
              <a:t>del aire inspirado con la finalidad de mejorar la oxigenación de la sangre</a:t>
            </a:r>
          </a:p>
        </p:txBody>
      </p:sp>
      <p:sp>
        <p:nvSpPr>
          <p:cNvPr id="8" name="Título 1"/>
          <p:cNvSpPr>
            <a:spLocks noGrp="1"/>
          </p:cNvSpPr>
          <p:nvPr>
            <p:ph type="title"/>
          </p:nvPr>
        </p:nvSpPr>
        <p:spPr>
          <a:xfrm>
            <a:off x="1847528" y="0"/>
            <a:ext cx="8820472" cy="908720"/>
          </a:xfrm>
        </p:spPr>
        <p:txBody>
          <a:bodyPr/>
          <a:lstStyle/>
          <a:p>
            <a:pPr eaLnBrk="1" hangingPunct="1">
              <a:defRPr/>
            </a:pPr>
            <a:r>
              <a:rPr lang="es-ES" sz="4000" dirty="0">
                <a:solidFill>
                  <a:srgbClr val="000090"/>
                </a:solidFill>
                <a:cs typeface="Century Gothic"/>
              </a:rPr>
              <a:t>Oxigenoterapia</a:t>
            </a:r>
          </a:p>
        </p:txBody>
      </p:sp>
      <p:pic>
        <p:nvPicPr>
          <p:cNvPr id="19461" name="Imagen 1" descr="oxigeno 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3933826"/>
            <a:ext cx="3651250" cy="255587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19462" name="Imagen 1" descr="IR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0463" y="3933826"/>
            <a:ext cx="3746500" cy="2551113"/>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5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74913" y="1782763"/>
            <a:ext cx="7581900" cy="2366962"/>
          </a:xfrm>
        </p:spPr>
        <p:txBody>
          <a:bodyPr/>
          <a:lstStyle/>
          <a:p>
            <a:pPr eaLnBrk="1" hangingPunct="1"/>
            <a:r>
              <a:rPr lang="es-ES" altLang="es-ES_tradnl" dirty="0">
                <a:solidFill>
                  <a:srgbClr val="000090"/>
                </a:solidFill>
                <a:latin typeface="+mj-lt"/>
              </a:rPr>
              <a:t>TRATAR LA HIPOXEMIA</a:t>
            </a:r>
          </a:p>
          <a:p>
            <a:pPr eaLnBrk="1" hangingPunct="1"/>
            <a:r>
              <a:rPr lang="es-ES" altLang="es-ES_tradnl" dirty="0">
                <a:solidFill>
                  <a:srgbClr val="000090"/>
                </a:solidFill>
                <a:latin typeface="+mj-lt"/>
              </a:rPr>
              <a:t>Disminuir el esfuerzo respiratorio</a:t>
            </a:r>
          </a:p>
          <a:p>
            <a:pPr eaLnBrk="1" hangingPunct="1"/>
            <a:r>
              <a:rPr lang="es-ES" altLang="es-ES_tradnl" dirty="0">
                <a:solidFill>
                  <a:srgbClr val="000090"/>
                </a:solidFill>
                <a:latin typeface="+mj-lt"/>
              </a:rPr>
              <a:t>Disminuir la sobrecarga cardíaca </a:t>
            </a:r>
          </a:p>
          <a:p>
            <a:pPr eaLnBrk="1" hangingPunct="1"/>
            <a:endParaRPr lang="es-ES" altLang="es-ES_tradnl" dirty="0">
              <a:solidFill>
                <a:srgbClr val="000090"/>
              </a:solidFill>
            </a:endParaRPr>
          </a:p>
        </p:txBody>
      </p:sp>
      <p:sp>
        <p:nvSpPr>
          <p:cNvPr id="8" name="Título 1"/>
          <p:cNvSpPr>
            <a:spLocks noGrp="1"/>
          </p:cNvSpPr>
          <p:nvPr>
            <p:ph type="title"/>
          </p:nvPr>
        </p:nvSpPr>
        <p:spPr>
          <a:xfrm>
            <a:off x="1847529" y="0"/>
            <a:ext cx="8856986" cy="908720"/>
          </a:xfrm>
        </p:spPr>
        <p:txBody>
          <a:bodyPr/>
          <a:lstStyle/>
          <a:p>
            <a:pPr eaLnBrk="1" hangingPunct="1">
              <a:defRPr/>
            </a:pPr>
            <a:r>
              <a:rPr lang="es-ES" sz="4000" dirty="0">
                <a:solidFill>
                  <a:srgbClr val="000090"/>
                </a:solidFill>
                <a:cs typeface="Century Gothic"/>
              </a:rPr>
              <a:t>Objetivos de la oxigenoterapia</a:t>
            </a:r>
          </a:p>
        </p:txBody>
      </p:sp>
      <p:sp>
        <p:nvSpPr>
          <p:cNvPr id="6" name="Rectangle 3"/>
          <p:cNvSpPr txBox="1">
            <a:spLocks noChangeArrowheads="1"/>
          </p:cNvSpPr>
          <p:nvPr/>
        </p:nvSpPr>
        <p:spPr bwMode="auto">
          <a:xfrm>
            <a:off x="4008439" y="3900489"/>
            <a:ext cx="4270375" cy="2408237"/>
          </a:xfrm>
          <a:prstGeom prst="rect">
            <a:avLst/>
          </a:prstGeom>
          <a:solidFill>
            <a:srgbClr val="CECEEF"/>
          </a:solidFill>
          <a:ln w="9525">
            <a:solidFill>
              <a:srgbClr val="000066"/>
            </a:solidFill>
            <a:miter lim="800000"/>
            <a:headEnd/>
            <a:tailEnd/>
          </a:ln>
          <a:effectLst/>
          <a:extLs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FontTx/>
              <a:buChar char="•"/>
            </a:pPr>
            <a:r>
              <a:rPr lang="es-ES" altLang="es-ES_tradnl" sz="2000" dirty="0">
                <a:solidFill>
                  <a:srgbClr val="000090"/>
                </a:solidFill>
                <a:latin typeface="+mj-lt"/>
              </a:rPr>
              <a:t>FiO</a:t>
            </a:r>
            <a:r>
              <a:rPr lang="es-ES" altLang="es-ES_tradnl" sz="2000" baseline="-25000" dirty="0">
                <a:solidFill>
                  <a:srgbClr val="000090"/>
                </a:solidFill>
                <a:latin typeface="+mj-lt"/>
              </a:rPr>
              <a:t>2</a:t>
            </a:r>
            <a:r>
              <a:rPr lang="es-ES" altLang="es-ES_tradnl" sz="2000" dirty="0">
                <a:solidFill>
                  <a:srgbClr val="000090"/>
                </a:solidFill>
                <a:latin typeface="+mj-lt"/>
              </a:rPr>
              <a:t> del 0,24-0,28:</a:t>
            </a:r>
          </a:p>
          <a:p>
            <a:pPr lvl="1" eaLnBrk="1" hangingPunct="1">
              <a:spcBef>
                <a:spcPct val="20000"/>
              </a:spcBef>
              <a:buFontTx/>
              <a:buChar char="–"/>
            </a:pPr>
            <a:r>
              <a:rPr lang="es-ES" altLang="es-ES_tradnl" sz="1600" dirty="0">
                <a:solidFill>
                  <a:srgbClr val="000090"/>
                </a:solidFill>
                <a:latin typeface="+mj-lt"/>
              </a:rPr>
              <a:t> EPOC</a:t>
            </a:r>
          </a:p>
          <a:p>
            <a:pPr eaLnBrk="1" hangingPunct="1">
              <a:spcBef>
                <a:spcPct val="20000"/>
              </a:spcBef>
              <a:buFontTx/>
              <a:buChar char="•"/>
            </a:pPr>
            <a:endParaRPr lang="es-ES" altLang="es-ES_tradnl" sz="2000" dirty="0">
              <a:solidFill>
                <a:srgbClr val="000090"/>
              </a:solidFill>
              <a:latin typeface="+mj-lt"/>
            </a:endParaRPr>
          </a:p>
          <a:p>
            <a:pPr eaLnBrk="1" hangingPunct="1">
              <a:spcBef>
                <a:spcPct val="20000"/>
              </a:spcBef>
              <a:buFontTx/>
              <a:buChar char="•"/>
            </a:pPr>
            <a:r>
              <a:rPr lang="es-ES" altLang="es-ES_tradnl" sz="2000" dirty="0">
                <a:solidFill>
                  <a:srgbClr val="000090"/>
                </a:solidFill>
                <a:latin typeface="+mj-lt"/>
              </a:rPr>
              <a:t>FiO</a:t>
            </a:r>
            <a:r>
              <a:rPr lang="es-ES" altLang="es-ES_tradnl" sz="2000" baseline="-25000" dirty="0">
                <a:solidFill>
                  <a:srgbClr val="000090"/>
                </a:solidFill>
                <a:latin typeface="+mj-lt"/>
              </a:rPr>
              <a:t>2</a:t>
            </a:r>
            <a:r>
              <a:rPr lang="es-ES" altLang="es-ES_tradnl" sz="2000" dirty="0">
                <a:solidFill>
                  <a:srgbClr val="000090"/>
                </a:solidFill>
                <a:latin typeface="+mj-lt"/>
              </a:rPr>
              <a:t> del 0,4-0,5:</a:t>
            </a:r>
          </a:p>
          <a:p>
            <a:pPr lvl="1" eaLnBrk="1" hangingPunct="1">
              <a:spcBef>
                <a:spcPct val="20000"/>
              </a:spcBef>
              <a:buFontTx/>
              <a:buChar char="–"/>
            </a:pPr>
            <a:r>
              <a:rPr lang="es-ES" altLang="es-ES_tradnl" sz="1600" dirty="0">
                <a:solidFill>
                  <a:srgbClr val="000090"/>
                </a:solidFill>
                <a:latin typeface="+mj-lt"/>
              </a:rPr>
              <a:t> Pacientes cardíacos, EAP</a:t>
            </a:r>
          </a:p>
          <a:p>
            <a:pPr lvl="1" eaLnBrk="1" hangingPunct="1">
              <a:spcBef>
                <a:spcPct val="20000"/>
              </a:spcBef>
              <a:buFontTx/>
              <a:buChar char="–"/>
            </a:pPr>
            <a:r>
              <a:rPr lang="es-ES" altLang="es-ES_tradnl" sz="1600" dirty="0">
                <a:solidFill>
                  <a:srgbClr val="000090"/>
                </a:solidFill>
                <a:latin typeface="+mj-lt"/>
              </a:rPr>
              <a:t> Sospecha de TEP</a:t>
            </a:r>
          </a:p>
          <a:p>
            <a:pPr lvl="1" eaLnBrk="1" hangingPunct="1">
              <a:spcBef>
                <a:spcPct val="20000"/>
              </a:spcBef>
              <a:buFontTx/>
              <a:buChar char="–"/>
            </a:pPr>
            <a:r>
              <a:rPr lang="es-ES" altLang="es-ES_tradnl" sz="1600" dirty="0">
                <a:solidFill>
                  <a:srgbClr val="000090"/>
                </a:solidFill>
                <a:latin typeface="+mj-lt"/>
              </a:rPr>
              <a:t> Asma</a:t>
            </a:r>
          </a:p>
          <a:p>
            <a:pPr eaLnBrk="1" hangingPunct="1">
              <a:spcBef>
                <a:spcPct val="20000"/>
              </a:spcBef>
              <a:buFontTx/>
              <a:buChar char="•"/>
            </a:pPr>
            <a:endParaRPr lang="es-ES" altLang="es-ES_tradnl" sz="3200" dirty="0"/>
          </a:p>
        </p:txBody>
      </p:sp>
    </p:spTree>
    <p:extLst>
      <p:ext uri="{BB962C8B-B14F-4D97-AF65-F5344CB8AC3E}">
        <p14:creationId xmlns:p14="http://schemas.microsoft.com/office/powerpoint/2010/main" val="152933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81200" y="1700213"/>
            <a:ext cx="8229600" cy="4525962"/>
          </a:xfrm>
        </p:spPr>
        <p:txBody>
          <a:bodyPr/>
          <a:lstStyle/>
          <a:p>
            <a:pPr algn="just" eaLnBrk="1" hangingPunct="1"/>
            <a:r>
              <a:rPr lang="es-ES_tradnl" altLang="es-ES_tradnl" sz="2000" b="1" u="sng" dirty="0">
                <a:solidFill>
                  <a:srgbClr val="000066"/>
                </a:solidFill>
              </a:rPr>
              <a:t>VENTILACIÓN</a:t>
            </a:r>
            <a:r>
              <a:rPr lang="es-ES_tradnl" altLang="es-ES_tradnl" sz="2000" b="1" dirty="0">
                <a:solidFill>
                  <a:srgbClr val="000066"/>
                </a:solidFill>
              </a:rPr>
              <a:t>:</a:t>
            </a:r>
            <a:r>
              <a:rPr lang="es-ES_tradnl" altLang="es-ES_tradnl" sz="2000" dirty="0">
                <a:solidFill>
                  <a:srgbClr val="000066"/>
                </a:solidFill>
              </a:rPr>
              <a:t> Trasiego de aire desde el exterior hasta los alvéolos y viceversa</a:t>
            </a:r>
          </a:p>
          <a:p>
            <a:pPr algn="just" eaLnBrk="1" hangingPunct="1">
              <a:lnSpc>
                <a:spcPct val="110000"/>
              </a:lnSpc>
            </a:pPr>
            <a:endParaRPr lang="es-ES_tradnl" altLang="es-ES_tradnl" sz="2000" b="1" u="sng" dirty="0">
              <a:solidFill>
                <a:srgbClr val="000066"/>
              </a:solidFill>
            </a:endParaRPr>
          </a:p>
          <a:p>
            <a:pPr algn="just" eaLnBrk="1" hangingPunct="1">
              <a:lnSpc>
                <a:spcPct val="110000"/>
              </a:lnSpc>
            </a:pPr>
            <a:r>
              <a:rPr lang="es-ES_tradnl" altLang="es-ES_tradnl" sz="2000" b="1" u="sng" dirty="0">
                <a:solidFill>
                  <a:srgbClr val="000066"/>
                </a:solidFill>
              </a:rPr>
              <a:t>PERFUSIÓN</a:t>
            </a:r>
            <a:r>
              <a:rPr lang="es-ES_tradnl" altLang="es-ES_tradnl" sz="2000" b="1" dirty="0">
                <a:solidFill>
                  <a:srgbClr val="000066"/>
                </a:solidFill>
              </a:rPr>
              <a:t>:</a:t>
            </a:r>
            <a:r>
              <a:rPr lang="es-ES_tradnl" altLang="es-ES_tradnl" sz="2000" dirty="0">
                <a:solidFill>
                  <a:srgbClr val="000066"/>
                </a:solidFill>
              </a:rPr>
              <a:t> Circulación de la sangre por el lecho capilar alveolar</a:t>
            </a:r>
          </a:p>
          <a:p>
            <a:pPr algn="just" eaLnBrk="1" hangingPunct="1">
              <a:lnSpc>
                <a:spcPct val="110000"/>
              </a:lnSpc>
            </a:pPr>
            <a:endParaRPr lang="es-ES_tradnl" altLang="es-ES_tradnl" sz="2000" b="1" u="sng" dirty="0">
              <a:solidFill>
                <a:srgbClr val="000066"/>
              </a:solidFill>
            </a:endParaRPr>
          </a:p>
          <a:p>
            <a:pPr algn="just" eaLnBrk="1" hangingPunct="1">
              <a:lnSpc>
                <a:spcPct val="110000"/>
              </a:lnSpc>
            </a:pPr>
            <a:r>
              <a:rPr lang="es-ES_tradnl" altLang="es-ES_tradnl" sz="2000" b="1" u="sng" dirty="0">
                <a:solidFill>
                  <a:srgbClr val="000066"/>
                </a:solidFill>
              </a:rPr>
              <a:t>DIFUSIÓN</a:t>
            </a:r>
            <a:r>
              <a:rPr lang="es-ES_tradnl" altLang="es-ES_tradnl" sz="2000" b="1" dirty="0">
                <a:solidFill>
                  <a:srgbClr val="000066"/>
                </a:solidFill>
              </a:rPr>
              <a:t>:</a:t>
            </a:r>
            <a:r>
              <a:rPr lang="es-ES_tradnl" altLang="es-ES_tradnl" sz="2000" dirty="0">
                <a:solidFill>
                  <a:srgbClr val="000066"/>
                </a:solidFill>
              </a:rPr>
              <a:t> Intercambio de O</a:t>
            </a:r>
            <a:r>
              <a:rPr lang="es-ES_tradnl" altLang="es-ES_tradnl" sz="2000" baseline="-25000" dirty="0">
                <a:solidFill>
                  <a:srgbClr val="000066"/>
                </a:solidFill>
              </a:rPr>
              <a:t>2</a:t>
            </a:r>
            <a:r>
              <a:rPr lang="es-ES_tradnl" altLang="es-ES_tradnl" sz="2000" dirty="0">
                <a:solidFill>
                  <a:srgbClr val="000066"/>
                </a:solidFill>
              </a:rPr>
              <a:t> y CO</a:t>
            </a:r>
            <a:r>
              <a:rPr lang="es-ES_tradnl" altLang="es-ES_tradnl" sz="2000" baseline="-25000" dirty="0">
                <a:solidFill>
                  <a:srgbClr val="000066"/>
                </a:solidFill>
              </a:rPr>
              <a:t>2</a:t>
            </a:r>
            <a:r>
              <a:rPr lang="es-ES_tradnl" altLang="es-ES_tradnl" sz="2000" dirty="0">
                <a:solidFill>
                  <a:srgbClr val="000066"/>
                </a:solidFill>
              </a:rPr>
              <a:t> entre el alveolo y los capilares</a:t>
            </a:r>
          </a:p>
          <a:p>
            <a:pPr algn="just" eaLnBrk="1" hangingPunct="1">
              <a:lnSpc>
                <a:spcPct val="110000"/>
              </a:lnSpc>
              <a:buFontTx/>
              <a:buNone/>
            </a:pPr>
            <a:endParaRPr lang="es-ES_tradnl" altLang="es-ES_tradnl" sz="2000" b="1" u="sng" dirty="0">
              <a:solidFill>
                <a:srgbClr val="000066"/>
              </a:solidFill>
            </a:endParaRPr>
          </a:p>
          <a:p>
            <a:pPr algn="just" eaLnBrk="1" hangingPunct="1">
              <a:lnSpc>
                <a:spcPct val="110000"/>
              </a:lnSpc>
            </a:pPr>
            <a:r>
              <a:rPr lang="es-ES_tradnl" altLang="es-ES_tradnl" sz="2000" b="1" u="sng" dirty="0">
                <a:solidFill>
                  <a:srgbClr val="000066"/>
                </a:solidFill>
              </a:rPr>
              <a:t>TRANSPORTE DE GASES</a:t>
            </a:r>
            <a:r>
              <a:rPr lang="es-ES_tradnl" altLang="es-ES_tradnl" sz="2000" b="1" dirty="0">
                <a:solidFill>
                  <a:srgbClr val="000066"/>
                </a:solidFill>
              </a:rPr>
              <a:t>:</a:t>
            </a:r>
            <a:r>
              <a:rPr lang="es-ES_tradnl" altLang="es-ES_tradnl" sz="2000" dirty="0">
                <a:solidFill>
                  <a:srgbClr val="000066"/>
                </a:solidFill>
              </a:rPr>
              <a:t> Transporte del O</a:t>
            </a:r>
            <a:r>
              <a:rPr lang="es-ES_tradnl" altLang="es-ES_tradnl" sz="2000" baseline="-25000" dirty="0">
                <a:solidFill>
                  <a:srgbClr val="000066"/>
                </a:solidFill>
              </a:rPr>
              <a:t>2</a:t>
            </a:r>
            <a:r>
              <a:rPr lang="es-ES_tradnl" altLang="es-ES_tradnl" sz="2000" dirty="0">
                <a:solidFill>
                  <a:srgbClr val="000066"/>
                </a:solidFill>
              </a:rPr>
              <a:t> en la sangre hasta los tejidos</a:t>
            </a:r>
          </a:p>
          <a:p>
            <a:pPr algn="just" eaLnBrk="1" hangingPunct="1">
              <a:lnSpc>
                <a:spcPct val="110000"/>
              </a:lnSpc>
            </a:pPr>
            <a:endParaRPr lang="es-ES_tradnl" altLang="es-ES_tradnl" sz="2000" b="1" u="sng" dirty="0">
              <a:solidFill>
                <a:srgbClr val="000066"/>
              </a:solidFill>
            </a:endParaRPr>
          </a:p>
          <a:p>
            <a:pPr algn="just" eaLnBrk="1" hangingPunct="1">
              <a:lnSpc>
                <a:spcPct val="110000"/>
              </a:lnSpc>
            </a:pPr>
            <a:r>
              <a:rPr lang="es-ES_tradnl" altLang="es-ES_tradnl" sz="2000" b="1" u="sng" dirty="0">
                <a:solidFill>
                  <a:srgbClr val="000066"/>
                </a:solidFill>
              </a:rPr>
              <a:t>CONTROL CENTRAL DE LA RESPIRACIÓN</a:t>
            </a:r>
            <a:r>
              <a:rPr lang="es-ES_tradnl" altLang="es-ES_tradnl" sz="2000" b="1" dirty="0">
                <a:solidFill>
                  <a:srgbClr val="000066"/>
                </a:solidFill>
              </a:rPr>
              <a:t>:</a:t>
            </a:r>
            <a:r>
              <a:rPr lang="es-ES_tradnl" altLang="es-ES_tradnl" sz="2000" dirty="0">
                <a:solidFill>
                  <a:srgbClr val="000066"/>
                </a:solidFill>
              </a:rPr>
              <a:t> Localizado en el bulbo raquídeo</a:t>
            </a:r>
            <a:endParaRPr lang="es-ES_tradnl" altLang="es-ES_tradnl" dirty="0">
              <a:solidFill>
                <a:srgbClr val="000066"/>
              </a:solidFill>
            </a:endParaRPr>
          </a:p>
        </p:txBody>
      </p:sp>
      <p:sp>
        <p:nvSpPr>
          <p:cNvPr id="8" name="Título 1"/>
          <p:cNvSpPr>
            <a:spLocks noGrp="1"/>
          </p:cNvSpPr>
          <p:nvPr>
            <p:ph type="title"/>
          </p:nvPr>
        </p:nvSpPr>
        <p:spPr>
          <a:xfrm>
            <a:off x="1847528" y="0"/>
            <a:ext cx="8820472" cy="908720"/>
          </a:xfrm>
        </p:spPr>
        <p:txBody>
          <a:bodyPr/>
          <a:lstStyle/>
          <a:p>
            <a:pPr eaLnBrk="1" hangingPunct="1">
              <a:defRPr/>
            </a:pPr>
            <a:r>
              <a:rPr lang="es-ES" sz="4000" dirty="0">
                <a:solidFill>
                  <a:srgbClr val="000090"/>
                </a:solidFill>
                <a:cs typeface="+mj-cs"/>
              </a:rPr>
              <a:t>Conceptos</a:t>
            </a:r>
          </a:p>
        </p:txBody>
      </p:sp>
    </p:spTree>
    <p:extLst>
      <p:ext uri="{BB962C8B-B14F-4D97-AF65-F5344CB8AC3E}">
        <p14:creationId xmlns:p14="http://schemas.microsoft.com/office/powerpoint/2010/main" val="23852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847528" y="3274"/>
            <a:ext cx="8820472" cy="850732"/>
          </a:xfrm>
        </p:spPr>
        <p:txBody>
          <a:bodyPr/>
          <a:lstStyle/>
          <a:p>
            <a:pPr eaLnBrk="1" hangingPunct="1">
              <a:defRPr/>
            </a:pPr>
            <a:r>
              <a:rPr lang="es-ES" sz="4000" dirty="0">
                <a:solidFill>
                  <a:srgbClr val="000090"/>
                </a:solidFill>
                <a:cs typeface="+mj-cs"/>
              </a:rPr>
              <a:t>Indicaciones del O</a:t>
            </a:r>
            <a:r>
              <a:rPr lang="es-ES" sz="4000" baseline="-25000" dirty="0">
                <a:solidFill>
                  <a:srgbClr val="000090"/>
                </a:solidFill>
                <a:cs typeface="+mj-cs"/>
              </a:rPr>
              <a:t>2</a:t>
            </a:r>
            <a:endParaRPr lang="es-ES" sz="4000" dirty="0">
              <a:solidFill>
                <a:srgbClr val="000090"/>
              </a:solidFill>
              <a:cs typeface="+mj-cs"/>
            </a:endParaRPr>
          </a:p>
        </p:txBody>
      </p:sp>
      <p:sp>
        <p:nvSpPr>
          <p:cNvPr id="12" name="Rectangle 3"/>
          <p:cNvSpPr txBox="1">
            <a:spLocks noChangeArrowheads="1"/>
          </p:cNvSpPr>
          <p:nvPr/>
        </p:nvSpPr>
        <p:spPr bwMode="auto">
          <a:xfrm>
            <a:off x="2351584" y="1731218"/>
            <a:ext cx="7488832" cy="4016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eaLnBrk="1" hangingPunct="1">
              <a:lnSpc>
                <a:spcPct val="80000"/>
              </a:lnSpc>
              <a:buNone/>
              <a:defRPr/>
            </a:pPr>
            <a:r>
              <a:rPr lang="es-ES" sz="2400" dirty="0">
                <a:ln w="11430"/>
                <a:solidFill>
                  <a:srgbClr val="000066"/>
                </a:solidFill>
                <a:effectLst>
                  <a:outerShdw blurRad="50800" dist="39000" dir="5460000" algn="tl">
                    <a:srgbClr val="000000">
                      <a:alpha val="38000"/>
                    </a:srgbClr>
                  </a:outerShdw>
                </a:effectLst>
                <a:latin typeface="+mj-lt"/>
                <a:cs typeface="Century Gothic"/>
              </a:rPr>
              <a:t>HIPOXEMIA DOCUMENTADA: PaO</a:t>
            </a:r>
            <a:r>
              <a:rPr lang="es-ES" sz="2400" baseline="-25000" dirty="0">
                <a:ln w="11430"/>
                <a:solidFill>
                  <a:srgbClr val="000066"/>
                </a:solidFill>
                <a:effectLst>
                  <a:outerShdw blurRad="50800" dist="39000" dir="5460000" algn="tl">
                    <a:srgbClr val="000000">
                      <a:alpha val="38000"/>
                    </a:srgbClr>
                  </a:outerShdw>
                </a:effectLst>
                <a:latin typeface="+mj-lt"/>
                <a:cs typeface="Century Gothic"/>
              </a:rPr>
              <a:t>2</a:t>
            </a:r>
            <a:r>
              <a:rPr lang="es-ES" sz="2400" dirty="0">
                <a:ln w="11430"/>
                <a:solidFill>
                  <a:srgbClr val="000066"/>
                </a:solidFill>
                <a:effectLst>
                  <a:outerShdw blurRad="50800" dist="39000" dir="5460000" algn="tl">
                    <a:srgbClr val="000000">
                      <a:alpha val="38000"/>
                    </a:srgbClr>
                  </a:outerShdw>
                </a:effectLst>
                <a:latin typeface="+mj-lt"/>
                <a:cs typeface="Century Gothic"/>
              </a:rPr>
              <a:t> &lt; 60 mm Hg</a:t>
            </a:r>
          </a:p>
        </p:txBody>
      </p:sp>
      <p:sp>
        <p:nvSpPr>
          <p:cNvPr id="13" name="Text Box 9"/>
          <p:cNvSpPr txBox="1">
            <a:spLocks noChangeArrowheads="1"/>
          </p:cNvSpPr>
          <p:nvPr/>
        </p:nvSpPr>
        <p:spPr bwMode="auto">
          <a:xfrm>
            <a:off x="2855914" y="2887664"/>
            <a:ext cx="705643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buFont typeface="Arial" charset="0"/>
              <a:buChar char="•"/>
            </a:pPr>
            <a:r>
              <a:rPr lang="es-ES" altLang="es-ES_tradnl" sz="2000" b="1">
                <a:solidFill>
                  <a:srgbClr val="000066"/>
                </a:solidFill>
                <a:effectLst>
                  <a:outerShdw blurRad="38100" dist="38100" dir="2700000" algn="tl">
                    <a:srgbClr val="C0C0C0"/>
                  </a:outerShdw>
                </a:effectLst>
              </a:rPr>
              <a:t>HIPOVOLEMIA Y SHOCK</a:t>
            </a:r>
          </a:p>
        </p:txBody>
      </p:sp>
      <p:sp>
        <p:nvSpPr>
          <p:cNvPr id="14" name="Text Box 4"/>
          <p:cNvSpPr txBox="1">
            <a:spLocks noChangeArrowheads="1"/>
          </p:cNvSpPr>
          <p:nvPr/>
        </p:nvSpPr>
        <p:spPr bwMode="auto">
          <a:xfrm>
            <a:off x="2862264" y="2355851"/>
            <a:ext cx="7121525"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10000"/>
              </a:lnSpc>
              <a:buFont typeface="Arial" charset="0"/>
              <a:buChar char="•"/>
            </a:pPr>
            <a:r>
              <a:rPr lang="es-ES" altLang="es-ES_tradnl" sz="2000" b="1" dirty="0">
                <a:solidFill>
                  <a:srgbClr val="000066"/>
                </a:solidFill>
                <a:effectLst>
                  <a:outerShdw blurRad="38100" dist="38100" dir="2700000" algn="tl">
                    <a:srgbClr val="C0C0C0"/>
                  </a:outerShdw>
                </a:effectLst>
              </a:rPr>
              <a:t>SpO</a:t>
            </a:r>
            <a:r>
              <a:rPr lang="es-ES" altLang="es-ES_tradnl" sz="2000" b="1" baseline="-25000" dirty="0">
                <a:solidFill>
                  <a:srgbClr val="000066"/>
                </a:solidFill>
                <a:effectLst>
                  <a:outerShdw blurRad="38100" dist="38100" dir="2700000" algn="tl">
                    <a:srgbClr val="C0C0C0"/>
                  </a:outerShdw>
                </a:effectLst>
              </a:rPr>
              <a:t>2</a:t>
            </a:r>
            <a:r>
              <a:rPr lang="es-ES" altLang="es-ES_tradnl" sz="2000" b="1" dirty="0">
                <a:solidFill>
                  <a:srgbClr val="000066"/>
                </a:solidFill>
                <a:effectLst>
                  <a:outerShdw blurRad="38100" dist="38100" dir="2700000" algn="tl">
                    <a:srgbClr val="C0C0C0"/>
                  </a:outerShdw>
                </a:effectLst>
              </a:rPr>
              <a:t> &lt; 90% </a:t>
            </a:r>
          </a:p>
        </p:txBody>
      </p:sp>
      <p:sp>
        <p:nvSpPr>
          <p:cNvPr id="15" name="Text Box 5"/>
          <p:cNvSpPr txBox="1">
            <a:spLocks noChangeArrowheads="1"/>
          </p:cNvSpPr>
          <p:nvPr/>
        </p:nvSpPr>
        <p:spPr bwMode="auto">
          <a:xfrm>
            <a:off x="2855914" y="3357564"/>
            <a:ext cx="7056437"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10000"/>
              </a:lnSpc>
              <a:buFont typeface="Arial" charset="0"/>
              <a:buChar char="•"/>
            </a:pPr>
            <a:r>
              <a:rPr lang="es-ES" altLang="es-ES_tradnl" sz="2000" b="1">
                <a:solidFill>
                  <a:srgbClr val="000066"/>
                </a:solidFill>
                <a:effectLst>
                  <a:outerShdw blurRad="38100" dist="38100" dir="2700000" algn="tl">
                    <a:srgbClr val="C0C0C0"/>
                  </a:outerShdw>
                </a:effectLst>
              </a:rPr>
              <a:t>TRAUMATISMO SEVERO</a:t>
            </a:r>
          </a:p>
        </p:txBody>
      </p:sp>
      <p:sp>
        <p:nvSpPr>
          <p:cNvPr id="16" name="Text Box 6"/>
          <p:cNvSpPr txBox="1">
            <a:spLocks noChangeArrowheads="1"/>
          </p:cNvSpPr>
          <p:nvPr/>
        </p:nvSpPr>
        <p:spPr bwMode="auto">
          <a:xfrm>
            <a:off x="2855913" y="3860801"/>
            <a:ext cx="698500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10000"/>
              </a:lnSpc>
              <a:buFont typeface="Arial" charset="0"/>
              <a:buChar char="•"/>
            </a:pPr>
            <a:r>
              <a:rPr lang="es-ES" altLang="es-ES_tradnl" sz="2000" b="1">
                <a:solidFill>
                  <a:srgbClr val="000066"/>
                </a:solidFill>
                <a:effectLst>
                  <a:outerShdw blurRad="38100" dist="38100" dir="2700000" algn="tl">
                    <a:srgbClr val="C0C0C0"/>
                  </a:outerShdw>
                </a:effectLst>
              </a:rPr>
              <a:t>INFARTO AGUDO MIOCARDIO/ANGINA INESTABLE</a:t>
            </a:r>
          </a:p>
        </p:txBody>
      </p:sp>
      <p:sp>
        <p:nvSpPr>
          <p:cNvPr id="17" name="Text Box 7"/>
          <p:cNvSpPr txBox="1">
            <a:spLocks noChangeArrowheads="1"/>
          </p:cNvSpPr>
          <p:nvPr/>
        </p:nvSpPr>
        <p:spPr bwMode="auto">
          <a:xfrm>
            <a:off x="2871788" y="4376739"/>
            <a:ext cx="7040562"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buFont typeface="Arial" charset="0"/>
              <a:buChar char="•"/>
            </a:pPr>
            <a:r>
              <a:rPr lang="es-ES" altLang="es-ES_tradnl" sz="2000" b="1">
                <a:solidFill>
                  <a:srgbClr val="000066"/>
                </a:solidFill>
                <a:effectLst>
                  <a:outerShdw blurRad="38100" dist="38100" dir="2700000" algn="tl">
                    <a:srgbClr val="C0C0C0"/>
                  </a:outerShdw>
                </a:effectLst>
              </a:rPr>
              <a:t>TERAPIA A CORTO PLAZO O INTERVENCIÓN QUIRURGICA: </a:t>
            </a:r>
            <a:r>
              <a:rPr lang="es-ES" altLang="es-ES_tradnl" sz="2000">
                <a:solidFill>
                  <a:srgbClr val="000066"/>
                </a:solidFill>
                <a:effectLst>
                  <a:outerShdw blurRad="38100" dist="38100" dir="2700000" algn="tl">
                    <a:srgbClr val="C0C0C0"/>
                  </a:outerShdw>
                </a:effectLst>
              </a:rPr>
              <a:t>Recuperación postanestésica</a:t>
            </a:r>
          </a:p>
        </p:txBody>
      </p:sp>
      <p:sp>
        <p:nvSpPr>
          <p:cNvPr id="18" name="Text Box 8"/>
          <p:cNvSpPr txBox="1">
            <a:spLocks noChangeArrowheads="1"/>
          </p:cNvSpPr>
          <p:nvPr/>
        </p:nvSpPr>
        <p:spPr bwMode="auto">
          <a:xfrm>
            <a:off x="2854326" y="5168901"/>
            <a:ext cx="7129463"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buFont typeface="Arial" charset="0"/>
              <a:buChar char="•"/>
            </a:pPr>
            <a:r>
              <a:rPr lang="es-ES" altLang="es-ES_tradnl" sz="2000" b="1" dirty="0">
                <a:solidFill>
                  <a:srgbClr val="000066"/>
                </a:solidFill>
                <a:effectLst>
                  <a:outerShdw blurRad="38100" dist="38100" dir="2700000" algn="tl">
                    <a:srgbClr val="C0C0C0"/>
                  </a:outerShdw>
                </a:effectLst>
              </a:rPr>
              <a:t>DISMINUCIÓN DE LA HEMOGLOBINA O ALTERACIÓN QUÍMICA DE LA MOLÉCULA</a:t>
            </a:r>
          </a:p>
        </p:txBody>
      </p:sp>
    </p:spTree>
    <p:extLst>
      <p:ext uri="{BB962C8B-B14F-4D97-AF65-F5344CB8AC3E}">
        <p14:creationId xmlns:p14="http://schemas.microsoft.com/office/powerpoint/2010/main" val="1267121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0-#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0-#ppt_w/2"/>
                                          </p:val>
                                        </p:tav>
                                        <p:tav tm="100000">
                                          <p:val>
                                            <p:strVal val="#ppt_x"/>
                                          </p:val>
                                        </p:tav>
                                      </p:tavLst>
                                    </p:anim>
                                    <p:anim calcmode="lin" valueType="num">
                                      <p:cBhvr additive="base">
                                        <p:cTn id="3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775520" y="0"/>
            <a:ext cx="8892480" cy="908720"/>
          </a:xfrm>
        </p:spPr>
        <p:txBody>
          <a:bodyPr/>
          <a:lstStyle/>
          <a:p>
            <a:pPr eaLnBrk="1" hangingPunct="1"/>
            <a:br>
              <a:rPr lang="es-CO" altLang="es-ES_tradnl" sz="3600" dirty="0">
                <a:solidFill>
                  <a:srgbClr val="000090"/>
                </a:solidFill>
              </a:rPr>
            </a:br>
            <a:r>
              <a:rPr lang="es-ES_tradnl" altLang="es-ES_tradnl" sz="4000" dirty="0">
                <a:solidFill>
                  <a:srgbClr val="000090"/>
                </a:solidFill>
              </a:rPr>
              <a:t>Hipoxia: signos y síntomas</a:t>
            </a:r>
            <a:br>
              <a:rPr lang="es-ES" altLang="es-ES_tradnl" sz="4000" dirty="0">
                <a:solidFill>
                  <a:srgbClr val="000090"/>
                </a:solidFill>
              </a:rPr>
            </a:br>
            <a:endParaRPr lang="es-ES" altLang="es-ES_tradnl" sz="4000" dirty="0">
              <a:solidFill>
                <a:srgbClr val="000090"/>
              </a:solidFill>
            </a:endParaRPr>
          </a:p>
        </p:txBody>
      </p:sp>
      <p:sp>
        <p:nvSpPr>
          <p:cNvPr id="6" name="Rectangle 3"/>
          <p:cNvSpPr txBox="1">
            <a:spLocks noChangeArrowheads="1"/>
          </p:cNvSpPr>
          <p:nvPr/>
        </p:nvSpPr>
        <p:spPr bwMode="auto">
          <a:xfrm>
            <a:off x="2566989" y="1727200"/>
            <a:ext cx="7812087" cy="51577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80000"/>
              </a:lnSpc>
              <a:spcBef>
                <a:spcPct val="20000"/>
              </a:spcBef>
              <a:buFontTx/>
              <a:buChar char="•"/>
            </a:pPr>
            <a:r>
              <a:rPr lang="es-ES_tradnl" altLang="es-ES_tradnl" dirty="0">
                <a:solidFill>
                  <a:srgbClr val="000066"/>
                </a:solidFill>
                <a:latin typeface="+mj-lt"/>
              </a:rPr>
              <a:t>Taquicardia, taquipnea, bradicardia, bradipnea. Hipertensión, </a:t>
            </a:r>
            <a:r>
              <a:rPr lang="es-ES_tradnl" altLang="es-ES_tradnl" dirty="0" err="1">
                <a:solidFill>
                  <a:srgbClr val="000066"/>
                </a:solidFill>
                <a:latin typeface="+mj-lt"/>
              </a:rPr>
              <a:t>asterixis</a:t>
            </a:r>
            <a:endParaRPr lang="es-ES_tradnl" altLang="es-ES_tradnl" dirty="0">
              <a:solidFill>
                <a:srgbClr val="000066"/>
              </a:solidFill>
              <a:latin typeface="+mj-lt"/>
            </a:endParaRPr>
          </a:p>
          <a:p>
            <a:pPr eaLnBrk="1" hangingPunct="1">
              <a:lnSpc>
                <a:spcPct val="110000"/>
              </a:lnSpc>
              <a:spcBef>
                <a:spcPct val="20000"/>
              </a:spcBef>
              <a:buFontTx/>
              <a:buChar char="•"/>
            </a:pPr>
            <a:r>
              <a:rPr lang="es-ES_tradnl" altLang="es-ES_tradnl" dirty="0">
                <a:solidFill>
                  <a:srgbClr val="000066"/>
                </a:solidFill>
                <a:latin typeface="+mj-lt"/>
              </a:rPr>
              <a:t>Aleteo nasal, quejido, retracciones, respiración paradójica</a:t>
            </a:r>
          </a:p>
          <a:p>
            <a:pPr eaLnBrk="1" hangingPunct="1">
              <a:lnSpc>
                <a:spcPct val="110000"/>
              </a:lnSpc>
              <a:spcBef>
                <a:spcPct val="20000"/>
              </a:spcBef>
              <a:buFontTx/>
              <a:buChar char="•"/>
            </a:pPr>
            <a:r>
              <a:rPr lang="es-ES_tradnl" altLang="es-ES_tradnl" dirty="0">
                <a:solidFill>
                  <a:srgbClr val="000066"/>
                </a:solidFill>
                <a:latin typeface="+mj-lt"/>
              </a:rPr>
              <a:t>Cefalea, náuseas</a:t>
            </a:r>
          </a:p>
          <a:p>
            <a:pPr eaLnBrk="1" hangingPunct="1">
              <a:lnSpc>
                <a:spcPct val="110000"/>
              </a:lnSpc>
              <a:spcBef>
                <a:spcPct val="20000"/>
              </a:spcBef>
              <a:buFontTx/>
              <a:buChar char="•"/>
            </a:pPr>
            <a:r>
              <a:rPr lang="es-ES_tradnl" altLang="es-ES_tradnl" dirty="0">
                <a:solidFill>
                  <a:srgbClr val="000066"/>
                </a:solidFill>
                <a:latin typeface="+mj-lt"/>
              </a:rPr>
              <a:t>Irritabilidad, confusión, agitación somnolencia, flacidez</a:t>
            </a:r>
          </a:p>
          <a:p>
            <a:pPr eaLnBrk="1" hangingPunct="1">
              <a:lnSpc>
                <a:spcPct val="80000"/>
              </a:lnSpc>
              <a:spcBef>
                <a:spcPct val="20000"/>
              </a:spcBef>
              <a:buFontTx/>
              <a:buChar char="•"/>
            </a:pPr>
            <a:r>
              <a:rPr lang="es-ES_tradnl" altLang="es-ES_tradnl" dirty="0">
                <a:solidFill>
                  <a:srgbClr val="000066"/>
                </a:solidFill>
                <a:latin typeface="+mj-lt"/>
              </a:rPr>
              <a:t>Cianosis:</a:t>
            </a:r>
          </a:p>
          <a:p>
            <a:pPr eaLnBrk="1" hangingPunct="1">
              <a:lnSpc>
                <a:spcPct val="80000"/>
              </a:lnSpc>
              <a:spcBef>
                <a:spcPct val="20000"/>
              </a:spcBef>
            </a:pPr>
            <a:r>
              <a:rPr lang="es-ES_tradnl" altLang="es-ES_tradnl" dirty="0">
                <a:solidFill>
                  <a:srgbClr val="000066"/>
                </a:solidFill>
                <a:latin typeface="+mj-lt"/>
              </a:rPr>
              <a:t>                       -Periférica</a:t>
            </a:r>
          </a:p>
          <a:p>
            <a:pPr eaLnBrk="1" hangingPunct="1">
              <a:lnSpc>
                <a:spcPct val="80000"/>
              </a:lnSpc>
              <a:spcBef>
                <a:spcPct val="20000"/>
              </a:spcBef>
            </a:pPr>
            <a:r>
              <a:rPr lang="es-ES_tradnl" altLang="es-ES_tradnl" dirty="0">
                <a:solidFill>
                  <a:srgbClr val="000066"/>
                </a:solidFill>
                <a:latin typeface="+mj-lt"/>
              </a:rPr>
              <a:t>                       -Central</a:t>
            </a:r>
            <a:endParaRPr lang="es-ES" altLang="es-ES_tradnl" dirty="0">
              <a:solidFill>
                <a:srgbClr val="000066"/>
              </a:solidFill>
              <a:latin typeface="+mj-lt"/>
            </a:endParaRPr>
          </a:p>
        </p:txBody>
      </p:sp>
    </p:spTree>
    <p:extLst>
      <p:ext uri="{BB962C8B-B14F-4D97-AF65-F5344CB8AC3E}">
        <p14:creationId xmlns:p14="http://schemas.microsoft.com/office/powerpoint/2010/main" val="50350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847528" y="0"/>
            <a:ext cx="8820472" cy="908720"/>
          </a:xfrm>
        </p:spPr>
        <p:txBody>
          <a:bodyPr/>
          <a:lstStyle/>
          <a:p>
            <a:pPr eaLnBrk="1" hangingPunct="1">
              <a:defRPr/>
            </a:pPr>
            <a:r>
              <a:rPr lang="es-ES" sz="4000" dirty="0">
                <a:solidFill>
                  <a:srgbClr val="000090"/>
                </a:solidFill>
                <a:cs typeface="Century Gothic"/>
              </a:rPr>
              <a:t>Otras indicaciones del O</a:t>
            </a:r>
            <a:r>
              <a:rPr lang="es-ES" sz="4000" baseline="-25000" dirty="0">
                <a:solidFill>
                  <a:srgbClr val="000090"/>
                </a:solidFill>
                <a:cs typeface="Century Gothic"/>
              </a:rPr>
              <a:t>2</a:t>
            </a:r>
            <a:endParaRPr lang="es-ES" sz="4000" dirty="0">
              <a:solidFill>
                <a:srgbClr val="000090"/>
              </a:solidFill>
              <a:cs typeface="Century Gothic"/>
            </a:endParaRPr>
          </a:p>
        </p:txBody>
      </p:sp>
      <p:sp>
        <p:nvSpPr>
          <p:cNvPr id="6" name="Text Box 4"/>
          <p:cNvSpPr txBox="1">
            <a:spLocks noChangeArrowheads="1"/>
          </p:cNvSpPr>
          <p:nvPr/>
        </p:nvSpPr>
        <p:spPr bwMode="auto">
          <a:xfrm>
            <a:off x="2173289" y="1700214"/>
            <a:ext cx="7883525"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buFont typeface="Arial" charset="0"/>
              <a:buChar char="•"/>
            </a:pPr>
            <a:r>
              <a:rPr lang="es-ES" altLang="es-ES_tradnl" sz="2000" b="1" u="sng" dirty="0">
                <a:solidFill>
                  <a:srgbClr val="000066"/>
                </a:solidFill>
                <a:effectLst>
                  <a:outerShdw blurRad="38100" dist="38100" dir="2700000" algn="tl">
                    <a:srgbClr val="C0C0C0"/>
                  </a:outerShdw>
                </a:effectLst>
                <a:latin typeface="+mj-lt"/>
              </a:rPr>
              <a:t>HIPOVENTILACIÓN ALVEOLAR:</a:t>
            </a:r>
            <a:r>
              <a:rPr lang="es-ES" altLang="es-ES_tradnl" sz="2000" b="1" dirty="0">
                <a:solidFill>
                  <a:srgbClr val="000066"/>
                </a:solidFill>
                <a:effectLst>
                  <a:outerShdw blurRad="38100" dist="38100" dir="2700000" algn="tl">
                    <a:srgbClr val="C0C0C0"/>
                  </a:outerShdw>
                </a:effectLst>
                <a:latin typeface="+mj-lt"/>
              </a:rPr>
              <a:t> </a:t>
            </a:r>
            <a:r>
              <a:rPr lang="es-ES" altLang="es-ES_tradnl" sz="2000" dirty="0">
                <a:solidFill>
                  <a:srgbClr val="000066"/>
                </a:solidFill>
                <a:effectLst>
                  <a:outerShdw blurRad="38100" dist="38100" dir="2700000" algn="tl">
                    <a:srgbClr val="C0C0C0"/>
                  </a:outerShdw>
                </a:effectLst>
                <a:latin typeface="+mj-lt"/>
              </a:rPr>
              <a:t>INTOXICACIONES, ENF. NEUROMUSCULARES, COMA, OCFA SEVERA, APNEA SUEÑO</a:t>
            </a:r>
          </a:p>
        </p:txBody>
      </p:sp>
      <p:sp>
        <p:nvSpPr>
          <p:cNvPr id="7" name="Text Box 5"/>
          <p:cNvSpPr txBox="1">
            <a:spLocks noChangeArrowheads="1"/>
          </p:cNvSpPr>
          <p:nvPr/>
        </p:nvSpPr>
        <p:spPr bwMode="auto">
          <a:xfrm>
            <a:off x="2208214" y="2708276"/>
            <a:ext cx="7848599"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buFont typeface="Arial" charset="0"/>
              <a:buChar char="•"/>
            </a:pPr>
            <a:r>
              <a:rPr lang="es-ES" altLang="es-ES_tradnl" sz="2000" b="1" u="sng" dirty="0">
                <a:solidFill>
                  <a:srgbClr val="000066"/>
                </a:solidFill>
                <a:effectLst>
                  <a:outerShdw blurRad="38100" dist="38100" dir="2700000" algn="tl">
                    <a:srgbClr val="C0C0C0"/>
                  </a:outerShdw>
                </a:effectLst>
                <a:latin typeface="+mn-lt"/>
              </a:rPr>
              <a:t>ALTERACIÓN DE LA RELACIÓN VENTILACIÓN/PERFUSIÓN: </a:t>
            </a:r>
          </a:p>
          <a:p>
            <a:r>
              <a:rPr lang="es-ES" altLang="es-ES_tradnl" sz="2000" dirty="0">
                <a:solidFill>
                  <a:srgbClr val="000066"/>
                </a:solidFill>
                <a:effectLst>
                  <a:outerShdw blurRad="38100" dist="38100" dir="2700000" algn="tl">
                    <a:srgbClr val="C0C0C0"/>
                  </a:outerShdw>
                </a:effectLst>
                <a:latin typeface="+mn-lt"/>
              </a:rPr>
              <a:t>     ASMA, NEUMONIA, ATELECTASIA, BRONQUITIS, ENFISEMA</a:t>
            </a:r>
          </a:p>
        </p:txBody>
      </p:sp>
      <p:sp>
        <p:nvSpPr>
          <p:cNvPr id="9" name="Text Box 6"/>
          <p:cNvSpPr txBox="1">
            <a:spLocks noChangeArrowheads="1"/>
          </p:cNvSpPr>
          <p:nvPr/>
        </p:nvSpPr>
        <p:spPr bwMode="auto">
          <a:xfrm>
            <a:off x="2266951" y="3616326"/>
            <a:ext cx="778986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80000"/>
              </a:lnSpc>
              <a:buFont typeface="Arial" charset="0"/>
              <a:buChar char="•"/>
            </a:pPr>
            <a:r>
              <a:rPr lang="es-ES" altLang="es-ES_tradnl" sz="2000" b="1" u="sng" dirty="0">
                <a:solidFill>
                  <a:srgbClr val="000066"/>
                </a:solidFill>
                <a:effectLst>
                  <a:outerShdw blurRad="38100" dist="38100" dir="2700000" algn="tl">
                    <a:srgbClr val="C0C0C0"/>
                  </a:outerShdw>
                </a:effectLst>
                <a:latin typeface="Century Gothic" charset="0"/>
              </a:rPr>
              <a:t>TRANSTORNOS EN LA DIFUSIÓN</a:t>
            </a:r>
            <a:r>
              <a:rPr lang="es-ES" altLang="es-ES_tradnl" sz="2000" b="1" dirty="0">
                <a:solidFill>
                  <a:srgbClr val="000066"/>
                </a:solidFill>
                <a:effectLst>
                  <a:outerShdw blurRad="38100" dist="38100" dir="2700000" algn="tl">
                    <a:srgbClr val="C0C0C0"/>
                  </a:outerShdw>
                </a:effectLst>
                <a:latin typeface="Century Gothic" charset="0"/>
              </a:rPr>
              <a:t>: </a:t>
            </a:r>
            <a:r>
              <a:rPr lang="es-ES" altLang="es-ES_tradnl" sz="2000" dirty="0">
                <a:solidFill>
                  <a:srgbClr val="000066"/>
                </a:solidFill>
                <a:effectLst>
                  <a:outerShdw blurRad="38100" dist="38100" dir="2700000" algn="tl">
                    <a:srgbClr val="C0C0C0"/>
                  </a:outerShdw>
                </a:effectLst>
                <a:latin typeface="Century Gothic" charset="0"/>
              </a:rPr>
              <a:t>EAP</a:t>
            </a:r>
            <a:r>
              <a:rPr lang="es-ES" altLang="es-ES_tradnl" sz="2000" b="1" dirty="0">
                <a:solidFill>
                  <a:srgbClr val="000066"/>
                </a:solidFill>
                <a:effectLst>
                  <a:outerShdw blurRad="38100" dist="38100" dir="2700000" algn="tl">
                    <a:srgbClr val="C0C0C0"/>
                  </a:outerShdw>
                </a:effectLst>
                <a:latin typeface="Century Gothic" charset="0"/>
              </a:rPr>
              <a:t> </a:t>
            </a:r>
          </a:p>
        </p:txBody>
      </p:sp>
      <p:sp>
        <p:nvSpPr>
          <p:cNvPr id="10" name="Text Box 8"/>
          <p:cNvSpPr txBox="1">
            <a:spLocks noChangeArrowheads="1"/>
          </p:cNvSpPr>
          <p:nvPr/>
        </p:nvSpPr>
        <p:spPr bwMode="auto">
          <a:xfrm>
            <a:off x="2208213" y="4424364"/>
            <a:ext cx="7848600" cy="800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230000"/>
              </a:lnSpc>
              <a:buFont typeface="Arial" charset="0"/>
              <a:buChar char="•"/>
            </a:pPr>
            <a:r>
              <a:rPr lang="es-ES" altLang="es-ES_tradnl" sz="2000" b="1" u="sng">
                <a:solidFill>
                  <a:srgbClr val="000066"/>
                </a:solidFill>
                <a:effectLst>
                  <a:outerShdw blurRad="38100" dist="38100" dir="2700000" algn="tl">
                    <a:srgbClr val="C0C0C0"/>
                  </a:outerShdw>
                </a:effectLst>
                <a:latin typeface="Century Gothic" charset="0"/>
              </a:rPr>
              <a:t>DESCENSO DEL GASTO CARDIACO</a:t>
            </a:r>
          </a:p>
        </p:txBody>
      </p:sp>
      <p:sp>
        <p:nvSpPr>
          <p:cNvPr id="11" name="Text Box 7"/>
          <p:cNvSpPr txBox="1">
            <a:spLocks noChangeArrowheads="1"/>
          </p:cNvSpPr>
          <p:nvPr/>
        </p:nvSpPr>
        <p:spPr bwMode="auto">
          <a:xfrm>
            <a:off x="2208214" y="5407026"/>
            <a:ext cx="781208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240000"/>
              </a:lnSpc>
              <a:buFont typeface="Arial" charset="0"/>
              <a:buChar char="•"/>
            </a:pPr>
            <a:r>
              <a:rPr lang="es-ES" altLang="es-ES_tradnl" sz="2000" b="1" u="sng">
                <a:solidFill>
                  <a:srgbClr val="000066"/>
                </a:solidFill>
                <a:effectLst>
                  <a:outerShdw blurRad="38100" dist="38100" dir="2700000" algn="tl">
                    <a:srgbClr val="C0C0C0"/>
                  </a:outerShdw>
                </a:effectLst>
                <a:latin typeface="Century Gothic" charset="0"/>
              </a:rPr>
              <a:t>AUMENTO DEL SHUNT INTRAPULMONAR</a:t>
            </a:r>
            <a:r>
              <a:rPr lang="es-ES" altLang="es-ES_tradnl" sz="2000" b="1">
                <a:solidFill>
                  <a:srgbClr val="000066"/>
                </a:solidFill>
                <a:effectLst>
                  <a:outerShdw blurRad="38100" dist="38100" dir="2700000" algn="tl">
                    <a:srgbClr val="C0C0C0"/>
                  </a:outerShdw>
                </a:effectLst>
                <a:latin typeface="Century Gothic" charset="0"/>
              </a:rPr>
              <a:t>: </a:t>
            </a:r>
            <a:r>
              <a:rPr lang="es-ES" altLang="es-ES_tradnl" sz="2000">
                <a:solidFill>
                  <a:srgbClr val="000066"/>
                </a:solidFill>
                <a:effectLst>
                  <a:outerShdw blurRad="38100" dist="38100" dir="2700000" algn="tl">
                    <a:srgbClr val="C0C0C0"/>
                  </a:outerShdw>
                </a:effectLst>
                <a:latin typeface="Century Gothic" charset="0"/>
              </a:rPr>
              <a:t>SDRA</a:t>
            </a:r>
          </a:p>
        </p:txBody>
      </p:sp>
    </p:spTree>
    <p:extLst>
      <p:ext uri="{BB962C8B-B14F-4D97-AF65-F5344CB8AC3E}">
        <p14:creationId xmlns:p14="http://schemas.microsoft.com/office/powerpoint/2010/main" val="925701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0-#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4352</Words>
  <Application>Microsoft Macintosh PowerPoint</Application>
  <PresentationFormat>Panorámica</PresentationFormat>
  <Paragraphs>458</Paragraphs>
  <Slides>37</Slides>
  <Notes>33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Century Gothic</vt:lpstr>
      <vt:lpstr>Times New Roman</vt:lpstr>
      <vt:lpstr>Diseño predeterminado</vt:lpstr>
      <vt:lpstr>Nociones básicas en oxigenoterapia</vt:lpstr>
      <vt:lpstr>Objetivos</vt:lpstr>
      <vt:lpstr>¿Qué es el oxígeno?</vt:lpstr>
      <vt:lpstr>Oxigenoterapia</vt:lpstr>
      <vt:lpstr>Objetivos de la oxigenoterapia</vt:lpstr>
      <vt:lpstr>Conceptos</vt:lpstr>
      <vt:lpstr>Indicaciones del O2</vt:lpstr>
      <vt:lpstr> Hipoxia: signos y síntomas </vt:lpstr>
      <vt:lpstr>Otras indicaciones del O2</vt:lpstr>
      <vt:lpstr>Toxicidad del O2</vt:lpstr>
      <vt:lpstr>Precauciones al administrar O2</vt:lpstr>
      <vt:lpstr> Riesgos en la manipulación de oxígeno medicinal </vt:lpstr>
      <vt:lpstr> Concepto de hipoxemia e hipoxia </vt:lpstr>
      <vt:lpstr>Consumo de O2</vt:lpstr>
      <vt:lpstr> Tolerancia a la falta de O2</vt:lpstr>
      <vt:lpstr> Presión arterial de O2 según edad</vt:lpstr>
      <vt:lpstr> Transporte de O2</vt:lpstr>
      <vt:lpstr> Transporte de O2</vt:lpstr>
      <vt:lpstr> Transporte de O2</vt:lpstr>
      <vt:lpstr> Material para la administración de O2</vt:lpstr>
      <vt:lpstr>Presentación de PowerPoint</vt:lpstr>
      <vt:lpstr>Humidificadores</vt:lpstr>
      <vt:lpstr>Sistemas administración O2</vt:lpstr>
      <vt:lpstr>Sistemas administración O2</vt:lpstr>
      <vt:lpstr>Relación FiO2/Flujo (Ventimask)</vt:lpstr>
      <vt:lpstr>  Concentración de O2 administrado por gafas nasales</vt:lpstr>
      <vt:lpstr>Concentración de O2 por mascarilla simple</vt:lpstr>
      <vt:lpstr>Mascarillas con reservorio</vt:lpstr>
      <vt:lpstr> Mascarillas para nebulización </vt:lpstr>
      <vt:lpstr>Unidad de reanimación bolsa-mascarilla</vt:lpstr>
      <vt:lpstr> Control eficacia oxigenoterapia</vt:lpstr>
      <vt:lpstr>Gasometría arterial</vt:lpstr>
      <vt:lpstr>Pulsioximetria</vt:lpstr>
      <vt:lpstr> </vt:lpstr>
      <vt:lpstr>Inconvenientes de la pulsioximetria</vt:lpstr>
      <vt:lpstr> </vt:lpstr>
      <vt:lpstr>Gracias por la atención prestada</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jaminaya</dc:creator>
  <cp:lastModifiedBy>Gonzalo Sempere</cp:lastModifiedBy>
  <cp:revision>56</cp:revision>
  <dcterms:created xsi:type="dcterms:W3CDTF">2015-04-17T15:59:50Z</dcterms:created>
  <dcterms:modified xsi:type="dcterms:W3CDTF">2019-04-16T18:05:45Z</dcterms:modified>
</cp:coreProperties>
</file>