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1" r:id="rId2"/>
    <p:sldId id="304" r:id="rId3"/>
    <p:sldId id="306" r:id="rId4"/>
    <p:sldId id="307" r:id="rId5"/>
    <p:sldId id="308" r:id="rId6"/>
    <p:sldId id="309" r:id="rId7"/>
    <p:sldId id="310" r:id="rId8"/>
    <p:sldId id="365" r:id="rId9"/>
    <p:sldId id="362" r:id="rId10"/>
    <p:sldId id="374" r:id="rId11"/>
    <p:sldId id="363" r:id="rId12"/>
    <p:sldId id="364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259" r:id="rId21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BTDOzu2qKjyVitNU6DozLA==" hashData="l0U5BwPJUdVhUPLeqmGssYLOGGDff7bRy2DqDYgXqqPGNEZ+IepGu3irshhkSz9kMiZe+ZzrnvtYIdLpW7zj+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/>
    <p:restoredTop sz="86551" autoAdjust="0"/>
  </p:normalViewPr>
  <p:slideViewPr>
    <p:cSldViewPr>
      <p:cViewPr varScale="1">
        <p:scale>
          <a:sx n="108" d="100"/>
          <a:sy n="108" d="100"/>
        </p:scale>
        <p:origin x="78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977370-89B7-5244-9679-637862EA6D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BEE569-B367-A74F-8876-ED2095FC08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D27A2-DCDF-2D4D-A43C-EEC7062BADBE}" type="datetimeFigureOut">
              <a:rPr lang="es-ES" smtClean="0"/>
              <a:t>14/9/22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C0A83F-B8F6-064F-BBAD-DBEC6005D9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72E681-DF8F-C646-840B-660D0850C1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F85F-A316-3844-8A5B-1ECBB76DBE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6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E5848C-59EF-4C8F-84A9-7D37A3C354B5}" type="datetimeFigureOut">
              <a:rPr lang="es-ES"/>
              <a:pPr>
                <a:defRPr/>
              </a:pPr>
              <a:t>14/9/22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E3CC82-B0CE-4EE6-B3B1-1AB44661E7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9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66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1B05422-912E-7344-A8D8-29DCF7CBDC4A}" type="slidenum">
              <a:rPr lang="es-ES" altLang="es-ES_tradnl" sz="1200"/>
              <a:pPr eaLnBrk="1" hangingPunct="1"/>
              <a:t>2</a:t>
            </a:fld>
            <a:endParaRPr lang="es-ES" altLang="es-ES_tradnl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s-ES_tradnl" altLang="es-ES_tradnl" dirty="0">
                <a:ea typeface="ＭＳ Ｐゴシック" charset="-128"/>
              </a:rPr>
              <a:t>Objetivo VMNI: Corregir intercambio de gases, proporcionar descanso musculatura respiratoria mientras tratamiento farmacológico corrige causa subyacente</a:t>
            </a:r>
          </a:p>
          <a:p>
            <a:r>
              <a:rPr lang="es-ES_tradnl" altLang="es-ES_tradnl" dirty="0">
                <a:ea typeface="ＭＳ Ｐゴシック" charset="-128"/>
              </a:rPr>
              <a:t>Complicaciones: </a:t>
            </a:r>
          </a:p>
          <a:p>
            <a:r>
              <a:rPr lang="es-ES_tradnl" altLang="es-ES_tradnl" dirty="0">
                <a:ea typeface="ＭＳ Ｐゴシック" charset="-128"/>
              </a:rPr>
              <a:t>Aparecen en el 35-40% casos – Generan 25-30% fracasos</a:t>
            </a:r>
          </a:p>
          <a:p>
            <a:r>
              <a:rPr lang="es-ES" altLang="es-ES_tradnl" dirty="0"/>
              <a:t>Prevenir-Detectar-Reducir-Resolver</a:t>
            </a:r>
            <a:endParaRPr lang="es-ES_tradnl" altLang="es-ES_tradnl" dirty="0">
              <a:ea typeface="ＭＳ Ｐゴシック" charset="-128"/>
            </a:endParaRPr>
          </a:p>
          <a:p>
            <a:endParaRPr lang="es-ES_tradnl" altLang="es-ES_tradnl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70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160905-2989-1E48-AFDC-175019198462}" type="slidenum">
              <a:rPr lang="es-ES" altLang="es-ES_tradnl" sz="1200"/>
              <a:pPr eaLnBrk="1" hangingPunct="1"/>
              <a:t>3</a:t>
            </a:fld>
            <a:endParaRPr lang="es-ES" altLang="es-ES_tradnl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eaLnBrk="1" hangingPunct="1">
              <a:defRPr/>
            </a:pPr>
            <a:endParaRPr lang="es-E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2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Tolerancia técnica – FUGAS</a:t>
            </a:r>
          </a:p>
          <a:p>
            <a:r>
              <a:rPr lang="es-ES" dirty="0"/>
              <a:t>Respuesta a la técnica: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Desparecen signos de hipoxia e </a:t>
            </a:r>
            <a:r>
              <a:rPr lang="es-ES" dirty="0" err="1"/>
              <a:t>hipercadnia</a:t>
            </a: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Disminuye trabajo respiratorio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Disminuye disnea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Mejora Nivel de conciencia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CTES VITALES: T/A – FC/R – </a:t>
            </a:r>
            <a:r>
              <a:rPr lang="es-ES" dirty="0" err="1"/>
              <a:t>Vc</a:t>
            </a:r>
            <a:r>
              <a:rPr lang="es-ES" dirty="0"/>
              <a:t> – SaO2 – </a:t>
            </a:r>
            <a:r>
              <a:rPr lang="es-ES" dirty="0" err="1"/>
              <a:t>Capnometría</a:t>
            </a:r>
            <a:r>
              <a:rPr lang="es-ES" dirty="0"/>
              <a:t> – EKG - </a:t>
            </a:r>
            <a:r>
              <a:rPr lang="es-ES" dirty="0" err="1"/>
              <a:t>Diuresos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6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94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procedimiento pasos a paso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6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79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-266700">
              <a:buFont typeface="Wingdings" pitchFamily="2" charset="2"/>
              <a:buChar char="v"/>
            </a:pPr>
            <a:r>
              <a:rPr lang="es-ES" sz="1200" dirty="0"/>
              <a:t>Personal entrenado en su manejo, aplicación, así como conocer las complicaciones más frecuentes.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" sz="1200" dirty="0"/>
              <a:t>En la fase inicial la sobrecarga de trabajo será mayor ya que precisará una presencia continua, en fases intermedias y finales del tratamiento la vigilancia decae y disminuye la carga de trabajo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" sz="1200" dirty="0"/>
              <a:t>Enfermera </a:t>
            </a:r>
            <a:r>
              <a:rPr lang="es-ES" sz="1200" dirty="0" err="1"/>
              <a:t>interfase</a:t>
            </a:r>
            <a:r>
              <a:rPr lang="es-ES" sz="1200" dirty="0"/>
              <a:t> – médico ventilador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CC82-B0CE-4EE6-B3B1-1AB44661E74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96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7EFC-EEE9-49D7-A7EB-F24B2B546A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05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BB9C-9BB1-4052-BE07-179A1BCDFF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99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B2C-980E-4715-A408-B6F7E805A42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22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4566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7443-542D-4C5E-8E1B-9B5F42E907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27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ECC6-D77A-4AB9-9FEC-9F2B9E9D01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4630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65AD-3D4E-4EC8-99B0-D5AA69FFF9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192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4E4B-7B32-49A1-BC15-6ABCF39080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99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BA43-90AA-422B-B179-924829B3AF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940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4A85-E0E4-44D0-AF04-51E1055F209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140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E79C-DAD3-497B-85BC-A1B6C697BF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9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6A58-F6D1-4EA5-9BEC-0E6C3FA0A8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783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D8126F-8FC7-460C-96A8-5BB8DD5659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gombol@goboiernodecanarias.org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524000" y="2492375"/>
            <a:ext cx="91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pic>
        <p:nvPicPr>
          <p:cNvPr id="4100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96850"/>
            <a:ext cx="53276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Logotipo gtvm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49250"/>
            <a:ext cx="14144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209800" y="2820996"/>
            <a:ext cx="7772400" cy="2233613"/>
          </a:xfrm>
        </p:spPr>
        <p:txBody>
          <a:bodyPr/>
          <a:lstStyle/>
          <a:p>
            <a:pPr eaLnBrk="1" hangingPunct="1"/>
            <a:br>
              <a:rPr lang="es-ES" altLang="es-ES_tradnl" dirty="0">
                <a:solidFill>
                  <a:srgbClr val="000066"/>
                </a:solidFill>
              </a:rPr>
            </a:br>
            <a:r>
              <a:rPr lang="es-ES" altLang="es-ES_tradnl" dirty="0">
                <a:solidFill>
                  <a:srgbClr val="000066"/>
                </a:solidFill>
              </a:rPr>
              <a:t>Cuidados de Enfermería y monitorización clínica</a:t>
            </a:r>
            <a:br>
              <a:rPr lang="es-ES" altLang="es-ES_tradnl" dirty="0">
                <a:solidFill>
                  <a:srgbClr val="000066"/>
                </a:solidFill>
              </a:rPr>
            </a:br>
            <a:r>
              <a:rPr lang="es-ES" altLang="es-ES_tradnl" dirty="0">
                <a:solidFill>
                  <a:srgbClr val="000066"/>
                </a:solidFill>
              </a:rPr>
              <a:t> en VMNI</a:t>
            </a:r>
            <a:br>
              <a:rPr lang="es-ES" altLang="es-ES_tradnl" dirty="0">
                <a:solidFill>
                  <a:srgbClr val="000066"/>
                </a:solidFill>
              </a:rPr>
            </a:br>
            <a:br>
              <a:rPr lang="es-ES" altLang="es-ES_tradnl" sz="4000" dirty="0">
                <a:solidFill>
                  <a:srgbClr val="000066"/>
                </a:solidFill>
              </a:rPr>
            </a:br>
            <a:endParaRPr lang="es-ES" altLang="es-ES_tradnl" sz="4000" dirty="0">
              <a:solidFill>
                <a:srgbClr val="000066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84730" y="4896923"/>
            <a:ext cx="70396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rgbClr val="000066"/>
                </a:solidFill>
                <a:latin typeface="+mj-lt"/>
              </a:rPr>
              <a:t>Nicolás Gómez Bolaños </a:t>
            </a:r>
            <a:r>
              <a:rPr lang="es-ES" altLang="es-ES" sz="2400" dirty="0">
                <a:solidFill>
                  <a:srgbClr val="000066"/>
                </a:solidFill>
                <a:latin typeface="+mj-lt"/>
                <a:hlinkClick r:id="rId5"/>
              </a:rPr>
              <a:t>ngombol@gobiernodecanarias.org</a:t>
            </a:r>
            <a:endParaRPr lang="es-ES_tradnl" altLang="es-ES" sz="1800" dirty="0">
              <a:solidFill>
                <a:schemeClr val="accent2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_tradnl" altLang="es-ES" sz="1800" dirty="0">
                <a:solidFill>
                  <a:srgbClr val="000066"/>
                </a:solidFill>
                <a:latin typeface="+mj-lt"/>
              </a:rPr>
              <a:t>Enfermero - Centro de Salud de Alcaravaneras, Las Palmas GC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_tradnl" altLang="es-ES" sz="1800" dirty="0">
                <a:solidFill>
                  <a:srgbClr val="000066"/>
                </a:solidFill>
                <a:latin typeface="+mj-lt"/>
              </a:rPr>
              <a:t>Servicio Canario de la Salud</a:t>
            </a:r>
          </a:p>
        </p:txBody>
      </p:sp>
    </p:spTree>
    <p:extLst>
      <p:ext uri="{BB962C8B-B14F-4D97-AF65-F5344CB8AC3E}">
        <p14:creationId xmlns:p14="http://schemas.microsoft.com/office/powerpoint/2010/main" val="28910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D4AB9C-D097-844F-8F50-864448862D7B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DA5830-45C6-CF48-A645-03E0907B7A06}"/>
              </a:ext>
            </a:extLst>
          </p:cNvPr>
          <p:cNvSpPr txBox="1"/>
          <p:nvPr/>
        </p:nvSpPr>
        <p:spPr>
          <a:xfrm>
            <a:off x="1631696" y="1196752"/>
            <a:ext cx="89286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CUIDADOS DESPUÉS VMNI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1A3EC8-7F5E-504A-891E-997117A3DEEC}"/>
              </a:ext>
            </a:extLst>
          </p:cNvPr>
          <p:cNvSpPr txBox="1"/>
          <p:nvPr/>
        </p:nvSpPr>
        <p:spPr>
          <a:xfrm>
            <a:off x="2423592" y="2636912"/>
            <a:ext cx="73420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Informar retirada de la </a:t>
            </a:r>
            <a:r>
              <a:rPr lang="es-ES" sz="2400" dirty="0" err="1"/>
              <a:t>interfase</a:t>
            </a:r>
            <a:r>
              <a:rPr lang="es-ES" sz="2400" dirty="0"/>
              <a:t> y del ventilador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Detectar – reducir miedos paciente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Colocarlo en posición cómoda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Administrar O2 según prescripción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Higiene adecuada e hidratación piel y mucosas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Satisfacer necesidades alimentación y eliminación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Logística operativa adecuada del material retirado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Bienestar físico y psicológico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342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EF744E-9C21-D144-A02C-CBC627100DD5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5" name="Picture 8" descr="RECOGIDA DATOS VMMI URG HUIGC-2 copia">
            <a:extLst>
              <a:ext uri="{FF2B5EF4-FFF2-40B4-BE49-F238E27FC236}">
                <a16:creationId xmlns:a16="http://schemas.microsoft.com/office/drawing/2014/main" id="{D6CC05CB-2541-194F-861D-6FE28BB9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921" t="9735" r="6844" b="7317"/>
          <a:stretch>
            <a:fillRect/>
          </a:stretch>
        </p:blipFill>
        <p:spPr bwMode="auto">
          <a:xfrm>
            <a:off x="7285871" y="1527394"/>
            <a:ext cx="3634281" cy="494116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Picture 7" descr="RECOGIDA DATOS VMMI URG HUIGC-1 copia">
            <a:extLst>
              <a:ext uri="{FF2B5EF4-FFF2-40B4-BE49-F238E27FC236}">
                <a16:creationId xmlns:a16="http://schemas.microsoft.com/office/drawing/2014/main" id="{89B1D375-2F8D-1D47-8558-EE5C0F31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08" t="1970" r="6659" b="3896"/>
          <a:stretch>
            <a:fillRect/>
          </a:stretch>
        </p:blipFill>
        <p:spPr bwMode="auto">
          <a:xfrm>
            <a:off x="1472878" y="1569731"/>
            <a:ext cx="3411312" cy="486916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194DE6ED-8141-7342-A062-7774E0FA3625}"/>
              </a:ext>
            </a:extLst>
          </p:cNvPr>
          <p:cNvSpPr/>
          <p:nvPr/>
        </p:nvSpPr>
        <p:spPr>
          <a:xfrm>
            <a:off x="3488364" y="2564904"/>
            <a:ext cx="5055908" cy="2160240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79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7" name="Picture 7" descr="RECOGIDA DATOS VMMI URG HUIGC-1 copia">
            <a:extLst>
              <a:ext uri="{FF2B5EF4-FFF2-40B4-BE49-F238E27FC236}">
                <a16:creationId xmlns:a16="http://schemas.microsoft.com/office/drawing/2014/main" id="{3A90C22F-3B40-454B-86F6-08B125E5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508" t="1970" r="6659" b="3896"/>
          <a:stretch>
            <a:fillRect/>
          </a:stretch>
        </p:blipFill>
        <p:spPr bwMode="auto">
          <a:xfrm>
            <a:off x="911424" y="1075796"/>
            <a:ext cx="3828256" cy="546428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8" name="14 Tabla">
            <a:extLst>
              <a:ext uri="{FF2B5EF4-FFF2-40B4-BE49-F238E27FC236}">
                <a16:creationId xmlns:a16="http://schemas.microsoft.com/office/drawing/2014/main" id="{F1B9CF58-CEBF-0A4C-8536-A62F5865D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91043"/>
              </p:ext>
            </p:extLst>
          </p:nvPr>
        </p:nvGraphicFramePr>
        <p:xfrm>
          <a:off x="4973614" y="4309648"/>
          <a:ext cx="6811019" cy="1927664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1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5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VMNI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Extrahospitalaria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 INICIO URG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SPOSITIVO UTILIZADO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INTERFASE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1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No</a:t>
                      </a:r>
                      <a:endParaRPr lang="es-ES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Si</a:t>
                      </a:r>
                      <a:endParaRPr lang="es-ES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05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Sincrony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CPAP Boussinac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Oronasal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Sincrony 2</a:t>
                      </a:r>
                      <a:endParaRPr lang="es-ES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StD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Nasal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Externo a URG  -  Procedencia: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Otra -  Especificar: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15 Flecha doblada">
            <a:extLst>
              <a:ext uri="{FF2B5EF4-FFF2-40B4-BE49-F238E27FC236}">
                <a16:creationId xmlns:a16="http://schemas.microsoft.com/office/drawing/2014/main" id="{22322298-202E-EF49-9491-736EC213E3D7}"/>
              </a:ext>
            </a:extLst>
          </p:cNvPr>
          <p:cNvSpPr/>
          <p:nvPr/>
        </p:nvSpPr>
        <p:spPr>
          <a:xfrm rot="5400000">
            <a:off x="4560702" y="3366986"/>
            <a:ext cx="669800" cy="720080"/>
          </a:xfrm>
          <a:prstGeom prst="ben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F63F1BAA-AA6C-0E42-A087-C23BFF94C5CD}"/>
              </a:ext>
            </a:extLst>
          </p:cNvPr>
          <p:cNvSpPr/>
          <p:nvPr/>
        </p:nvSpPr>
        <p:spPr>
          <a:xfrm>
            <a:off x="6960096" y="1556792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36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F6121A9-7BF8-1A48-90AD-7D6958DB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052514"/>
            <a:ext cx="770413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kern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kern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kern="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1A74F119-133B-8448-B8EA-6F89F967B814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12" name="Picture 7" descr="RECOGIDA DATOS VMMI URG HUIGC-1 copia">
            <a:extLst>
              <a:ext uri="{FF2B5EF4-FFF2-40B4-BE49-F238E27FC236}">
                <a16:creationId xmlns:a16="http://schemas.microsoft.com/office/drawing/2014/main" id="{05240F27-44BD-5F4B-838C-177786C7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508" t="1970" r="6659" b="3896"/>
          <a:stretch>
            <a:fillRect/>
          </a:stretch>
        </p:blipFill>
        <p:spPr bwMode="auto">
          <a:xfrm>
            <a:off x="911424" y="1075796"/>
            <a:ext cx="3828256" cy="546428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16" name="6 Tabla">
            <a:extLst>
              <a:ext uri="{FF2B5EF4-FFF2-40B4-BE49-F238E27FC236}">
                <a16:creationId xmlns:a16="http://schemas.microsoft.com/office/drawing/2014/main" id="{84F2DDC1-D007-5548-AC79-E1B9C42BF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11100"/>
              </p:ext>
            </p:extLst>
          </p:nvPr>
        </p:nvGraphicFramePr>
        <p:xfrm>
          <a:off x="4983970" y="3947789"/>
          <a:ext cx="6969989" cy="213107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03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28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CUIDADOS DE ENFERMERÍA PREVIOS AL TRATAMIENTO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TA:              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FC:               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Informar al paciente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Monitorización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FR: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Sat.O2:  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Colocación correcta del paciente (cabecera incorporada 45-90º)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Trabajo respiratorio:          SI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Preparar sistema aspiración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Preparación equipo VMNI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1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GCS: 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Protección zonas de apoyo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Prehidratación de mucosas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Gasometría arterial basal:  SI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_tradnl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Presión almohadilla interfase</a:t>
                      </a:r>
                      <a:endParaRPr lang="es-ES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Informar a los familiares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15 Flecha doblada">
            <a:extLst>
              <a:ext uri="{FF2B5EF4-FFF2-40B4-BE49-F238E27FC236}">
                <a16:creationId xmlns:a16="http://schemas.microsoft.com/office/drawing/2014/main" id="{87BDFF49-019D-6E44-A78A-E8BB38161D0B}"/>
              </a:ext>
            </a:extLst>
          </p:cNvPr>
          <p:cNvSpPr/>
          <p:nvPr/>
        </p:nvSpPr>
        <p:spPr>
          <a:xfrm rot="2247863">
            <a:off x="4431213" y="3637572"/>
            <a:ext cx="880603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735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 Rectángulo">
            <a:extLst>
              <a:ext uri="{FF2B5EF4-FFF2-40B4-BE49-F238E27FC236}">
                <a16:creationId xmlns:a16="http://schemas.microsoft.com/office/drawing/2014/main" id="{899E6DF2-08CB-264D-BC8E-9FC3ACF78E03}"/>
              </a:ext>
            </a:extLst>
          </p:cNvPr>
          <p:cNvSpPr/>
          <p:nvPr/>
        </p:nvSpPr>
        <p:spPr>
          <a:xfrm>
            <a:off x="6960096" y="1556792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66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FFC8BD-7026-1F45-864C-CA989052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052514"/>
            <a:ext cx="770413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kern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kern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kern="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8D7A08BA-CBA0-2C44-B282-38E02C414064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8" name="Picture 7" descr="RECOGIDA DATOS VMMI URG HUIGC-1 copia">
            <a:extLst>
              <a:ext uri="{FF2B5EF4-FFF2-40B4-BE49-F238E27FC236}">
                <a16:creationId xmlns:a16="http://schemas.microsoft.com/office/drawing/2014/main" id="{0A854DD8-C92F-5C4F-B71E-91B6BC27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508" t="1970" r="6659" b="3896"/>
          <a:stretch>
            <a:fillRect/>
          </a:stretch>
        </p:blipFill>
        <p:spPr bwMode="auto">
          <a:xfrm>
            <a:off x="911424" y="1075796"/>
            <a:ext cx="3828256" cy="546428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12" name="6 Tabla">
            <a:extLst>
              <a:ext uri="{FF2B5EF4-FFF2-40B4-BE49-F238E27FC236}">
                <a16:creationId xmlns:a16="http://schemas.microsoft.com/office/drawing/2014/main" id="{8E74D832-5853-2541-A02D-755F1C3C4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80216"/>
              </p:ext>
            </p:extLst>
          </p:nvPr>
        </p:nvGraphicFramePr>
        <p:xfrm>
          <a:off x="5391591" y="2996952"/>
          <a:ext cx="6264697" cy="374884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4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2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CUIDADOS ENFERMEROS DURANTE VMNI</a:t>
                      </a:r>
                      <a:endParaRPr lang="es-E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NOCHE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Registro de constantes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Vigilancia mecánica respiratoria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Vigilancia nivel de conciencia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Vigilancia de fugas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Colocación correcta del paciente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Aspiración de secreciones (si precisa)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Vigilancia zonas de apoyo  y conjuntivas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Hidratación de mucosas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Descanso del tratamiento (</a:t>
                      </a:r>
                      <a:r>
                        <a:rPr lang="es-ES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bajo prescripción</a:t>
                      </a: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): anotar duración y dispositivo de aporte de O2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Firma    DUE -  Nº colegiado</a:t>
                      </a:r>
                      <a:endParaRPr lang="es-E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Flecha derecha 1">
            <a:extLst>
              <a:ext uri="{FF2B5EF4-FFF2-40B4-BE49-F238E27FC236}">
                <a16:creationId xmlns:a16="http://schemas.microsoft.com/office/drawing/2014/main" id="{A46D50AF-80F1-FE44-9C9D-F49283040B87}"/>
              </a:ext>
            </a:extLst>
          </p:cNvPr>
          <p:cNvSpPr/>
          <p:nvPr/>
        </p:nvSpPr>
        <p:spPr>
          <a:xfrm>
            <a:off x="3965434" y="5301208"/>
            <a:ext cx="1079555" cy="347506"/>
          </a:xfrm>
          <a:prstGeom prst="rightArrow">
            <a:avLst/>
          </a:prstGeom>
          <a:gradFill>
            <a:gsLst>
              <a:gs pos="0">
                <a:srgbClr val="FFFF00"/>
              </a:gs>
              <a:gs pos="100000">
                <a:schemeClr val="tx1">
                  <a:lumMod val="22000"/>
                  <a:lumOff val="78000"/>
                </a:schemeClr>
              </a:gs>
            </a:gsLst>
          </a:gradFill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 Rectángulo">
            <a:extLst>
              <a:ext uri="{FF2B5EF4-FFF2-40B4-BE49-F238E27FC236}">
                <a16:creationId xmlns:a16="http://schemas.microsoft.com/office/drawing/2014/main" id="{C5440A45-986C-B440-816C-CB7F7236FCFE}"/>
              </a:ext>
            </a:extLst>
          </p:cNvPr>
          <p:cNvSpPr/>
          <p:nvPr/>
        </p:nvSpPr>
        <p:spPr>
          <a:xfrm>
            <a:off x="6960096" y="1194851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97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6" name="Picture 8" descr="RECOGIDA DATOS VMMI URG HUIGC-2 copia">
            <a:extLst>
              <a:ext uri="{FF2B5EF4-FFF2-40B4-BE49-F238E27FC236}">
                <a16:creationId xmlns:a16="http://schemas.microsoft.com/office/drawing/2014/main" id="{C2F30D43-EE5C-A64F-95F1-52297C4F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921" t="9735" r="6844" b="7317"/>
          <a:stretch>
            <a:fillRect/>
          </a:stretch>
        </p:blipFill>
        <p:spPr bwMode="auto">
          <a:xfrm>
            <a:off x="7320136" y="1043518"/>
            <a:ext cx="4000681" cy="543932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6 Flecha doblada">
            <a:extLst>
              <a:ext uri="{FF2B5EF4-FFF2-40B4-BE49-F238E27FC236}">
                <a16:creationId xmlns:a16="http://schemas.microsoft.com/office/drawing/2014/main" id="{C39E3998-6AE5-BE4F-9CC4-D0E7C98AA183}"/>
              </a:ext>
            </a:extLst>
          </p:cNvPr>
          <p:cNvSpPr/>
          <p:nvPr/>
        </p:nvSpPr>
        <p:spPr>
          <a:xfrm rot="16200000" flipH="1">
            <a:off x="6207943" y="1596725"/>
            <a:ext cx="778277" cy="1878163"/>
          </a:xfrm>
          <a:prstGeom prst="ben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9" name="7 Tabla">
            <a:extLst>
              <a:ext uri="{FF2B5EF4-FFF2-40B4-BE49-F238E27FC236}">
                <a16:creationId xmlns:a16="http://schemas.microsoft.com/office/drawing/2014/main" id="{C35D5226-58F6-A647-802A-F2269F64C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37837"/>
              </p:ext>
            </p:extLst>
          </p:nvPr>
        </p:nvGraphicFramePr>
        <p:xfrm>
          <a:off x="395536" y="3284984"/>
          <a:ext cx="6032500" cy="31978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82880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REGISTRO DE CONSTANTES </a:t>
                      </a:r>
                      <a:endParaRPr lang="es-E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(hh:mm)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1ª hora</a:t>
                      </a:r>
                      <a:endParaRPr lang="es-E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FC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Sat. O2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GCS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</a:t>
                      </a:r>
                      <a:endParaRPr lang="es-ES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1 Rectángulo">
            <a:extLst>
              <a:ext uri="{FF2B5EF4-FFF2-40B4-BE49-F238E27FC236}">
                <a16:creationId xmlns:a16="http://schemas.microsoft.com/office/drawing/2014/main" id="{89533BDB-E173-B546-8C92-150CED0970D5}"/>
              </a:ext>
            </a:extLst>
          </p:cNvPr>
          <p:cNvSpPr/>
          <p:nvPr/>
        </p:nvSpPr>
        <p:spPr>
          <a:xfrm>
            <a:off x="1552063" y="1293205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23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1815F19C-7408-A441-BFC1-6F00A91F1634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7" name="Picture 8" descr="RECOGIDA DATOS VMMI URG HUIGC-2 copia">
            <a:extLst>
              <a:ext uri="{FF2B5EF4-FFF2-40B4-BE49-F238E27FC236}">
                <a16:creationId xmlns:a16="http://schemas.microsoft.com/office/drawing/2014/main" id="{83DA900C-692B-7D48-9DFE-77916231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921" t="9735" r="6844" b="7317"/>
          <a:stretch>
            <a:fillRect/>
          </a:stretch>
        </p:blipFill>
        <p:spPr bwMode="auto">
          <a:xfrm>
            <a:off x="7320136" y="1043518"/>
            <a:ext cx="4000681" cy="543932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aphicFrame>
        <p:nvGraphicFramePr>
          <p:cNvPr id="11" name="6 Tabla">
            <a:extLst>
              <a:ext uri="{FF2B5EF4-FFF2-40B4-BE49-F238E27FC236}">
                <a16:creationId xmlns:a16="http://schemas.microsoft.com/office/drawing/2014/main" id="{90EC5FB5-818B-8341-BA72-7782C6C7C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36135"/>
              </p:ext>
            </p:extLst>
          </p:nvPr>
        </p:nvGraphicFramePr>
        <p:xfrm>
          <a:off x="251519" y="3284990"/>
          <a:ext cx="6840762" cy="338437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7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3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EVENTOS ADVERSOS </a:t>
                      </a:r>
                      <a:endParaRPr lang="es-E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DURANTE VMNI</a:t>
                      </a:r>
                      <a:endParaRPr lang="es-E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NOCHE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  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  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      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Intolerancia </a:t>
                      </a:r>
                      <a:r>
                        <a:rPr lang="es-ES" sz="11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interfase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Presencia de fugas no controladas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Retención secreciones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Aumento de disnea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Asincronía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paciente-VMNI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Barotrauma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Inestabilidad hemodinámica / hipotensión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Arritmias cardiacas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Alteración consciencia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Distensión gástrica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Lesión cutánea 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132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Sequedad mucosas oral/nasal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304E1961-71DC-3648-8245-6DF58300C9CF}"/>
              </a:ext>
            </a:extLst>
          </p:cNvPr>
          <p:cNvSpPr/>
          <p:nvPr/>
        </p:nvSpPr>
        <p:spPr>
          <a:xfrm rot="10800000">
            <a:off x="6636342" y="4077072"/>
            <a:ext cx="1367587" cy="347506"/>
          </a:xfrm>
          <a:prstGeom prst="rightArrow">
            <a:avLst/>
          </a:prstGeom>
          <a:gradFill>
            <a:gsLst>
              <a:gs pos="0">
                <a:srgbClr val="FFFF00"/>
              </a:gs>
              <a:gs pos="100000">
                <a:schemeClr val="tx1">
                  <a:lumMod val="22000"/>
                  <a:lumOff val="78000"/>
                </a:schemeClr>
              </a:gs>
            </a:gsLst>
          </a:gradFill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3" name="1 Rectángulo">
            <a:extLst>
              <a:ext uri="{FF2B5EF4-FFF2-40B4-BE49-F238E27FC236}">
                <a16:creationId xmlns:a16="http://schemas.microsoft.com/office/drawing/2014/main" id="{7623F65F-6526-9149-A63C-FDF1F82FEBBD}"/>
              </a:ext>
            </a:extLst>
          </p:cNvPr>
          <p:cNvSpPr/>
          <p:nvPr/>
        </p:nvSpPr>
        <p:spPr>
          <a:xfrm>
            <a:off x="1552063" y="1293205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76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D5E9FC-1F31-0F45-96BD-045C51A6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052514"/>
            <a:ext cx="770413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kern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kern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kern="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470464BA-1236-804A-B4A3-1FBB232C97C7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754C3B29-12A5-5547-8A26-3300DF5C3029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9" name="Picture 8" descr="RECOGIDA DATOS VMMI URG HUIGC-2 copia">
            <a:extLst>
              <a:ext uri="{FF2B5EF4-FFF2-40B4-BE49-F238E27FC236}">
                <a16:creationId xmlns:a16="http://schemas.microsoft.com/office/drawing/2014/main" id="{923DB7D6-943B-B14E-85AE-ECDAF5EF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921" t="9735" r="6844" b="7317"/>
          <a:stretch>
            <a:fillRect/>
          </a:stretch>
        </p:blipFill>
        <p:spPr bwMode="auto">
          <a:xfrm>
            <a:off x="7320136" y="1043518"/>
            <a:ext cx="4000681" cy="543932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aphicFrame>
        <p:nvGraphicFramePr>
          <p:cNvPr id="13" name="6 Tabla">
            <a:extLst>
              <a:ext uri="{FF2B5EF4-FFF2-40B4-BE49-F238E27FC236}">
                <a16:creationId xmlns:a16="http://schemas.microsoft.com/office/drawing/2014/main" id="{3BC77B9C-53B3-D64C-8FA6-4F7777F94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37255"/>
              </p:ext>
            </p:extLst>
          </p:nvPr>
        </p:nvGraphicFramePr>
        <p:xfrm>
          <a:off x="130472" y="4098065"/>
          <a:ext cx="6768752" cy="132646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5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68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CUIDADOS DE ENFERMERÍA  -  RETIRADA VMNI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 FINALIZACIÓN 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CAUSA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Tolerancia a la desconexión                                  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 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Colocación correcta del paciente                          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 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3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MEJORÍA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IOT / VM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Eliminación de secreciones                                   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_tradnl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 </a:t>
                      </a:r>
                      <a:r>
                        <a:rPr lang="es-ES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Revisión de zonas de apoyo y conjuntivas            </a:t>
                      </a:r>
                      <a:r>
                        <a:rPr lang="es-ES_tradnl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 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es-ES_tradnl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NO </a:t>
                      </a: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58" marR="553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15 Flecha doblada">
            <a:extLst>
              <a:ext uri="{FF2B5EF4-FFF2-40B4-BE49-F238E27FC236}">
                <a16:creationId xmlns:a16="http://schemas.microsoft.com/office/drawing/2014/main" id="{5CE32E8F-AA3F-D040-895B-9E86292DDB42}"/>
              </a:ext>
            </a:extLst>
          </p:cNvPr>
          <p:cNvSpPr/>
          <p:nvPr/>
        </p:nvSpPr>
        <p:spPr>
          <a:xfrm rot="13407547">
            <a:off x="6746491" y="5166622"/>
            <a:ext cx="880603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735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 Rectángulo">
            <a:extLst>
              <a:ext uri="{FF2B5EF4-FFF2-40B4-BE49-F238E27FC236}">
                <a16:creationId xmlns:a16="http://schemas.microsoft.com/office/drawing/2014/main" id="{0DC53806-1AA9-124B-A8AC-A50A84AB2255}"/>
              </a:ext>
            </a:extLst>
          </p:cNvPr>
          <p:cNvSpPr/>
          <p:nvPr/>
        </p:nvSpPr>
        <p:spPr>
          <a:xfrm>
            <a:off x="1552063" y="1293205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73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A5A97070-1D88-A746-859A-4A0AB2813572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9E094AF8-745C-0F49-BE5F-CFAA21923F87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54B73D9E-68D3-B44C-AB04-1762E5A3C094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pic>
        <p:nvPicPr>
          <p:cNvPr id="11" name="Picture 8" descr="RECOGIDA DATOS VMMI URG HUIGC-2 copia">
            <a:extLst>
              <a:ext uri="{FF2B5EF4-FFF2-40B4-BE49-F238E27FC236}">
                <a16:creationId xmlns:a16="http://schemas.microsoft.com/office/drawing/2014/main" id="{E7F85639-22AB-C241-967B-04BD3177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921" t="9735" r="6844" b="7317"/>
          <a:stretch>
            <a:fillRect/>
          </a:stretch>
        </p:blipFill>
        <p:spPr bwMode="auto">
          <a:xfrm>
            <a:off x="7320136" y="1043518"/>
            <a:ext cx="4000681" cy="543932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aphicFrame>
        <p:nvGraphicFramePr>
          <p:cNvPr id="16" name="6 Tabla">
            <a:extLst>
              <a:ext uri="{FF2B5EF4-FFF2-40B4-BE49-F238E27FC236}">
                <a16:creationId xmlns:a16="http://schemas.microsoft.com/office/drawing/2014/main" id="{32407F9E-CC3D-CC41-BFE1-143B1F1D1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54799"/>
              </p:ext>
            </p:extLst>
          </p:nvPr>
        </p:nvGraphicFramePr>
        <p:xfrm>
          <a:off x="395536" y="4149079"/>
          <a:ext cx="6552729" cy="1666489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2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82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Ingreso hospitalario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 VMNI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UCI </a:t>
                      </a:r>
                      <a:r>
                        <a:rPr lang="es-ES_tradnl" sz="105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Nº </a:t>
                      </a:r>
                      <a:r>
                        <a:rPr lang="es-ES_tradnl" sz="10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Electromedicina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serie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(si el equipo es de URG)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s-ES_tradnl" sz="105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Facultativo que da autorización</a:t>
                      </a:r>
                      <a:endParaRPr lang="es-ES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algn="ctr"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Planta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Hospitalización: </a:t>
                      </a:r>
                      <a:r>
                        <a:rPr lang="en-US" sz="105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algn="ctr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05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</a:t>
                      </a:r>
                      <a:endParaRPr lang="es-E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15 Flecha doblada">
            <a:extLst>
              <a:ext uri="{FF2B5EF4-FFF2-40B4-BE49-F238E27FC236}">
                <a16:creationId xmlns:a16="http://schemas.microsoft.com/office/drawing/2014/main" id="{D361C5A7-CBE7-A24D-8545-8D63112018FE}"/>
              </a:ext>
            </a:extLst>
          </p:cNvPr>
          <p:cNvSpPr/>
          <p:nvPr/>
        </p:nvSpPr>
        <p:spPr>
          <a:xfrm rot="16200000">
            <a:off x="6493816" y="5461450"/>
            <a:ext cx="722104" cy="9305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735"/>
            </a:avLst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id="{F295488D-3893-7749-9D11-88ADA82A7EE2}"/>
              </a:ext>
            </a:extLst>
          </p:cNvPr>
          <p:cNvSpPr/>
          <p:nvPr/>
        </p:nvSpPr>
        <p:spPr>
          <a:xfrm>
            <a:off x="1552063" y="1268760"/>
            <a:ext cx="3659887" cy="1512168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Enfermería</a:t>
            </a:r>
            <a:endParaRPr lang="es-ES" sz="4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80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71B917-E6CD-424B-B94E-0CDAEFD66360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A5A97070-1D88-A746-859A-4A0AB2813572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9E094AF8-745C-0F49-BE5F-CFAA21923F87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54B73D9E-68D3-B44C-AB04-1762E5A3C094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4E77F1D0-4C15-914D-8D26-49E1DFDEAE6E}"/>
              </a:ext>
            </a:extLst>
          </p:cNvPr>
          <p:cNvSpPr/>
          <p:nvPr/>
        </p:nvSpPr>
        <p:spPr>
          <a:xfrm>
            <a:off x="4266056" y="1556792"/>
            <a:ext cx="3659887" cy="1512168"/>
          </a:xfrm>
          <a:prstGeom prst="rect">
            <a:avLst/>
          </a:prstGeom>
          <a:gradFill>
            <a:gsLst>
              <a:gs pos="0">
                <a:srgbClr val="FFFF00"/>
              </a:gs>
              <a:gs pos="82000">
                <a:srgbClr val="002060"/>
              </a:gs>
            </a:gsLst>
          </a:gradFill>
          <a:ln/>
          <a:effectLst>
            <a:glow rad="101500">
              <a:schemeClr val="dk1">
                <a:alpha val="42000"/>
                <a:satMod val="12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EXITO  VMNI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2F2BF5-9635-D64A-8146-AEE9BE6D9065}"/>
              </a:ext>
            </a:extLst>
          </p:cNvPr>
          <p:cNvSpPr txBox="1"/>
          <p:nvPr/>
        </p:nvSpPr>
        <p:spPr>
          <a:xfrm>
            <a:off x="1498427" y="3645024"/>
            <a:ext cx="9195146" cy="25545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39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Correcta elección paciente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Ajuste psicológico paciente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Selección adecuada y ajuste físico </a:t>
            </a:r>
            <a:r>
              <a:rPr lang="es-ES" sz="3200" dirty="0" err="1"/>
              <a:t>interfase</a:t>
            </a:r>
            <a:endParaRPr lang="es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Manejo complicaciones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Recursos y Cuidados de Enfermería adecuados</a:t>
            </a:r>
          </a:p>
        </p:txBody>
      </p:sp>
    </p:spTree>
    <p:extLst>
      <p:ext uri="{BB962C8B-B14F-4D97-AF65-F5344CB8AC3E}">
        <p14:creationId xmlns:p14="http://schemas.microsoft.com/office/powerpoint/2010/main" val="128925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77611" y="1906696"/>
            <a:ext cx="6665641" cy="4618648"/>
          </a:xfrm>
        </p:spPr>
        <p:txBody>
          <a:bodyPr/>
          <a:lstStyle/>
          <a:p>
            <a:r>
              <a:rPr lang="es-ES" altLang="es-ES_tradnl" dirty="0"/>
              <a:t>Manejo Complicaciones</a:t>
            </a:r>
          </a:p>
          <a:p>
            <a:r>
              <a:rPr lang="es-ES" altLang="es-ES_tradnl" sz="1800" dirty="0"/>
              <a:t>Prevenir-Detectar-Reducir-Resolver</a:t>
            </a:r>
          </a:p>
          <a:p>
            <a:endParaRPr lang="es-ES" altLang="es-ES_tradnl" sz="2400" dirty="0"/>
          </a:p>
          <a:p>
            <a:r>
              <a:rPr lang="es-ES" altLang="es-ES_tradnl" dirty="0"/>
              <a:t>Cuidados Enfermería Protocolizados</a:t>
            </a:r>
          </a:p>
          <a:p>
            <a:r>
              <a:rPr lang="es-ES" altLang="es-ES_tradnl" sz="1800" dirty="0"/>
              <a:t>Monitorización</a:t>
            </a:r>
          </a:p>
          <a:p>
            <a:endParaRPr lang="es-ES" altLang="es-ES_tradnl" sz="2400" dirty="0"/>
          </a:p>
          <a:p>
            <a:r>
              <a:rPr lang="es-ES" altLang="es-ES_tradnl" dirty="0"/>
              <a:t>Visión integral paciente </a:t>
            </a:r>
          </a:p>
          <a:p>
            <a:r>
              <a:rPr lang="es-ES" altLang="es-ES_tradnl" dirty="0"/>
              <a:t>con VMNI</a:t>
            </a:r>
          </a:p>
          <a:p>
            <a:endParaRPr lang="es-ES" altLang="es-ES_tradnl" sz="3600" i="1" dirty="0">
              <a:solidFill>
                <a:schemeClr val="bg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C70669-5E08-4045-B6E0-B6C04E1B2F0B}"/>
              </a:ext>
            </a:extLst>
          </p:cNvPr>
          <p:cNvSpPr txBox="1"/>
          <p:nvPr/>
        </p:nvSpPr>
        <p:spPr>
          <a:xfrm>
            <a:off x="1427585" y="188640"/>
            <a:ext cx="940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Cuidados de Enfermería y monitorización clínica en VMNI</a:t>
            </a:r>
          </a:p>
        </p:txBody>
      </p:sp>
      <p:pic>
        <p:nvPicPr>
          <p:cNvPr id="7" name="Picture 7" descr="arti5312_oxigeno%20ok">
            <a:extLst>
              <a:ext uri="{FF2B5EF4-FFF2-40B4-BE49-F238E27FC236}">
                <a16:creationId xmlns:a16="http://schemas.microsoft.com/office/drawing/2014/main" id="{A6F19F32-A71F-0546-89EB-9ED94FED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08" y="2161284"/>
            <a:ext cx="4987404" cy="3625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 extrusionH="107950">
            <a:bevelT/>
            <a:extrusionClr>
              <a:schemeClr val="accent2"/>
            </a:extrusion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331913-4AC9-D940-9B2F-C10163196FE7}"/>
              </a:ext>
            </a:extLst>
          </p:cNvPr>
          <p:cNvSpPr txBox="1"/>
          <p:nvPr/>
        </p:nvSpPr>
        <p:spPr>
          <a:xfrm>
            <a:off x="4331804" y="112474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OBJETIVOS:</a:t>
            </a:r>
          </a:p>
        </p:txBody>
      </p:sp>
    </p:spTree>
    <p:extLst>
      <p:ext uri="{BB962C8B-B14F-4D97-AF65-F5344CB8AC3E}">
        <p14:creationId xmlns:p14="http://schemas.microsoft.com/office/powerpoint/2010/main" val="188639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052638" y="-95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dirty="0">
                <a:solidFill>
                  <a:srgbClr val="000066"/>
                </a:solidFill>
              </a:rPr>
              <a:t>Gracias por la atención prestada</a:t>
            </a:r>
            <a:endParaRPr lang="es-ES" altLang="es-ES" sz="3600" b="1" dirty="0">
              <a:solidFill>
                <a:srgbClr val="000066"/>
              </a:solidFill>
            </a:endParaRPr>
          </a:p>
        </p:txBody>
      </p:sp>
      <p:pic>
        <p:nvPicPr>
          <p:cNvPr id="6" name="Picture 5" descr="Logotipo gtvm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133600"/>
            <a:ext cx="20002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8175" y="4941888"/>
            <a:ext cx="294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22268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26426B"/>
                </a:solidFill>
              </a:rPr>
              <a:t>Grupo de Trabajo de VMNI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ES" sz="1800" dirty="0">
                <a:solidFill>
                  <a:srgbClr val="080808"/>
                </a:solidFill>
              </a:rPr>
              <a:t>www.gtvmni.es</a:t>
            </a:r>
            <a:endParaRPr lang="es-ES" altLang="es-ES" sz="1200" dirty="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>
                <a:solidFill>
                  <a:srgbClr val="26426B"/>
                </a:solidFill>
              </a:rPr>
              <a:t>© de los autores,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8080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2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BB54A4E-A3D2-1242-ACA7-42E362885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1848" y="260648"/>
            <a:ext cx="964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Cuidados de Enfermería y monitorización clínica en VMNI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7FC5CA-7A00-9E43-946C-EA3612674679}"/>
              </a:ext>
            </a:extLst>
          </p:cNvPr>
          <p:cNvSpPr txBox="1"/>
          <p:nvPr/>
        </p:nvSpPr>
        <p:spPr>
          <a:xfrm>
            <a:off x="3935760" y="1124744"/>
            <a:ext cx="4320480" cy="70788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60000"/>
                  <a:lumOff val="4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Complicaciones: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A6EB4B-372D-B041-8118-C1C9B0E7226D}"/>
              </a:ext>
            </a:extLst>
          </p:cNvPr>
          <p:cNvSpPr txBox="1"/>
          <p:nvPr/>
        </p:nvSpPr>
        <p:spPr>
          <a:xfrm>
            <a:off x="412870" y="1988840"/>
            <a:ext cx="3522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cap="all" dirty="0"/>
              <a:t>Ventilación a presión positiva</a:t>
            </a:r>
          </a:p>
          <a:p>
            <a:endParaRPr lang="es-ES" sz="2400" b="1" cap="all" dirty="0"/>
          </a:p>
          <a:p>
            <a:pPr>
              <a:buFont typeface="Arial" charset="0"/>
              <a:buChar char="•"/>
            </a:pPr>
            <a:r>
              <a:rPr lang="es-ES_tradnl" sz="2400" dirty="0">
                <a:sym typeface="Wingdings" pitchFamily="2" charset="2"/>
              </a:rPr>
              <a:t> presión dentro tórax, vía aérea en general</a:t>
            </a:r>
          </a:p>
          <a:p>
            <a:pPr>
              <a:buFont typeface="Arial" charset="0"/>
              <a:buChar char="•"/>
            </a:pPr>
            <a:r>
              <a:rPr lang="es-ES_tradnl" sz="2400" dirty="0">
                <a:sym typeface="Wingdings" pitchFamily="2" charset="2"/>
              </a:rPr>
              <a:t>  Precarga (PVC) -  GC -  T/A</a:t>
            </a:r>
          </a:p>
          <a:p>
            <a:pPr>
              <a:buFont typeface="Arial" charset="0"/>
              <a:buChar char="•"/>
            </a:pPr>
            <a:r>
              <a:rPr lang="es-ES_tradnl" sz="2400" dirty="0">
                <a:sym typeface="Wingdings" pitchFamily="2" charset="2"/>
              </a:rPr>
              <a:t>  PIC +  T/A =  PPC</a:t>
            </a:r>
          </a:p>
          <a:p>
            <a:pPr>
              <a:buFont typeface="Arial" charset="0"/>
              <a:buChar char="•"/>
            </a:pPr>
            <a:r>
              <a:rPr lang="es-ES_tradnl" sz="2400" dirty="0">
                <a:sym typeface="Wingdings" pitchFamily="2" charset="2"/>
              </a:rPr>
              <a:t>  Flujo renal -  H</a:t>
            </a:r>
            <a:r>
              <a:rPr lang="es-ES_tradnl" sz="2400" baseline="-25000" dirty="0">
                <a:sym typeface="Wingdings" pitchFamily="2" charset="2"/>
              </a:rPr>
              <a:t>2</a:t>
            </a:r>
            <a:r>
              <a:rPr lang="es-ES_tradnl" sz="2400" dirty="0">
                <a:sym typeface="Wingdings" pitchFamily="2" charset="2"/>
              </a:rPr>
              <a:t>O </a:t>
            </a:r>
            <a:endParaRPr lang="es-ES_tradnl" sz="2400" baseline="-25000" dirty="0">
              <a:sym typeface="Wingdings" pitchFamily="2" charset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4547A7-04BF-4E4B-8BBE-5BF1944356B1}"/>
              </a:ext>
            </a:extLst>
          </p:cNvPr>
          <p:cNvSpPr txBox="1"/>
          <p:nvPr/>
        </p:nvSpPr>
        <p:spPr>
          <a:xfrm>
            <a:off x="4261823" y="1988840"/>
            <a:ext cx="3634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INICIO TÉCNICA</a:t>
            </a:r>
          </a:p>
          <a:p>
            <a:endParaRPr lang="es-E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Presión excesiva </a:t>
            </a:r>
            <a:r>
              <a:rPr lang="es-ES" sz="2400" dirty="0" err="1"/>
              <a:t>interfase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Fugas de 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Aumento secreciones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Desadaptación V/P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Distensión </a:t>
            </a:r>
            <a:r>
              <a:rPr lang="es-ES" sz="2400" dirty="0" err="1"/>
              <a:t>abdominlal</a:t>
            </a:r>
            <a:endParaRPr lang="es-E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35929D-08EB-B74E-892A-9BA6D20F9793}"/>
              </a:ext>
            </a:extLst>
          </p:cNvPr>
          <p:cNvSpPr txBox="1"/>
          <p:nvPr/>
        </p:nvSpPr>
        <p:spPr>
          <a:xfrm>
            <a:off x="8155757" y="1988840"/>
            <a:ext cx="37008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DESARROLLO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Intolerancia </a:t>
            </a:r>
            <a:r>
              <a:rPr lang="es-ES" sz="2400" dirty="0" err="1"/>
              <a:t>interfase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Desadaptación V/P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Irritación ocular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Sequedad mucosas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Lesiones piel 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Dificultad manejo secreciones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Administración FiO2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Complicaciones psicológicas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45281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0BB8CA-3ADD-1842-9572-60566E5A6839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/>
              <a:t>Cuidados de Enfermería y monitorización clínica en VMNI</a:t>
            </a:r>
            <a:endParaRPr lang="es-ES" sz="2800" kern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7F35B2-7292-5E47-BCE9-AFA95D264CC9}"/>
              </a:ext>
            </a:extLst>
          </p:cNvPr>
          <p:cNvSpPr txBox="1"/>
          <p:nvPr/>
        </p:nvSpPr>
        <p:spPr>
          <a:xfrm>
            <a:off x="3935760" y="11247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Monitorización: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A8475E-9914-EC4A-B494-71F4C9574924}"/>
              </a:ext>
            </a:extLst>
          </p:cNvPr>
          <p:cNvSpPr txBox="1"/>
          <p:nvPr/>
        </p:nvSpPr>
        <p:spPr>
          <a:xfrm>
            <a:off x="551384" y="2563162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CLINICA:</a:t>
            </a:r>
            <a:endParaRPr lang="es-ES" sz="2800" dirty="0"/>
          </a:p>
          <a:p>
            <a:pPr algn="ctr"/>
            <a:r>
              <a:rPr lang="es-ES" sz="2800" dirty="0"/>
              <a:t>Tolerancia y respuesta a la técnica</a:t>
            </a:r>
          </a:p>
          <a:p>
            <a:pPr algn="ctr"/>
            <a:r>
              <a:rPr lang="es-ES" sz="2800" dirty="0"/>
              <a:t>Valorar complicaciones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0625F7-7D55-5247-9601-AE0DA4C88959}"/>
              </a:ext>
            </a:extLst>
          </p:cNvPr>
          <p:cNvSpPr txBox="1"/>
          <p:nvPr/>
        </p:nvSpPr>
        <p:spPr>
          <a:xfrm>
            <a:off x="4511824" y="1988840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Gases Arteriales:</a:t>
            </a:r>
          </a:p>
          <a:p>
            <a:pPr algn="ctr"/>
            <a:r>
              <a:rPr lang="es-ES" sz="2800" u="sng" dirty="0"/>
              <a:t>Antes</a:t>
            </a:r>
            <a:r>
              <a:rPr lang="es-ES" sz="2800" dirty="0"/>
              <a:t> técnica</a:t>
            </a:r>
          </a:p>
          <a:p>
            <a:pPr algn="ctr"/>
            <a:r>
              <a:rPr lang="es-ES" sz="2800" dirty="0"/>
              <a:t>1-2 horas después</a:t>
            </a:r>
          </a:p>
          <a:p>
            <a:pPr algn="ctr"/>
            <a:r>
              <a:rPr lang="es-ES" sz="2800" dirty="0"/>
              <a:t>4-6 horas </a:t>
            </a:r>
          </a:p>
          <a:p>
            <a:pPr algn="ctr"/>
            <a:r>
              <a:rPr lang="es-ES" sz="2800" u="sng" dirty="0"/>
              <a:t>Necesidad</a:t>
            </a:r>
            <a:r>
              <a:rPr lang="es-ES" sz="2800" dirty="0"/>
              <a:t> </a:t>
            </a:r>
          </a:p>
          <a:p>
            <a:pPr algn="ctr"/>
            <a:r>
              <a:rPr lang="es-ES" sz="2800" dirty="0"/>
              <a:t>proceso clínico</a:t>
            </a:r>
          </a:p>
          <a:p>
            <a:pPr algn="ctr"/>
            <a:r>
              <a:rPr lang="es-ES" sz="2800" u="sng" dirty="0"/>
              <a:t>15/20 m</a:t>
            </a:r>
            <a:r>
              <a:rPr lang="es-ES" sz="2800" dirty="0"/>
              <a:t> modificaciones patrón</a:t>
            </a:r>
          </a:p>
          <a:p>
            <a:pPr algn="ctr"/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67B18B-296A-E140-8786-F4BEB7B9FB70}"/>
              </a:ext>
            </a:extLst>
          </p:cNvPr>
          <p:cNvSpPr txBox="1"/>
          <p:nvPr/>
        </p:nvSpPr>
        <p:spPr>
          <a:xfrm>
            <a:off x="8328248" y="2780928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HEMODINAMICA:</a:t>
            </a:r>
          </a:p>
          <a:p>
            <a:pPr algn="ctr"/>
            <a:r>
              <a:rPr lang="es-ES" sz="2800" dirty="0" err="1"/>
              <a:t>Ctes</a:t>
            </a:r>
            <a:r>
              <a:rPr lang="es-ES" sz="2800" dirty="0"/>
              <a:t> Vitales</a:t>
            </a:r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7125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9D809E-D466-4344-BBE2-41A7BE4A4618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/>
              <a:t>Cuidados de Enfermería y monitorización clínica en VMNI</a:t>
            </a:r>
            <a:endParaRPr lang="es-ES" sz="2800" kern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2F6ED7-64A6-B742-9558-87A9B4AD2C30}"/>
              </a:ext>
            </a:extLst>
          </p:cNvPr>
          <p:cNvSpPr txBox="1"/>
          <p:nvPr/>
        </p:nvSpPr>
        <p:spPr>
          <a:xfrm>
            <a:off x="1631696" y="1268760"/>
            <a:ext cx="8928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CUIDADOS DE ENFERMERÍA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E47867-4364-1B46-9713-74F46C0926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887"/>
                    </a14:imgEffect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72" y="2663105"/>
            <a:ext cx="11305256" cy="295868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DF72339-503A-114A-A083-FE0B7A509B79}"/>
              </a:ext>
            </a:extLst>
          </p:cNvPr>
          <p:cNvSpPr/>
          <p:nvPr/>
        </p:nvSpPr>
        <p:spPr>
          <a:xfrm>
            <a:off x="11324" y="3680784"/>
            <a:ext cx="12187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ANTES – DURANTE - DESPUÉS</a:t>
            </a:r>
          </a:p>
        </p:txBody>
      </p:sp>
    </p:spTree>
    <p:extLst>
      <p:ext uri="{BB962C8B-B14F-4D97-AF65-F5344CB8AC3E}">
        <p14:creationId xmlns:p14="http://schemas.microsoft.com/office/powerpoint/2010/main" val="119045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RECOGIDA DATOS VMMI URG HUIGC-2 copia">
            <a:extLst>
              <a:ext uri="{FF2B5EF4-FFF2-40B4-BE49-F238E27FC236}">
                <a16:creationId xmlns:a16="http://schemas.microsoft.com/office/drawing/2014/main" id="{0E85D86B-6A58-5D49-82D2-6565C617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921" t="9735" r="6844" b="7317"/>
          <a:stretch>
            <a:fillRect/>
          </a:stretch>
        </p:blipFill>
        <p:spPr bwMode="auto">
          <a:xfrm>
            <a:off x="10272464" y="3683726"/>
            <a:ext cx="1661733" cy="2259293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1436A40-4150-AB4F-B3E7-1743752A14CB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/>
              <a:t>Cuidados de Enfermería y monitorización clínica en VMNI</a:t>
            </a:r>
            <a:endParaRPr lang="es-ES" sz="2800" kern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F029A3-0BEA-2D4E-8017-4B23A83E2C14}"/>
              </a:ext>
            </a:extLst>
          </p:cNvPr>
          <p:cNvSpPr txBox="1"/>
          <p:nvPr/>
        </p:nvSpPr>
        <p:spPr>
          <a:xfrm>
            <a:off x="1631696" y="1082645"/>
            <a:ext cx="89286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PREPARACION TECNICA</a:t>
            </a:r>
          </a:p>
        </p:txBody>
      </p:sp>
      <p:sp>
        <p:nvSpPr>
          <p:cNvPr id="12" name="20 CuadroTexto">
            <a:extLst>
              <a:ext uri="{FF2B5EF4-FFF2-40B4-BE49-F238E27FC236}">
                <a16:creationId xmlns:a16="http://schemas.microsoft.com/office/drawing/2014/main" id="{7DE415BF-63A7-1949-8F02-26FD83936831}"/>
              </a:ext>
            </a:extLst>
          </p:cNvPr>
          <p:cNvSpPr txBox="1"/>
          <p:nvPr/>
        </p:nvSpPr>
        <p:spPr>
          <a:xfrm>
            <a:off x="119336" y="3489394"/>
            <a:ext cx="429636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/>
                </a:solidFill>
              </a:rPr>
              <a:t>Preparación equipo: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Estibarlo adecuadamente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Enchufar CE 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Comprobar funciona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Filtro baja resistencia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Elección </a:t>
            </a:r>
            <a:r>
              <a:rPr lang="es-ES_tradnl" sz="2400" dirty="0" err="1"/>
              <a:t>interfases</a:t>
            </a:r>
            <a:endParaRPr lang="es-ES_tradnl" sz="2400" dirty="0"/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Sistema aspirar secreciones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Sistema soporte respiratorio</a:t>
            </a:r>
          </a:p>
          <a:p>
            <a:pPr marL="177800" indent="-177800"/>
            <a:endParaRPr lang="es-ES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35AEE4-999E-4049-BC70-F73D831FF68B}"/>
              </a:ext>
            </a:extLst>
          </p:cNvPr>
          <p:cNvSpPr txBox="1"/>
          <p:nvPr/>
        </p:nvSpPr>
        <p:spPr>
          <a:xfrm>
            <a:off x="1271848" y="2204864"/>
            <a:ext cx="4107215" cy="830997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Correcta elección paciente</a:t>
            </a:r>
          </a:p>
          <a:p>
            <a:pPr algn="ctr"/>
            <a:r>
              <a:rPr lang="es-ES" sz="2400" dirty="0"/>
              <a:t>Correcta elección dispositivo</a:t>
            </a:r>
          </a:p>
        </p:txBody>
      </p:sp>
      <p:sp>
        <p:nvSpPr>
          <p:cNvPr id="14" name="4 CuadroTexto">
            <a:extLst>
              <a:ext uri="{FF2B5EF4-FFF2-40B4-BE49-F238E27FC236}">
                <a16:creationId xmlns:a16="http://schemas.microsoft.com/office/drawing/2014/main" id="{7EEA76EE-4870-9846-8219-B97174503A5F}"/>
              </a:ext>
            </a:extLst>
          </p:cNvPr>
          <p:cNvSpPr txBox="1"/>
          <p:nvPr/>
        </p:nvSpPr>
        <p:spPr>
          <a:xfrm>
            <a:off x="4583832" y="3328312"/>
            <a:ext cx="520687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/>
                </a:solidFill>
              </a:rPr>
              <a:t>Preparación paciente: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Explicar técnica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Adecuada colocación – comodidad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Lograr colaboración 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Fomentar confianza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Permeabilidad  vía aérea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Ojo prótesis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Ojo zonas presión cara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s-ES_tradnl" sz="2400" dirty="0"/>
              <a:t>Verificar sellado máscara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7B2703-20DF-184B-BD7E-2146BD6915FE}"/>
              </a:ext>
            </a:extLst>
          </p:cNvPr>
          <p:cNvSpPr txBox="1"/>
          <p:nvPr/>
        </p:nvSpPr>
        <p:spPr>
          <a:xfrm>
            <a:off x="7179502" y="2185697"/>
            <a:ext cx="4174541" cy="830997"/>
          </a:xfrm>
          <a:prstGeom prst="rect">
            <a:avLst/>
          </a:prstGeom>
          <a:solidFill>
            <a:srgbClr val="FFC000">
              <a:alpha val="8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Monitorización de constantes</a:t>
            </a:r>
          </a:p>
          <a:p>
            <a:pPr algn="ctr"/>
            <a:r>
              <a:rPr lang="es-ES" sz="2400" dirty="0"/>
              <a:t>Registros de Enfermería</a:t>
            </a:r>
          </a:p>
        </p:txBody>
      </p:sp>
      <p:pic>
        <p:nvPicPr>
          <p:cNvPr id="16" name="Picture 7" descr="RECOGIDA DATOS VMMI URG HUIGC-1 copia">
            <a:extLst>
              <a:ext uri="{FF2B5EF4-FFF2-40B4-BE49-F238E27FC236}">
                <a16:creationId xmlns:a16="http://schemas.microsoft.com/office/drawing/2014/main" id="{53597ED1-E64A-D649-A035-ACEF96E49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508" t="1970" r="6659" b="3896"/>
          <a:stretch>
            <a:fillRect/>
          </a:stretch>
        </p:blipFill>
        <p:spPr bwMode="auto">
          <a:xfrm>
            <a:off x="9958834" y="4023852"/>
            <a:ext cx="1535027" cy="2325177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1090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B8FA9D-F7F7-4748-9FB7-05147698A136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/>
              <a:t>Cuidados de Enfermería y monitorización clínica en VMNI</a:t>
            </a:r>
            <a:endParaRPr lang="es-ES" sz="2800" kern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E8C7E4-59A5-F242-9247-B671ED581249}"/>
              </a:ext>
            </a:extLst>
          </p:cNvPr>
          <p:cNvSpPr txBox="1"/>
          <p:nvPr/>
        </p:nvSpPr>
        <p:spPr>
          <a:xfrm>
            <a:off x="1631696" y="1196752"/>
            <a:ext cx="89286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PROCEDIMIENTO</a:t>
            </a:r>
          </a:p>
        </p:txBody>
      </p:sp>
      <p:pic>
        <p:nvPicPr>
          <p:cNvPr id="16" name="6 Imagen" descr="sPatient+with+BiPAP+Mask-4.jpg">
            <a:extLst>
              <a:ext uri="{FF2B5EF4-FFF2-40B4-BE49-F238E27FC236}">
                <a16:creationId xmlns:a16="http://schemas.microsoft.com/office/drawing/2014/main" id="{A7AFFFFF-72EB-BB44-975D-48F9D7F1B1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2305419"/>
            <a:ext cx="4896544" cy="369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9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D4903964-0249-A048-A08D-A6D136E6B784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/>
              <a:t>Cuidados de Enfermería y monitorización clínica en VMNI</a:t>
            </a:r>
            <a:endParaRPr lang="es-ES" sz="2800" kern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B5D1AA-EBE0-E945-88E0-1D474EE569E4}"/>
              </a:ext>
            </a:extLst>
          </p:cNvPr>
          <p:cNvSpPr txBox="1"/>
          <p:nvPr/>
        </p:nvSpPr>
        <p:spPr>
          <a:xfrm>
            <a:off x="1631696" y="1196752"/>
            <a:ext cx="89286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CUIDADOS DE ENFERMERÍA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E3D5E92F-D39D-FE45-9B1A-6DEF7B2FB30F}"/>
              </a:ext>
            </a:extLst>
          </p:cNvPr>
          <p:cNvSpPr/>
          <p:nvPr/>
        </p:nvSpPr>
        <p:spPr>
          <a:xfrm>
            <a:off x="1774031" y="2132856"/>
            <a:ext cx="864393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Permeabilidad de las vías aéreas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 Supervisar y mantener funcionamiento del ventilador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Ajustar mascarilla para evitar o corregir las fugas excesivas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Controlar efecto fugas de la </a:t>
            </a:r>
            <a:r>
              <a:rPr lang="es-ES" sz="2400" dirty="0" err="1"/>
              <a:t>interfase</a:t>
            </a:r>
            <a:r>
              <a:rPr lang="es-ES" sz="2400" dirty="0"/>
              <a:t> en los ojos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Controlar zonas de roce y de presión evitar UPP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Control y registro de las constantes vitales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Administrar la medicación y cuidados prescritos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  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 y corregir la postura del paciente</a:t>
            </a:r>
            <a:r>
              <a:rPr lang="es-ES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 Evitar contaminación del sistema mediante cambios cada 24 horas de filtros antibacterianos </a:t>
            </a:r>
            <a:r>
              <a:rPr lang="es-E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(baja resistencia) </a:t>
            </a:r>
            <a:r>
              <a:rPr lang="es-ES" sz="2400" dirty="0"/>
              <a:t>lavado diario de las mascarillas</a:t>
            </a:r>
          </a:p>
        </p:txBody>
      </p:sp>
    </p:spTree>
    <p:extLst>
      <p:ext uri="{BB962C8B-B14F-4D97-AF65-F5344CB8AC3E}">
        <p14:creationId xmlns:p14="http://schemas.microsoft.com/office/powerpoint/2010/main" val="77338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1052514"/>
            <a:ext cx="7704138" cy="5545137"/>
          </a:xfrm>
        </p:spPr>
        <p:txBody>
          <a:bodyPr/>
          <a:lstStyle/>
          <a:p>
            <a:pPr>
              <a:lnSpc>
                <a:spcPct val="200000"/>
              </a:lnSpc>
              <a:buFont typeface="Wingdings" charset="2"/>
              <a:buNone/>
            </a:pPr>
            <a:endParaRPr lang="es-CO" altLang="es-ES_tradnl" sz="2600" b="1" dirty="0">
              <a:solidFill>
                <a:srgbClr val="002E8A"/>
              </a:solidFill>
              <a:latin typeface="Verdana" charset="0"/>
            </a:endParaRPr>
          </a:p>
          <a:p>
            <a:pPr lvl="1">
              <a:lnSpc>
                <a:spcPct val="200000"/>
              </a:lnSpc>
            </a:pPr>
            <a:endParaRPr lang="es-ES" altLang="es-ES_tradnl" sz="2200" dirty="0">
              <a:solidFill>
                <a:schemeClr val="tx2"/>
              </a:solidFill>
              <a:latin typeface="Verdana" charset="0"/>
            </a:endParaRPr>
          </a:p>
          <a:p>
            <a:pPr lvl="2">
              <a:lnSpc>
                <a:spcPct val="200000"/>
              </a:lnSpc>
            </a:pPr>
            <a:endParaRPr lang="es-ES" altLang="es-ES_tradnl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AD4AB9C-D097-844F-8F50-864448862D7B}"/>
              </a:ext>
            </a:extLst>
          </p:cNvPr>
          <p:cNvSpPr txBox="1">
            <a:spLocks/>
          </p:cNvSpPr>
          <p:nvPr/>
        </p:nvSpPr>
        <p:spPr bwMode="auto">
          <a:xfrm>
            <a:off x="1271848" y="260648"/>
            <a:ext cx="9648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2800" kern="0" dirty="0"/>
              <a:t>Cuidados de Enfermería y monitorización clínica en VMNI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DA5830-45C6-CF48-A645-03E0907B7A06}"/>
              </a:ext>
            </a:extLst>
          </p:cNvPr>
          <p:cNvSpPr txBox="1"/>
          <p:nvPr/>
        </p:nvSpPr>
        <p:spPr>
          <a:xfrm>
            <a:off x="1631696" y="1196752"/>
            <a:ext cx="89286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CUIDADOS DE ENFERMERÍA</a:t>
            </a:r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98703C54-1937-DB48-BB2B-568575195407}"/>
              </a:ext>
            </a:extLst>
          </p:cNvPr>
          <p:cNvSpPr/>
          <p:nvPr/>
        </p:nvSpPr>
        <p:spPr>
          <a:xfrm>
            <a:off x="1774031" y="2132856"/>
            <a:ext cx="864393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Corbel" pitchFamily="34" charset="0"/>
              </a:rPr>
              <a:t>Prevenir distensión gástrica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 Prevenir la aparición de otitis 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 Evitar aparición dolor mediante la analgesia preventiva adecuada 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 Administrar al paciente una 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higiene corporal adecuada 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 Proporcionar una alimentación adaptada a cada caso concreto, adaptándola a las pausas pautadas de VMNI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Adecuar tipo de dieta (alimentos energéticos fáciles de tragar)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 Integrar paciente y hacerlo participar en los cuidados 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que le administramos</a:t>
            </a:r>
          </a:p>
          <a:p>
            <a:pPr algn="ctr"/>
            <a:r>
              <a:rPr lang="es-ES" sz="2400" dirty="0">
                <a:latin typeface="Corbel" pitchFamily="34" charset="0"/>
              </a:rPr>
              <a:t> 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Proporcionar el mayor confort posible al paciente y un entorno tranquilo</a:t>
            </a:r>
          </a:p>
        </p:txBody>
      </p:sp>
    </p:spTree>
    <p:extLst>
      <p:ext uri="{BB962C8B-B14F-4D97-AF65-F5344CB8AC3E}">
        <p14:creationId xmlns:p14="http://schemas.microsoft.com/office/powerpoint/2010/main" val="177346375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1215</Words>
  <Application>Microsoft Macintosh PowerPoint</Application>
  <PresentationFormat>Panorámica</PresentationFormat>
  <Paragraphs>288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Verdana</vt:lpstr>
      <vt:lpstr>Wingdings</vt:lpstr>
      <vt:lpstr>Diseño predeterminado</vt:lpstr>
      <vt:lpstr> Cuidados de Enfermería y monitorización clínica  en VMNI  </vt:lpstr>
      <vt:lpstr>Presentación de PowerPoint</vt:lpstr>
      <vt:lpstr>Cuidados de Enfermería y monitorización clínica en VMNI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la atención prestada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jaminaya</dc:creator>
  <cp:lastModifiedBy>Gonzalo Sempere</cp:lastModifiedBy>
  <cp:revision>182</cp:revision>
  <cp:lastPrinted>2019-03-19T08:37:35Z</cp:lastPrinted>
  <dcterms:created xsi:type="dcterms:W3CDTF">2015-04-17T15:59:50Z</dcterms:created>
  <dcterms:modified xsi:type="dcterms:W3CDTF">2022-09-14T18:00:26Z</dcterms:modified>
</cp:coreProperties>
</file>