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347" r:id="rId4"/>
    <p:sldId id="656" r:id="rId5"/>
    <p:sldId id="657" r:id="rId6"/>
    <p:sldId id="658" r:id="rId7"/>
    <p:sldId id="331" r:id="rId8"/>
    <p:sldId id="366" r:id="rId9"/>
    <p:sldId id="381" r:id="rId10"/>
    <p:sldId id="318" r:id="rId11"/>
    <p:sldId id="659" r:id="rId12"/>
    <p:sldId id="367" r:id="rId13"/>
    <p:sldId id="334" r:id="rId14"/>
    <p:sldId id="660" r:id="rId15"/>
    <p:sldId id="257" r:id="rId16"/>
    <p:sldId id="340" r:id="rId17"/>
    <p:sldId id="661" r:id="rId18"/>
    <p:sldId id="259" r:id="rId19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hp5QiyaQRCrEgfA4W1QGBw==" hashData="YWJ1GVTFJzfSGH9EwppatqeRuPl9xJaK//3tXbdB36ZDfZ2CqyQuJlghsQqz0hLU7chtAzE6DDeI+ksPRLvEn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674"/>
  </p:normalViewPr>
  <p:slideViewPr>
    <p:cSldViewPr>
      <p:cViewPr varScale="1">
        <p:scale>
          <a:sx n="119" d="100"/>
          <a:sy n="119" d="100"/>
        </p:scale>
        <p:origin x="11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8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3A722-3478-464D-BD6B-CEB760ED1C38}" type="doc">
      <dgm:prSet loTypeId="urn:microsoft.com/office/officeart/2011/layout/InterconnectedBlockProcess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163A7D8-A9B6-487A-8E9A-1C24C5C685FD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2000" dirty="0"/>
            <a:t>OXIGENACIÓN</a:t>
          </a:r>
        </a:p>
      </dgm:t>
    </dgm:pt>
    <dgm:pt modelId="{6027C010-9C4A-43B4-87EE-1466F2B28728}" type="parTrans" cxnId="{A3E5405B-4847-4FA6-B13D-AC031E9A2128}">
      <dgm:prSet/>
      <dgm:spPr/>
      <dgm:t>
        <a:bodyPr/>
        <a:lstStyle/>
        <a:p>
          <a:endParaRPr lang="es-ES"/>
        </a:p>
      </dgm:t>
    </dgm:pt>
    <dgm:pt modelId="{7860A89F-46C0-491A-9A25-F09F0F8E7168}" type="sibTrans" cxnId="{A3E5405B-4847-4FA6-B13D-AC031E9A2128}">
      <dgm:prSet/>
      <dgm:spPr/>
      <dgm:t>
        <a:bodyPr/>
        <a:lstStyle/>
        <a:p>
          <a:endParaRPr lang="es-ES"/>
        </a:p>
      </dgm:t>
    </dgm:pt>
    <dgm:pt modelId="{460C91C8-4366-4F55-9ED5-044EDC3A56D7}">
      <dgm:prSet phldrT="[Text]" custT="1"/>
      <dgm:spPr/>
      <dgm:t>
        <a:bodyPr/>
        <a:lstStyle/>
        <a:p>
          <a:r>
            <a:rPr lang="es-ES" sz="2400" b="1" dirty="0"/>
            <a:t>Gasometría Arterial</a:t>
          </a:r>
        </a:p>
        <a:p>
          <a:r>
            <a:rPr lang="es-ES" sz="2400" dirty="0"/>
            <a:t>Gasometría Venosa</a:t>
          </a:r>
        </a:p>
      </dgm:t>
    </dgm:pt>
    <dgm:pt modelId="{99655546-E0CC-4D58-A6A3-B807B8724A65}" type="parTrans" cxnId="{13CB7898-6604-491B-99E3-D285F73CA369}">
      <dgm:prSet/>
      <dgm:spPr/>
      <dgm:t>
        <a:bodyPr/>
        <a:lstStyle/>
        <a:p>
          <a:endParaRPr lang="es-ES"/>
        </a:p>
      </dgm:t>
    </dgm:pt>
    <dgm:pt modelId="{AEEB9DF1-3142-4BDA-AE07-AFA8FDAAC907}" type="sibTrans" cxnId="{13CB7898-6604-491B-99E3-D285F73CA369}">
      <dgm:prSet/>
      <dgm:spPr/>
      <dgm:t>
        <a:bodyPr/>
        <a:lstStyle/>
        <a:p>
          <a:endParaRPr lang="es-ES"/>
        </a:p>
      </dgm:t>
    </dgm:pt>
    <dgm:pt modelId="{F34A1BFB-D569-4A8E-B8C2-0DAEDD8C6EEE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" sz="2400" dirty="0"/>
            <a:t>VENTILACIÓN</a:t>
          </a:r>
        </a:p>
      </dgm:t>
    </dgm:pt>
    <dgm:pt modelId="{7A7C93F8-14B9-4991-8706-31E7355CBE4B}" type="parTrans" cxnId="{2DF93C46-2072-49FE-87C8-A81C36AA58EA}">
      <dgm:prSet/>
      <dgm:spPr/>
      <dgm:t>
        <a:bodyPr/>
        <a:lstStyle/>
        <a:p>
          <a:endParaRPr lang="es-ES"/>
        </a:p>
      </dgm:t>
    </dgm:pt>
    <dgm:pt modelId="{DCAD84A8-DC1E-44D5-838E-01841CE84B23}" type="sibTrans" cxnId="{2DF93C46-2072-49FE-87C8-A81C36AA58EA}">
      <dgm:prSet/>
      <dgm:spPr/>
      <dgm:t>
        <a:bodyPr/>
        <a:lstStyle/>
        <a:p>
          <a:endParaRPr lang="es-ES"/>
        </a:p>
      </dgm:t>
    </dgm:pt>
    <dgm:pt modelId="{9EEEBA4F-0721-4DE5-BA4C-01E011082FFB}">
      <dgm:prSet phldrT="[Text]" custT="1"/>
      <dgm:spPr/>
      <dgm:t>
        <a:bodyPr/>
        <a:lstStyle/>
        <a:p>
          <a:r>
            <a:rPr lang="es-ES" sz="2400" b="1" dirty="0"/>
            <a:t>Gasometría Arterial</a:t>
          </a:r>
        </a:p>
      </dgm:t>
    </dgm:pt>
    <dgm:pt modelId="{58885DA1-82A9-46D0-874F-D2D07EA37B5F}" type="parTrans" cxnId="{40888D98-A65C-4B11-9A4A-7806438A5AD7}">
      <dgm:prSet/>
      <dgm:spPr/>
      <dgm:t>
        <a:bodyPr/>
        <a:lstStyle/>
        <a:p>
          <a:endParaRPr lang="es-ES"/>
        </a:p>
      </dgm:t>
    </dgm:pt>
    <dgm:pt modelId="{6C741716-FDFC-48CF-BFC1-5B7E5EBD6FA6}" type="sibTrans" cxnId="{40888D98-A65C-4B11-9A4A-7806438A5AD7}">
      <dgm:prSet/>
      <dgm:spPr/>
      <dgm:t>
        <a:bodyPr/>
        <a:lstStyle/>
        <a:p>
          <a:endParaRPr lang="es-ES"/>
        </a:p>
      </dgm:t>
    </dgm:pt>
    <dgm:pt modelId="{F6C6CE3A-C655-4747-8ACA-EB617044D422}">
      <dgm:prSet phldrT="[Text]" custT="1"/>
      <dgm:spPr>
        <a:solidFill>
          <a:srgbClr val="92D050"/>
        </a:solidFill>
      </dgm:spPr>
      <dgm:t>
        <a:bodyPr/>
        <a:lstStyle/>
        <a:p>
          <a:r>
            <a:rPr lang="es-ES" sz="2400" dirty="0"/>
            <a:t>VENTILADOR</a:t>
          </a:r>
        </a:p>
      </dgm:t>
    </dgm:pt>
    <dgm:pt modelId="{1D2A18B4-6081-4D7F-B24C-759DCAABAD06}" type="parTrans" cxnId="{B3E7EABD-0E5B-4C25-BD30-A7CEB6DBD59C}">
      <dgm:prSet/>
      <dgm:spPr/>
      <dgm:t>
        <a:bodyPr/>
        <a:lstStyle/>
        <a:p>
          <a:endParaRPr lang="es-ES"/>
        </a:p>
      </dgm:t>
    </dgm:pt>
    <dgm:pt modelId="{6B65A480-6A5A-4FA2-B6C9-6C2222F64C92}" type="sibTrans" cxnId="{B3E7EABD-0E5B-4C25-BD30-A7CEB6DBD59C}">
      <dgm:prSet/>
      <dgm:spPr/>
      <dgm:t>
        <a:bodyPr/>
        <a:lstStyle/>
        <a:p>
          <a:endParaRPr lang="es-ES"/>
        </a:p>
      </dgm:t>
    </dgm:pt>
    <dgm:pt modelId="{D4E92F42-BEDA-42EF-AEA4-EC5B33630F53}">
      <dgm:prSet phldrT="[Text]" custT="1"/>
      <dgm:spPr/>
      <dgm:t>
        <a:bodyPr/>
        <a:lstStyle/>
        <a:p>
          <a:r>
            <a:rPr lang="es-ES" sz="2000" dirty="0" err="1"/>
            <a:t>Vt.espiratorio</a:t>
          </a:r>
          <a:endParaRPr lang="es-ES" sz="2000" dirty="0"/>
        </a:p>
        <a:p>
          <a:r>
            <a:rPr lang="es-ES" sz="2000" dirty="0" err="1"/>
            <a:t>Vm</a:t>
          </a:r>
          <a:endParaRPr lang="es-ES" sz="2000" dirty="0"/>
        </a:p>
      </dgm:t>
    </dgm:pt>
    <dgm:pt modelId="{3F619D7D-39EE-44D4-9347-99DA6F9D1C47}" type="parTrans" cxnId="{B34A8105-B199-4BC5-94E6-C89E93BFD56C}">
      <dgm:prSet/>
      <dgm:spPr/>
      <dgm:t>
        <a:bodyPr/>
        <a:lstStyle/>
        <a:p>
          <a:endParaRPr lang="es-ES"/>
        </a:p>
      </dgm:t>
    </dgm:pt>
    <dgm:pt modelId="{B3E969B1-4277-42A7-9815-39AA26B26F6A}" type="sibTrans" cxnId="{B34A8105-B199-4BC5-94E6-C89E93BFD56C}">
      <dgm:prSet/>
      <dgm:spPr/>
      <dgm:t>
        <a:bodyPr/>
        <a:lstStyle/>
        <a:p>
          <a:endParaRPr lang="es-ES"/>
        </a:p>
      </dgm:t>
    </dgm:pt>
    <dgm:pt modelId="{46831D60-3D78-45CD-B144-4EEC21277CC7}">
      <dgm:prSet custT="1"/>
      <dgm:spPr/>
      <dgm:t>
        <a:bodyPr/>
        <a:lstStyle/>
        <a:p>
          <a:r>
            <a:rPr lang="es-ES" sz="2400" b="1" dirty="0"/>
            <a:t>Sp02</a:t>
          </a:r>
        </a:p>
      </dgm:t>
    </dgm:pt>
    <dgm:pt modelId="{AEE103A1-4A71-4CA5-A191-096CA2B2B847}" type="parTrans" cxnId="{D67D5B93-9FCC-4750-8562-86A2FA6B5C6D}">
      <dgm:prSet/>
      <dgm:spPr/>
      <dgm:t>
        <a:bodyPr/>
        <a:lstStyle/>
        <a:p>
          <a:endParaRPr lang="es-ES"/>
        </a:p>
      </dgm:t>
    </dgm:pt>
    <dgm:pt modelId="{024B2247-9A04-4B93-98F5-7E4ACC991D94}" type="sibTrans" cxnId="{D67D5B93-9FCC-4750-8562-86A2FA6B5C6D}">
      <dgm:prSet/>
      <dgm:spPr/>
      <dgm:t>
        <a:bodyPr/>
        <a:lstStyle/>
        <a:p>
          <a:endParaRPr lang="es-ES"/>
        </a:p>
      </dgm:t>
    </dgm:pt>
    <dgm:pt modelId="{0B7076D6-15CC-4125-AF2B-6D64C21F6DB9}">
      <dgm:prSet phldrT="[Text]" custT="1"/>
      <dgm:spPr/>
      <dgm:t>
        <a:bodyPr/>
        <a:lstStyle/>
        <a:p>
          <a:r>
            <a:rPr lang="es-ES" sz="2000" b="1" dirty="0" err="1"/>
            <a:t>Capnografía</a:t>
          </a:r>
          <a:r>
            <a:rPr lang="es-ES" sz="2000" b="1" dirty="0"/>
            <a:t> Transcutánea</a:t>
          </a:r>
        </a:p>
        <a:p>
          <a:r>
            <a:rPr lang="es-ES" sz="2000" b="1" dirty="0"/>
            <a:t>(PtcCO2</a:t>
          </a:r>
          <a:r>
            <a:rPr lang="es-ES" sz="2000" b="0" dirty="0"/>
            <a:t>)</a:t>
          </a:r>
        </a:p>
      </dgm:t>
    </dgm:pt>
    <dgm:pt modelId="{B134F4FC-8C26-4AC4-A2BB-316E8706D9C5}" type="parTrans" cxnId="{E5760829-C9BD-40A2-8903-00DBF64DD77E}">
      <dgm:prSet/>
      <dgm:spPr/>
      <dgm:t>
        <a:bodyPr/>
        <a:lstStyle/>
        <a:p>
          <a:endParaRPr lang="es-ES"/>
        </a:p>
      </dgm:t>
    </dgm:pt>
    <dgm:pt modelId="{B381C3BA-BEC9-4ECE-ABE4-DD8C1BB51940}" type="sibTrans" cxnId="{E5760829-C9BD-40A2-8903-00DBF64DD77E}">
      <dgm:prSet/>
      <dgm:spPr/>
      <dgm:t>
        <a:bodyPr/>
        <a:lstStyle/>
        <a:p>
          <a:endParaRPr lang="es-ES"/>
        </a:p>
      </dgm:t>
    </dgm:pt>
    <dgm:pt modelId="{156BAE83-8A2B-4DAC-B891-6117904F58D5}">
      <dgm:prSet phldrT="[Text]" custT="1"/>
      <dgm:spPr/>
      <dgm:t>
        <a:bodyPr/>
        <a:lstStyle/>
        <a:p>
          <a:r>
            <a:rPr lang="es-ES" sz="2000" dirty="0"/>
            <a:t>Fuga</a:t>
          </a:r>
        </a:p>
      </dgm:t>
    </dgm:pt>
    <dgm:pt modelId="{D0E1297D-FDD3-4B57-B868-1D80990F7BCE}" type="parTrans" cxnId="{987EABE4-526F-4838-BB03-0D1ED51BCA0A}">
      <dgm:prSet/>
      <dgm:spPr/>
      <dgm:t>
        <a:bodyPr/>
        <a:lstStyle/>
        <a:p>
          <a:endParaRPr lang="es-ES"/>
        </a:p>
      </dgm:t>
    </dgm:pt>
    <dgm:pt modelId="{23C41987-7EED-443D-8104-4B3F26424F16}" type="sibTrans" cxnId="{987EABE4-526F-4838-BB03-0D1ED51BCA0A}">
      <dgm:prSet/>
      <dgm:spPr/>
      <dgm:t>
        <a:bodyPr/>
        <a:lstStyle/>
        <a:p>
          <a:endParaRPr lang="es-ES"/>
        </a:p>
      </dgm:t>
    </dgm:pt>
    <dgm:pt modelId="{CE06BC82-8928-441F-8182-92B2E7D7DF2E}">
      <dgm:prSet phldrT="[Text]" custT="1"/>
      <dgm:spPr/>
      <dgm:t>
        <a:bodyPr/>
        <a:lstStyle/>
        <a:p>
          <a:r>
            <a:rPr lang="es-ES" sz="2000" dirty="0"/>
            <a:t>Curvas flujo,</a:t>
          </a:r>
        </a:p>
        <a:p>
          <a:r>
            <a:rPr lang="es-ES" sz="2000" dirty="0"/>
            <a:t>presión,</a:t>
          </a:r>
        </a:p>
        <a:p>
          <a:r>
            <a:rPr lang="es-ES" sz="2000" dirty="0"/>
            <a:t>volumen</a:t>
          </a:r>
        </a:p>
        <a:p>
          <a:endParaRPr lang="es-ES" sz="2000" dirty="0"/>
        </a:p>
        <a:p>
          <a:r>
            <a:rPr lang="es-ES" sz="2000" dirty="0" err="1"/>
            <a:t>Interfase</a:t>
          </a:r>
          <a:endParaRPr lang="es-ES" sz="2000" dirty="0"/>
        </a:p>
        <a:p>
          <a:r>
            <a:rPr lang="es-ES" sz="2000" dirty="0"/>
            <a:t>Válvulas</a:t>
          </a:r>
        </a:p>
        <a:p>
          <a:r>
            <a:rPr lang="es-ES" sz="2000" dirty="0"/>
            <a:t>Humidificación</a:t>
          </a:r>
        </a:p>
      </dgm:t>
    </dgm:pt>
    <dgm:pt modelId="{E9589D9D-848D-4564-B814-AAED4FC6A9D0}" type="parTrans" cxnId="{9796FC1E-6DF8-49DA-91C5-6C825F7A9EC3}">
      <dgm:prSet/>
      <dgm:spPr/>
      <dgm:t>
        <a:bodyPr/>
        <a:lstStyle/>
        <a:p>
          <a:endParaRPr lang="es-ES"/>
        </a:p>
      </dgm:t>
    </dgm:pt>
    <dgm:pt modelId="{ABA545FD-C044-4024-BA43-1F41EB377787}" type="sibTrans" cxnId="{9796FC1E-6DF8-49DA-91C5-6C825F7A9EC3}">
      <dgm:prSet/>
      <dgm:spPr/>
      <dgm:t>
        <a:bodyPr/>
        <a:lstStyle/>
        <a:p>
          <a:endParaRPr lang="es-ES"/>
        </a:p>
      </dgm:t>
    </dgm:pt>
    <dgm:pt modelId="{B1446244-0910-4DDD-AB9A-FFC99249CEC5}">
      <dgm:prSet phldrT="[Text]" custT="1"/>
      <dgm:spPr/>
      <dgm:t>
        <a:bodyPr/>
        <a:lstStyle/>
        <a:p>
          <a:r>
            <a:rPr lang="es-ES" sz="2400" b="0" dirty="0"/>
            <a:t>Gasometría Venosa</a:t>
          </a:r>
        </a:p>
      </dgm:t>
    </dgm:pt>
    <dgm:pt modelId="{EF1FEB45-A53B-48A9-AEA4-CB13978CD449}" type="parTrans" cxnId="{26B5C95B-D1FA-433F-A5B2-D664F44AD683}">
      <dgm:prSet/>
      <dgm:spPr/>
      <dgm:t>
        <a:bodyPr/>
        <a:lstStyle/>
        <a:p>
          <a:endParaRPr lang="es-ES"/>
        </a:p>
      </dgm:t>
    </dgm:pt>
    <dgm:pt modelId="{E2FBFB1C-0443-458D-B13E-94858359D458}" type="sibTrans" cxnId="{26B5C95B-D1FA-433F-A5B2-D664F44AD683}">
      <dgm:prSet/>
      <dgm:spPr/>
      <dgm:t>
        <a:bodyPr/>
        <a:lstStyle/>
        <a:p>
          <a:endParaRPr lang="es-ES"/>
        </a:p>
      </dgm:t>
    </dgm:pt>
    <dgm:pt modelId="{751955AC-1DC6-43A6-9147-DF4AB2DEF97F}" type="pres">
      <dgm:prSet presAssocID="{7E13A722-3478-464D-BD6B-CEB760ED1C38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9918A7A2-5C7C-4E78-B078-D5FDDC6C59C0}" type="pres">
      <dgm:prSet presAssocID="{F6C6CE3A-C655-4747-8ACA-EB617044D422}" presName="ChildAccent3" presStyleCnt="0"/>
      <dgm:spPr/>
    </dgm:pt>
    <dgm:pt modelId="{05C2FE7A-6722-40B5-B4D9-99010225E3DA}" type="pres">
      <dgm:prSet presAssocID="{F6C6CE3A-C655-4747-8ACA-EB617044D422}" presName="ChildAccent" presStyleLbl="alignImgPlace1" presStyleIdx="0" presStyleCnt="3"/>
      <dgm:spPr/>
    </dgm:pt>
    <dgm:pt modelId="{B9DB9DBF-E8A6-4945-942F-D93D01B564FE}" type="pres">
      <dgm:prSet presAssocID="{F6C6CE3A-C655-4747-8ACA-EB617044D422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568E06-F788-4114-96AB-C84D1AC85326}" type="pres">
      <dgm:prSet presAssocID="{F6C6CE3A-C655-4747-8ACA-EB617044D422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A17F337F-137C-4DFB-A1E1-EF410369804F}" type="pres">
      <dgm:prSet presAssocID="{F34A1BFB-D569-4A8E-B8C2-0DAEDD8C6EEE}" presName="ChildAccent2" presStyleCnt="0"/>
      <dgm:spPr/>
    </dgm:pt>
    <dgm:pt modelId="{DB08274E-337F-48E7-86F4-F5C35B77B2F1}" type="pres">
      <dgm:prSet presAssocID="{F34A1BFB-D569-4A8E-B8C2-0DAEDD8C6EEE}" presName="ChildAccent" presStyleLbl="alignImgPlace1" presStyleIdx="1" presStyleCnt="3"/>
      <dgm:spPr/>
    </dgm:pt>
    <dgm:pt modelId="{C1349D25-0351-475E-A458-22C3E0AD2A03}" type="pres">
      <dgm:prSet presAssocID="{F34A1BFB-D569-4A8E-B8C2-0DAEDD8C6EE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4DAC23-6566-4C28-BD97-26AEEC56032D}" type="pres">
      <dgm:prSet presAssocID="{F34A1BFB-D569-4A8E-B8C2-0DAEDD8C6EEE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DE83A3F0-F022-46C5-AE12-4CB9D91E1A78}" type="pres">
      <dgm:prSet presAssocID="{9163A7D8-A9B6-487A-8E9A-1C24C5C685FD}" presName="ChildAccent1" presStyleCnt="0"/>
      <dgm:spPr/>
    </dgm:pt>
    <dgm:pt modelId="{A57B2A71-ACE8-49B3-944E-F74C29A8A418}" type="pres">
      <dgm:prSet presAssocID="{9163A7D8-A9B6-487A-8E9A-1C24C5C685FD}" presName="ChildAccent" presStyleLbl="alignImgPlace1" presStyleIdx="2" presStyleCnt="3"/>
      <dgm:spPr/>
    </dgm:pt>
    <dgm:pt modelId="{6CC51F4F-A414-4111-A106-924BF74520C2}" type="pres">
      <dgm:prSet presAssocID="{9163A7D8-A9B6-487A-8E9A-1C24C5C685F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CD3B5C-D2DC-4670-B4D9-96C45B1571E4}" type="pres">
      <dgm:prSet presAssocID="{9163A7D8-A9B6-487A-8E9A-1C24C5C685FD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48EF6301-06C8-4841-96E6-A0ABB4CCB958}" type="presOf" srcId="{46831D60-3D78-45CD-B144-4EEC21277CC7}" destId="{6CC51F4F-A414-4111-A106-924BF74520C2}" srcOrd="1" destOrd="1" presId="urn:microsoft.com/office/officeart/2011/layout/InterconnectedBlockProcess"/>
    <dgm:cxn modelId="{B34A8105-B199-4BC5-94E6-C89E93BFD56C}" srcId="{F6C6CE3A-C655-4747-8ACA-EB617044D422}" destId="{D4E92F42-BEDA-42EF-AEA4-EC5B33630F53}" srcOrd="0" destOrd="0" parTransId="{3F619D7D-39EE-44D4-9347-99DA6F9D1C47}" sibTransId="{B3E969B1-4277-42A7-9815-39AA26B26F6A}"/>
    <dgm:cxn modelId="{0C4C6406-7974-482B-9EA2-2ACE52D8A5C8}" type="presOf" srcId="{CE06BC82-8928-441F-8182-92B2E7D7DF2E}" destId="{B9DB9DBF-E8A6-4945-942F-D93D01B564FE}" srcOrd="1" destOrd="2" presId="urn:microsoft.com/office/officeart/2011/layout/InterconnectedBlockProcess"/>
    <dgm:cxn modelId="{9796FC1E-6DF8-49DA-91C5-6C825F7A9EC3}" srcId="{F6C6CE3A-C655-4747-8ACA-EB617044D422}" destId="{CE06BC82-8928-441F-8182-92B2E7D7DF2E}" srcOrd="2" destOrd="0" parTransId="{E9589D9D-848D-4564-B814-AAED4FC6A9D0}" sibTransId="{ABA545FD-C044-4024-BA43-1F41EB377787}"/>
    <dgm:cxn modelId="{E5760829-C9BD-40A2-8903-00DBF64DD77E}" srcId="{F34A1BFB-D569-4A8E-B8C2-0DAEDD8C6EEE}" destId="{0B7076D6-15CC-4125-AF2B-6D64C21F6DB9}" srcOrd="2" destOrd="0" parTransId="{B134F4FC-8C26-4AC4-A2BB-316E8706D9C5}" sibTransId="{B381C3BA-BEC9-4ECE-ABE4-DD8C1BB51940}"/>
    <dgm:cxn modelId="{5490702F-5C86-4315-9545-A6A38A095AE5}" type="presOf" srcId="{D4E92F42-BEDA-42EF-AEA4-EC5B33630F53}" destId="{05C2FE7A-6722-40B5-B4D9-99010225E3DA}" srcOrd="0" destOrd="0" presId="urn:microsoft.com/office/officeart/2011/layout/InterconnectedBlockProcess"/>
    <dgm:cxn modelId="{F9A9FB37-7825-480D-A9BA-019BF8444D4A}" type="presOf" srcId="{156BAE83-8A2B-4DAC-B891-6117904F58D5}" destId="{05C2FE7A-6722-40B5-B4D9-99010225E3DA}" srcOrd="0" destOrd="1" presId="urn:microsoft.com/office/officeart/2011/layout/InterconnectedBlockProcess"/>
    <dgm:cxn modelId="{26E4393A-16DA-46A3-A8A5-4A29CA74BA3E}" type="presOf" srcId="{B1446244-0910-4DDD-AB9A-FFC99249CEC5}" destId="{C1349D25-0351-475E-A458-22C3E0AD2A03}" srcOrd="1" destOrd="1" presId="urn:microsoft.com/office/officeart/2011/layout/InterconnectedBlockProcess"/>
    <dgm:cxn modelId="{B5E3C043-C03E-4605-9843-A5E21E6EE481}" type="presOf" srcId="{7E13A722-3478-464D-BD6B-CEB760ED1C38}" destId="{751955AC-1DC6-43A6-9147-DF4AB2DEF97F}" srcOrd="0" destOrd="0" presId="urn:microsoft.com/office/officeart/2011/layout/InterconnectedBlockProcess"/>
    <dgm:cxn modelId="{AFBCC645-0762-48C0-A07C-E1C0E9DA44D1}" type="presOf" srcId="{9163A7D8-A9B6-487A-8E9A-1C24C5C685FD}" destId="{C9CD3B5C-D2DC-4670-B4D9-96C45B1571E4}" srcOrd="0" destOrd="0" presId="urn:microsoft.com/office/officeart/2011/layout/InterconnectedBlockProcess"/>
    <dgm:cxn modelId="{2DF93C46-2072-49FE-87C8-A81C36AA58EA}" srcId="{7E13A722-3478-464D-BD6B-CEB760ED1C38}" destId="{F34A1BFB-D569-4A8E-B8C2-0DAEDD8C6EEE}" srcOrd="1" destOrd="0" parTransId="{7A7C93F8-14B9-4991-8706-31E7355CBE4B}" sibTransId="{DCAD84A8-DC1E-44D5-838E-01841CE84B23}"/>
    <dgm:cxn modelId="{D7FAE450-CCA2-4501-B3D3-39BE8DD868CC}" type="presOf" srcId="{F6C6CE3A-C655-4747-8ACA-EB617044D422}" destId="{73568E06-F788-4114-96AB-C84D1AC85326}" srcOrd="0" destOrd="0" presId="urn:microsoft.com/office/officeart/2011/layout/InterconnectedBlockProcess"/>
    <dgm:cxn modelId="{A3E5405B-4847-4FA6-B13D-AC031E9A2128}" srcId="{7E13A722-3478-464D-BD6B-CEB760ED1C38}" destId="{9163A7D8-A9B6-487A-8E9A-1C24C5C685FD}" srcOrd="0" destOrd="0" parTransId="{6027C010-9C4A-43B4-87EE-1466F2B28728}" sibTransId="{7860A89F-46C0-491A-9A25-F09F0F8E7168}"/>
    <dgm:cxn modelId="{26B5C95B-D1FA-433F-A5B2-D664F44AD683}" srcId="{F34A1BFB-D569-4A8E-B8C2-0DAEDD8C6EEE}" destId="{B1446244-0910-4DDD-AB9A-FFC99249CEC5}" srcOrd="1" destOrd="0" parTransId="{EF1FEB45-A53B-48A9-AEA4-CB13978CD449}" sibTransId="{E2FBFB1C-0443-458D-B13E-94858359D458}"/>
    <dgm:cxn modelId="{BA6BC663-9C31-443A-B3DC-E31AD6051C84}" type="presOf" srcId="{B1446244-0910-4DDD-AB9A-FFC99249CEC5}" destId="{DB08274E-337F-48E7-86F4-F5C35B77B2F1}" srcOrd="0" destOrd="1" presId="urn:microsoft.com/office/officeart/2011/layout/InterconnectedBlockProcess"/>
    <dgm:cxn modelId="{E1C60F66-A441-4809-BDCE-C656E726DD31}" type="presOf" srcId="{46831D60-3D78-45CD-B144-4EEC21277CC7}" destId="{A57B2A71-ACE8-49B3-944E-F74C29A8A418}" srcOrd="0" destOrd="1" presId="urn:microsoft.com/office/officeart/2011/layout/InterconnectedBlockProcess"/>
    <dgm:cxn modelId="{56E2286D-6B0E-40D2-92B7-038D4205B3E1}" type="presOf" srcId="{0B7076D6-15CC-4125-AF2B-6D64C21F6DB9}" destId="{C1349D25-0351-475E-A458-22C3E0AD2A03}" srcOrd="1" destOrd="2" presId="urn:microsoft.com/office/officeart/2011/layout/InterconnectedBlockProcess"/>
    <dgm:cxn modelId="{07E8597C-F92D-42A8-9672-79A19212ED03}" type="presOf" srcId="{9EEEBA4F-0721-4DE5-BA4C-01E011082FFB}" destId="{DB08274E-337F-48E7-86F4-F5C35B77B2F1}" srcOrd="0" destOrd="0" presId="urn:microsoft.com/office/officeart/2011/layout/InterconnectedBlockProcess"/>
    <dgm:cxn modelId="{D67D5B93-9FCC-4750-8562-86A2FA6B5C6D}" srcId="{9163A7D8-A9B6-487A-8E9A-1C24C5C685FD}" destId="{46831D60-3D78-45CD-B144-4EEC21277CC7}" srcOrd="1" destOrd="0" parTransId="{AEE103A1-4A71-4CA5-A191-096CA2B2B847}" sibTransId="{024B2247-9A04-4B93-98F5-7E4ACC991D94}"/>
    <dgm:cxn modelId="{13CB7898-6604-491B-99E3-D285F73CA369}" srcId="{9163A7D8-A9B6-487A-8E9A-1C24C5C685FD}" destId="{460C91C8-4366-4F55-9ED5-044EDC3A56D7}" srcOrd="0" destOrd="0" parTransId="{99655546-E0CC-4D58-A6A3-B807B8724A65}" sibTransId="{AEEB9DF1-3142-4BDA-AE07-AFA8FDAAC907}"/>
    <dgm:cxn modelId="{40888D98-A65C-4B11-9A4A-7806438A5AD7}" srcId="{F34A1BFB-D569-4A8E-B8C2-0DAEDD8C6EEE}" destId="{9EEEBA4F-0721-4DE5-BA4C-01E011082FFB}" srcOrd="0" destOrd="0" parTransId="{58885DA1-82A9-46D0-874F-D2D07EA37B5F}" sibTransId="{6C741716-FDFC-48CF-BFC1-5B7E5EBD6FA6}"/>
    <dgm:cxn modelId="{011C65B2-8EA7-4D0F-BCD6-1231B7EAB9B2}" type="presOf" srcId="{0B7076D6-15CC-4125-AF2B-6D64C21F6DB9}" destId="{DB08274E-337F-48E7-86F4-F5C35B77B2F1}" srcOrd="0" destOrd="2" presId="urn:microsoft.com/office/officeart/2011/layout/InterconnectedBlockProcess"/>
    <dgm:cxn modelId="{F3E8E3BA-53EE-471E-9574-6AF8ADFD3CD9}" type="presOf" srcId="{CE06BC82-8928-441F-8182-92B2E7D7DF2E}" destId="{05C2FE7A-6722-40B5-B4D9-99010225E3DA}" srcOrd="0" destOrd="2" presId="urn:microsoft.com/office/officeart/2011/layout/InterconnectedBlockProcess"/>
    <dgm:cxn modelId="{C6DE84BD-79B0-445C-91BB-591F38889FCA}" type="presOf" srcId="{D4E92F42-BEDA-42EF-AEA4-EC5B33630F53}" destId="{B9DB9DBF-E8A6-4945-942F-D93D01B564FE}" srcOrd="1" destOrd="0" presId="urn:microsoft.com/office/officeart/2011/layout/InterconnectedBlockProcess"/>
    <dgm:cxn modelId="{8C5089BD-ED7A-4AE8-B60E-EE2A6ACF15BF}" type="presOf" srcId="{460C91C8-4366-4F55-9ED5-044EDC3A56D7}" destId="{A57B2A71-ACE8-49B3-944E-F74C29A8A418}" srcOrd="0" destOrd="0" presId="urn:microsoft.com/office/officeart/2011/layout/InterconnectedBlockProcess"/>
    <dgm:cxn modelId="{B3E7EABD-0E5B-4C25-BD30-A7CEB6DBD59C}" srcId="{7E13A722-3478-464D-BD6B-CEB760ED1C38}" destId="{F6C6CE3A-C655-4747-8ACA-EB617044D422}" srcOrd="2" destOrd="0" parTransId="{1D2A18B4-6081-4D7F-B24C-759DCAABAD06}" sibTransId="{6B65A480-6A5A-4FA2-B6C9-6C2222F64C92}"/>
    <dgm:cxn modelId="{E6BA62BF-6A8A-4EB8-8278-07C40404E9DF}" type="presOf" srcId="{9EEEBA4F-0721-4DE5-BA4C-01E011082FFB}" destId="{C1349D25-0351-475E-A458-22C3E0AD2A03}" srcOrd="1" destOrd="0" presId="urn:microsoft.com/office/officeart/2011/layout/InterconnectedBlockProcess"/>
    <dgm:cxn modelId="{F9CDA5CF-2398-4C1C-A692-B82393D40670}" type="presOf" srcId="{F34A1BFB-D569-4A8E-B8C2-0DAEDD8C6EEE}" destId="{0D4DAC23-6566-4C28-BD97-26AEEC56032D}" srcOrd="0" destOrd="0" presId="urn:microsoft.com/office/officeart/2011/layout/InterconnectedBlockProcess"/>
    <dgm:cxn modelId="{F178AFD8-73A1-4228-8983-A5AF35414211}" type="presOf" srcId="{460C91C8-4366-4F55-9ED5-044EDC3A56D7}" destId="{6CC51F4F-A414-4111-A106-924BF74520C2}" srcOrd="1" destOrd="0" presId="urn:microsoft.com/office/officeart/2011/layout/InterconnectedBlockProcess"/>
    <dgm:cxn modelId="{C5E0B9DF-496F-4890-A011-4EB1D51D6445}" type="presOf" srcId="{156BAE83-8A2B-4DAC-B891-6117904F58D5}" destId="{B9DB9DBF-E8A6-4945-942F-D93D01B564FE}" srcOrd="1" destOrd="1" presId="urn:microsoft.com/office/officeart/2011/layout/InterconnectedBlockProcess"/>
    <dgm:cxn modelId="{987EABE4-526F-4838-BB03-0D1ED51BCA0A}" srcId="{F6C6CE3A-C655-4747-8ACA-EB617044D422}" destId="{156BAE83-8A2B-4DAC-B891-6117904F58D5}" srcOrd="1" destOrd="0" parTransId="{D0E1297D-FDD3-4B57-B868-1D80990F7BCE}" sibTransId="{23C41987-7EED-443D-8104-4B3F26424F16}"/>
    <dgm:cxn modelId="{C247A3BB-BBBE-4D5D-9BE0-982A6DC2F64A}" type="presParOf" srcId="{751955AC-1DC6-43A6-9147-DF4AB2DEF97F}" destId="{9918A7A2-5C7C-4E78-B078-D5FDDC6C59C0}" srcOrd="0" destOrd="0" presId="urn:microsoft.com/office/officeart/2011/layout/InterconnectedBlockProcess"/>
    <dgm:cxn modelId="{EE4A1F0A-2E11-4ADD-9883-0DB8644E20AC}" type="presParOf" srcId="{9918A7A2-5C7C-4E78-B078-D5FDDC6C59C0}" destId="{05C2FE7A-6722-40B5-B4D9-99010225E3DA}" srcOrd="0" destOrd="0" presId="urn:microsoft.com/office/officeart/2011/layout/InterconnectedBlockProcess"/>
    <dgm:cxn modelId="{7BF9ED77-C66F-4DE0-BC66-794C609A1436}" type="presParOf" srcId="{751955AC-1DC6-43A6-9147-DF4AB2DEF97F}" destId="{B9DB9DBF-E8A6-4945-942F-D93D01B564FE}" srcOrd="1" destOrd="0" presId="urn:microsoft.com/office/officeart/2011/layout/InterconnectedBlockProcess"/>
    <dgm:cxn modelId="{DEF76663-F76A-4087-8E99-73F65D373FF8}" type="presParOf" srcId="{751955AC-1DC6-43A6-9147-DF4AB2DEF97F}" destId="{73568E06-F788-4114-96AB-C84D1AC85326}" srcOrd="2" destOrd="0" presId="urn:microsoft.com/office/officeart/2011/layout/InterconnectedBlockProcess"/>
    <dgm:cxn modelId="{D7B54165-2ABC-40FC-8DBC-5432F3E8FC31}" type="presParOf" srcId="{751955AC-1DC6-43A6-9147-DF4AB2DEF97F}" destId="{A17F337F-137C-4DFB-A1E1-EF410369804F}" srcOrd="3" destOrd="0" presId="urn:microsoft.com/office/officeart/2011/layout/InterconnectedBlockProcess"/>
    <dgm:cxn modelId="{D728F06B-D380-482E-A5E1-B93AEC86DD2F}" type="presParOf" srcId="{A17F337F-137C-4DFB-A1E1-EF410369804F}" destId="{DB08274E-337F-48E7-86F4-F5C35B77B2F1}" srcOrd="0" destOrd="0" presId="urn:microsoft.com/office/officeart/2011/layout/InterconnectedBlockProcess"/>
    <dgm:cxn modelId="{53D4DED7-F91C-4AC2-8F3B-55ECDFBC95A3}" type="presParOf" srcId="{751955AC-1DC6-43A6-9147-DF4AB2DEF97F}" destId="{C1349D25-0351-475E-A458-22C3E0AD2A03}" srcOrd="4" destOrd="0" presId="urn:microsoft.com/office/officeart/2011/layout/InterconnectedBlockProcess"/>
    <dgm:cxn modelId="{19C09EB7-96E9-43CB-9C72-6E03089D0DD9}" type="presParOf" srcId="{751955AC-1DC6-43A6-9147-DF4AB2DEF97F}" destId="{0D4DAC23-6566-4C28-BD97-26AEEC56032D}" srcOrd="5" destOrd="0" presId="urn:microsoft.com/office/officeart/2011/layout/InterconnectedBlockProcess"/>
    <dgm:cxn modelId="{CDE924AE-BDAE-41F0-BD68-CCB6E7FF8F13}" type="presParOf" srcId="{751955AC-1DC6-43A6-9147-DF4AB2DEF97F}" destId="{DE83A3F0-F022-46C5-AE12-4CB9D91E1A78}" srcOrd="6" destOrd="0" presId="urn:microsoft.com/office/officeart/2011/layout/InterconnectedBlockProcess"/>
    <dgm:cxn modelId="{EE3932D9-807B-46B3-A202-78D03DBFBFB5}" type="presParOf" srcId="{DE83A3F0-F022-46C5-AE12-4CB9D91E1A78}" destId="{A57B2A71-ACE8-49B3-944E-F74C29A8A418}" srcOrd="0" destOrd="0" presId="urn:microsoft.com/office/officeart/2011/layout/InterconnectedBlockProcess"/>
    <dgm:cxn modelId="{A5D49327-3C14-41D6-973C-F70702FECA78}" type="presParOf" srcId="{751955AC-1DC6-43A6-9147-DF4AB2DEF97F}" destId="{6CC51F4F-A414-4111-A106-924BF74520C2}" srcOrd="7" destOrd="0" presId="urn:microsoft.com/office/officeart/2011/layout/InterconnectedBlockProcess"/>
    <dgm:cxn modelId="{EBD6256F-327D-4CCF-8D07-421230D87987}" type="presParOf" srcId="{751955AC-1DC6-43A6-9147-DF4AB2DEF97F}" destId="{C9CD3B5C-D2DC-4670-B4D9-96C45B1571E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2FE7A-6722-40B5-B4D9-99010225E3DA}">
      <dsp:nvSpPr>
        <dsp:cNvPr id="0" name=""/>
        <dsp:cNvSpPr/>
      </dsp:nvSpPr>
      <dsp:spPr>
        <a:xfrm>
          <a:off x="4782531" y="1072997"/>
          <a:ext cx="2265262" cy="5033990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Vt.espiratorio</a:t>
          </a:r>
          <a:endParaRPr lang="es-ES" sz="2000" kern="1200" dirty="0"/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Vm</a:t>
          </a:r>
          <a:endParaRPr lang="es-ES" sz="2000" kern="1200" dirty="0"/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Fuga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Curvas flujo,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presión,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volumen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Interfase</a:t>
          </a:r>
          <a:endParaRPr lang="es-ES" sz="2000" kern="1200" dirty="0"/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Válvulas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Humidificación</a:t>
          </a:r>
        </a:p>
      </dsp:txBody>
      <dsp:txXfrm>
        <a:off x="5070022" y="1072997"/>
        <a:ext cx="1977771" cy="5033990"/>
      </dsp:txXfrm>
    </dsp:sp>
    <dsp:sp modelId="{73568E06-F788-4114-96AB-C84D1AC85326}">
      <dsp:nvSpPr>
        <dsp:cNvPr id="0" name=""/>
        <dsp:cNvSpPr/>
      </dsp:nvSpPr>
      <dsp:spPr>
        <a:xfrm>
          <a:off x="4782531" y="0"/>
          <a:ext cx="2265262" cy="107482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VENTILADOR</a:t>
          </a:r>
        </a:p>
      </dsp:txBody>
      <dsp:txXfrm>
        <a:off x="4782531" y="0"/>
        <a:ext cx="2265262" cy="1074829"/>
      </dsp:txXfrm>
    </dsp:sp>
    <dsp:sp modelId="{DB08274E-337F-48E7-86F4-F5C35B77B2F1}">
      <dsp:nvSpPr>
        <dsp:cNvPr id="0" name=""/>
        <dsp:cNvSpPr/>
      </dsp:nvSpPr>
      <dsp:spPr>
        <a:xfrm>
          <a:off x="2516589" y="1072997"/>
          <a:ext cx="2265262" cy="467489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1623195"/>
            <a:satOff val="-12147"/>
            <a:lumOff val="-15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Gasometría Arterial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/>
            <a:t>Gasometría Venosa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Capnografía</a:t>
          </a:r>
          <a:r>
            <a:rPr lang="es-ES" sz="2000" b="1" kern="1200" dirty="0"/>
            <a:t> Transcutánea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(PtcCO2</a:t>
          </a:r>
          <a:r>
            <a:rPr lang="es-ES" sz="2000" b="0" kern="1200" dirty="0"/>
            <a:t>)</a:t>
          </a:r>
        </a:p>
      </dsp:txBody>
      <dsp:txXfrm>
        <a:off x="2804080" y="1072997"/>
        <a:ext cx="1977771" cy="4674899"/>
      </dsp:txXfrm>
    </dsp:sp>
    <dsp:sp modelId="{0D4DAC23-6566-4C28-BD97-26AEEC56032D}">
      <dsp:nvSpPr>
        <dsp:cNvPr id="0" name=""/>
        <dsp:cNvSpPr/>
      </dsp:nvSpPr>
      <dsp:spPr>
        <a:xfrm>
          <a:off x="2516589" y="174049"/>
          <a:ext cx="2265262" cy="89894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VENTILACIÓN</a:t>
          </a:r>
        </a:p>
      </dsp:txBody>
      <dsp:txXfrm>
        <a:off x="2516589" y="174049"/>
        <a:ext cx="2265262" cy="898948"/>
      </dsp:txXfrm>
    </dsp:sp>
    <dsp:sp modelId="{A57B2A71-ACE8-49B3-944E-F74C29A8A418}">
      <dsp:nvSpPr>
        <dsp:cNvPr id="0" name=""/>
        <dsp:cNvSpPr/>
      </dsp:nvSpPr>
      <dsp:spPr>
        <a:xfrm>
          <a:off x="251327" y="1072997"/>
          <a:ext cx="2265262" cy="431519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Gasometría Arterial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Gasometría Venosa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Sp02</a:t>
          </a:r>
        </a:p>
      </dsp:txBody>
      <dsp:txXfrm>
        <a:off x="538817" y="1072997"/>
        <a:ext cx="1977771" cy="4315197"/>
      </dsp:txXfrm>
    </dsp:sp>
    <dsp:sp modelId="{C9CD3B5C-D2DC-4670-B4D9-96C45B1571E4}">
      <dsp:nvSpPr>
        <dsp:cNvPr id="0" name=""/>
        <dsp:cNvSpPr/>
      </dsp:nvSpPr>
      <dsp:spPr>
        <a:xfrm>
          <a:off x="251327" y="353594"/>
          <a:ext cx="2265262" cy="719403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OXIGENACIÓN</a:t>
          </a:r>
        </a:p>
      </dsp:txBody>
      <dsp:txXfrm>
        <a:off x="251327" y="353594"/>
        <a:ext cx="2265262" cy="719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2B5E38F-A42C-DC43-AC40-C90512C5C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F09CD2-67A1-4F48-92D8-DF71339B2C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94546A-D3D6-C24F-BD1C-BD7145C936FC}" type="datetimeFigureOut">
              <a:rPr lang="es-ES"/>
              <a:pPr>
                <a:defRPr/>
              </a:pPr>
              <a:t>28/9/19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0177E8-47FE-2443-BE75-BA7B1ECE12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E92097-DB33-F848-9CCB-F58F451D63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E3529F-6201-864C-B120-DBECDE0DF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0B59C3F-B49F-E642-80C4-9A73DDC92B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30A70F-10BC-FF4F-8972-FD55AF5EA0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8331AA-EF5A-704F-8A13-DD403484B20F}" type="datetimeFigureOut">
              <a:rPr lang="es-ES"/>
              <a:pPr>
                <a:defRPr/>
              </a:pPr>
              <a:t>28/9/19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E02C4B1A-5280-8B41-8EB4-B98ACC7B14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AC9F595B-E259-5949-9FEC-5F21798C3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49E40-110E-0647-BAC0-B21B8B5234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8258B3-F34D-9546-97CD-105D8362D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8E74B2-2508-484E-8BA4-5E7DED7952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>
            <a:extLst>
              <a:ext uri="{FF2B5EF4-FFF2-40B4-BE49-F238E27FC236}">
                <a16:creationId xmlns:a16="http://schemas.microsoft.com/office/drawing/2014/main" id="{C34E49A9-CC03-E643-8AFE-0080C3D14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>
            <a:extLst>
              <a:ext uri="{FF2B5EF4-FFF2-40B4-BE49-F238E27FC236}">
                <a16:creationId xmlns:a16="http://schemas.microsoft.com/office/drawing/2014/main" id="{B9DBC0E8-F85D-6041-8AA4-76CC9D312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i="1">
                <a:latin typeface="Arial" panose="020B0604020202020204" pitchFamily="34" charset="0"/>
              </a:rPr>
              <a:t>Alteración en la formación o integración de estímulos en los centros respiratorios:</a:t>
            </a:r>
            <a:endParaRPr lang="es-ES" altLang="es-ES">
              <a:latin typeface="Arial" panose="020B0604020202020204" pitchFamily="34" charset="0"/>
            </a:endParaRPr>
          </a:p>
          <a:p>
            <a:r>
              <a:rPr lang="es-ES" altLang="es-ES"/>
              <a:t>Drogas depresoras del SNC. (opiáceos, barbitúricos, anestésicos, etc.) </a:t>
            </a:r>
            <a:br>
              <a:rPr lang="es-ES" altLang="es-ES"/>
            </a:br>
            <a:r>
              <a:rPr lang="es-ES" altLang="es-ES"/>
              <a:t> altera snc :Traumatismo encefalocraneano, Accidente vascular encefálico .Síndrome de hipertensión endocraneana (meningitis, encefalitis, tumor endocraneano, etc.)Síndrome de hipoventilación alveolar primaria o idiopática, por alteración de los centros respiratorios sin causa evidente Alteración del control respiratorio durante el sueño.</a:t>
            </a:r>
          </a:p>
          <a:p>
            <a:r>
              <a:rPr lang="es-ES" altLang="es-ES">
                <a:latin typeface="Arial" panose="020B0604020202020204" pitchFamily="34" charset="0"/>
              </a:rPr>
              <a:t>Alteraciones electrolíticas marcadas (déficit de potasio, magnesio, fosfatos).</a:t>
            </a:r>
          </a:p>
          <a:p>
            <a:endParaRPr lang="es-ES" altLang="es-ES">
              <a:latin typeface="Arial" panose="020B0604020202020204" pitchFamily="34" charset="0"/>
            </a:endParaRPr>
          </a:p>
          <a:p>
            <a:r>
              <a:rPr lang="es-ES" altLang="es-ES" i="1">
                <a:latin typeface="Arial" panose="020B0604020202020204" pitchFamily="34" charset="0"/>
              </a:rPr>
              <a:t>Alteraciones de la estructura y función de la caja torácica</a:t>
            </a:r>
            <a:br>
              <a:rPr lang="es-ES" altLang="es-ES"/>
            </a:br>
            <a:br>
              <a:rPr lang="es-ES" altLang="es-ES"/>
            </a:br>
            <a:r>
              <a:rPr lang="es-ES" altLang="es-ES">
                <a:latin typeface="Arial" panose="020B0604020202020204" pitchFamily="34" charset="0"/>
              </a:rPr>
              <a:t>      a) Traumatismos torácicos extensos </a:t>
            </a:r>
            <a:br>
              <a:rPr lang="es-ES" altLang="es-ES"/>
            </a:br>
            <a:r>
              <a:rPr lang="es-ES" altLang="es-ES">
                <a:latin typeface="Arial" panose="020B0604020202020204" pitchFamily="34" charset="0"/>
              </a:rPr>
              <a:t>      b) Cifoescoliosis</a:t>
            </a:r>
            <a:br>
              <a:rPr lang="es-ES" altLang="es-ES"/>
            </a:br>
            <a:r>
              <a:rPr lang="es-ES" altLang="es-ES">
                <a:latin typeface="Arial" panose="020B0604020202020204" pitchFamily="34" charset="0"/>
              </a:rPr>
              <a:t>      c) Obesidad marcada</a:t>
            </a:r>
            <a:br>
              <a:rPr lang="es-ES" altLang="es-ES"/>
            </a:br>
            <a:r>
              <a:rPr lang="es-ES" altLang="es-ES">
                <a:latin typeface="Arial" panose="020B0604020202020204" pitchFamily="34" charset="0"/>
              </a:rPr>
              <a:t>      d) Toracoplastía </a:t>
            </a:r>
          </a:p>
          <a:p>
            <a:endParaRPr lang="es-ES" altLang="es-ES">
              <a:latin typeface="Arial" panose="020B0604020202020204" pitchFamily="34" charset="0"/>
            </a:endParaRPr>
          </a:p>
          <a:p>
            <a:r>
              <a:rPr lang="es-ES" altLang="es-ES"/>
              <a:t>Los ejemplos clínicos más representativos son: sobredosis de sedantes del SNC, enfermedades del SNC y de los músculos periféricos y obstrucciones de la vía respiratoria principal. </a:t>
            </a:r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09940331-80A5-6249-BD04-BE16AA712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5A43E3-7EE9-EF44-B483-C67CE2D6474D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2B4DFAF2-F8C7-E643-A8A1-443CD6D6F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D4B13E2B-056B-0249-8DAE-B72363CB3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179F6B75-0A33-C44A-9AE9-8F69F3615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9F5288-D2B6-BF4B-93A2-25BA2EA1059D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F598FDF-3051-0E40-BFCD-18A1BBFB2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DAF2695-8AD5-4149-B0AB-BD27CEA78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/>
              <a:t>Imagen 9, 10.</a:t>
            </a:r>
            <a:endParaRPr lang="es-ES" altLang="es-E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877CAF9-CFA1-2347-97E9-49ADBD0DE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B63A36-17FB-4E43-A176-0EFEA32E4E38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43B9108-257C-4F4B-A6C4-5AD48CFDF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097D517-DBF5-E44A-81DA-EC246DA2D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/>
              <a:t>Imagen 9, 10.</a:t>
            </a:r>
            <a:endParaRPr lang="es-ES" altLang="es-E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889669B-B505-6740-9F46-F8B1C38F8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A34219-1684-6C45-92CC-DE334F6A9BEA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tipo gtvmni">
            <a:extLst>
              <a:ext uri="{FF2B5EF4-FFF2-40B4-BE49-F238E27FC236}">
                <a16:creationId xmlns:a16="http://schemas.microsoft.com/office/drawing/2014/main" id="{D8CB5471-1069-074D-B65E-CA43A4C282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D916A79C-953D-AB47-A89D-D1DA60EF0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88913"/>
            <a:ext cx="46799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>
            <a:extLst>
              <a:ext uri="{FF2B5EF4-FFF2-40B4-BE49-F238E27FC236}">
                <a16:creationId xmlns:a16="http://schemas.microsoft.com/office/drawing/2014/main" id="{8106F384-5B53-F240-B40C-09B86571F04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350" y="2205038"/>
            <a:ext cx="1219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523803"/>
            <a:ext cx="103632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5013176"/>
            <a:ext cx="10363200" cy="62562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DEEC7C-D065-F94E-AD35-1DD1AB8CB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000EF3-A25A-E44C-8234-C1998FEBD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C15E38-4B33-5140-82B0-13C731E9D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EEFFF9A-C6C6-DF4D-9B63-55638827D2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282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92EDAE-4CE8-894B-AA9F-9B6730D26465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5" descr="Logotipo gtvmni">
            <a:extLst>
              <a:ext uri="{FF2B5EF4-FFF2-40B4-BE49-F238E27FC236}">
                <a16:creationId xmlns:a16="http://schemas.microsoft.com/office/drawing/2014/main" id="{BF192D3D-557E-BA4D-B160-5CB125390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/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E66D3A-D0E3-7B48-B09A-96782745E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A1253C-D173-8542-B93E-C1791CF0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C9DC482-5D86-5445-BA4C-E282711B1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6440-D51E-7C4C-BC06-08E61732B9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776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D59162-AEB8-0E4D-8E0A-90B39629BFB9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5" descr="Logotipo gtvmni">
            <a:extLst>
              <a:ext uri="{FF2B5EF4-FFF2-40B4-BE49-F238E27FC236}">
                <a16:creationId xmlns:a16="http://schemas.microsoft.com/office/drawing/2014/main" id="{C6B3E58A-C137-5C4F-9603-6E83C0BC95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D5E8FE-2C8C-6D42-A3DA-AF4300EE1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3BCEDAC-AF04-C24C-96FF-6CED0C8FC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855194-F437-444E-8C56-799FE51D8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935A-0102-7040-8296-A2208D648C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07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2DF2489-A45A-364D-BF0E-6D94198A65C0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Picture 5" descr="Logotipo gtvmni">
            <a:extLst>
              <a:ext uri="{FF2B5EF4-FFF2-40B4-BE49-F238E27FC236}">
                <a16:creationId xmlns:a16="http://schemas.microsoft.com/office/drawing/2014/main" id="{4FECA0B0-E71B-2948-BE44-613306185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50282C-9F4F-1B4E-9B3F-0D85E59AC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E2B202-EADA-A845-9D51-CDC3699EF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FD6F30-22FF-664E-AB83-3066158D0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1822-B2DE-3448-B4AF-AED80B29A5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133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9C007D2-97A7-1547-8F65-7E1992061AAD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" name="Picture 5" descr="Logotipo gtvmni">
            <a:extLst>
              <a:ext uri="{FF2B5EF4-FFF2-40B4-BE49-F238E27FC236}">
                <a16:creationId xmlns:a16="http://schemas.microsoft.com/office/drawing/2014/main" id="{887A91A2-0A4B-114A-88EE-5055FB82D8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A1917B1-9A1B-1E44-AA1F-27324E11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38ECD57-5966-CB4A-A919-90E23611E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5F44877-F5BF-4A40-A419-E565AA50E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ABA7-D7C8-E342-8E4D-09DE9EDADC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135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7AE7A36-EFA1-7C43-9B06-FAE32F85290B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5" descr="Logotipo gtvmni">
            <a:extLst>
              <a:ext uri="{FF2B5EF4-FFF2-40B4-BE49-F238E27FC236}">
                <a16:creationId xmlns:a16="http://schemas.microsoft.com/office/drawing/2014/main" id="{BF95C843-2238-B847-A410-FC19642D85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0CC8A-575E-9F42-8A6F-6EA11A7AE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D5C9B-B994-234B-AC7A-0BB122729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3961-228D-324D-BA1B-585D53E38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B9B5-1B0B-284F-BB27-AC74F2C726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07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612376-7488-5844-A7F3-587BB7CC2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949284-4CFC-7847-B4D8-82663D4D6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DEC6DF-4CAA-3040-B0C2-553B412A5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71DF-FE50-F343-B794-06F595B574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585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FE16477-20A5-734F-931C-AA6EB16B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157E-8395-5849-B38E-FC4FD522FF5E}" type="datetimeFigureOut">
              <a:rPr lang="es-ES"/>
              <a:pPr>
                <a:defRPr/>
              </a:pPr>
              <a:t>28/9/19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077025A-8A2A-8442-9EC0-83F1213D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5D8D1D8-6BB7-064A-B858-88FD4A9B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7736-53C7-5E40-B354-6A9B120DEF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06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BAD8A6-5000-7944-9FAC-657566759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274638"/>
            <a:ext cx="10094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E9DDF3-A808-E741-ABAA-E54AA005C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156E7B-BBE5-6245-932A-D12DF85B76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FA6C35-2FC6-B247-BD6C-5176276679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CBC390-A698-2F42-BEAD-6CAB3BC6D2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51305F7-D4A5-F547-99FF-6D4AF31491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13" r:id="rId7"/>
    <p:sldLayoutId id="214748382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22268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222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222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tbueno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457EEC27-BF59-2C49-AF3B-A60D7FCF0A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708275"/>
            <a:ext cx="9067800" cy="2114550"/>
          </a:xfrm>
        </p:spPr>
        <p:txBody>
          <a:bodyPr/>
          <a:lstStyle/>
          <a:p>
            <a:pPr eaLnBrk="1" hangingPunct="1"/>
            <a:r>
              <a:rPr lang="es-ES" altLang="es-ES">
                <a:solidFill>
                  <a:srgbClr val="000066"/>
                </a:solidFill>
              </a:rPr>
              <a:t>TERAPIAS NO INVASIVAS EN LA I.R.A HIPERCÁPNICA.</a:t>
            </a:r>
            <a:br>
              <a:rPr lang="es-ES" altLang="es-ES">
                <a:solidFill>
                  <a:srgbClr val="000066"/>
                </a:solidFill>
              </a:rPr>
            </a:br>
            <a:r>
              <a:rPr lang="es-ES" altLang="es-ES">
                <a:solidFill>
                  <a:srgbClr val="000066"/>
                </a:solidFill>
              </a:rPr>
              <a:t>“Diferencia los tipos de pacientes”.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FD6450C-BC39-914D-BE65-4741DE56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5301208"/>
            <a:ext cx="4841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" altLang="es-ES" sz="2000" dirty="0">
                <a:solidFill>
                  <a:srgbClr val="000066"/>
                </a:solidFill>
              </a:rPr>
              <a:t>JM Carratalá Perales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" altLang="es-ES" sz="1600" dirty="0">
                <a:solidFill>
                  <a:srgbClr val="000066"/>
                </a:solidFill>
                <a:hlinkClick r:id="rId2"/>
              </a:rPr>
              <a:t>batbueno@hotmail.com</a:t>
            </a:r>
            <a:endParaRPr lang="es-ES" altLang="es-ES" sz="1600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" altLang="es-ES" sz="1600" dirty="0">
                <a:solidFill>
                  <a:srgbClr val="000066"/>
                </a:solidFill>
              </a:rPr>
              <a:t>Unidad de Corta Estancia – Sº Urgencias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" altLang="es-ES" sz="1600" dirty="0">
                <a:solidFill>
                  <a:srgbClr val="000066"/>
                </a:solidFill>
              </a:rPr>
              <a:t>Hospital General Universitario. Alicante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" altLang="es-ES" sz="1200" dirty="0">
                <a:solidFill>
                  <a:srgbClr val="000066"/>
                </a:solidFill>
              </a:rPr>
              <a:t>(Actualizada a Septiembre 2019)</a:t>
            </a:r>
            <a:endParaRPr lang="es-ES_tradnl" altLang="es-ES" sz="1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DD53E6-849C-0D4A-AD1D-760F561E1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2296" y="26506"/>
            <a:ext cx="6768751" cy="701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F8D11-D2A0-3A4D-B40D-EB8A679D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332656"/>
            <a:ext cx="3153425" cy="415690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52E0AB9-B531-4145-9EF4-1E4F68B63EC8}"/>
              </a:ext>
            </a:extLst>
          </p:cNvPr>
          <p:cNvSpPr/>
          <p:nvPr/>
        </p:nvSpPr>
        <p:spPr>
          <a:xfrm>
            <a:off x="5016500" y="3900488"/>
            <a:ext cx="3743325" cy="288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37EBE3A-2461-1547-8759-501DC2B9E299}"/>
              </a:ext>
            </a:extLst>
          </p:cNvPr>
          <p:cNvSpPr/>
          <p:nvPr/>
        </p:nvSpPr>
        <p:spPr>
          <a:xfrm>
            <a:off x="334963" y="4581525"/>
            <a:ext cx="4406900" cy="203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GOLD recomienda el inicio de VMNI en la AEPOC con al menos uno de los criterios clínicos y/o gasométricos.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Usar VMI cuando falle la VMNI  entre otros …</a:t>
            </a:r>
          </a:p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1510" name="Gráfico 7" descr="Flecha curva en el sentido de las agujas del reloj">
            <a:extLst>
              <a:ext uri="{FF2B5EF4-FFF2-40B4-BE49-F238E27FC236}">
                <a16:creationId xmlns:a16="http://schemas.microsoft.com/office/drawing/2014/main" id="{53990461-CDCF-0748-B39C-D4BB5A35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9">
            <a:off x="4017963" y="1838325"/>
            <a:ext cx="9144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B4E31-759A-A049-99EF-D46AEBC9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r>
              <a:rPr lang="es-ES" sz="2800" b="1" dirty="0"/>
              <a:t>Y fuera del AEPOC que pasa con la I.R.A </a:t>
            </a:r>
            <a:r>
              <a:rPr lang="es-ES" sz="2800" b="1" dirty="0" err="1"/>
              <a:t>Hipercápnica</a:t>
            </a:r>
            <a:r>
              <a:rPr lang="es-ES" sz="2800" b="1" dirty="0"/>
              <a:t> ?</a:t>
            </a:r>
          </a:p>
        </p:txBody>
      </p:sp>
      <p:pic>
        <p:nvPicPr>
          <p:cNvPr id="22531" name="Marcador de contenido 3">
            <a:extLst>
              <a:ext uri="{FF2B5EF4-FFF2-40B4-BE49-F238E27FC236}">
                <a16:creationId xmlns:a16="http://schemas.microsoft.com/office/drawing/2014/main" id="{F4879ACE-4494-2D43-93C8-01FEA2523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28191" r="52162" b="24371"/>
          <a:stretch>
            <a:fillRect/>
          </a:stretch>
        </p:blipFill>
        <p:spPr>
          <a:xfrm>
            <a:off x="192088" y="981075"/>
            <a:ext cx="6637337" cy="5848350"/>
          </a:xfrm>
        </p:spPr>
      </p:pic>
      <p:pic>
        <p:nvPicPr>
          <p:cNvPr id="22532" name="Imagen 4">
            <a:extLst>
              <a:ext uri="{FF2B5EF4-FFF2-40B4-BE49-F238E27FC236}">
                <a16:creationId xmlns:a16="http://schemas.microsoft.com/office/drawing/2014/main" id="{68B88F8F-C5D0-B241-B3C7-A28230FA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12875"/>
            <a:ext cx="29733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FAB865D-D4FF-564F-AB53-55C5F6035BC7}"/>
              </a:ext>
            </a:extLst>
          </p:cNvPr>
          <p:cNvSpPr/>
          <p:nvPr/>
        </p:nvSpPr>
        <p:spPr>
          <a:xfrm>
            <a:off x="7175500" y="981075"/>
            <a:ext cx="4406900" cy="5848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i="1" u="sng" dirty="0">
                <a:solidFill>
                  <a:schemeClr val="tx1"/>
                </a:solidFill>
              </a:rPr>
              <a:t>Recomendación Intermedia.</a:t>
            </a:r>
          </a:p>
          <a:p>
            <a:pPr marL="285750" indent="-285750" algn="ctr">
              <a:buFontTx/>
              <a:buChar char="-"/>
              <a:defRPr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</a:rPr>
              <a:t>Neumonía con IRA </a:t>
            </a:r>
            <a:r>
              <a:rPr lang="es-ES" dirty="0" err="1">
                <a:solidFill>
                  <a:schemeClr val="tx1"/>
                </a:solidFill>
              </a:rPr>
              <a:t>Hipercápnica</a:t>
            </a:r>
            <a:r>
              <a:rPr lang="es-ES" dirty="0">
                <a:solidFill>
                  <a:schemeClr val="tx1"/>
                </a:solidFill>
              </a:rPr>
              <a:t> en EPOC. 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</a:rPr>
              <a:t>IRA </a:t>
            </a:r>
            <a:r>
              <a:rPr lang="es-ES" dirty="0" err="1">
                <a:solidFill>
                  <a:schemeClr val="tx1"/>
                </a:solidFill>
              </a:rPr>
              <a:t>hipercápnica</a:t>
            </a:r>
            <a:r>
              <a:rPr lang="es-ES" dirty="0">
                <a:solidFill>
                  <a:schemeClr val="tx1"/>
                </a:solidFill>
              </a:rPr>
              <a:t> en el destete de un paciente con EPOC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</a:rPr>
              <a:t>IRA </a:t>
            </a:r>
            <a:r>
              <a:rPr lang="es-ES" dirty="0" err="1">
                <a:solidFill>
                  <a:schemeClr val="tx1"/>
                </a:solidFill>
              </a:rPr>
              <a:t>Hipercápnica</a:t>
            </a:r>
            <a:r>
              <a:rPr lang="es-ES" dirty="0">
                <a:solidFill>
                  <a:schemeClr val="tx1"/>
                </a:solidFill>
              </a:rPr>
              <a:t> en un paciente con ONI.</a:t>
            </a:r>
          </a:p>
          <a:p>
            <a:pPr algn="ctr">
              <a:defRPr/>
            </a:pPr>
            <a:endParaRPr lang="es-ES" sz="2000" b="1" i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000" b="1" i="1" u="sng" dirty="0">
                <a:solidFill>
                  <a:schemeClr val="tx1"/>
                </a:solidFill>
              </a:rPr>
              <a:t>Recomendación Débil.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</a:rPr>
              <a:t>Asma exacerbado con IRA </a:t>
            </a:r>
            <a:r>
              <a:rPr lang="es-ES" dirty="0" err="1">
                <a:solidFill>
                  <a:schemeClr val="tx1"/>
                </a:solidFill>
              </a:rPr>
              <a:t>hipercápnica</a:t>
            </a:r>
            <a:r>
              <a:rPr lang="es-ES" dirty="0">
                <a:solidFill>
                  <a:schemeClr val="tx1"/>
                </a:solidFill>
              </a:rPr>
              <a:t> salvo que se trate de un Asma-EPOC.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</a:rPr>
              <a:t>Fibrosis Quística.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9F806F-5485-FF42-BA14-7EA889B96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2" t="20586" r="31888" b="28990"/>
          <a:stretch/>
        </p:blipFill>
        <p:spPr>
          <a:xfrm>
            <a:off x="95336" y="344674"/>
            <a:ext cx="3192353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B94AAE-00E8-FC41-BF73-CABCDB0E9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21986" r="21649" b="5178"/>
          <a:stretch/>
        </p:blipFill>
        <p:spPr>
          <a:xfrm>
            <a:off x="3359695" y="116632"/>
            <a:ext cx="8664293" cy="653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Imagen 5">
            <a:extLst>
              <a:ext uri="{FF2B5EF4-FFF2-40B4-BE49-F238E27FC236}">
                <a16:creationId xmlns:a16="http://schemas.microsoft.com/office/drawing/2014/main" id="{C496B8C5-5BD7-A04A-9968-7319C41A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997075"/>
            <a:ext cx="1803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A5B8FD0-3853-F649-BD8B-AE4014D3DCD8}"/>
              </a:ext>
            </a:extLst>
          </p:cNvPr>
          <p:cNvSpPr/>
          <p:nvPr/>
        </p:nvSpPr>
        <p:spPr>
          <a:xfrm>
            <a:off x="168275" y="4319588"/>
            <a:ext cx="3911600" cy="218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100" b="1" dirty="0">
                <a:solidFill>
                  <a:schemeClr val="tx1"/>
                </a:solidFill>
              </a:rPr>
              <a:t>AEPOC : OBSTRUCCIÓN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sz="11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100" b="1" dirty="0">
                <a:solidFill>
                  <a:schemeClr val="tx1"/>
                </a:solidFill>
              </a:rPr>
              <a:t>OBESIDAD –HIPOVENTILACIÓN : RESTRICCIÓN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sz="11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100" b="1" dirty="0">
                <a:solidFill>
                  <a:schemeClr val="tx1"/>
                </a:solidFill>
              </a:rPr>
              <a:t>NEUROMUSCULAR-TORATÓGENO : RESTRICCIÓN </a:t>
            </a:r>
          </a:p>
          <a:p>
            <a:pPr>
              <a:defRPr/>
            </a:pPr>
            <a:endParaRPr lang="es-ES" sz="11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100" b="1" i="1" dirty="0">
                <a:solidFill>
                  <a:schemeClr val="tx1"/>
                </a:solidFill>
              </a:rPr>
              <a:t>Recuerda que el origen de la hipercapnia es múltiple y que requiere una estrategia ventilatoria según el caso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CFE17DA-00D3-F24F-96D9-3B30F966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7056784" cy="670775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dirty="0" err="1">
                <a:latin typeface="Comic Sans MS" pitchFamily="66" charset="0"/>
              </a:rPr>
              <a:t>Bilevel</a:t>
            </a:r>
            <a:r>
              <a:rPr lang="es-ES_tradnl" dirty="0">
                <a:latin typeface="Comic Sans MS" pitchFamily="66" charset="0"/>
              </a:rPr>
              <a:t>-PAP / Presión de Soporte + PEEP en IRA </a:t>
            </a:r>
            <a:r>
              <a:rPr lang="es-ES_tradnl" dirty="0" err="1">
                <a:latin typeface="Comic Sans MS" pitchFamily="66" charset="0"/>
              </a:rPr>
              <a:t>Hipercánica</a:t>
            </a:r>
            <a:r>
              <a:rPr lang="es-ES_tradnl" dirty="0">
                <a:latin typeface="Comic Sans MS" pitchFamily="66" charset="0"/>
              </a:rPr>
              <a:t> secundaria a AEPOC.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4819" name="Text Placeholder 3">
            <a:extLst>
              <a:ext uri="{FF2B5EF4-FFF2-40B4-BE49-F238E27FC236}">
                <a16:creationId xmlns:a16="http://schemas.microsoft.com/office/drawing/2014/main" id="{03569E8D-9059-414A-A98F-859A9FEA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400" y="980728"/>
            <a:ext cx="6552728" cy="561662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Elección de Interfase adecuada naso-bucal /</a:t>
            </a:r>
            <a:r>
              <a:rPr lang="es-ES_tradnl" dirty="0" err="1">
                <a:latin typeface="Arial Black" pitchFamily="34" charset="0"/>
              </a:rPr>
              <a:t>under-over</a:t>
            </a:r>
            <a:r>
              <a:rPr lang="es-ES_tradnl" dirty="0">
                <a:latin typeface="Arial Black" pitchFamily="34" charset="0"/>
              </a:rPr>
              <a:t> </a:t>
            </a:r>
            <a:r>
              <a:rPr lang="es-ES_tradnl" dirty="0" err="1">
                <a:latin typeface="Arial Black" pitchFamily="34" charset="0"/>
              </a:rPr>
              <a:t>the</a:t>
            </a:r>
            <a:r>
              <a:rPr lang="es-ES_tradnl" dirty="0">
                <a:latin typeface="Arial Black" pitchFamily="34" charset="0"/>
              </a:rPr>
              <a:t> </a:t>
            </a:r>
            <a:r>
              <a:rPr lang="es-ES_tradnl" dirty="0" err="1">
                <a:latin typeface="Arial Black" pitchFamily="34" charset="0"/>
              </a:rPr>
              <a:t>nouse</a:t>
            </a:r>
            <a:r>
              <a:rPr lang="es-ES_tradnl" dirty="0">
                <a:latin typeface="Arial Black" pitchFamily="34" charset="0"/>
              </a:rPr>
              <a:t> / facial total  tipo </a:t>
            </a:r>
            <a:r>
              <a:rPr lang="es-ES_tradnl" dirty="0" err="1">
                <a:latin typeface="Arial Black" pitchFamily="34" charset="0"/>
              </a:rPr>
              <a:t>peformax</a:t>
            </a:r>
            <a:r>
              <a:rPr lang="es-ES_tradnl" dirty="0">
                <a:latin typeface="Arial Black" pitchFamily="34" charset="0"/>
              </a:rPr>
              <a:t> parece la recomendada.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Colocar protección con aceite </a:t>
            </a:r>
            <a:r>
              <a:rPr lang="es-ES_tradnl" dirty="0" err="1">
                <a:latin typeface="Arial Black" pitchFamily="34" charset="0"/>
              </a:rPr>
              <a:t>hiper-oxigenado</a:t>
            </a:r>
            <a:endParaRPr lang="es-ES_tradnl" dirty="0">
              <a:latin typeface="Arial Black" pitchFamily="34" charset="0"/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Explicar la técnica si es posible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b="1" u="sng" dirty="0" err="1">
                <a:latin typeface="Arial Black" pitchFamily="34" charset="0"/>
              </a:rPr>
              <a:t>Bilevel</a:t>
            </a:r>
            <a:r>
              <a:rPr lang="es-ES_tradnl" b="1" u="sng" dirty="0">
                <a:latin typeface="Arial Black" pitchFamily="34" charset="0"/>
              </a:rPr>
              <a:t>-PAP / PS+PEEP</a:t>
            </a:r>
            <a:r>
              <a:rPr lang="es-ES_tradnl" u="sng" dirty="0">
                <a:latin typeface="Arial Black" pitchFamily="34" charset="0"/>
              </a:rPr>
              <a:t> </a:t>
            </a:r>
            <a:r>
              <a:rPr lang="es-ES_tradnl" dirty="0">
                <a:latin typeface="Arial Black" pitchFamily="34" charset="0"/>
              </a:rPr>
              <a:t>: seleccionado el modo iniciar parámetros       </a:t>
            </a:r>
          </a:p>
          <a:p>
            <a:pPr eaLnBrk="1" hangingPunct="1">
              <a:defRPr/>
            </a:pPr>
            <a:r>
              <a:rPr lang="es-ES_tradnl" dirty="0">
                <a:latin typeface="Arial Black" pitchFamily="34" charset="0"/>
              </a:rPr>
              <a:t>IPAP: iniciar 12 -14 cm H20  ( hasta 18 cm de H20 )</a:t>
            </a:r>
          </a:p>
          <a:p>
            <a:pPr eaLnBrk="1" hangingPunct="1">
              <a:defRPr/>
            </a:pPr>
            <a:r>
              <a:rPr lang="es-ES_tradnl" dirty="0">
                <a:latin typeface="Arial Black" pitchFamily="34" charset="0"/>
              </a:rPr>
              <a:t>EPAP : iniciar 5 cm H20    (hasta 8 cm de H20)     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Rampa : “rápida”  de inicio, luego programar según evolución                       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FR : 15 rpm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 FI02 : mínima para Sa02 &gt; 88-89% en </a:t>
            </a:r>
            <a:r>
              <a:rPr lang="es-ES_tradnl" dirty="0" err="1">
                <a:latin typeface="Arial Black" pitchFamily="34" charset="0"/>
              </a:rPr>
              <a:t>hipercápnico</a:t>
            </a:r>
            <a:r>
              <a:rPr lang="es-ES_tradnl" dirty="0">
                <a:latin typeface="Arial Black" pitchFamily="34" charset="0"/>
              </a:rPr>
              <a:t> (93-94% en </a:t>
            </a:r>
            <a:r>
              <a:rPr lang="es-ES_tradnl" dirty="0" err="1">
                <a:latin typeface="Arial Black" pitchFamily="34" charset="0"/>
              </a:rPr>
              <a:t>hipoxémico</a:t>
            </a:r>
            <a:r>
              <a:rPr lang="es-ES_tradnl" dirty="0">
                <a:latin typeface="Arial Black" pitchFamily="34" charset="0"/>
              </a:rPr>
              <a:t>)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  </a:t>
            </a:r>
            <a:r>
              <a:rPr lang="es-ES_tradnl" dirty="0" err="1">
                <a:latin typeface="Arial Black" pitchFamily="34" charset="0"/>
              </a:rPr>
              <a:t>T.insp</a:t>
            </a:r>
            <a:r>
              <a:rPr lang="es-ES_tradnl" dirty="0">
                <a:latin typeface="Arial Black" pitchFamily="34" charset="0"/>
              </a:rPr>
              <a:t> : 0.8 – 1 s ( tiempo corto inspiratorio  . Relación I:E  1:2-1:3-1:4)                 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 err="1">
                <a:latin typeface="Arial Black" pitchFamily="34" charset="0"/>
              </a:rPr>
              <a:t>Trigger</a:t>
            </a:r>
            <a:r>
              <a:rPr lang="es-ES_tradnl" dirty="0">
                <a:latin typeface="Arial Black" pitchFamily="34" charset="0"/>
              </a:rPr>
              <a:t> : automático o modificable según ventilador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b="1" u="sng" dirty="0">
                <a:latin typeface="Arial Black" pitchFamily="34" charset="0"/>
              </a:rPr>
              <a:t>Presión de Soporte + PEEP </a:t>
            </a:r>
            <a:r>
              <a:rPr lang="es-ES_tradnl" dirty="0">
                <a:latin typeface="Arial Black" pitchFamily="34" charset="0"/>
              </a:rPr>
              <a:t>: seleccionar una PS de 8 -10 cm de H20 sobre una PEEP  5 cm de H20 de inicio.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Progresar ( 2 en 2 cm de H20 ) hasta valores mínimos efectivos en los primeros 5-10 m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Control gasométrico más tardío : 120/240 m , 12 y 24 h. ( disociación clínica-gasométrica)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8B5D27-CDC5-F749-A53C-8BF081938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168" y="787407"/>
            <a:ext cx="4332034" cy="5616624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1" dirty="0"/>
              <a:t>Valores de IPAP &gt; 18-20 y/o EPAP &gt; 8 – 10 </a:t>
            </a:r>
            <a:r>
              <a:rPr lang="es-ES" sz="1400" b="1" dirty="0" err="1"/>
              <a:t>mmHg</a:t>
            </a:r>
            <a:r>
              <a:rPr lang="es-ES" sz="1400" b="1" dirty="0"/>
              <a:t> ; ojo el paciente podría necesitar IOT</a:t>
            </a:r>
          </a:p>
          <a:p>
            <a:pPr>
              <a:defRPr/>
            </a:pPr>
            <a:r>
              <a:rPr lang="es-ES" sz="1400" b="1" dirty="0"/>
              <a:t>No utilizar valores de EPAP ( PEEP) &gt; 8-10 </a:t>
            </a:r>
            <a:r>
              <a:rPr lang="es-ES" sz="1400" b="1" dirty="0" err="1"/>
              <a:t>mmHg</a:t>
            </a:r>
            <a:r>
              <a:rPr lang="es-ES" sz="1400" b="1" dirty="0"/>
              <a:t> ( podríamos aumentar , en lugar de corregir el auto-PEEP.</a:t>
            </a:r>
          </a:p>
          <a:p>
            <a:pPr>
              <a:defRPr/>
            </a:pPr>
            <a:r>
              <a:rPr lang="es-ES" sz="1400" b="1" dirty="0"/>
              <a:t>En caso de encefalopatía </a:t>
            </a:r>
            <a:r>
              <a:rPr lang="es-ES" sz="1400" b="1" dirty="0" err="1"/>
              <a:t>hipercápnica</a:t>
            </a:r>
            <a:r>
              <a:rPr lang="es-ES" sz="1400" b="1" dirty="0"/>
              <a:t> grave , con valores de PaC02 &gt; 80-90 </a:t>
            </a:r>
            <a:r>
              <a:rPr lang="es-ES" sz="1400" b="1" dirty="0" err="1"/>
              <a:t>mmHg</a:t>
            </a:r>
            <a:r>
              <a:rPr lang="es-ES" sz="1400" b="1" dirty="0"/>
              <a:t> y  acidosis grave podríamos utilizar una válvula o codo </a:t>
            </a:r>
            <a:r>
              <a:rPr lang="es-ES" sz="1400" b="1" dirty="0" err="1"/>
              <a:t>anti-rebreathing</a:t>
            </a:r>
            <a:r>
              <a:rPr lang="es-ES" sz="1400" b="1" dirty="0"/>
              <a:t> </a:t>
            </a:r>
          </a:p>
          <a:p>
            <a:pPr>
              <a:defRPr/>
            </a:pPr>
            <a:r>
              <a:rPr lang="es-ES" sz="1400" b="1" dirty="0"/>
              <a:t>Nunca discontinuar VNI para tratamiento con aerosoles ; utilizar tubo en T , dispositivo para cartuchos PDMI o sistema de malla  y como fuente el aire medicinal.</a:t>
            </a:r>
          </a:p>
          <a:p>
            <a:pPr>
              <a:defRPr/>
            </a:pPr>
            <a:r>
              <a:rPr lang="es-ES" sz="1400" b="1" dirty="0"/>
              <a:t>La humidificación activa estaría recomendada.</a:t>
            </a:r>
          </a:p>
          <a:p>
            <a:pPr>
              <a:defRPr/>
            </a:pPr>
            <a:r>
              <a:rPr lang="es-ES" sz="1400" b="1" dirty="0"/>
              <a:t>Se recomienda el destete – descansos con terapia de alto flujo.</a:t>
            </a:r>
          </a:p>
          <a:p>
            <a:pPr>
              <a:defRPr/>
            </a:pPr>
            <a:r>
              <a:rPr lang="es-ES" sz="1400" b="1" dirty="0"/>
              <a:t>La terapia de alto flujo sería una solución en candidatos a VMNI e intolerancia y orden de no intubación.</a:t>
            </a:r>
          </a:p>
          <a:p>
            <a:pPr>
              <a:defRPr/>
            </a:pPr>
            <a:r>
              <a:rPr lang="es-ES" sz="1400" b="1" dirty="0"/>
              <a:t>La terapia de alto flujo podría ser tratamiento primario en la AEPOC moderada.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1AF5E44-EB5D-0C49-B42D-178AD2DC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7056784" cy="670775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dirty="0" err="1">
                <a:latin typeface="Comic Sans MS" pitchFamily="66" charset="0"/>
              </a:rPr>
              <a:t>Bilevel</a:t>
            </a:r>
            <a:r>
              <a:rPr lang="es-ES_tradnl" dirty="0">
                <a:latin typeface="Comic Sans MS" pitchFamily="66" charset="0"/>
              </a:rPr>
              <a:t>-PAP / Presión de Soporte + PEEP en IRA </a:t>
            </a:r>
            <a:r>
              <a:rPr lang="es-ES_tradnl" dirty="0" err="1">
                <a:latin typeface="Comic Sans MS" pitchFamily="66" charset="0"/>
              </a:rPr>
              <a:t>Hipercánica</a:t>
            </a:r>
            <a:r>
              <a:rPr lang="es-ES_tradnl" dirty="0">
                <a:latin typeface="Comic Sans MS" pitchFamily="66" charset="0"/>
              </a:rPr>
              <a:t> en paciente Neuromuscular o SOH.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4819" name="Text Placeholder 3">
            <a:extLst>
              <a:ext uri="{FF2B5EF4-FFF2-40B4-BE49-F238E27FC236}">
                <a16:creationId xmlns:a16="http://schemas.microsoft.com/office/drawing/2014/main" id="{64A259FC-7D45-EB46-976B-9C7E789E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400" y="980728"/>
            <a:ext cx="6552728" cy="5616624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Elección de Interfase adecuada naso-bucal /</a:t>
            </a:r>
            <a:r>
              <a:rPr lang="es-ES_tradnl" dirty="0" err="1">
                <a:latin typeface="Arial Black" pitchFamily="34" charset="0"/>
              </a:rPr>
              <a:t>under-over</a:t>
            </a:r>
            <a:r>
              <a:rPr lang="es-ES_tradnl" dirty="0">
                <a:latin typeface="Arial Black" pitchFamily="34" charset="0"/>
              </a:rPr>
              <a:t> </a:t>
            </a:r>
            <a:r>
              <a:rPr lang="es-ES_tradnl" dirty="0" err="1">
                <a:latin typeface="Arial Black" pitchFamily="34" charset="0"/>
              </a:rPr>
              <a:t>the</a:t>
            </a:r>
            <a:r>
              <a:rPr lang="es-ES_tradnl" dirty="0">
                <a:latin typeface="Arial Black" pitchFamily="34" charset="0"/>
              </a:rPr>
              <a:t> </a:t>
            </a:r>
            <a:r>
              <a:rPr lang="es-ES_tradnl" dirty="0" err="1">
                <a:latin typeface="Arial Black" pitchFamily="34" charset="0"/>
              </a:rPr>
              <a:t>nouse</a:t>
            </a:r>
            <a:r>
              <a:rPr lang="es-ES_tradnl" dirty="0">
                <a:latin typeface="Arial Black" pitchFamily="34" charset="0"/>
              </a:rPr>
              <a:t> / facial total  tipo </a:t>
            </a:r>
            <a:r>
              <a:rPr lang="es-ES_tradnl" dirty="0" err="1">
                <a:latin typeface="Arial Black" pitchFamily="34" charset="0"/>
              </a:rPr>
              <a:t>peformax</a:t>
            </a:r>
            <a:r>
              <a:rPr lang="es-ES_tradnl" dirty="0">
                <a:latin typeface="Arial Black" pitchFamily="34" charset="0"/>
              </a:rPr>
              <a:t> parece la recomendada.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Colocar protección con aceite </a:t>
            </a:r>
            <a:r>
              <a:rPr lang="es-ES_tradnl" dirty="0" err="1">
                <a:latin typeface="Arial Black" pitchFamily="34" charset="0"/>
              </a:rPr>
              <a:t>hiper-oxigenado</a:t>
            </a:r>
            <a:endParaRPr lang="es-ES_tradnl" dirty="0">
              <a:latin typeface="Arial Black" pitchFamily="34" charset="0"/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Explicar la técnica si es posible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b="1" u="sng" dirty="0" err="1">
                <a:latin typeface="Arial Black" pitchFamily="34" charset="0"/>
              </a:rPr>
              <a:t>Bilevel</a:t>
            </a:r>
            <a:r>
              <a:rPr lang="es-ES_tradnl" b="1" u="sng" dirty="0">
                <a:latin typeface="Arial Black" pitchFamily="34" charset="0"/>
              </a:rPr>
              <a:t>-PAP / PS+PEEP</a:t>
            </a:r>
            <a:r>
              <a:rPr lang="es-ES_tradnl" u="sng" dirty="0">
                <a:latin typeface="Arial Black" pitchFamily="34" charset="0"/>
              </a:rPr>
              <a:t> </a:t>
            </a:r>
            <a:r>
              <a:rPr lang="es-ES_tradnl" dirty="0">
                <a:latin typeface="Arial Black" pitchFamily="34" charset="0"/>
              </a:rPr>
              <a:t>: seleccionado el modo iniciar parámetros       </a:t>
            </a:r>
          </a:p>
          <a:p>
            <a:pPr eaLnBrk="1" hangingPunct="1">
              <a:defRPr/>
            </a:pPr>
            <a:r>
              <a:rPr lang="es-ES_tradnl" dirty="0">
                <a:latin typeface="Arial Black" pitchFamily="34" charset="0"/>
              </a:rPr>
              <a:t>IPAP: iniciar  18 -20 cm H20  </a:t>
            </a:r>
          </a:p>
          <a:p>
            <a:pPr eaLnBrk="1" hangingPunct="1">
              <a:defRPr/>
            </a:pPr>
            <a:r>
              <a:rPr lang="es-ES_tradnl" dirty="0">
                <a:latin typeface="Arial Black" pitchFamily="34" charset="0"/>
              </a:rPr>
              <a:t>EPAP : iniciar 8-10 cm H20      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Rampa : “rápida”  de inicio, luego programar según evolución                       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FR : 15 rpm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 FI02 : mínima para Sa02 &gt; 88-89% en </a:t>
            </a:r>
            <a:r>
              <a:rPr lang="es-ES_tradnl" dirty="0" err="1">
                <a:latin typeface="Arial Black" pitchFamily="34" charset="0"/>
              </a:rPr>
              <a:t>hipercápnico</a:t>
            </a:r>
            <a:r>
              <a:rPr lang="es-ES_tradnl" dirty="0">
                <a:latin typeface="Arial Black" pitchFamily="34" charset="0"/>
              </a:rPr>
              <a:t> (93-94% en </a:t>
            </a:r>
            <a:r>
              <a:rPr lang="es-ES_tradnl" dirty="0" err="1">
                <a:latin typeface="Arial Black" pitchFamily="34" charset="0"/>
              </a:rPr>
              <a:t>hipoxémico</a:t>
            </a:r>
            <a:r>
              <a:rPr lang="es-ES_tradnl" dirty="0">
                <a:latin typeface="Arial Black" pitchFamily="34" charset="0"/>
              </a:rPr>
              <a:t>)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  </a:t>
            </a:r>
            <a:r>
              <a:rPr lang="es-ES_tradnl" dirty="0" err="1">
                <a:latin typeface="Arial Black" pitchFamily="34" charset="0"/>
              </a:rPr>
              <a:t>T.insp</a:t>
            </a:r>
            <a:r>
              <a:rPr lang="es-ES_tradnl" dirty="0">
                <a:latin typeface="Arial Black" pitchFamily="34" charset="0"/>
              </a:rPr>
              <a:t> : prolongar </a:t>
            </a:r>
            <a:r>
              <a:rPr lang="es-ES_tradnl" dirty="0" err="1">
                <a:latin typeface="Arial Black" pitchFamily="34" charset="0"/>
              </a:rPr>
              <a:t>T.Insp</a:t>
            </a:r>
            <a:r>
              <a:rPr lang="es-ES_tradnl" dirty="0">
                <a:latin typeface="Arial Black" pitchFamily="34" charset="0"/>
              </a:rPr>
              <a:t> a &gt; 1 segundo  . Relación I:E  1:1-2 )                  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 err="1">
                <a:latin typeface="Arial Black" pitchFamily="34" charset="0"/>
              </a:rPr>
              <a:t>Trigger</a:t>
            </a:r>
            <a:r>
              <a:rPr lang="es-ES_tradnl" dirty="0">
                <a:latin typeface="Arial Black" pitchFamily="34" charset="0"/>
              </a:rPr>
              <a:t> : automático o modificable según ventilador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b="1" u="sng" dirty="0">
                <a:latin typeface="Arial Black" pitchFamily="34" charset="0"/>
              </a:rPr>
              <a:t>Presión de Soporte + PEEP </a:t>
            </a:r>
            <a:r>
              <a:rPr lang="es-ES_tradnl" dirty="0">
                <a:latin typeface="Arial Black" pitchFamily="34" charset="0"/>
              </a:rPr>
              <a:t>: seleccionar una PS de 12-15 cm de H20 sobre una PEEP  8-10 cm de H20 de inicio.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Progresar ( 2 en 2 cm de H20 ) hasta valores mínimos efectivos en los primeros 5-10 m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s-ES_tradnl" dirty="0">
                <a:latin typeface="Arial Black" pitchFamily="34" charset="0"/>
              </a:rPr>
              <a:t>Control gasométrico más tardío : 120/240 m , 12 y 24 h. ( disociación clínica-gasométrica)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790C9A-6976-D241-8F55-2BB88787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616" y="1556792"/>
            <a:ext cx="4332034" cy="408175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1" dirty="0"/>
              <a:t>En caso de encefalopatía </a:t>
            </a:r>
            <a:r>
              <a:rPr lang="es-ES" sz="1400" b="1" dirty="0" err="1"/>
              <a:t>hipercápnica</a:t>
            </a:r>
            <a:r>
              <a:rPr lang="es-ES" sz="1400" b="1" dirty="0"/>
              <a:t> grave , con valores de PaC02 &gt; 80-90 </a:t>
            </a:r>
            <a:r>
              <a:rPr lang="es-ES" sz="1400" b="1" dirty="0" err="1"/>
              <a:t>mmHg</a:t>
            </a:r>
            <a:r>
              <a:rPr lang="es-ES" sz="1400" b="1" dirty="0"/>
              <a:t> y  acidosis grave podríamos utilizar una válvula o codo </a:t>
            </a:r>
            <a:r>
              <a:rPr lang="es-ES" sz="1400" b="1" dirty="0" err="1"/>
              <a:t>anti-rebreathing</a:t>
            </a:r>
            <a:r>
              <a:rPr lang="es-ES" sz="1400" b="1" dirty="0"/>
              <a:t> </a:t>
            </a:r>
          </a:p>
          <a:p>
            <a:pPr>
              <a:defRPr/>
            </a:pPr>
            <a:r>
              <a:rPr lang="es-ES" sz="1400" b="1" dirty="0"/>
              <a:t>Nunca discontinuar VNI para tratamiento con aerosoles ; utilizar tubo en T , dispositivo para cartuchos PDMI o sistema de malla  y como fuente el aire medicinal.</a:t>
            </a:r>
          </a:p>
          <a:p>
            <a:pPr>
              <a:defRPr/>
            </a:pPr>
            <a:r>
              <a:rPr lang="es-ES" sz="1400" b="1" dirty="0"/>
              <a:t>La humidificación activa estaría recomendada.</a:t>
            </a:r>
          </a:p>
          <a:p>
            <a:pPr>
              <a:defRPr/>
            </a:pPr>
            <a:r>
              <a:rPr lang="es-ES" sz="1400" b="1" dirty="0"/>
              <a:t>Se recomienda el destete – descansos con terapia de alto flujo.</a:t>
            </a:r>
          </a:p>
          <a:p>
            <a:pPr>
              <a:defRPr/>
            </a:pPr>
            <a:r>
              <a:rPr lang="es-ES" sz="1400" b="1" dirty="0"/>
              <a:t>La terapia de alto flujo sería una solución en candidatos a VMNI e intolerancia y orden de no intubación.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F2BD1F0-5049-BF4E-96C2-1135D9A01FA7}"/>
              </a:ext>
            </a:extLst>
          </p:cNvPr>
          <p:cNvCxnSpPr>
            <a:cxnSpLocks/>
            <a:endCxn id="29701" idx="0"/>
          </p:cNvCxnSpPr>
          <p:nvPr/>
        </p:nvCxnSpPr>
        <p:spPr>
          <a:xfrm flipH="1">
            <a:off x="6121400" y="487363"/>
            <a:ext cx="4763" cy="10382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ext Box 4">
            <a:extLst>
              <a:ext uri="{FF2B5EF4-FFF2-40B4-BE49-F238E27FC236}">
                <a16:creationId xmlns:a16="http://schemas.microsoft.com/office/drawing/2014/main" id="{AE231FE6-853E-C84A-AAB2-1C4002025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119063"/>
            <a:ext cx="3659187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</a:rPr>
              <a:t>IRA HIPERCAPNICA por AEPOC.</a:t>
            </a:r>
          </a:p>
        </p:txBody>
      </p:sp>
      <p:sp>
        <p:nvSpPr>
          <p:cNvPr id="29700" name="Text Box 7">
            <a:extLst>
              <a:ext uri="{FF2B5EF4-FFF2-40B4-BE49-F238E27FC236}">
                <a16:creationId xmlns:a16="http://schemas.microsoft.com/office/drawing/2014/main" id="{FB683AD7-330B-8C42-ADF0-F32D11C7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690563"/>
            <a:ext cx="3995737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400">
                <a:solidFill>
                  <a:schemeClr val="tx1"/>
                </a:solidFill>
              </a:rPr>
              <a:t>FR&gt;25 rpm, SpO2&lt;90%, Musc. Accesoria, Disnea moderada-severa</a:t>
            </a:r>
            <a:endParaRPr lang="es-ES" altLang="es-E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id="{F03F053B-180B-D842-AD57-8651F60DE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1525588"/>
            <a:ext cx="3311525" cy="30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chemeClr val="tx1"/>
                </a:solidFill>
              </a:rPr>
              <a:t>Tratamiento Estándar + VMNI</a:t>
            </a:r>
          </a:p>
        </p:txBody>
      </p:sp>
      <p:sp>
        <p:nvSpPr>
          <p:cNvPr id="29702" name="Text Box 9">
            <a:extLst>
              <a:ext uri="{FF2B5EF4-FFF2-40B4-BE49-F238E27FC236}">
                <a16:creationId xmlns:a16="http://schemas.microsoft.com/office/drawing/2014/main" id="{E55A17BD-8554-9C48-918F-C22D4472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5" y="2132013"/>
            <a:ext cx="217011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chemeClr val="tx1"/>
                </a:solidFill>
              </a:rPr>
              <a:t>Si Intolerancia a VMNI +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chemeClr val="tx1"/>
                </a:solidFill>
              </a:rPr>
              <a:t>Criterio de No IOT</a:t>
            </a:r>
          </a:p>
        </p:txBody>
      </p:sp>
      <p:sp>
        <p:nvSpPr>
          <p:cNvPr id="29703" name="Text Box 10">
            <a:extLst>
              <a:ext uri="{FF2B5EF4-FFF2-40B4-BE49-F238E27FC236}">
                <a16:creationId xmlns:a16="http://schemas.microsoft.com/office/drawing/2014/main" id="{DA1A18C1-2724-C546-9E0C-0F8A169EA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2994025"/>
            <a:ext cx="2073275" cy="84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400">
                <a:solidFill>
                  <a:schemeClr val="tx1"/>
                </a:solidFill>
              </a:rPr>
              <a:t>Terapia de Alto Flujo con cánulas nasales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>
                <a:solidFill>
                  <a:schemeClr val="tx1"/>
                </a:solidFill>
              </a:rPr>
              <a:t>TAFCN</a:t>
            </a:r>
          </a:p>
        </p:txBody>
      </p:sp>
      <p:sp>
        <p:nvSpPr>
          <p:cNvPr id="29704" name="CuadroTexto 11">
            <a:extLst>
              <a:ext uri="{FF2B5EF4-FFF2-40B4-BE49-F238E27FC236}">
                <a16:creationId xmlns:a16="http://schemas.microsoft.com/office/drawing/2014/main" id="{FD71BAFE-D3C2-2546-9EF3-C0D2CA1E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4152900"/>
            <a:ext cx="1655763" cy="646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60 lpm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FiO2 necesaria para SpO2 88-90%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53AF59E-5DA0-C344-94F4-F9677519CA62}"/>
              </a:ext>
            </a:extLst>
          </p:cNvPr>
          <p:cNvCxnSpPr>
            <a:cxnSpLocks/>
            <a:stCxn id="29703" idx="2"/>
            <a:endCxn id="29704" idx="0"/>
          </p:cNvCxnSpPr>
          <p:nvPr/>
        </p:nvCxnSpPr>
        <p:spPr>
          <a:xfrm flipH="1">
            <a:off x="9380538" y="3840163"/>
            <a:ext cx="0" cy="3127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E1D916B-E2D6-C244-AEDD-B5E5FED785CE}"/>
              </a:ext>
            </a:extLst>
          </p:cNvPr>
          <p:cNvCxnSpPr>
            <a:cxnSpLocks/>
            <a:endCxn id="29702" idx="0"/>
          </p:cNvCxnSpPr>
          <p:nvPr/>
        </p:nvCxnSpPr>
        <p:spPr>
          <a:xfrm>
            <a:off x="7777163" y="1679575"/>
            <a:ext cx="1603375" cy="452438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E04C91C-C931-C145-85D1-A9499C331DCF}"/>
              </a:ext>
            </a:extLst>
          </p:cNvPr>
          <p:cNvCxnSpPr>
            <a:cxnSpLocks/>
            <a:stCxn id="29702" idx="2"/>
            <a:endCxn id="29703" idx="0"/>
          </p:cNvCxnSpPr>
          <p:nvPr/>
        </p:nvCxnSpPr>
        <p:spPr>
          <a:xfrm flipH="1">
            <a:off x="9380538" y="2655888"/>
            <a:ext cx="0" cy="3381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CuadroTexto 17">
            <a:extLst>
              <a:ext uri="{FF2B5EF4-FFF2-40B4-BE49-F238E27FC236}">
                <a16:creationId xmlns:a16="http://schemas.microsoft.com/office/drawing/2014/main" id="{364B3E0A-BD92-6E42-A97A-77055B2A5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3448050"/>
            <a:ext cx="2895600" cy="1754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Inicio con IPAP entre 10-12 cmH2O y EPAP entre 4-5 cmH20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(PS 8-14 cm H20 y PEEP 5-8 cm H20 )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Rampa media-rápida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FR de seguridad 12-15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Relación I:E 1:3-4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 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FiO2 Necesaria para SpO2 88-90%</a:t>
            </a:r>
          </a:p>
        </p:txBody>
      </p:sp>
      <p:sp>
        <p:nvSpPr>
          <p:cNvPr id="29709" name="CuadroTexto 18">
            <a:extLst>
              <a:ext uri="{FF2B5EF4-FFF2-40B4-BE49-F238E27FC236}">
                <a16:creationId xmlns:a16="http://schemas.microsoft.com/office/drawing/2014/main" id="{DDD3048A-2CA7-9F41-BBE3-0B72FD7C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382838"/>
            <a:ext cx="1241425" cy="646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</a:rPr>
              <a:t>B-PAP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</a:rPr>
              <a:t>PS+PEEP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08E6A51-1859-904C-9055-CE7C724278BD}"/>
              </a:ext>
            </a:extLst>
          </p:cNvPr>
          <p:cNvCxnSpPr>
            <a:cxnSpLocks/>
            <a:stCxn id="29701" idx="2"/>
          </p:cNvCxnSpPr>
          <p:nvPr/>
        </p:nvCxnSpPr>
        <p:spPr>
          <a:xfrm>
            <a:off x="6121400" y="1831975"/>
            <a:ext cx="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CuadroTexto 1">
            <a:extLst>
              <a:ext uri="{FF2B5EF4-FFF2-40B4-BE49-F238E27FC236}">
                <a16:creationId xmlns:a16="http://schemas.microsoft.com/office/drawing/2014/main" id="{0ED08FF9-882C-374D-A342-EA5645DE6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5429250"/>
            <a:ext cx="11171238" cy="161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s-ES" altLang="es-ES" sz="900" dirty="0"/>
              <a:t>No utilizar valores de EPAP (PEEP) &gt;8-10 </a:t>
            </a:r>
            <a:r>
              <a:rPr lang="es-ES" altLang="es-ES" sz="900" dirty="0" err="1"/>
              <a:t>mmHg</a:t>
            </a:r>
            <a:r>
              <a:rPr lang="es-ES" altLang="es-ES" sz="900" dirty="0"/>
              <a:t> en pacientes con sospecha de auto-PEEP (podríamos aumentar, en lugar de corregir el auto-PEEP).</a:t>
            </a:r>
          </a:p>
          <a:p>
            <a:pPr algn="just">
              <a:spcBef>
                <a:spcPct val="0"/>
              </a:spcBef>
              <a:defRPr/>
            </a:pPr>
            <a:r>
              <a:rPr lang="es-ES" altLang="es-ES" sz="900" dirty="0"/>
              <a:t>En caso de </a:t>
            </a:r>
            <a:r>
              <a:rPr lang="es-ES" altLang="es-ES" sz="900" dirty="0" err="1"/>
              <a:t>Sdm</a:t>
            </a:r>
            <a:r>
              <a:rPr lang="es-ES" altLang="es-ES" sz="900" dirty="0"/>
              <a:t>. encefalopatía </a:t>
            </a:r>
            <a:r>
              <a:rPr lang="es-ES" altLang="es-ES" sz="900" dirty="0" err="1"/>
              <a:t>hipercápnica</a:t>
            </a:r>
            <a:r>
              <a:rPr lang="es-ES" altLang="es-ES" sz="900" dirty="0"/>
              <a:t> grave, con valores de PaC02 &gt;80-90 </a:t>
            </a:r>
            <a:r>
              <a:rPr lang="es-ES" altLang="es-ES" sz="900" dirty="0" err="1"/>
              <a:t>mmHg</a:t>
            </a:r>
            <a:r>
              <a:rPr lang="es-ES" altLang="es-ES" sz="900" dirty="0"/>
              <a:t> y  acidosis grave podríamos utilizar una válvula </a:t>
            </a:r>
            <a:r>
              <a:rPr lang="es-ES" altLang="es-ES" sz="900" dirty="0" err="1"/>
              <a:t>anti-rebreathing</a:t>
            </a:r>
            <a:r>
              <a:rPr lang="es-ES" altLang="es-ES" sz="900" dirty="0"/>
              <a:t> tipo </a:t>
            </a:r>
            <a:r>
              <a:rPr lang="es-ES" altLang="es-ES" sz="900" dirty="0" err="1"/>
              <a:t>Plateau</a:t>
            </a:r>
            <a:r>
              <a:rPr lang="es-ES" altLang="es-ES" sz="900" dirty="0"/>
              <a:t> - Codo específico en mascarilla ( color naranja)</a:t>
            </a:r>
          </a:p>
          <a:p>
            <a:pPr algn="just">
              <a:spcBef>
                <a:spcPct val="0"/>
              </a:spcBef>
              <a:defRPr/>
            </a:pPr>
            <a:r>
              <a:rPr lang="es-ES" altLang="es-ES" sz="900" dirty="0"/>
              <a:t>Nunca discontinuar VNI para tratamiento con aerosoles ; utilizar tubo en T, dispositivo para cartuchos PDMI o sistema de malla  y si precisa como fuente de gas utilizar aire medicinal.</a:t>
            </a:r>
          </a:p>
          <a:p>
            <a:pPr algn="just">
              <a:spcBef>
                <a:spcPct val="0"/>
              </a:spcBef>
              <a:defRPr/>
            </a:pPr>
            <a:r>
              <a:rPr lang="es-ES" altLang="es-ES" sz="900" dirty="0"/>
              <a:t>Presión de soporte (PS) = IPAP-EPAP.  EPAP y PEEP son equivalentes.</a:t>
            </a:r>
          </a:p>
          <a:p>
            <a:pPr algn="just">
              <a:spcBef>
                <a:spcPct val="0"/>
              </a:spcBef>
              <a:defRPr/>
            </a:pPr>
            <a:r>
              <a:rPr lang="es-ES" altLang="es-ES" sz="900" dirty="0"/>
              <a:t>En caso de IRA o IRC agudizada global en pacientes con SOH-Neuromusculares recordar que se comportan con un marcado componente restrictivo y así la programación del ventilador varía es decir. Así y como ejemplo  la relación I:E será de 1:1- 1.2 priorizando el tiempo de  ayuda inspiratoria con valores de IPAP entre 18-20 y de EPAP 10 cm de H20 respectivamente </a:t>
            </a:r>
          </a:p>
          <a:p>
            <a:pPr algn="just">
              <a:spcBef>
                <a:spcPct val="0"/>
              </a:spcBef>
              <a:defRPr/>
            </a:pPr>
            <a:r>
              <a:rPr lang="es-ES" altLang="es-ES" sz="900" dirty="0"/>
              <a:t>El modo AVAPS ( Presión de soporte con volumen asegurado ) podría ser utilizado en pacientes </a:t>
            </a:r>
            <a:r>
              <a:rPr lang="es-ES" altLang="es-ES" sz="900" dirty="0" err="1"/>
              <a:t>hipercápnicos</a:t>
            </a:r>
            <a:r>
              <a:rPr lang="es-ES" altLang="es-ES" sz="900" dirty="0"/>
              <a:t> – obesos con IRA ; programaremos un volumen corriente objetivo además de una presión inspiratoria máxima y una mínima entre las cuales el ventilador intenta conseguir ese volumen , el resto de parámetros es igual que en el modo B-PAP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s-ES" altLang="es-ES" sz="900" dirty="0"/>
          </a:p>
          <a:p>
            <a:pPr algn="just">
              <a:spcBef>
                <a:spcPct val="0"/>
              </a:spcBef>
              <a:defRPr/>
            </a:pPr>
            <a:endParaRPr lang="es-ES" altLang="es-ES" sz="900" dirty="0"/>
          </a:p>
        </p:txBody>
      </p:sp>
      <p:sp>
        <p:nvSpPr>
          <p:cNvPr id="29712" name="Rectángulo 3">
            <a:extLst>
              <a:ext uri="{FF2B5EF4-FFF2-40B4-BE49-F238E27FC236}">
                <a16:creationId xmlns:a16="http://schemas.microsoft.com/office/drawing/2014/main" id="{D56F01D3-FBA3-C843-B76E-993EA9FB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994025"/>
            <a:ext cx="1635125" cy="10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chemeClr val="tx1"/>
                </a:solidFill>
              </a:rPr>
              <a:t>Valores de IPAP &gt;20 cmH2O y/o EPAP &gt; 10-12 cm H20 sin mejoría clínica y/o gasométrica </a:t>
            </a:r>
          </a:p>
        </p:txBody>
      </p:sp>
      <p:sp>
        <p:nvSpPr>
          <p:cNvPr id="29713" name="Text Box 15">
            <a:extLst>
              <a:ext uri="{FF2B5EF4-FFF2-40B4-BE49-F238E27FC236}">
                <a16:creationId xmlns:a16="http://schemas.microsoft.com/office/drawing/2014/main" id="{7DC17204-FC11-5C4B-B2E1-A22DB836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4610100"/>
            <a:ext cx="12239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</a:rPr>
              <a:t>Valorar IOT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5BF6FA9-78A7-F548-B620-E4653CAA5429}"/>
              </a:ext>
            </a:extLst>
          </p:cNvPr>
          <p:cNvCxnSpPr>
            <a:cxnSpLocks/>
          </p:cNvCxnSpPr>
          <p:nvPr/>
        </p:nvCxnSpPr>
        <p:spPr>
          <a:xfrm>
            <a:off x="6127750" y="3011488"/>
            <a:ext cx="0" cy="436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D8021DA-F293-1D4F-BF7F-9A31144F1F7C}"/>
              </a:ext>
            </a:extLst>
          </p:cNvPr>
          <p:cNvCxnSpPr>
            <a:cxnSpLocks/>
          </p:cNvCxnSpPr>
          <p:nvPr/>
        </p:nvCxnSpPr>
        <p:spPr>
          <a:xfrm flipH="1">
            <a:off x="3673475" y="3644900"/>
            <a:ext cx="1404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36C025-3005-834B-9808-C89B3F613DCE}"/>
              </a:ext>
            </a:extLst>
          </p:cNvPr>
          <p:cNvCxnSpPr>
            <a:cxnSpLocks/>
            <a:stCxn id="29712" idx="2"/>
          </p:cNvCxnSpPr>
          <p:nvPr/>
        </p:nvCxnSpPr>
        <p:spPr>
          <a:xfrm>
            <a:off x="2809875" y="4010025"/>
            <a:ext cx="0" cy="539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23F3E47-0A0B-0D4A-A73F-ED87FE3BADBA}"/>
              </a:ext>
            </a:extLst>
          </p:cNvPr>
          <p:cNvSpPr/>
          <p:nvPr/>
        </p:nvSpPr>
        <p:spPr>
          <a:xfrm>
            <a:off x="280988" y="74613"/>
            <a:ext cx="3086100" cy="1023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tx1"/>
                </a:solidFill>
              </a:rPr>
              <a:t>En caso de ICA con Sp02 &lt; 90 % pero sin taquipnea ni uso de musculatura accesoria con disnea leve usar oxigenoterapia convencional con Fi02 mínima para mantener Sp02 entre 90-94%.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CC1685B-917D-1A42-AB58-0C6F7D8467D7}"/>
              </a:ext>
            </a:extLst>
          </p:cNvPr>
          <p:cNvSpPr/>
          <p:nvPr/>
        </p:nvSpPr>
        <p:spPr>
          <a:xfrm>
            <a:off x="8821738" y="47625"/>
            <a:ext cx="3087687" cy="1023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tx1"/>
                </a:solidFill>
              </a:rPr>
              <a:t>En caso de ICA con Sp02 &gt; 90 % pero sin taquipnea ni uso de musculatura accesoria con disnea leve no precisa de ninguna terapia no invasiva incluida la oxigenoterapia convencional.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B37F177-6ACD-9B40-AE4F-A8CD4E12D114}"/>
              </a:ext>
            </a:extLst>
          </p:cNvPr>
          <p:cNvCxnSpPr/>
          <p:nvPr/>
        </p:nvCxnSpPr>
        <p:spPr>
          <a:xfrm flipH="1">
            <a:off x="3344863" y="303213"/>
            <a:ext cx="11207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BAA6AA7-560F-7646-ADBF-8CF61ED3E122}"/>
              </a:ext>
            </a:extLst>
          </p:cNvPr>
          <p:cNvCxnSpPr>
            <a:cxnSpLocks/>
          </p:cNvCxnSpPr>
          <p:nvPr/>
        </p:nvCxnSpPr>
        <p:spPr>
          <a:xfrm>
            <a:off x="8112125" y="285750"/>
            <a:ext cx="7096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975F283-AD48-9F4C-8522-D59D79CA5B69}"/>
              </a:ext>
            </a:extLst>
          </p:cNvPr>
          <p:cNvSpPr/>
          <p:nvPr/>
        </p:nvSpPr>
        <p:spPr>
          <a:xfrm>
            <a:off x="379413" y="1558925"/>
            <a:ext cx="2170112" cy="8239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Protocolo URG – UCE 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HGUA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D851692-52FD-8943-A0BA-ADEA6AF0BAF9}"/>
              </a:ext>
            </a:extLst>
          </p:cNvPr>
          <p:cNvSpPr/>
          <p:nvPr/>
        </p:nvSpPr>
        <p:spPr>
          <a:xfrm>
            <a:off x="7061200" y="2641600"/>
            <a:ext cx="100965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tx1"/>
                </a:solidFill>
              </a:rPr>
              <a:t>Destete descansos VMNI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21FBA56-439D-D941-A32A-D6DDE1B75FD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6742113" y="2903538"/>
            <a:ext cx="3190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09CD7DB6-63DC-C44F-9143-8ED66614152E}"/>
              </a:ext>
            </a:extLst>
          </p:cNvPr>
          <p:cNvCxnSpPr>
            <a:cxnSpLocks/>
          </p:cNvCxnSpPr>
          <p:nvPr/>
        </p:nvCxnSpPr>
        <p:spPr>
          <a:xfrm>
            <a:off x="8024813" y="3165475"/>
            <a:ext cx="3190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2A21771-94FF-914A-9863-B86814E2C6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7888" y="406803"/>
          <a:ext cx="7299121" cy="6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3" name="Imagen 3">
            <a:extLst>
              <a:ext uri="{FF2B5EF4-FFF2-40B4-BE49-F238E27FC236}">
                <a16:creationId xmlns:a16="http://schemas.microsoft.com/office/drawing/2014/main" id="{D506ECEE-3A6F-5148-9387-898F1F96B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20586" r="22241" b="13232"/>
          <a:stretch>
            <a:fillRect/>
          </a:stretch>
        </p:blipFill>
        <p:spPr bwMode="auto">
          <a:xfrm>
            <a:off x="165100" y="2325688"/>
            <a:ext cx="5013325" cy="3671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Gráfico 5" descr="Agregar">
            <a:extLst>
              <a:ext uri="{FF2B5EF4-FFF2-40B4-BE49-F238E27FC236}">
                <a16:creationId xmlns:a16="http://schemas.microsoft.com/office/drawing/2014/main" id="{14D9BD2C-AFB7-3B4D-93D5-494052FD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60750"/>
            <a:ext cx="7016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F813E09-2745-3844-A13B-90D7E8672C33}"/>
              </a:ext>
            </a:extLst>
          </p:cNvPr>
          <p:cNvSpPr/>
          <p:nvPr/>
        </p:nvSpPr>
        <p:spPr>
          <a:xfrm>
            <a:off x="1200150" y="96838"/>
            <a:ext cx="7920038" cy="701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MONITORIZACIÓN : clínica, gasométrica, gráficos y parámetros en el ventilador</a:t>
            </a:r>
            <a:r>
              <a:rPr lang="es-ES" dirty="0"/>
              <a:t>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7555C47-7C1A-7842-A178-1D3F4EFF166F}"/>
              </a:ext>
            </a:extLst>
          </p:cNvPr>
          <p:cNvSpPr/>
          <p:nvPr/>
        </p:nvSpPr>
        <p:spPr>
          <a:xfrm>
            <a:off x="1935163" y="1458913"/>
            <a:ext cx="1382712" cy="70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CLÍNICA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E2A8C42-1D03-484A-97BA-1D764AAFE2E1}"/>
              </a:ext>
            </a:extLst>
          </p:cNvPr>
          <p:cNvGraphicFramePr>
            <a:graphicFrameLocks noGrp="1"/>
          </p:cNvGraphicFramePr>
          <p:nvPr/>
        </p:nvGraphicFramePr>
        <p:xfrm>
          <a:off x="3287713" y="327025"/>
          <a:ext cx="8353425" cy="62039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38">
                <a:tc>
                  <a:txBody>
                    <a:bodyPr/>
                    <a:lstStyle/>
                    <a:p>
                      <a:pPr algn="ctr"/>
                      <a:r>
                        <a:rPr lang="es-ES" sz="1100" b="1" i="1" dirty="0"/>
                        <a:t>FACTORES ASOCIADOS AL FRACASO-MORTALIDAD EN PACIENTES TRATADOS CON VMNI 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/>
                        <a:t>DE INICIO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/>
                        <a:t>TRAS 120 M DE VMNI 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P02/Fi02 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&lt; 150 </a:t>
                      </a:r>
                      <a:r>
                        <a:rPr lang="es-ES" sz="1200" dirty="0" err="1"/>
                        <a:t>mmHg</a:t>
                      </a:r>
                      <a:endParaRPr lang="es-ES" sz="12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mejoría 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pH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&lt; 7,25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mejoría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 err="1"/>
                        <a:t>F.Respiratoria</a:t>
                      </a:r>
                      <a:endParaRPr lang="es-ES" sz="1200" b="1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&gt; 34 rpm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mejoría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SOFA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≥ 7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Empeoramiento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Índice HACOR 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&gt; 5 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Empeoramiento 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Mal control de secreciones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inicio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controlado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r>
                        <a:rPr lang="es-ES" sz="1200" b="1" dirty="0"/>
                        <a:t>Nivel de Conciencia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ECG &lt; 11 puntos</a:t>
                      </a:r>
                    </a:p>
                    <a:p>
                      <a:pPr algn="ctr"/>
                      <a:r>
                        <a:rPr lang="es-ES" sz="1200" dirty="0" err="1"/>
                        <a:t>Matthay</a:t>
                      </a:r>
                      <a:r>
                        <a:rPr lang="es-ES" sz="1200" dirty="0"/>
                        <a:t> Kelly 5 - 6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mejoría-Deterioro en ambas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Fuga - Asincronías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Precoces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controladas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155">
                <a:tc>
                  <a:txBody>
                    <a:bodyPr/>
                    <a:lstStyle/>
                    <a:p>
                      <a:r>
                        <a:rPr lang="es-ES" sz="1200" b="1" dirty="0"/>
                        <a:t>Volumen Corriente ml/kg.</a:t>
                      </a:r>
                    </a:p>
                    <a:p>
                      <a:r>
                        <a:rPr lang="es-ES" sz="1200" b="1" dirty="0"/>
                        <a:t>(Presión de Soporte elevada)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 &gt; 9 ml/kg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Persistencia 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r>
                        <a:rPr lang="es-ES" sz="1200" b="1" dirty="0"/>
                        <a:t>Intolerancia - Agitación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Precoz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Tardía no controlada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3014">
                <a:tc>
                  <a:txBody>
                    <a:bodyPr/>
                    <a:lstStyle/>
                    <a:p>
                      <a:r>
                        <a:rPr lang="es-ES" sz="1200" b="1" dirty="0"/>
                        <a:t>Etiología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Neumonía, SDRA, Inmunosuprimido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014">
                <a:tc>
                  <a:txBody>
                    <a:bodyPr/>
                    <a:lstStyle/>
                    <a:p>
                      <a:r>
                        <a:rPr lang="es-ES" sz="1200" b="1" dirty="0"/>
                        <a:t>Retraso de la Intubación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Tanto de inicio</a:t>
                      </a:r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Como en la evolución del paciente</a:t>
                      </a:r>
                    </a:p>
                  </a:txBody>
                  <a:tcPr marL="91445" marR="91445" marT="45710" marB="4571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0558BB74-C740-EC40-8D93-44C3ABE85074}"/>
              </a:ext>
            </a:extLst>
          </p:cNvPr>
          <p:cNvSpPr/>
          <p:nvPr/>
        </p:nvSpPr>
        <p:spPr>
          <a:xfrm>
            <a:off x="119063" y="1125538"/>
            <a:ext cx="2952750" cy="4032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i="1" dirty="0">
                <a:solidFill>
                  <a:schemeClr val="tx1"/>
                </a:solidFill>
              </a:rPr>
              <a:t>Factores de riesgo asociados a fracaso mortalidad en pacientes tratados con VMNI. </a:t>
            </a:r>
          </a:p>
          <a:p>
            <a:pPr algn="ctr">
              <a:defRPr/>
            </a:pPr>
            <a:r>
              <a:rPr lang="es-ES" b="1" i="1" dirty="0">
                <a:solidFill>
                  <a:schemeClr val="tx1"/>
                </a:solidFill>
              </a:rPr>
              <a:t>( en general a las terapias no invasivas 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ogotipo gtvmni">
            <a:extLst>
              <a:ext uri="{FF2B5EF4-FFF2-40B4-BE49-F238E27FC236}">
                <a16:creationId xmlns:a16="http://schemas.microsoft.com/office/drawing/2014/main" id="{7EF17398-32D2-5341-A38D-6B698C99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133600"/>
            <a:ext cx="20002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>
            <a:extLst>
              <a:ext uri="{FF2B5EF4-FFF2-40B4-BE49-F238E27FC236}">
                <a16:creationId xmlns:a16="http://schemas.microsoft.com/office/drawing/2014/main" id="{B7BC421B-205C-C74A-B7E7-86429814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4941888"/>
            <a:ext cx="294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26426B"/>
                </a:solidFill>
              </a:rPr>
              <a:t>Grupo de Trabajo de VMNI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ES" sz="1800">
                <a:solidFill>
                  <a:srgbClr val="080808"/>
                </a:solidFill>
              </a:rPr>
              <a:t>www.gtvmni.es</a:t>
            </a:r>
            <a:endParaRPr lang="es-ES" altLang="es-ES" sz="120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rgbClr val="26426B"/>
                </a:solidFill>
              </a:rPr>
              <a:t>© de los autores,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>
              <a:solidFill>
                <a:srgbClr val="080808"/>
              </a:solidFill>
            </a:endParaRPr>
          </a:p>
        </p:txBody>
      </p:sp>
      <p:sp>
        <p:nvSpPr>
          <p:cNvPr id="32772" name="Título 2">
            <a:extLst>
              <a:ext uri="{FF2B5EF4-FFF2-40B4-BE49-F238E27FC236}">
                <a16:creationId xmlns:a16="http://schemas.microsoft.com/office/drawing/2014/main" id="{AD6410A6-9CD2-DD41-AD59-39E7B9FA5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2">
            <a:extLst>
              <a:ext uri="{FF2B5EF4-FFF2-40B4-BE49-F238E27FC236}">
                <a16:creationId xmlns:a16="http://schemas.microsoft.com/office/drawing/2014/main" id="{E6964F88-CF44-C444-95D1-33293420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46050"/>
            <a:ext cx="8367712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>
              <a:defRPr/>
            </a:pPr>
            <a:r>
              <a:rPr lang="es-ES" sz="2800" dirty="0">
                <a:latin typeface="Comic Sans MS" panose="030F0702030302020204" pitchFamily="66" charset="0"/>
              </a:rPr>
              <a:t>Insuficiencia Respiratoria 2 : ORIGEN </a:t>
            </a:r>
            <a:endParaRPr lang="es-ES" sz="2800" dirty="0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24F8C072-12BB-1F48-957D-B295C20B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3065463"/>
            <a:ext cx="233045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7030A0"/>
                </a:solidFill>
                <a:latin typeface="+mn-lt"/>
              </a:rPr>
              <a:t>INSUFICIENCIA </a:t>
            </a:r>
          </a:p>
          <a:p>
            <a:pPr algn="ctr">
              <a:defRPr/>
            </a:pPr>
            <a:r>
              <a:rPr lang="es-ES" b="1" dirty="0">
                <a:solidFill>
                  <a:srgbClr val="7030A0"/>
                </a:solidFill>
                <a:latin typeface="+mn-lt"/>
              </a:rPr>
              <a:t>VENTILATORIA</a:t>
            </a:r>
          </a:p>
          <a:p>
            <a:pPr algn="ctr">
              <a:defRPr/>
            </a:pPr>
            <a:r>
              <a:rPr lang="es-ES" b="1" dirty="0">
                <a:solidFill>
                  <a:srgbClr val="7030A0"/>
                </a:solidFill>
                <a:latin typeface="+mn-lt"/>
              </a:rPr>
              <a:t>IRA TIPO 2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261563-7A33-1241-A200-8EE16B93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5113338"/>
            <a:ext cx="178752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dirty="0">
                <a:latin typeface="+mn-lt"/>
              </a:rPr>
              <a:t>DEBILIDAD </a:t>
            </a:r>
          </a:p>
          <a:p>
            <a:pPr algn="ctr">
              <a:defRPr/>
            </a:pPr>
            <a:r>
              <a:rPr lang="es-ES" dirty="0">
                <a:latin typeface="+mn-lt"/>
              </a:rPr>
              <a:t>MUSCULAR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7C09A7-6A06-5C47-AD32-3B63B3FF2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3217863"/>
            <a:ext cx="178752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+mn-lt"/>
              </a:rPr>
              <a:t>ALTERACION IMPULSO RESPIRATORIO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CF3300-010D-664A-94D9-C39AA96E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3186113"/>
            <a:ext cx="178752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+mn-lt"/>
              </a:rPr>
              <a:t>AUMENTO DEL TRABAJO  RESPIRATORIO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17836E-266C-F942-9F9A-3833A2294AB3}"/>
              </a:ext>
            </a:extLst>
          </p:cNvPr>
          <p:cNvSpPr/>
          <p:nvPr/>
        </p:nvSpPr>
        <p:spPr>
          <a:xfrm>
            <a:off x="1849439" y="4864678"/>
            <a:ext cx="1514475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Malnutrición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684045-C6DF-E04F-A5CF-34514E17CE07}"/>
              </a:ext>
            </a:extLst>
          </p:cNvPr>
          <p:cNvSpPr/>
          <p:nvPr/>
        </p:nvSpPr>
        <p:spPr>
          <a:xfrm>
            <a:off x="2428876" y="6048953"/>
            <a:ext cx="2473325" cy="582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Enf</a:t>
            </a: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. neuromuscular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2B6F301-6AFA-9148-8E9A-6323FC0FC6F4}"/>
              </a:ext>
            </a:extLst>
          </p:cNvPr>
          <p:cNvSpPr/>
          <p:nvPr/>
        </p:nvSpPr>
        <p:spPr>
          <a:xfrm>
            <a:off x="7340601" y="6028316"/>
            <a:ext cx="2473325" cy="5826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Factores </a:t>
            </a:r>
          </a:p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metabólicos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ADC54B-ACB8-E14F-A05A-6FF568B8E821}"/>
              </a:ext>
            </a:extLst>
          </p:cNvPr>
          <p:cNvSpPr/>
          <p:nvPr/>
        </p:nvSpPr>
        <p:spPr>
          <a:xfrm>
            <a:off x="8532813" y="4920240"/>
            <a:ext cx="193675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Hiperinsuflación</a:t>
            </a:r>
            <a:endParaRPr lang="es-ES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2299" name="Conector recto de flecha 14">
            <a:extLst>
              <a:ext uri="{FF2B5EF4-FFF2-40B4-BE49-F238E27FC236}">
                <a16:creationId xmlns:a16="http://schemas.microsoft.com/office/drawing/2014/main" id="{1772CD49-9703-BA43-8F72-A414CEDF6B56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 flipV="1">
            <a:off x="3363913" y="5321300"/>
            <a:ext cx="17970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Conector recto de flecha 16">
            <a:extLst>
              <a:ext uri="{FF2B5EF4-FFF2-40B4-BE49-F238E27FC236}">
                <a16:creationId xmlns:a16="http://schemas.microsoft.com/office/drawing/2014/main" id="{98CA15BD-071A-4349-801B-E89244840E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51375" y="5727700"/>
            <a:ext cx="569913" cy="2714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Conector recto de flecha 18">
            <a:extLst>
              <a:ext uri="{FF2B5EF4-FFF2-40B4-BE49-F238E27FC236}">
                <a16:creationId xmlns:a16="http://schemas.microsoft.com/office/drawing/2014/main" id="{42F714BD-9530-D646-B5B5-BF12940E2E54}"/>
              </a:ext>
            </a:extLst>
          </p:cNvPr>
          <p:cNvCxnSpPr>
            <a:cxnSpLocks noChangeShapeType="1"/>
            <a:stCxn id="13" idx="1"/>
          </p:cNvCxnSpPr>
          <p:nvPr/>
        </p:nvCxnSpPr>
        <p:spPr bwMode="auto">
          <a:xfrm flipH="1" flipV="1">
            <a:off x="7207250" y="5321300"/>
            <a:ext cx="1325563" cy="555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Conector recto de flecha 20">
            <a:extLst>
              <a:ext uri="{FF2B5EF4-FFF2-40B4-BE49-F238E27FC236}">
                <a16:creationId xmlns:a16="http://schemas.microsoft.com/office/drawing/2014/main" id="{C7967ECB-F392-CC4B-B535-3C77AEB24FF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207250" y="5834063"/>
            <a:ext cx="641350" cy="411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B38F8C-4DED-8F49-B098-12DFD335979A}"/>
              </a:ext>
            </a:extLst>
          </p:cNvPr>
          <p:cNvSpPr/>
          <p:nvPr/>
        </p:nvSpPr>
        <p:spPr>
          <a:xfrm>
            <a:off x="1565275" y="1565853"/>
            <a:ext cx="1327150" cy="582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Fármacos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F6455A9-2CC9-114D-BEEA-EC4537D41ACC}"/>
              </a:ext>
            </a:extLst>
          </p:cNvPr>
          <p:cNvSpPr/>
          <p:nvPr/>
        </p:nvSpPr>
        <p:spPr>
          <a:xfrm>
            <a:off x="2892425" y="1565853"/>
            <a:ext cx="1328738" cy="582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Alteración metabólica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ADC9E3D-B55E-EE4A-A884-D08B6EED23FE}"/>
              </a:ext>
            </a:extLst>
          </p:cNvPr>
          <p:cNvSpPr/>
          <p:nvPr/>
        </p:nvSpPr>
        <p:spPr>
          <a:xfrm>
            <a:off x="4398963" y="1565853"/>
            <a:ext cx="1327150" cy="582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Alteración </a:t>
            </a:r>
          </a:p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SNC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4FBB126-9C44-A94E-B417-E26141AA6838}"/>
              </a:ext>
            </a:extLst>
          </p:cNvPr>
          <p:cNvSpPr/>
          <p:nvPr/>
        </p:nvSpPr>
        <p:spPr>
          <a:xfrm>
            <a:off x="7770813" y="1565853"/>
            <a:ext cx="1327150" cy="582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Enf</a:t>
            </a: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. pulmonar obstructiva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9247949-F3AD-9C45-A54C-D9699BC83384}"/>
              </a:ext>
            </a:extLst>
          </p:cNvPr>
          <p:cNvSpPr/>
          <p:nvPr/>
        </p:nvSpPr>
        <p:spPr>
          <a:xfrm>
            <a:off x="9097963" y="1565853"/>
            <a:ext cx="1536700" cy="582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Enf</a:t>
            </a: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es-E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restrictiva</a:t>
            </a:r>
          </a:p>
          <a:p>
            <a:pPr algn="ctr">
              <a:defRPr/>
            </a:pPr>
            <a:r>
              <a:rPr lang="es-ES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toracógena</a:t>
            </a:r>
            <a:endParaRPr lang="es-ES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2308" name="Conector recto de flecha 27">
            <a:extLst>
              <a:ext uri="{FF2B5EF4-FFF2-40B4-BE49-F238E27FC236}">
                <a16:creationId xmlns:a16="http://schemas.microsoft.com/office/drawing/2014/main" id="{A7535F24-468F-C74A-AF3D-42EBC3B158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2292350"/>
            <a:ext cx="3175" cy="8302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Conector recto de flecha 29">
            <a:extLst>
              <a:ext uri="{FF2B5EF4-FFF2-40B4-BE49-F238E27FC236}">
                <a16:creationId xmlns:a16="http://schemas.microsoft.com/office/drawing/2014/main" id="{F3C47251-82DF-134A-A33C-89B4D0C0EA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3600" y="2279650"/>
            <a:ext cx="0" cy="8302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Conector recto de flecha 33">
            <a:extLst>
              <a:ext uri="{FF2B5EF4-FFF2-40B4-BE49-F238E27FC236}">
                <a16:creationId xmlns:a16="http://schemas.microsoft.com/office/drawing/2014/main" id="{F123F4DA-7846-944B-A4F6-5F6E888E0FE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8600" y="2414588"/>
            <a:ext cx="481013" cy="650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Conector recto de flecha 35">
            <a:extLst>
              <a:ext uri="{FF2B5EF4-FFF2-40B4-BE49-F238E27FC236}">
                <a16:creationId xmlns:a16="http://schemas.microsoft.com/office/drawing/2014/main" id="{0BAED35C-AD7F-5F4F-8781-6CEAB161B7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2813" y="2424113"/>
            <a:ext cx="0" cy="641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Conector recto de flecha 38">
            <a:extLst>
              <a:ext uri="{FF2B5EF4-FFF2-40B4-BE49-F238E27FC236}">
                <a16:creationId xmlns:a16="http://schemas.microsoft.com/office/drawing/2014/main" id="{DA225C5D-FEDC-C647-9480-1AAA100026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94900" y="2424113"/>
            <a:ext cx="0" cy="5540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Flecha derecha 39">
            <a:extLst>
              <a:ext uri="{FF2B5EF4-FFF2-40B4-BE49-F238E27FC236}">
                <a16:creationId xmlns:a16="http://schemas.microsoft.com/office/drawing/2014/main" id="{7632B424-86E9-4246-BC28-E1012EC3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3422650"/>
            <a:ext cx="977900" cy="484188"/>
          </a:xfrm>
          <a:prstGeom prst="rightArrow">
            <a:avLst>
              <a:gd name="adj1" fmla="val 55093"/>
              <a:gd name="adj2" fmla="val 49996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Flecha derecha 40">
            <a:extLst>
              <a:ext uri="{FF2B5EF4-FFF2-40B4-BE49-F238E27FC236}">
                <a16:creationId xmlns:a16="http://schemas.microsoft.com/office/drawing/2014/main" id="{4523CCF1-FDCC-6841-B1B8-A81334BFA0E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92988" y="3422650"/>
            <a:ext cx="977900" cy="484188"/>
          </a:xfrm>
          <a:prstGeom prst="rightArrow">
            <a:avLst>
              <a:gd name="adj1" fmla="val 55093"/>
              <a:gd name="adj2" fmla="val 49996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Flecha derecha 41">
            <a:extLst>
              <a:ext uri="{FF2B5EF4-FFF2-40B4-BE49-F238E27FC236}">
                <a16:creationId xmlns:a16="http://schemas.microsoft.com/office/drawing/2014/main" id="{1F4D5052-A565-C346-8B25-6DD4110F738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760244" y="4433094"/>
            <a:ext cx="796925" cy="484187"/>
          </a:xfrm>
          <a:prstGeom prst="rightArrow">
            <a:avLst>
              <a:gd name="adj1" fmla="val 55093"/>
              <a:gd name="adj2" fmla="val 50002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316" name="CuadroTexto 1">
            <a:extLst>
              <a:ext uri="{FF2B5EF4-FFF2-40B4-BE49-F238E27FC236}">
                <a16:creationId xmlns:a16="http://schemas.microsoft.com/office/drawing/2014/main" id="{DE106E76-D8CC-4542-B74B-DFEA0B4C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610350"/>
            <a:ext cx="307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chemeClr val="tx1"/>
                </a:solidFill>
              </a:rPr>
              <a:t>Chebbo A. </a:t>
            </a:r>
            <a:r>
              <a:rPr lang="en-US" altLang="es-ES" sz="1000">
                <a:solidFill>
                  <a:schemeClr val="tx1"/>
                </a:solidFill>
              </a:rPr>
              <a:t>Med Clin North Am. 2011 ;95:1189-202.</a:t>
            </a:r>
            <a:endParaRPr lang="es-ES" altLang="es-ES" sz="1000">
              <a:solidFill>
                <a:schemeClr val="tx1"/>
              </a:solidFill>
            </a:endParaRPr>
          </a:p>
        </p:txBody>
      </p:sp>
      <p:pic>
        <p:nvPicPr>
          <p:cNvPr id="12317" name="Picture 15">
            <a:extLst>
              <a:ext uri="{FF2B5EF4-FFF2-40B4-BE49-F238E27FC236}">
                <a16:creationId xmlns:a16="http://schemas.microsoft.com/office/drawing/2014/main" id="{302CFE13-4EEA-6047-9461-19B89C81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063625"/>
            <a:ext cx="19970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AB9C3F5-B2D8-AD46-8CCA-1643F768183B}"/>
              </a:ext>
            </a:extLst>
          </p:cNvPr>
          <p:cNvSpPr/>
          <p:nvPr/>
        </p:nvSpPr>
        <p:spPr>
          <a:xfrm>
            <a:off x="1565275" y="1352550"/>
            <a:ext cx="1327150" cy="1008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06E36D09-A58B-7149-AC3A-6A2E5E118FDD}"/>
              </a:ext>
            </a:extLst>
          </p:cNvPr>
          <p:cNvSpPr/>
          <p:nvPr/>
        </p:nvSpPr>
        <p:spPr>
          <a:xfrm>
            <a:off x="7785100" y="1309688"/>
            <a:ext cx="1327150" cy="10080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B6759C42-3DB8-E143-8D5E-D34CD19431F1}"/>
              </a:ext>
            </a:extLst>
          </p:cNvPr>
          <p:cNvSpPr/>
          <p:nvPr/>
        </p:nvSpPr>
        <p:spPr>
          <a:xfrm>
            <a:off x="8631238" y="4845050"/>
            <a:ext cx="1749425" cy="1008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1AAA287A-13ED-D14E-BD71-390C67C63E27}"/>
              </a:ext>
            </a:extLst>
          </p:cNvPr>
          <p:cNvSpPr/>
          <p:nvPr/>
        </p:nvSpPr>
        <p:spPr>
          <a:xfrm>
            <a:off x="8704263" y="2435225"/>
            <a:ext cx="1149350" cy="584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tx1"/>
                </a:solidFill>
              </a:rPr>
              <a:t>AUTOPEEP</a:t>
            </a:r>
          </a:p>
        </p:txBody>
      </p:sp>
      <p:sp>
        <p:nvSpPr>
          <p:cNvPr id="35" name="Rectángulo redondeado 1">
            <a:extLst>
              <a:ext uri="{FF2B5EF4-FFF2-40B4-BE49-F238E27FC236}">
                <a16:creationId xmlns:a16="http://schemas.microsoft.com/office/drawing/2014/main" id="{BD726EF1-977D-A844-A9A3-06D4AE92E7AC}"/>
              </a:ext>
            </a:extLst>
          </p:cNvPr>
          <p:cNvSpPr/>
          <p:nvPr/>
        </p:nvSpPr>
        <p:spPr>
          <a:xfrm>
            <a:off x="4387850" y="1400175"/>
            <a:ext cx="1203325" cy="879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Rectángulo redondeado 1">
            <a:extLst>
              <a:ext uri="{FF2B5EF4-FFF2-40B4-BE49-F238E27FC236}">
                <a16:creationId xmlns:a16="http://schemas.microsoft.com/office/drawing/2014/main" id="{A69CC638-5873-514E-B4F0-B30F63CDF608}"/>
              </a:ext>
            </a:extLst>
          </p:cNvPr>
          <p:cNvSpPr/>
          <p:nvPr/>
        </p:nvSpPr>
        <p:spPr>
          <a:xfrm>
            <a:off x="9210675" y="1295400"/>
            <a:ext cx="1327150" cy="1009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Rectángulo redondeado 1">
            <a:extLst>
              <a:ext uri="{FF2B5EF4-FFF2-40B4-BE49-F238E27FC236}">
                <a16:creationId xmlns:a16="http://schemas.microsoft.com/office/drawing/2014/main" id="{F30C99A2-E029-1C4C-981F-73B088C53CE0}"/>
              </a:ext>
            </a:extLst>
          </p:cNvPr>
          <p:cNvSpPr/>
          <p:nvPr/>
        </p:nvSpPr>
        <p:spPr>
          <a:xfrm>
            <a:off x="2428875" y="5929313"/>
            <a:ext cx="2185988" cy="708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Flecha: curvada hacia la izquierda 2">
            <a:extLst>
              <a:ext uri="{FF2B5EF4-FFF2-40B4-BE49-F238E27FC236}">
                <a16:creationId xmlns:a16="http://schemas.microsoft.com/office/drawing/2014/main" id="{1DA03E54-47CE-DC45-BD98-E6475645A898}"/>
              </a:ext>
            </a:extLst>
          </p:cNvPr>
          <p:cNvSpPr/>
          <p:nvPr/>
        </p:nvSpPr>
        <p:spPr>
          <a:xfrm>
            <a:off x="10664825" y="2147888"/>
            <a:ext cx="974725" cy="3316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91816AA-82FD-E643-886D-8ED980605063}"/>
              </a:ext>
            </a:extLst>
          </p:cNvPr>
          <p:cNvSpPr/>
          <p:nvPr/>
        </p:nvSpPr>
        <p:spPr>
          <a:xfrm>
            <a:off x="8932863" y="531813"/>
            <a:ext cx="1211262" cy="547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Tabaco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Tóxicos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17502BC-170F-114A-A41F-96D9E27F7561}"/>
              </a:ext>
            </a:extLst>
          </p:cNvPr>
          <p:cNvCxnSpPr/>
          <p:nvPr/>
        </p:nvCxnSpPr>
        <p:spPr>
          <a:xfrm flipH="1">
            <a:off x="8704263" y="1063625"/>
            <a:ext cx="228600" cy="231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5">
            <a:extLst>
              <a:ext uri="{FF2B5EF4-FFF2-40B4-BE49-F238E27FC236}">
                <a16:creationId xmlns:a16="http://schemas.microsoft.com/office/drawing/2014/main" id="{4ABF673A-40D4-964A-8C7A-5EC063E1C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6529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39" name="Line 31">
            <a:extLst>
              <a:ext uri="{FF2B5EF4-FFF2-40B4-BE49-F238E27FC236}">
                <a16:creationId xmlns:a16="http://schemas.microsoft.com/office/drawing/2014/main" id="{2B23E690-9EAC-9641-9193-157ECA93D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0" y="6064250"/>
            <a:ext cx="766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4340" name="Agrupar 1">
            <a:extLst>
              <a:ext uri="{FF2B5EF4-FFF2-40B4-BE49-F238E27FC236}">
                <a16:creationId xmlns:a16="http://schemas.microsoft.com/office/drawing/2014/main" id="{303EB223-B237-524E-8D53-7D670429CDF2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692150"/>
            <a:ext cx="7369175" cy="5672138"/>
            <a:chOff x="1403350" y="692150"/>
            <a:chExt cx="7369175" cy="5672138"/>
          </a:xfrm>
        </p:grpSpPr>
        <p:grpSp>
          <p:nvGrpSpPr>
            <p:cNvPr id="14344" name="Group 34">
              <a:extLst>
                <a:ext uri="{FF2B5EF4-FFF2-40B4-BE49-F238E27FC236}">
                  <a16:creationId xmlns:a16="http://schemas.microsoft.com/office/drawing/2014/main" id="{3A9EDFD9-EFFF-0C4D-97E7-CD2D20B5B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3350" y="692150"/>
              <a:ext cx="7369175" cy="5537200"/>
              <a:chOff x="872" y="300"/>
              <a:chExt cx="4642" cy="3488"/>
            </a:xfrm>
          </p:grpSpPr>
          <p:sp>
            <p:nvSpPr>
              <p:cNvPr id="14347" name="Text Box 4">
                <a:extLst>
                  <a:ext uri="{FF2B5EF4-FFF2-40B4-BE49-F238E27FC236}">
                    <a16:creationId xmlns:a16="http://schemas.microsoft.com/office/drawing/2014/main" id="{88477CE3-687B-A24A-9D4B-BF3D1EE61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235"/>
                <a:ext cx="534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0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EPOC</a:t>
                </a:r>
              </a:p>
            </p:txBody>
          </p:sp>
          <p:sp>
            <p:nvSpPr>
              <p:cNvPr id="14348" name="Text Box 5">
                <a:extLst>
                  <a:ext uri="{FF2B5EF4-FFF2-40B4-BE49-F238E27FC236}">
                    <a16:creationId xmlns:a16="http://schemas.microsoft.com/office/drawing/2014/main" id="{06612A3F-E07E-E044-87B3-5B67142A8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7" y="300"/>
                <a:ext cx="3448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400">
                    <a:solidFill>
                      <a:schemeClr val="tx1"/>
                    </a:solidFill>
                    <a:latin typeface="Arial Black" panose="020B0604020202020204" pitchFamily="34" charset="0"/>
                  </a:rPr>
                  <a:t>Fallo Respiratorio Hipercápnico</a:t>
                </a:r>
              </a:p>
            </p:txBody>
          </p:sp>
          <p:sp>
            <p:nvSpPr>
              <p:cNvPr id="14349" name="Text Box 6">
                <a:extLst>
                  <a:ext uri="{FF2B5EF4-FFF2-40B4-BE49-F238E27FC236}">
                    <a16:creationId xmlns:a16="http://schemas.microsoft.com/office/drawing/2014/main" id="{C4178303-8F4C-F34D-9014-604868516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966"/>
                <a:ext cx="1165" cy="6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0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Insuficiencia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0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Respiratoria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0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Restrictiva</a:t>
                </a:r>
              </a:p>
            </p:txBody>
          </p:sp>
          <p:sp>
            <p:nvSpPr>
              <p:cNvPr id="14350" name="Text Box 7">
                <a:extLst>
                  <a:ext uri="{FF2B5EF4-FFF2-40B4-BE49-F238E27FC236}">
                    <a16:creationId xmlns:a16="http://schemas.microsoft.com/office/drawing/2014/main" id="{F0C62A97-0240-2943-A6E6-45328D2E7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1148"/>
                <a:ext cx="1681" cy="4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0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Fracaso Mecanismos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20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Reserva ventilatoria</a:t>
                </a:r>
              </a:p>
            </p:txBody>
          </p:sp>
          <p:sp>
            <p:nvSpPr>
              <p:cNvPr id="14351" name="Line 8">
                <a:extLst>
                  <a:ext uri="{FF2B5EF4-FFF2-40B4-BE49-F238E27FC236}">
                    <a16:creationId xmlns:a16="http://schemas.microsoft.com/office/drawing/2014/main" id="{EF1BA266-8E4A-7F47-97EA-21000E5A1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826"/>
                <a:ext cx="3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52" name="Line 10">
                <a:extLst>
                  <a:ext uri="{FF2B5EF4-FFF2-40B4-BE49-F238E27FC236}">
                    <a16:creationId xmlns:a16="http://schemas.microsoft.com/office/drawing/2014/main" id="{C6E3DD89-BCD8-D44B-AFD1-0F962FC31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82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53" name="Line 12">
                <a:extLst>
                  <a:ext uri="{FF2B5EF4-FFF2-40B4-BE49-F238E27FC236}">
                    <a16:creationId xmlns:a16="http://schemas.microsoft.com/office/drawing/2014/main" id="{2FFFF19B-77BC-014B-B40F-8824F188A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82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54" name="Text Box 13">
                <a:extLst>
                  <a:ext uri="{FF2B5EF4-FFF2-40B4-BE49-F238E27FC236}">
                    <a16:creationId xmlns:a16="http://schemas.microsoft.com/office/drawing/2014/main" id="{54A8B26E-8110-5042-9DBD-B554E8F2A5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008"/>
                <a:ext cx="763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Obesidad</a:t>
                </a:r>
              </a:p>
            </p:txBody>
          </p:sp>
          <p:sp>
            <p:nvSpPr>
              <p:cNvPr id="14355" name="Text Box 14">
                <a:extLst>
                  <a:ext uri="{FF2B5EF4-FFF2-40B4-BE49-F238E27FC236}">
                    <a16:creationId xmlns:a16="http://schemas.microsoft.com/office/drawing/2014/main" id="{FDB61995-D8DE-4045-8D7A-71E601AAE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" y="2008"/>
                <a:ext cx="975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Toracógenos</a:t>
                </a:r>
              </a:p>
            </p:txBody>
          </p:sp>
          <p:sp>
            <p:nvSpPr>
              <p:cNvPr id="14356" name="Text Box 15">
                <a:extLst>
                  <a:ext uri="{FF2B5EF4-FFF2-40B4-BE49-F238E27FC236}">
                    <a16:creationId xmlns:a16="http://schemas.microsoft.com/office/drawing/2014/main" id="{D7283182-966D-844A-975E-1E563FCC5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2008"/>
                <a:ext cx="45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ENM</a:t>
                </a:r>
              </a:p>
            </p:txBody>
          </p:sp>
          <p:sp>
            <p:nvSpPr>
              <p:cNvPr id="14357" name="Line 16">
                <a:extLst>
                  <a:ext uri="{FF2B5EF4-FFF2-40B4-BE49-F238E27FC236}">
                    <a16:creationId xmlns:a16="http://schemas.microsoft.com/office/drawing/2014/main" id="{29082056-3B8E-D343-B504-609786DA9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79"/>
                <a:ext cx="17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58" name="Line 18">
                <a:extLst>
                  <a:ext uri="{FF2B5EF4-FFF2-40B4-BE49-F238E27FC236}">
                    <a16:creationId xmlns:a16="http://schemas.microsoft.com/office/drawing/2014/main" id="{FD53ED92-F16D-8842-9649-AD2C67FEC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79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59" name="Line 19">
                <a:extLst>
                  <a:ext uri="{FF2B5EF4-FFF2-40B4-BE49-F238E27FC236}">
                    <a16:creationId xmlns:a16="http://schemas.microsoft.com/office/drawing/2014/main" id="{F6D9F5A5-D1FD-C54C-95C7-66805A8B3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1779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0" name="Line 20">
                <a:extLst>
                  <a:ext uri="{FF2B5EF4-FFF2-40B4-BE49-F238E27FC236}">
                    <a16:creationId xmlns:a16="http://schemas.microsoft.com/office/drawing/2014/main" id="{5E74E0FD-1F2F-2F4B-A11C-DC2CFDA6C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1597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1" name="Line 21">
                <a:extLst>
                  <a:ext uri="{FF2B5EF4-FFF2-40B4-BE49-F238E27FC236}">
                    <a16:creationId xmlns:a16="http://schemas.microsoft.com/office/drawing/2014/main" id="{B7A764B9-D4D2-3D40-942D-9BBE90A5A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599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2" name="Text Box 22">
                <a:extLst>
                  <a:ext uri="{FF2B5EF4-FFF2-40B4-BE49-F238E27FC236}">
                    <a16:creationId xmlns:a16="http://schemas.microsoft.com/office/drawing/2014/main" id="{3966BB91-05CF-1142-AAC8-26F225570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2744"/>
                <a:ext cx="965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Ventilación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Domiciliaria</a:t>
                </a:r>
              </a:p>
            </p:txBody>
          </p:sp>
          <p:sp>
            <p:nvSpPr>
              <p:cNvPr id="14363" name="Text Box 23">
                <a:extLst>
                  <a:ext uri="{FF2B5EF4-FFF2-40B4-BE49-F238E27FC236}">
                    <a16:creationId xmlns:a16="http://schemas.microsoft.com/office/drawing/2014/main" id="{666DD0F1-C9D5-F541-8C7F-DCCA91310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8" y="2822"/>
                <a:ext cx="1043" cy="40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Fallo agudo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Hipercápnico</a:t>
                </a:r>
              </a:p>
            </p:txBody>
          </p:sp>
          <p:sp>
            <p:nvSpPr>
              <p:cNvPr id="14364" name="Line 24">
                <a:extLst>
                  <a:ext uri="{FF2B5EF4-FFF2-40B4-BE49-F238E27FC236}">
                    <a16:creationId xmlns:a16="http://schemas.microsoft.com/office/drawing/2014/main" id="{2425B230-6793-6845-92E6-CB065E5B8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414"/>
                <a:ext cx="17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5" name="Line 25">
                <a:extLst>
                  <a:ext uri="{FF2B5EF4-FFF2-40B4-BE49-F238E27FC236}">
                    <a16:creationId xmlns:a16="http://schemas.microsoft.com/office/drawing/2014/main" id="{ED40C236-3E1E-E448-9C86-13E26BDBA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9" y="2414"/>
                <a:ext cx="59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6" name="Line 26">
                <a:extLst>
                  <a:ext uri="{FF2B5EF4-FFF2-40B4-BE49-F238E27FC236}">
                    <a16:creationId xmlns:a16="http://schemas.microsoft.com/office/drawing/2014/main" id="{FE0BCD1F-DF70-EB44-A84D-370CE1E4C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2414"/>
                <a:ext cx="589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" name="Line 27">
                <a:extLst>
                  <a:ext uri="{FF2B5EF4-FFF2-40B4-BE49-F238E27FC236}">
                    <a16:creationId xmlns:a16="http://schemas.microsoft.com/office/drawing/2014/main" id="{D0208871-5AF6-4D4B-877E-4E4A6AE80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1" y="1480"/>
                <a:ext cx="0" cy="2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8" name="Line 28">
                <a:extLst>
                  <a:ext uri="{FF2B5EF4-FFF2-40B4-BE49-F238E27FC236}">
                    <a16:creationId xmlns:a16="http://schemas.microsoft.com/office/drawing/2014/main" id="{B048802D-6A7A-6C44-B1EC-0EB58193B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8" y="3229"/>
                <a:ext cx="0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9" name="Line 29">
                <a:extLst>
                  <a:ext uri="{FF2B5EF4-FFF2-40B4-BE49-F238E27FC236}">
                    <a16:creationId xmlns:a16="http://schemas.microsoft.com/office/drawing/2014/main" id="{74CA4F7A-7049-1842-A064-C1CEE11C7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97"/>
                <a:ext cx="0" cy="7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70" name="Text Box 30">
                <a:extLst>
                  <a:ext uri="{FF2B5EF4-FFF2-40B4-BE49-F238E27FC236}">
                    <a16:creationId xmlns:a16="http://schemas.microsoft.com/office/drawing/2014/main" id="{3EAE28C9-D66A-1F46-A45B-9F1584898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3551"/>
                <a:ext cx="54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VMNI</a:t>
                </a:r>
              </a:p>
            </p:txBody>
          </p:sp>
          <p:sp>
            <p:nvSpPr>
              <p:cNvPr id="14371" name="Line 31">
                <a:extLst>
                  <a:ext uri="{FF2B5EF4-FFF2-40B4-BE49-F238E27FC236}">
                    <a16:creationId xmlns:a16="http://schemas.microsoft.com/office/drawing/2014/main" id="{0E838093-4CC2-E149-A3FA-23441D6BF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1" y="3684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72" name="Line 32">
                <a:extLst>
                  <a:ext uri="{FF2B5EF4-FFF2-40B4-BE49-F238E27FC236}">
                    <a16:creationId xmlns:a16="http://schemas.microsoft.com/office/drawing/2014/main" id="{D49C2905-A281-5545-B5EC-0C32FAABC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3684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345" name="Text Box 23">
              <a:extLst>
                <a:ext uri="{FF2B5EF4-FFF2-40B4-BE49-F238E27FC236}">
                  <a16:creationId xmlns:a16="http://schemas.microsoft.com/office/drawing/2014/main" id="{C03D4941-317C-B645-8809-6F878E81C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3669" y="5718175"/>
              <a:ext cx="1655763" cy="6461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b="1">
                  <a:solidFill>
                    <a:schemeClr val="tx1"/>
                  </a:solidFill>
                  <a:latin typeface="Comic Sans MS" panose="030F0902030302020204" pitchFamily="66" charset="0"/>
                </a:rPr>
                <a:t>Fallo agudo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b="1">
                  <a:solidFill>
                    <a:schemeClr val="tx1"/>
                  </a:solidFill>
                  <a:latin typeface="Comic Sans MS" panose="030F0902030302020204" pitchFamily="66" charset="0"/>
                </a:rPr>
                <a:t>Hipercápnico</a:t>
              </a:r>
            </a:p>
          </p:txBody>
        </p:sp>
        <p:sp>
          <p:nvSpPr>
            <p:cNvPr id="14346" name="Text Box 23">
              <a:extLst>
                <a:ext uri="{FF2B5EF4-FFF2-40B4-BE49-F238E27FC236}">
                  <a16:creationId xmlns:a16="http://schemas.microsoft.com/office/drawing/2014/main" id="{7FB87EDA-FC30-4244-801C-81D3F679A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637" y="4006850"/>
              <a:ext cx="1655763" cy="6461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b="1">
                  <a:solidFill>
                    <a:schemeClr val="tx1"/>
                  </a:solidFill>
                  <a:latin typeface="Comic Sans MS" panose="030F0902030302020204" pitchFamily="66" charset="0"/>
                </a:rPr>
                <a:t>Fallo agudo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b="1">
                  <a:solidFill>
                    <a:schemeClr val="tx1"/>
                  </a:solidFill>
                  <a:latin typeface="Comic Sans MS" panose="030F0902030302020204" pitchFamily="66" charset="0"/>
                </a:rPr>
                <a:t>Hipercápnico</a:t>
              </a:r>
            </a:p>
          </p:txBody>
        </p:sp>
      </p:grpSp>
      <p:sp>
        <p:nvSpPr>
          <p:cNvPr id="14341" name="Line 29">
            <a:extLst>
              <a:ext uri="{FF2B5EF4-FFF2-40B4-BE49-F238E27FC236}">
                <a16:creationId xmlns:a16="http://schemas.microsoft.com/office/drawing/2014/main" id="{8373BFB7-74FD-FE4D-86D3-E67082177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652963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2" name="Line 28">
            <a:extLst>
              <a:ext uri="{FF2B5EF4-FFF2-40B4-BE49-F238E27FC236}">
                <a16:creationId xmlns:a16="http://schemas.microsoft.com/office/drawing/2014/main" id="{C8ED1580-AD5F-C241-AC19-896ED0CE7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5" y="5229225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47E0A16-1E64-8840-9050-4B9EC0FCFD54}"/>
              </a:ext>
            </a:extLst>
          </p:cNvPr>
          <p:cNvSpPr/>
          <p:nvPr/>
        </p:nvSpPr>
        <p:spPr>
          <a:xfrm>
            <a:off x="407988" y="5516563"/>
            <a:ext cx="2836862" cy="936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Modificada de Dr. Salvador Díaz Lobato 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(Gracias Salva )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80A1-7237-0140-80F6-EBC0501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633412"/>
          </a:xfrm>
        </p:spPr>
        <p:txBody>
          <a:bodyPr/>
          <a:lstStyle/>
          <a:p>
            <a:pPr>
              <a:defRPr/>
            </a:pPr>
            <a:r>
              <a:rPr lang="es-ES" sz="2800" b="1" dirty="0"/>
              <a:t>Pero qué pasa/por qué aparece  en la I.R.A-C.A. </a:t>
            </a:r>
            <a:r>
              <a:rPr lang="es-ES" sz="2800" b="1" dirty="0" err="1"/>
              <a:t>Hipercápnica</a:t>
            </a:r>
            <a:r>
              <a:rPr lang="es-ES" sz="2800" b="1" dirty="0"/>
              <a:t> 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3D23C-6910-6945-91EA-1FE3A92B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908050"/>
            <a:ext cx="11664950" cy="5834063"/>
          </a:xfrm>
        </p:spPr>
        <p:txBody>
          <a:bodyPr/>
          <a:lstStyle/>
          <a:p>
            <a:pPr>
              <a:defRPr/>
            </a:pPr>
            <a:r>
              <a:rPr lang="es-ES" i="1" u="sng" dirty="0"/>
              <a:t>Estos son diferentes mecanismos que pueden incrementar la producción – reducir la eliminación de C02.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Pulmón y/o caja torácica “rígidos”.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Pérdida de elasticidad pulmonar con tendencia a la hiperinsuflación.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Incremento no soportable/reversible de la resistencia pulmonar.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Bloqueo en la activación del “drive respiratorio” : patología neuromuscular primaria o secundaria.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Disfunción primaria del centro respiratorio.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Factores puramente mecánicos como en el caso de la hipoventilación-obesidad y en los pacientes </a:t>
            </a:r>
            <a:r>
              <a:rPr lang="es-ES" sz="2400" dirty="0" err="1"/>
              <a:t>toratógenos</a:t>
            </a:r>
            <a:r>
              <a:rPr lang="es-ES" sz="2400" dirty="0"/>
              <a:t>.</a:t>
            </a:r>
          </a:p>
          <a:p>
            <a:pPr>
              <a:buFontTx/>
              <a:buChar char="-"/>
              <a:defRPr/>
            </a:pPr>
            <a:r>
              <a:rPr lang="es-ES" sz="2400" dirty="0"/>
              <a:t>Tóxicos ; ambientales, tabaquismo, laborales.</a:t>
            </a:r>
          </a:p>
          <a:p>
            <a:pPr marL="0" indent="0">
              <a:buFontTx/>
              <a:buNone/>
              <a:defRPr/>
            </a:pPr>
            <a:endParaRPr lang="es-ES" sz="2000" i="1" dirty="0"/>
          </a:p>
          <a:p>
            <a:pPr marL="0" indent="0">
              <a:buFontTx/>
              <a:buNone/>
              <a:defRPr/>
            </a:pPr>
            <a:r>
              <a:rPr lang="es-ES" sz="2000" i="1" dirty="0"/>
              <a:t>Cuidado no sólo la AEPOC es el origen de la IRA </a:t>
            </a:r>
            <a:r>
              <a:rPr lang="es-ES" sz="2000" i="1" dirty="0" err="1"/>
              <a:t>hipercápnica</a:t>
            </a:r>
            <a:r>
              <a:rPr lang="es-ES" sz="2000" i="1" dirty="0"/>
              <a:t> ; entendiendo los diferentes “por </a:t>
            </a:r>
            <a:r>
              <a:rPr lang="es-ES" sz="2000" i="1" dirty="0" err="1"/>
              <a:t>ques</a:t>
            </a:r>
            <a:r>
              <a:rPr lang="es-ES" sz="2000" i="1" dirty="0"/>
              <a:t>” verás que todos no se tratan igual desde el punto de vista de las terapias no invasivas.</a:t>
            </a:r>
            <a:endParaRPr lang="es-ES" dirty="0"/>
          </a:p>
          <a:p>
            <a:pPr>
              <a:buFontTx/>
              <a:buChar char="-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>
            <a:extLst>
              <a:ext uri="{FF2B5EF4-FFF2-40B4-BE49-F238E27FC236}">
                <a16:creationId xmlns:a16="http://schemas.microsoft.com/office/drawing/2014/main" id="{295B1336-1707-D242-8CE0-6A469838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9388"/>
            <a:ext cx="7862888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5AED355-A847-7040-840A-B0586A774A47}"/>
              </a:ext>
            </a:extLst>
          </p:cNvPr>
          <p:cNvSpPr/>
          <p:nvPr/>
        </p:nvSpPr>
        <p:spPr>
          <a:xfrm>
            <a:off x="8040688" y="260350"/>
            <a:ext cx="3816350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Tres orígenes diferentes.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Soluciones diferentes. 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Soluciones muy relacionadas.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Imagen relacionada">
            <a:extLst>
              <a:ext uri="{FF2B5EF4-FFF2-40B4-BE49-F238E27FC236}">
                <a16:creationId xmlns:a16="http://schemas.microsoft.com/office/drawing/2014/main" id="{7484C886-5A8C-B845-ADE1-00F4E60A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88913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Imagen relacionada">
            <a:extLst>
              <a:ext uri="{FF2B5EF4-FFF2-40B4-BE49-F238E27FC236}">
                <a16:creationId xmlns:a16="http://schemas.microsoft.com/office/drawing/2014/main" id="{147311D9-17BE-DB41-AD27-EC6588506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650" y="1736812"/>
            <a:ext cx="5875653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2EEA290-6682-1544-9C65-1FE937AFEEB2}"/>
              </a:ext>
            </a:extLst>
          </p:cNvPr>
          <p:cNvSpPr/>
          <p:nvPr/>
        </p:nvSpPr>
        <p:spPr>
          <a:xfrm>
            <a:off x="4440238" y="393700"/>
            <a:ext cx="3775075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SNC - CENTRO RESPIRATORIO Y VÍAS</a:t>
            </a:r>
            <a:r>
              <a:rPr lang="es-ES" sz="1200" b="1" dirty="0"/>
              <a:t>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E662C89-EC94-994D-AC3B-B3D9C9CE2500}"/>
              </a:ext>
            </a:extLst>
          </p:cNvPr>
          <p:cNvSpPr/>
          <p:nvPr/>
        </p:nvSpPr>
        <p:spPr>
          <a:xfrm>
            <a:off x="4079875" y="2636838"/>
            <a:ext cx="863600" cy="3603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V.A.S</a:t>
            </a:r>
            <a:r>
              <a:rPr lang="es-ES" dirty="0"/>
              <a:t>.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B3B51C5-E5C0-D14D-889E-4E4800E1DBC6}"/>
              </a:ext>
            </a:extLst>
          </p:cNvPr>
          <p:cNvSpPr/>
          <p:nvPr/>
        </p:nvSpPr>
        <p:spPr>
          <a:xfrm>
            <a:off x="4378325" y="3602038"/>
            <a:ext cx="1625600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CAJA TORÁCICA  RAQUIS </a:t>
            </a:r>
            <a:r>
              <a:rPr lang="es-ES" sz="1400" dirty="0"/>
              <a:t>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5E096B4-D678-0B42-A098-614C465D884D}"/>
              </a:ext>
            </a:extLst>
          </p:cNvPr>
          <p:cNvSpPr/>
          <p:nvPr/>
        </p:nvSpPr>
        <p:spPr>
          <a:xfrm>
            <a:off x="911225" y="3636963"/>
            <a:ext cx="1998663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Parénquima pulmonar </a:t>
            </a:r>
            <a:r>
              <a:rPr lang="es-ES" dirty="0"/>
              <a:t>.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ED60FCD-0759-4741-8017-D01F0279B089}"/>
              </a:ext>
            </a:extLst>
          </p:cNvPr>
          <p:cNvSpPr/>
          <p:nvPr/>
        </p:nvSpPr>
        <p:spPr>
          <a:xfrm>
            <a:off x="3143250" y="5510213"/>
            <a:ext cx="3600450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Musculatura </a:t>
            </a:r>
            <a:r>
              <a:rPr lang="es-ES" b="1" dirty="0" err="1">
                <a:solidFill>
                  <a:schemeClr val="tx1"/>
                </a:solidFill>
              </a:rPr>
              <a:t>ins</a:t>
            </a:r>
            <a:r>
              <a:rPr lang="es-ES" b="1" dirty="0">
                <a:solidFill>
                  <a:schemeClr val="tx1"/>
                </a:solidFill>
              </a:rPr>
              <a:t> / espiratoria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D7F704D-AE15-B74B-B1DA-E3253CCC197F}"/>
              </a:ext>
            </a:extLst>
          </p:cNvPr>
          <p:cNvSpPr/>
          <p:nvPr/>
        </p:nvSpPr>
        <p:spPr>
          <a:xfrm>
            <a:off x="1200150" y="1233488"/>
            <a:ext cx="1182688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Tóxicos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446380-72B1-A943-AB7B-8DE903A60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354007"/>
            <a:ext cx="6644952" cy="1266221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A28C3BAB-FC0B-204C-A15A-ED3475D7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317750"/>
            <a:ext cx="3759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67842293-2EEC-0B40-B24E-A1822199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3060700"/>
            <a:ext cx="36576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6FBA3-9BED-3546-84D7-66BA757F49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12024" y="863122"/>
            <a:ext cx="4971599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4F79DE-59B1-8A4A-BAE4-1EA1A1ACAB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12024" y="2564904"/>
            <a:ext cx="4979491" cy="417932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B7C412-4D72-3947-A571-213FD3CF941A}"/>
              </a:ext>
            </a:extLst>
          </p:cNvPr>
          <p:cNvSpPr/>
          <p:nvPr/>
        </p:nvSpPr>
        <p:spPr>
          <a:xfrm>
            <a:off x="1487488" y="5211763"/>
            <a:ext cx="4392612" cy="1425575"/>
          </a:xfrm>
          <a:prstGeom prst="roundRect">
            <a:avLst/>
          </a:prstGeom>
          <a:noFill/>
          <a:ln w="38100">
            <a:solidFill>
              <a:srgbClr val="FF33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36FD96-7ED5-8F4B-ACFA-BF0F0FE88486}"/>
              </a:ext>
            </a:extLst>
          </p:cNvPr>
          <p:cNvSpPr/>
          <p:nvPr/>
        </p:nvSpPr>
        <p:spPr>
          <a:xfrm>
            <a:off x="6167438" y="5924550"/>
            <a:ext cx="5473700" cy="774700"/>
          </a:xfrm>
          <a:prstGeom prst="roundRect">
            <a:avLst/>
          </a:prstGeom>
          <a:noFill/>
          <a:ln w="38100">
            <a:solidFill>
              <a:srgbClr val="FF33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125DCCD-9384-F84E-814A-AC05A37EB20F}"/>
              </a:ext>
            </a:extLst>
          </p:cNvPr>
          <p:cNvSpPr/>
          <p:nvPr/>
        </p:nvSpPr>
        <p:spPr>
          <a:xfrm>
            <a:off x="9912350" y="2136775"/>
            <a:ext cx="2098675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200" b="1" dirty="0">
                <a:solidFill>
                  <a:schemeClr val="tx1"/>
                </a:solidFill>
              </a:rPr>
              <a:t>VA  </a:t>
            </a:r>
            <a:r>
              <a:rPr lang="es-ES" sz="1200" b="1" dirty="0" err="1">
                <a:solidFill>
                  <a:schemeClr val="tx1"/>
                </a:solidFill>
              </a:rPr>
              <a:t>V.alveolar</a:t>
            </a:r>
            <a:r>
              <a:rPr lang="es-ES" sz="12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s-ES" sz="1200" b="1" dirty="0">
                <a:solidFill>
                  <a:schemeClr val="tx1"/>
                </a:solidFill>
              </a:rPr>
              <a:t>VE   </a:t>
            </a:r>
            <a:r>
              <a:rPr lang="es-ES" sz="1200" b="1" dirty="0" err="1">
                <a:solidFill>
                  <a:schemeClr val="tx1"/>
                </a:solidFill>
              </a:rPr>
              <a:t>V.minuto</a:t>
            </a:r>
            <a:r>
              <a:rPr lang="es-ES" sz="12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s-ES" sz="1200" b="1" dirty="0">
                <a:solidFill>
                  <a:schemeClr val="tx1"/>
                </a:solidFill>
              </a:rPr>
              <a:t> VD  </a:t>
            </a:r>
            <a:r>
              <a:rPr lang="es-ES" sz="1200" b="1" dirty="0" err="1">
                <a:solidFill>
                  <a:schemeClr val="tx1"/>
                </a:solidFill>
              </a:rPr>
              <a:t>Vol</a:t>
            </a:r>
            <a:r>
              <a:rPr lang="es-ES" sz="1200" b="1" dirty="0">
                <a:solidFill>
                  <a:schemeClr val="tx1"/>
                </a:solidFill>
              </a:rPr>
              <a:t> espacio muerto.</a:t>
            </a:r>
            <a:endParaRPr lang="es-ES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5F09481-3230-B84C-997A-B48775073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1" t="28990" r="30313" b="35993"/>
          <a:stretch/>
        </p:blipFill>
        <p:spPr>
          <a:xfrm>
            <a:off x="767408" y="260648"/>
            <a:ext cx="5544616" cy="197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8477E9-E1C1-5046-80F9-8A564239E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2" t="26189" r="30314" b="28990"/>
          <a:stretch/>
        </p:blipFill>
        <p:spPr>
          <a:xfrm>
            <a:off x="551384" y="2636912"/>
            <a:ext cx="10729192" cy="4106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E125EA1-FF68-5849-A009-A33EE4E575B0}"/>
              </a:ext>
            </a:extLst>
          </p:cNvPr>
          <p:cNvSpPr/>
          <p:nvPr/>
        </p:nvSpPr>
        <p:spPr>
          <a:xfrm>
            <a:off x="455613" y="3789363"/>
            <a:ext cx="111855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36FCEF4-233C-EC46-B68C-B4CA90A8F3FF}"/>
              </a:ext>
            </a:extLst>
          </p:cNvPr>
          <p:cNvSpPr/>
          <p:nvPr/>
        </p:nvSpPr>
        <p:spPr>
          <a:xfrm>
            <a:off x="323850" y="5876925"/>
            <a:ext cx="111855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A6F6B1E-D617-CB4F-B99F-8D125491833B}"/>
              </a:ext>
            </a:extLst>
          </p:cNvPr>
          <p:cNvSpPr/>
          <p:nvPr/>
        </p:nvSpPr>
        <p:spPr>
          <a:xfrm>
            <a:off x="7104063" y="620713"/>
            <a:ext cx="3960812" cy="1079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Nivel de recomendación fuerte con alta evidencia el uso de VMNI en la </a:t>
            </a:r>
            <a:r>
              <a:rPr lang="es-ES" b="1" dirty="0" err="1">
                <a:solidFill>
                  <a:schemeClr val="tx1"/>
                </a:solidFill>
              </a:rPr>
              <a:t>AEPOC</a:t>
            </a:r>
            <a:r>
              <a:rPr lang="es-ES" dirty="0" err="1"/>
              <a:t>.</a:t>
            </a:r>
            <a:r>
              <a:rPr lang="es-ES" b="1" dirty="0" err="1">
                <a:solidFill>
                  <a:schemeClr val="tx1"/>
                </a:solidFill>
              </a:rPr>
              <a:t>guía</a:t>
            </a:r>
            <a:r>
              <a:rPr lang="es-ES" b="1" dirty="0">
                <a:solidFill>
                  <a:schemeClr val="tx1"/>
                </a:solidFill>
              </a:rPr>
              <a:t> ATS-ERS.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23F1B8-F292-BD42-9C8C-8823B45FB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" t="35293" r="50000" b="10082"/>
          <a:stretch/>
        </p:blipFill>
        <p:spPr>
          <a:xfrm>
            <a:off x="263352" y="2276872"/>
            <a:ext cx="5971125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9C2F67-EFD4-B34F-B065-A4D453884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8484" r="12201" b="7981"/>
          <a:stretch/>
        </p:blipFill>
        <p:spPr>
          <a:xfrm>
            <a:off x="6816080" y="404664"/>
            <a:ext cx="5003527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27581A-0764-5147-84F8-D33A85CC0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73" t="21636" r="34053" b="54202"/>
          <a:stretch/>
        </p:blipFill>
        <p:spPr>
          <a:xfrm>
            <a:off x="695400" y="112774"/>
            <a:ext cx="4392488" cy="180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echa: curvada hacia la derecha 4">
            <a:extLst>
              <a:ext uri="{FF2B5EF4-FFF2-40B4-BE49-F238E27FC236}">
                <a16:creationId xmlns:a16="http://schemas.microsoft.com/office/drawing/2014/main" id="{0EA5C247-DC15-DC4F-99DF-CD2A75DBA730}"/>
              </a:ext>
            </a:extLst>
          </p:cNvPr>
          <p:cNvSpPr/>
          <p:nvPr/>
        </p:nvSpPr>
        <p:spPr>
          <a:xfrm>
            <a:off x="5468938" y="309563"/>
            <a:ext cx="965200" cy="1584325"/>
          </a:xfrm>
          <a:prstGeom prst="curved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0432D0C-2BA4-E447-ACCA-D0E783F2352A}"/>
              </a:ext>
            </a:extLst>
          </p:cNvPr>
          <p:cNvSpPr/>
          <p:nvPr/>
        </p:nvSpPr>
        <p:spPr>
          <a:xfrm>
            <a:off x="90488" y="2133600"/>
            <a:ext cx="6316662" cy="863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000275C-0614-AB44-A3C3-C92F635CF610}"/>
              </a:ext>
            </a:extLst>
          </p:cNvPr>
          <p:cNvSpPr/>
          <p:nvPr/>
        </p:nvSpPr>
        <p:spPr>
          <a:xfrm>
            <a:off x="6689725" y="404813"/>
            <a:ext cx="5256213" cy="863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5495B56-1AE2-DF4F-AD58-088415ECDD02}"/>
              </a:ext>
            </a:extLst>
          </p:cNvPr>
          <p:cNvSpPr/>
          <p:nvPr/>
        </p:nvSpPr>
        <p:spPr>
          <a:xfrm>
            <a:off x="6600825" y="4941888"/>
            <a:ext cx="5399088" cy="9350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571C9DF-9A7E-8A46-8368-832007364D80}"/>
              </a:ext>
            </a:extLst>
          </p:cNvPr>
          <p:cNvSpPr/>
          <p:nvPr/>
        </p:nvSpPr>
        <p:spPr>
          <a:xfrm>
            <a:off x="4079875" y="6116638"/>
            <a:ext cx="6678613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Nivel de recomendación fuerte con alta evidencia el uso de VMNI en la AEPOC, también la guía Japonesa.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1780</Words>
  <Application>Microsoft Macintosh PowerPoint</Application>
  <PresentationFormat>Panorámica</PresentationFormat>
  <Paragraphs>253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Wingdings</vt:lpstr>
      <vt:lpstr>Diseño predeterminado</vt:lpstr>
      <vt:lpstr>TERAPIAS NO INVASIVAS EN LA I.R.A HIPERCÁPNICA. “Diferencia los tipos de pacientes”.</vt:lpstr>
      <vt:lpstr>Insuficiencia Respiratoria 2 : ORIGEN </vt:lpstr>
      <vt:lpstr>Presentación de PowerPoint</vt:lpstr>
      <vt:lpstr>Pero qué pasa/por qué aparece  en la I.R.A-C.A. Hipercápnica 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 fuera del AEPOC que pasa con la I.R.A Hipercápnica ?</vt:lpstr>
      <vt:lpstr>Presentación de PowerPoint</vt:lpstr>
      <vt:lpstr>Bilevel-PAP / Presión de Soporte + PEEP en IRA Hipercánica secundaria a AEPOC.</vt:lpstr>
      <vt:lpstr>Bilevel-PAP / Presión de Soporte + PEEP en IRA Hipercánica en paciente Neuromuscular o SOH.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jaminaya</dc:creator>
  <cp:lastModifiedBy>Gonzalo Sempere</cp:lastModifiedBy>
  <cp:revision>59</cp:revision>
  <dcterms:created xsi:type="dcterms:W3CDTF">2015-04-17T15:59:50Z</dcterms:created>
  <dcterms:modified xsi:type="dcterms:W3CDTF">2019-09-28T10:34:00Z</dcterms:modified>
</cp:coreProperties>
</file>