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handoutMasterIdLst>
    <p:handoutMasterId r:id="rId62"/>
  </p:handoutMasterIdLst>
  <p:sldIdLst>
    <p:sldId id="256" r:id="rId2"/>
    <p:sldId id="498" r:id="rId3"/>
    <p:sldId id="651" r:id="rId4"/>
    <p:sldId id="677" r:id="rId5"/>
    <p:sldId id="676" r:id="rId6"/>
    <p:sldId id="678" r:id="rId7"/>
    <p:sldId id="472" r:id="rId8"/>
    <p:sldId id="473" r:id="rId9"/>
    <p:sldId id="652" r:id="rId10"/>
    <p:sldId id="474" r:id="rId11"/>
    <p:sldId id="654" r:id="rId12"/>
    <p:sldId id="637" r:id="rId13"/>
    <p:sldId id="648" r:id="rId14"/>
    <p:sldId id="639" r:id="rId15"/>
    <p:sldId id="615" r:id="rId16"/>
    <p:sldId id="655" r:id="rId17"/>
    <p:sldId id="362" r:id="rId18"/>
    <p:sldId id="363" r:id="rId19"/>
    <p:sldId id="664" r:id="rId20"/>
    <p:sldId id="666" r:id="rId21"/>
    <p:sldId id="665" r:id="rId22"/>
    <p:sldId id="670" r:id="rId23"/>
    <p:sldId id="667" r:id="rId24"/>
    <p:sldId id="642" r:id="rId25"/>
    <p:sldId id="374" r:id="rId26"/>
    <p:sldId id="668" r:id="rId27"/>
    <p:sldId id="644" r:id="rId28"/>
    <p:sldId id="638" r:id="rId29"/>
    <p:sldId id="679" r:id="rId30"/>
    <p:sldId id="687" r:id="rId31"/>
    <p:sldId id="656" r:id="rId32"/>
    <p:sldId id="364" r:id="rId33"/>
    <p:sldId id="570" r:id="rId34"/>
    <p:sldId id="640" r:id="rId35"/>
    <p:sldId id="407" r:id="rId36"/>
    <p:sldId id="657" r:id="rId37"/>
    <p:sldId id="658" r:id="rId38"/>
    <p:sldId id="659" r:id="rId39"/>
    <p:sldId id="681" r:id="rId40"/>
    <p:sldId id="680" r:id="rId41"/>
    <p:sldId id="366" r:id="rId42"/>
    <p:sldId id="660" r:id="rId43"/>
    <p:sldId id="635" r:id="rId44"/>
    <p:sldId id="661" r:id="rId45"/>
    <p:sldId id="541" r:id="rId46"/>
    <p:sldId id="368" r:id="rId47"/>
    <p:sldId id="369" r:id="rId48"/>
    <p:sldId id="370" r:id="rId49"/>
    <p:sldId id="371" r:id="rId50"/>
    <p:sldId id="538" r:id="rId51"/>
    <p:sldId id="372" r:id="rId52"/>
    <p:sldId id="373" r:id="rId53"/>
    <p:sldId id="553" r:id="rId54"/>
    <p:sldId id="662" r:id="rId55"/>
    <p:sldId id="688" r:id="rId56"/>
    <p:sldId id="689" r:id="rId57"/>
    <p:sldId id="685" r:id="rId58"/>
    <p:sldId id="653" r:id="rId59"/>
    <p:sldId id="259" r:id="rId60"/>
  </p:sldIdLst>
  <p:sldSz cx="12192000" cy="6858000"/>
  <p:notesSz cx="7099300" cy="10234613"/>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modifyVerifier cryptProviderType="rsaAES" cryptAlgorithmClass="hash" cryptAlgorithmType="typeAny" cryptAlgorithmSid="14" spinCount="100000" saltData="1VSu7QAic4kX01AqZ3xjAw==" hashData="SAzfWxRC2lmWwq995JKlAXlR6I+CW5g0B0kZZoZjZSamgjwEaNxGCmI6ENWxBgBdY0SSE6wMiFWx2H/8LGV3uw=="/>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E7D9"/>
    <a:srgbClr val="FCD8B5"/>
    <a:srgbClr val="ECBC82"/>
    <a:srgbClr val="929000"/>
    <a:srgbClr val="E4FCB7"/>
    <a:srgbClr val="EBFCDE"/>
    <a:srgbClr val="D5FC79"/>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74"/>
    <p:restoredTop sz="93742"/>
  </p:normalViewPr>
  <p:slideViewPr>
    <p:cSldViewPr>
      <p:cViewPr varScale="1">
        <p:scale>
          <a:sx n="122" d="100"/>
          <a:sy n="122" d="100"/>
        </p:scale>
        <p:origin x="736" y="20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880"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706036D8-792D-AE4A-91C7-45C5FDE1F46A}"/>
              </a:ext>
            </a:extLst>
          </p:cNvPr>
          <p:cNvSpPr>
            <a:spLocks noGrp="1"/>
          </p:cNvSpPr>
          <p:nvPr>
            <p:ph type="hdr" sz="quarter"/>
          </p:nvPr>
        </p:nvSpPr>
        <p:spPr>
          <a:xfrm>
            <a:off x="0" y="0"/>
            <a:ext cx="3076575" cy="512763"/>
          </a:xfrm>
          <a:prstGeom prst="rect">
            <a:avLst/>
          </a:prstGeom>
        </p:spPr>
        <p:txBody>
          <a:bodyPr vert="horz" lIns="91440" tIns="45720" rIns="91440" bIns="45720" rtlCol="0"/>
          <a:lstStyle>
            <a:lvl1pPr algn="l" eaLnBrk="1" hangingPunct="1">
              <a:defRPr sz="1200"/>
            </a:lvl1pPr>
          </a:lstStyle>
          <a:p>
            <a:pPr>
              <a:defRPr/>
            </a:pPr>
            <a:endParaRPr lang="es-ES"/>
          </a:p>
        </p:txBody>
      </p:sp>
      <p:sp>
        <p:nvSpPr>
          <p:cNvPr id="3" name="Marcador de fecha 2">
            <a:extLst>
              <a:ext uri="{FF2B5EF4-FFF2-40B4-BE49-F238E27FC236}">
                <a16:creationId xmlns:a16="http://schemas.microsoft.com/office/drawing/2014/main" id="{A3977378-692D-504A-9D88-5302AE0A927A}"/>
              </a:ext>
            </a:extLst>
          </p:cNvPr>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eaLnBrk="1" hangingPunct="1">
              <a:defRPr sz="1200"/>
            </a:lvl1pPr>
          </a:lstStyle>
          <a:p>
            <a:pPr>
              <a:defRPr/>
            </a:pPr>
            <a:fld id="{ABD29F41-54B2-C342-B12B-A39FFC5C4F02}" type="datetimeFigureOut">
              <a:rPr lang="es-ES"/>
              <a:pPr>
                <a:defRPr/>
              </a:pPr>
              <a:t>14/9/22</a:t>
            </a:fld>
            <a:endParaRPr lang="es-ES"/>
          </a:p>
        </p:txBody>
      </p:sp>
      <p:sp>
        <p:nvSpPr>
          <p:cNvPr id="4" name="Marcador de pie de página 3">
            <a:extLst>
              <a:ext uri="{FF2B5EF4-FFF2-40B4-BE49-F238E27FC236}">
                <a16:creationId xmlns:a16="http://schemas.microsoft.com/office/drawing/2014/main" id="{C850612D-17FA-354E-AA7F-0248343BE18D}"/>
              </a:ext>
            </a:extLst>
          </p:cNvPr>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eaLnBrk="1" hangingPunct="1">
              <a:defRPr sz="1200"/>
            </a:lvl1pPr>
          </a:lstStyle>
          <a:p>
            <a:pPr>
              <a:defRPr/>
            </a:pPr>
            <a:endParaRPr lang="es-ES"/>
          </a:p>
        </p:txBody>
      </p:sp>
      <p:sp>
        <p:nvSpPr>
          <p:cNvPr id="5" name="Marcador de número de diapositiva 4">
            <a:extLst>
              <a:ext uri="{FF2B5EF4-FFF2-40B4-BE49-F238E27FC236}">
                <a16:creationId xmlns:a16="http://schemas.microsoft.com/office/drawing/2014/main" id="{ADD2981D-E19C-8E4A-BBBA-749F76EE381B}"/>
              </a:ext>
            </a:extLst>
          </p:cNvPr>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eaLnBrk="1" hangingPunct="1">
              <a:defRPr sz="1200"/>
            </a:lvl1pPr>
          </a:lstStyle>
          <a:p>
            <a:pPr>
              <a:defRPr/>
            </a:pPr>
            <a:fld id="{76FB47EA-7E9F-6D41-AF3D-BCD9D72364A3}" type="slidenum">
              <a:rPr lang="es-ES"/>
              <a:pPr>
                <a:defRPr/>
              </a:pPr>
              <a:t>‹Nº›</a:t>
            </a:fld>
            <a:endParaRPr lang="es-E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061180C9-45A0-9C4A-8DDA-188CA8B8A9D4}" type="datetimeFigureOut">
              <a:rPr lang="es-ES" smtClean="0"/>
              <a:t>14/9/22</a:t>
            </a:fld>
            <a:endParaRPr lang="es-ES"/>
          </a:p>
        </p:txBody>
      </p:sp>
      <p:sp>
        <p:nvSpPr>
          <p:cNvPr id="4" name="Marcador de imagen de diapositiva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A1FD2DE3-4509-AB4E-9B33-3C403286AB48}" type="slidenum">
              <a:rPr lang="es-ES" smtClean="0"/>
              <a:t>‹Nº›</a:t>
            </a:fld>
            <a:endParaRPr lang="es-ES"/>
          </a:p>
        </p:txBody>
      </p:sp>
    </p:spTree>
    <p:extLst>
      <p:ext uri="{BB962C8B-B14F-4D97-AF65-F5344CB8AC3E}">
        <p14:creationId xmlns:p14="http://schemas.microsoft.com/office/powerpoint/2010/main" val="1498645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5B24F5AE-3CF2-DA4D-A4B4-4855D861DD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4138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41388">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41388">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41388">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413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413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413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413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51870F0-398E-5D41-8BCF-BC921226F460}" type="slidenum">
              <a:rPr lang="es-ES_tradnl" altLang="es-ES_tradnl" smtClean="0">
                <a:latin typeface="Arial" panose="020B0604020202020204" pitchFamily="34" charset="0"/>
              </a:rPr>
              <a:pPr>
                <a:spcBef>
                  <a:spcPct val="0"/>
                </a:spcBef>
              </a:pPr>
              <a:t>2</a:t>
            </a:fld>
            <a:endParaRPr lang="es-ES_tradnl" altLang="es-ES_tradnl">
              <a:latin typeface="Arial" panose="020B0604020202020204" pitchFamily="34" charset="0"/>
            </a:endParaRPr>
          </a:p>
        </p:txBody>
      </p:sp>
      <p:sp>
        <p:nvSpPr>
          <p:cNvPr id="36866" name="Rectangle 2">
            <a:extLst>
              <a:ext uri="{FF2B5EF4-FFF2-40B4-BE49-F238E27FC236}">
                <a16:creationId xmlns:a16="http://schemas.microsoft.com/office/drawing/2014/main" id="{33ED5E8B-10C9-3D46-B2F8-943C98E3EC08}"/>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Rectangle 3">
            <a:extLst>
              <a:ext uri="{FF2B5EF4-FFF2-40B4-BE49-F238E27FC236}">
                <a16:creationId xmlns:a16="http://schemas.microsoft.com/office/drawing/2014/main" id="{560409D1-0F02-214D-A6ED-9707D98CDE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endParaRPr lang="ru-RU" altLang="es-ES_tradnl">
              <a:ea typeface="ＭＳ Ｐゴシック" panose="020B0600070205080204" pitchFamily="34" charset="-128"/>
            </a:endParaRPr>
          </a:p>
        </p:txBody>
      </p:sp>
    </p:spTree>
    <p:extLst>
      <p:ext uri="{BB962C8B-B14F-4D97-AF65-F5344CB8AC3E}">
        <p14:creationId xmlns:p14="http://schemas.microsoft.com/office/powerpoint/2010/main" val="2115157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1 Marcador de imagen de diapositiva">
            <a:extLst>
              <a:ext uri="{FF2B5EF4-FFF2-40B4-BE49-F238E27FC236}">
                <a16:creationId xmlns:a16="http://schemas.microsoft.com/office/drawing/2014/main" id="{E27FCF62-9FCA-CE47-9BA5-4D375A7DB989}"/>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2 Marcador de notas">
            <a:extLst>
              <a:ext uri="{FF2B5EF4-FFF2-40B4-BE49-F238E27FC236}">
                <a16:creationId xmlns:a16="http://schemas.microsoft.com/office/drawing/2014/main" id="{744EA721-15CF-1349-8D4E-86221A4563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s-ES_tradnl">
              <a:ea typeface="ＭＳ Ｐゴシック" panose="020B0600070205080204" pitchFamily="34" charset="-128"/>
            </a:endParaRPr>
          </a:p>
        </p:txBody>
      </p:sp>
      <p:sp>
        <p:nvSpPr>
          <p:cNvPr id="59395" name="3 Marcador de número de diapositiva">
            <a:extLst>
              <a:ext uri="{FF2B5EF4-FFF2-40B4-BE49-F238E27FC236}">
                <a16:creationId xmlns:a16="http://schemas.microsoft.com/office/drawing/2014/main" id="{1D2C9559-C6E5-B24C-9D47-2C334973FD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6B23B58-605E-BD40-A8EC-31198165D7F4}" type="slidenum">
              <a:rPr lang="es-ES" altLang="es-ES_tradnl" smtClean="0">
                <a:latin typeface="Arial" panose="020B0604020202020204" pitchFamily="34" charset="0"/>
              </a:rPr>
              <a:pPr>
                <a:spcBef>
                  <a:spcPct val="0"/>
                </a:spcBef>
              </a:pPr>
              <a:t>15</a:t>
            </a:fld>
            <a:endParaRPr lang="es-ES" altLang="es-ES_tradnl">
              <a:latin typeface="Arial" panose="020B0604020202020204" pitchFamily="34" charset="0"/>
            </a:endParaRPr>
          </a:p>
        </p:txBody>
      </p:sp>
    </p:spTree>
    <p:extLst>
      <p:ext uri="{BB962C8B-B14F-4D97-AF65-F5344CB8AC3E}">
        <p14:creationId xmlns:p14="http://schemas.microsoft.com/office/powerpoint/2010/main" val="492548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Marcador de imagen de diapositiva 1">
            <a:extLst>
              <a:ext uri="{FF2B5EF4-FFF2-40B4-BE49-F238E27FC236}">
                <a16:creationId xmlns:a16="http://schemas.microsoft.com/office/drawing/2014/main" id="{56D67814-8643-7A46-9BD8-ACD041246B83}"/>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Marcador de notas 2">
            <a:extLst>
              <a:ext uri="{FF2B5EF4-FFF2-40B4-BE49-F238E27FC236}">
                <a16:creationId xmlns:a16="http://schemas.microsoft.com/office/drawing/2014/main" id="{2DA3239E-F4AB-D246-B888-7A65117FA1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_tradnl">
                <a:ea typeface="ＭＳ Ｐゴシック" panose="020B0600070205080204" pitchFamily="34" charset="-128"/>
              </a:rPr>
              <a:t>En el modo de presión positiva continua en las vías respiratorias (CPAP), la unidad suministra al paciente una presión continua en todo momento. En este modo, todas las respiraciones son respiraciones espontáneas.</a:t>
            </a:r>
          </a:p>
          <a:p>
            <a:r>
              <a:rPr lang="es-ES" altLang="es-ES_tradnl">
                <a:ea typeface="ＭＳ Ｐゴシック" panose="020B0600070205080204" pitchFamily="34" charset="-128"/>
              </a:rPr>
              <a:t>En el modo BiPAP el paciente recibe una presión inspiratoria durante la inspiración (IPAP) y otra distinta durante la espiración. La diferencia entre ambas es la presión de soporte o presión real de ayuda inspiratoria.</a:t>
            </a:r>
          </a:p>
        </p:txBody>
      </p:sp>
      <p:sp>
        <p:nvSpPr>
          <p:cNvPr id="62467" name="Marcador de número de diapositiva 3">
            <a:extLst>
              <a:ext uri="{FF2B5EF4-FFF2-40B4-BE49-F238E27FC236}">
                <a16:creationId xmlns:a16="http://schemas.microsoft.com/office/drawing/2014/main" id="{AC46606B-7F85-DF44-948A-2BB584FEE5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3477246-4654-9042-9496-47F871D9D7BA}" type="slidenum">
              <a:rPr lang="es-ES" altLang="es-ES_tradnl" smtClean="0">
                <a:latin typeface="Arial" panose="020B0604020202020204" pitchFamily="34" charset="0"/>
              </a:rPr>
              <a:pPr>
                <a:spcBef>
                  <a:spcPct val="0"/>
                </a:spcBef>
              </a:pPr>
              <a:t>17</a:t>
            </a:fld>
            <a:endParaRPr lang="es-ES" altLang="es-ES_tradnl">
              <a:latin typeface="Arial" panose="020B0604020202020204" pitchFamily="34" charset="0"/>
            </a:endParaRPr>
          </a:p>
        </p:txBody>
      </p:sp>
    </p:spTree>
    <p:extLst>
      <p:ext uri="{BB962C8B-B14F-4D97-AF65-F5344CB8AC3E}">
        <p14:creationId xmlns:p14="http://schemas.microsoft.com/office/powerpoint/2010/main" val="3433186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Marcador de imagen de diapositiva 1">
            <a:extLst>
              <a:ext uri="{FF2B5EF4-FFF2-40B4-BE49-F238E27FC236}">
                <a16:creationId xmlns:a16="http://schemas.microsoft.com/office/drawing/2014/main" id="{563CAAAD-31BC-094B-979B-A96EFBE9A092}"/>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Marcador de notas 2">
            <a:extLst>
              <a:ext uri="{FF2B5EF4-FFF2-40B4-BE49-F238E27FC236}">
                <a16:creationId xmlns:a16="http://schemas.microsoft.com/office/drawing/2014/main" id="{A5CE4D74-5F09-6E4C-8062-BB1916841D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_tradnl">
                <a:ea typeface="ＭＳ Ｐゴシック" panose="020B0600070205080204" pitchFamily="34" charset="-128"/>
              </a:rPr>
              <a:t>En el modo espontáneo (S), la unidad  sólo suministra presión de soporte binivel durante las respiraciones espontáneas.</a:t>
            </a:r>
          </a:p>
          <a:p>
            <a:r>
              <a:rPr lang="es-ES" altLang="es-ES_tradnl">
                <a:solidFill>
                  <a:srgbClr val="222268"/>
                </a:solidFill>
                <a:latin typeface="Arial" panose="020B0604020202020204" pitchFamily="34" charset="0"/>
                <a:ea typeface="ＭＳ Ｐゴシック" panose="020B0600070205080204" pitchFamily="34" charset="-128"/>
              </a:rPr>
              <a:t>El paciente mantiene en todo momento una </a:t>
            </a:r>
            <a:r>
              <a:rPr lang="es-ES" altLang="es-ES_tradnl">
                <a:solidFill>
                  <a:srgbClr val="7575D1"/>
                </a:solidFill>
                <a:latin typeface="Arial" panose="020B0604020202020204" pitchFamily="34" charset="0"/>
                <a:ea typeface="ＭＳ Ｐゴシック" panose="020B0600070205080204" pitchFamily="34" charset="-128"/>
              </a:rPr>
              <a:t>ventilación espontánea</a:t>
            </a:r>
            <a:r>
              <a:rPr lang="es-ES" altLang="es-ES_tradnl">
                <a:solidFill>
                  <a:srgbClr val="222268"/>
                </a:solidFill>
                <a:latin typeface="Arial" panose="020B0604020202020204" pitchFamily="34" charset="0"/>
                <a:ea typeface="ＭＳ Ｐゴシック" panose="020B0600070205080204" pitchFamily="34" charset="-128"/>
              </a:rPr>
              <a:t> con su propio patrón y frecuencia.</a:t>
            </a:r>
            <a:endParaRPr lang="es-ES" altLang="es-ES_tradnl">
              <a:ea typeface="ＭＳ Ｐゴシック" panose="020B0600070205080204" pitchFamily="34" charset="-128"/>
            </a:endParaRPr>
          </a:p>
        </p:txBody>
      </p:sp>
      <p:sp>
        <p:nvSpPr>
          <p:cNvPr id="65539" name="Marcador de número de diapositiva 3">
            <a:extLst>
              <a:ext uri="{FF2B5EF4-FFF2-40B4-BE49-F238E27FC236}">
                <a16:creationId xmlns:a16="http://schemas.microsoft.com/office/drawing/2014/main" id="{ACA9FE5D-FF9D-C74C-B945-B6B7DBC800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2A43F8B-3278-674C-A64D-E394C7844B2D}" type="slidenum">
              <a:rPr lang="es-ES" altLang="es-ES_tradnl" smtClean="0">
                <a:latin typeface="Arial" panose="020B0604020202020204" pitchFamily="34" charset="0"/>
              </a:rPr>
              <a:pPr>
                <a:spcBef>
                  <a:spcPct val="0"/>
                </a:spcBef>
              </a:pPr>
              <a:t>19</a:t>
            </a:fld>
            <a:endParaRPr lang="es-ES" altLang="es-ES_tradnl">
              <a:latin typeface="Arial" panose="020B0604020202020204" pitchFamily="34" charset="0"/>
            </a:endParaRPr>
          </a:p>
        </p:txBody>
      </p:sp>
    </p:spTree>
    <p:extLst>
      <p:ext uri="{BB962C8B-B14F-4D97-AF65-F5344CB8AC3E}">
        <p14:creationId xmlns:p14="http://schemas.microsoft.com/office/powerpoint/2010/main" val="684102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Marcador de imagen de diapositiva 1">
            <a:extLst>
              <a:ext uri="{FF2B5EF4-FFF2-40B4-BE49-F238E27FC236}">
                <a16:creationId xmlns:a16="http://schemas.microsoft.com/office/drawing/2014/main" id="{4C4D95BC-5A1A-8443-9197-6116A242BC3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Marcador de notas 2">
            <a:extLst>
              <a:ext uri="{FF2B5EF4-FFF2-40B4-BE49-F238E27FC236}">
                <a16:creationId xmlns:a16="http://schemas.microsoft.com/office/drawing/2014/main" id="{8044096A-7BC3-2E49-88BC-3CCC9F0CFF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_tradnl">
                <a:ea typeface="ＭＳ Ｐゴシック" panose="020B0600070205080204" pitchFamily="34" charset="-128"/>
              </a:rPr>
              <a:t>En el modo programado (T), la unidad sólo proporciona respiraciones obligatorias. </a:t>
            </a:r>
          </a:p>
          <a:p>
            <a:r>
              <a:rPr lang="es-ES" altLang="es-ES_tradnl">
                <a:ea typeface="ＭＳ Ｐゴシック" panose="020B0600070205080204" pitchFamily="34" charset="-128"/>
              </a:rPr>
              <a:t>La respiración obligatoria se proporciona de acuerdo con los ajustes de las respiraciones por minuto (RPM) prescritas y el tiempo inspiratorio. </a:t>
            </a:r>
          </a:p>
          <a:p>
            <a:r>
              <a:rPr lang="es-ES" altLang="es-ES_tradnl">
                <a:ea typeface="ＭＳ Ｐゴシック" panose="020B0600070205080204" pitchFamily="34" charset="-128"/>
              </a:rPr>
              <a:t>Esto también significa que el ventilador no responderá al esfuerzo del paciente.</a:t>
            </a:r>
          </a:p>
        </p:txBody>
      </p:sp>
      <p:sp>
        <p:nvSpPr>
          <p:cNvPr id="67587" name="Marcador de número de diapositiva 3">
            <a:extLst>
              <a:ext uri="{FF2B5EF4-FFF2-40B4-BE49-F238E27FC236}">
                <a16:creationId xmlns:a16="http://schemas.microsoft.com/office/drawing/2014/main" id="{1DCBF207-04DB-E34F-9849-F447E118DA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83FCDB2-0B02-A140-9C63-0E14C791DB72}" type="slidenum">
              <a:rPr lang="es-ES" altLang="es-ES_tradnl" smtClean="0">
                <a:latin typeface="Arial" panose="020B0604020202020204" pitchFamily="34" charset="0"/>
              </a:rPr>
              <a:pPr>
                <a:spcBef>
                  <a:spcPct val="0"/>
                </a:spcBef>
              </a:pPr>
              <a:t>20</a:t>
            </a:fld>
            <a:endParaRPr lang="es-ES" altLang="es-ES_tradnl">
              <a:latin typeface="Arial" panose="020B0604020202020204" pitchFamily="34" charset="0"/>
            </a:endParaRPr>
          </a:p>
        </p:txBody>
      </p:sp>
    </p:spTree>
    <p:extLst>
      <p:ext uri="{BB962C8B-B14F-4D97-AF65-F5344CB8AC3E}">
        <p14:creationId xmlns:p14="http://schemas.microsoft.com/office/powerpoint/2010/main" val="478254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Marcador de imagen de diapositiva 1">
            <a:extLst>
              <a:ext uri="{FF2B5EF4-FFF2-40B4-BE49-F238E27FC236}">
                <a16:creationId xmlns:a16="http://schemas.microsoft.com/office/drawing/2014/main" id="{32FCC1D0-AAEA-3F43-8907-4429E280377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Marcador de notas 2">
            <a:extLst>
              <a:ext uri="{FF2B5EF4-FFF2-40B4-BE49-F238E27FC236}">
                <a16:creationId xmlns:a16="http://schemas.microsoft.com/office/drawing/2014/main" id="{9829F166-3F9D-AF4A-8A4E-2D4B75E041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_tradnl">
                <a:ea typeface="ＭＳ Ｐゴシック" panose="020B0600070205080204" pitchFamily="34" charset="-128"/>
              </a:rPr>
              <a:t>Este modo proporciona respiraciones obligatorias y espontáneas.</a:t>
            </a:r>
          </a:p>
          <a:p>
            <a:r>
              <a:rPr lang="es-ES" altLang="es-ES_tradnl">
                <a:ea typeface="ＭＳ Ｐゴシック" panose="020B0600070205080204" pitchFamily="34" charset="-128"/>
              </a:rPr>
              <a:t>Se suministra una respiración obligatoria si el paciente no respira de manera espontánea dentro de la configuración de frecuencia respiratoria (RPM) prescrita. Esto garantiza que el paciente reciba la cantidad mínima de respiraciones por minuto.</a:t>
            </a:r>
          </a:p>
          <a:p>
            <a:r>
              <a:rPr lang="es-ES" altLang="es-ES_tradnl">
                <a:ea typeface="ＭＳ Ｐゴシック" panose="020B0600070205080204" pitchFamily="34" charset="-128"/>
              </a:rPr>
              <a:t>La duración de una respiración obligatoria se determina por el ajuste del tiempo inspiratorio. La duración de la respiración espontánea depende del esfuerzo inspiratorio del paciente.</a:t>
            </a:r>
          </a:p>
        </p:txBody>
      </p:sp>
      <p:sp>
        <p:nvSpPr>
          <p:cNvPr id="69635" name="Marcador de número de diapositiva 3">
            <a:extLst>
              <a:ext uri="{FF2B5EF4-FFF2-40B4-BE49-F238E27FC236}">
                <a16:creationId xmlns:a16="http://schemas.microsoft.com/office/drawing/2014/main" id="{E680BBC8-AFF6-2441-933E-ABDCD54995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AA47E05-8B46-1C45-BEC1-BE25F0ECD50E}" type="slidenum">
              <a:rPr lang="es-ES" altLang="es-ES_tradnl" smtClean="0">
                <a:latin typeface="Arial" panose="020B0604020202020204" pitchFamily="34" charset="0"/>
              </a:rPr>
              <a:pPr>
                <a:spcBef>
                  <a:spcPct val="0"/>
                </a:spcBef>
              </a:pPr>
              <a:t>21</a:t>
            </a:fld>
            <a:endParaRPr lang="es-ES" altLang="es-ES_tradnl">
              <a:latin typeface="Arial" panose="020B0604020202020204" pitchFamily="34" charset="0"/>
            </a:endParaRPr>
          </a:p>
        </p:txBody>
      </p:sp>
    </p:spTree>
    <p:extLst>
      <p:ext uri="{BB962C8B-B14F-4D97-AF65-F5344CB8AC3E}">
        <p14:creationId xmlns:p14="http://schemas.microsoft.com/office/powerpoint/2010/main" val="768603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Marcador de imagen de diapositiva 1">
            <a:extLst>
              <a:ext uri="{FF2B5EF4-FFF2-40B4-BE49-F238E27FC236}">
                <a16:creationId xmlns:a16="http://schemas.microsoft.com/office/drawing/2014/main" id="{E1641ED2-607B-3649-A114-F44EC0C72BA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2" name="Marcador de notas 2">
            <a:extLst>
              <a:ext uri="{FF2B5EF4-FFF2-40B4-BE49-F238E27FC236}">
                <a16:creationId xmlns:a16="http://schemas.microsoft.com/office/drawing/2014/main" id="{124B3F96-4DE8-F643-813C-19DB51DDAA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_tradnl">
              <a:ea typeface="ＭＳ Ｐゴシック" panose="020B0600070205080204" pitchFamily="34" charset="-128"/>
            </a:endParaRPr>
          </a:p>
        </p:txBody>
      </p:sp>
      <p:sp>
        <p:nvSpPr>
          <p:cNvPr id="71683" name="Marcador de número de diapositiva 3">
            <a:extLst>
              <a:ext uri="{FF2B5EF4-FFF2-40B4-BE49-F238E27FC236}">
                <a16:creationId xmlns:a16="http://schemas.microsoft.com/office/drawing/2014/main" id="{73981F45-8EA9-814B-A0B8-5E228187F1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774F85F-319F-374C-A7AE-5F7B681C6F96}" type="slidenum">
              <a:rPr lang="es-ES" altLang="es-ES_tradnl" smtClean="0">
                <a:latin typeface="Arial" panose="020B0604020202020204" pitchFamily="34" charset="0"/>
              </a:rPr>
              <a:pPr>
                <a:spcBef>
                  <a:spcPct val="0"/>
                </a:spcBef>
              </a:pPr>
              <a:t>22</a:t>
            </a:fld>
            <a:endParaRPr lang="es-ES" altLang="es-ES_tradnl">
              <a:latin typeface="Arial" panose="020B0604020202020204" pitchFamily="34" charset="0"/>
            </a:endParaRPr>
          </a:p>
        </p:txBody>
      </p:sp>
    </p:spTree>
    <p:extLst>
      <p:ext uri="{BB962C8B-B14F-4D97-AF65-F5344CB8AC3E}">
        <p14:creationId xmlns:p14="http://schemas.microsoft.com/office/powerpoint/2010/main" val="3657856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Marcador de imagen de diapositiva 1">
            <a:extLst>
              <a:ext uri="{FF2B5EF4-FFF2-40B4-BE49-F238E27FC236}">
                <a16:creationId xmlns:a16="http://schemas.microsoft.com/office/drawing/2014/main" id="{92CF6E56-D624-8A47-9B3A-72730DDF94C4}"/>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Marcador de notas 2">
            <a:extLst>
              <a:ext uri="{FF2B5EF4-FFF2-40B4-BE49-F238E27FC236}">
                <a16:creationId xmlns:a16="http://schemas.microsoft.com/office/drawing/2014/main" id="{C1909514-867F-EC4D-A0D4-75AF78C008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_tradnl">
                <a:ea typeface="ＭＳ Ｐゴシック" panose="020B0600070205080204" pitchFamily="34" charset="-128"/>
              </a:rPr>
              <a:t>En el modo de control de presión (PC), la unidad suministra presión de soporte binivel. Este modo proporciona respiraciones obligatorias y asistidas.</a:t>
            </a:r>
          </a:p>
          <a:p>
            <a:r>
              <a:rPr lang="es-ES" altLang="es-ES_tradnl">
                <a:ea typeface="ＭＳ Ｐゴシック" panose="020B0600070205080204" pitchFamily="34" charset="-128"/>
              </a:rPr>
              <a:t>Este modo es idéntico al modo S/T, excepto que todas las respiraciones poseen un tiempo inspiratorio fijo.</a:t>
            </a:r>
          </a:p>
        </p:txBody>
      </p:sp>
      <p:sp>
        <p:nvSpPr>
          <p:cNvPr id="73731" name="Marcador de número de diapositiva 3">
            <a:extLst>
              <a:ext uri="{FF2B5EF4-FFF2-40B4-BE49-F238E27FC236}">
                <a16:creationId xmlns:a16="http://schemas.microsoft.com/office/drawing/2014/main" id="{E539C4FA-A5F8-8443-910B-7785CC33E6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FAFFD35-5FBB-B54F-9288-EF02D237C660}" type="slidenum">
              <a:rPr lang="es-ES" altLang="es-ES_tradnl" smtClean="0">
                <a:latin typeface="Arial" panose="020B0604020202020204" pitchFamily="34" charset="0"/>
              </a:rPr>
              <a:pPr>
                <a:spcBef>
                  <a:spcPct val="0"/>
                </a:spcBef>
              </a:pPr>
              <a:t>23</a:t>
            </a:fld>
            <a:endParaRPr lang="es-ES" altLang="es-ES_tradnl">
              <a:latin typeface="Arial" panose="020B0604020202020204" pitchFamily="34" charset="0"/>
            </a:endParaRPr>
          </a:p>
        </p:txBody>
      </p:sp>
    </p:spTree>
    <p:extLst>
      <p:ext uri="{BB962C8B-B14F-4D97-AF65-F5344CB8AC3E}">
        <p14:creationId xmlns:p14="http://schemas.microsoft.com/office/powerpoint/2010/main" val="430655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1 Marcador de imagen de diapositiva">
            <a:extLst>
              <a:ext uri="{FF2B5EF4-FFF2-40B4-BE49-F238E27FC236}">
                <a16:creationId xmlns:a16="http://schemas.microsoft.com/office/drawing/2014/main" id="{096CA82D-1218-464A-ACF7-B2E4C6E24A8F}"/>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2 Marcador de notas">
            <a:extLst>
              <a:ext uri="{FF2B5EF4-FFF2-40B4-BE49-F238E27FC236}">
                <a16:creationId xmlns:a16="http://schemas.microsoft.com/office/drawing/2014/main" id="{B6EC2DAA-FDA1-DC49-A904-2AFE0C5F4B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s-ES_tradnl">
              <a:ea typeface="ＭＳ Ｐゴシック" panose="020B0600070205080204" pitchFamily="34" charset="-128"/>
            </a:endParaRPr>
          </a:p>
        </p:txBody>
      </p:sp>
      <p:sp>
        <p:nvSpPr>
          <p:cNvPr id="75779" name="3 Marcador de número de diapositiva">
            <a:extLst>
              <a:ext uri="{FF2B5EF4-FFF2-40B4-BE49-F238E27FC236}">
                <a16:creationId xmlns:a16="http://schemas.microsoft.com/office/drawing/2014/main" id="{E859D924-69D2-8C41-A4E8-1EA8D973F1B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E3C114F-FC8B-3747-8DF3-A8B519C5E7FD}" type="slidenum">
              <a:rPr lang="es-ES" altLang="es-ES_tradnl" smtClean="0">
                <a:latin typeface="Arial" panose="020B0604020202020204" pitchFamily="34" charset="0"/>
              </a:rPr>
              <a:pPr>
                <a:spcBef>
                  <a:spcPct val="0"/>
                </a:spcBef>
              </a:pPr>
              <a:t>24</a:t>
            </a:fld>
            <a:endParaRPr lang="es-ES" altLang="es-ES_tradnl">
              <a:latin typeface="Arial" panose="020B0604020202020204" pitchFamily="34" charset="0"/>
            </a:endParaRPr>
          </a:p>
        </p:txBody>
      </p:sp>
    </p:spTree>
    <p:extLst>
      <p:ext uri="{BB962C8B-B14F-4D97-AF65-F5344CB8AC3E}">
        <p14:creationId xmlns:p14="http://schemas.microsoft.com/office/powerpoint/2010/main" val="3713629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Marcador de imagen de diapositiva 1">
            <a:extLst>
              <a:ext uri="{FF2B5EF4-FFF2-40B4-BE49-F238E27FC236}">
                <a16:creationId xmlns:a16="http://schemas.microsoft.com/office/drawing/2014/main" id="{65818431-48B8-8348-B2A2-885DB7F929E2}"/>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Marcador de notas 2">
            <a:extLst>
              <a:ext uri="{FF2B5EF4-FFF2-40B4-BE49-F238E27FC236}">
                <a16:creationId xmlns:a16="http://schemas.microsoft.com/office/drawing/2014/main" id="{DB03F00D-2525-AB47-A573-957B6E7220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_tradnl">
                <a:ea typeface="ＭＳ Ｐゴシック" panose="020B0600070205080204" pitchFamily="34" charset="-128"/>
              </a:rPr>
              <a:t>Es una modalidad dual o híbrida donde la presión inspiratoria se incrementa o disminuye ciclo a ciclo, dentro de un rango de presión establecido (IPAP max – IPAP min) de forma manual o automática, hasta alcanzar el Vt prefijado por el operador.</a:t>
            </a:r>
          </a:p>
          <a:p>
            <a:r>
              <a:rPr lang="es-ES" altLang="es-ES_tradnl">
                <a:ea typeface="ＭＳ Ｐゴシック" panose="020B0600070205080204" pitchFamily="34" charset="-128"/>
              </a:rPr>
              <a:t>Esta función ayuda a los pacientes a mantener un volumen corriente (Vt) igual o mayor que el volumen corriente objetivo.</a:t>
            </a:r>
          </a:p>
          <a:p>
            <a:r>
              <a:rPr lang="es-ES" altLang="es-ES_tradnl">
                <a:ea typeface="ＭＳ Ｐゴシック" panose="020B0600070205080204" pitchFamily="34" charset="-128"/>
              </a:rPr>
              <a:t>La función de presión de soporte con volumen promedio asegurado (AVAPS) se encuentra disponible en los modos S, S/T, PC y T.</a:t>
            </a:r>
          </a:p>
        </p:txBody>
      </p:sp>
      <p:sp>
        <p:nvSpPr>
          <p:cNvPr id="77827" name="Marcador de número de diapositiva 3">
            <a:extLst>
              <a:ext uri="{FF2B5EF4-FFF2-40B4-BE49-F238E27FC236}">
                <a16:creationId xmlns:a16="http://schemas.microsoft.com/office/drawing/2014/main" id="{24CA6AB8-2066-6740-88B1-B88CF98A44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9D9DE04-5D27-394C-A20F-8E6B6633AE5E}" type="slidenum">
              <a:rPr lang="es-ES" altLang="es-ES_tradnl" smtClean="0">
                <a:latin typeface="Arial" panose="020B0604020202020204" pitchFamily="34" charset="0"/>
              </a:rPr>
              <a:pPr>
                <a:spcBef>
                  <a:spcPct val="0"/>
                </a:spcBef>
              </a:pPr>
              <a:t>25</a:t>
            </a:fld>
            <a:endParaRPr lang="es-ES" altLang="es-ES_tradnl">
              <a:latin typeface="Arial" panose="020B0604020202020204" pitchFamily="34" charset="0"/>
            </a:endParaRPr>
          </a:p>
        </p:txBody>
      </p:sp>
    </p:spTree>
    <p:extLst>
      <p:ext uri="{BB962C8B-B14F-4D97-AF65-F5344CB8AC3E}">
        <p14:creationId xmlns:p14="http://schemas.microsoft.com/office/powerpoint/2010/main" val="3621381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Marcador de imagen de diapositiva 1">
            <a:extLst>
              <a:ext uri="{FF2B5EF4-FFF2-40B4-BE49-F238E27FC236}">
                <a16:creationId xmlns:a16="http://schemas.microsoft.com/office/drawing/2014/main" id="{F2F7AA94-F005-9A47-A84F-8F8D493D217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Marcador de notas 2">
            <a:extLst>
              <a:ext uri="{FF2B5EF4-FFF2-40B4-BE49-F238E27FC236}">
                <a16:creationId xmlns:a16="http://schemas.microsoft.com/office/drawing/2014/main" id="{A1FCD83C-C819-B748-8A15-9629756F29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s-ES_tradnl" b="1">
                <a:ea typeface="ＭＳ Ｐゴシック" panose="020B0600070205080204" pitchFamily="34" charset="-128"/>
              </a:rPr>
              <a:t>Methods</a:t>
            </a:r>
            <a:r>
              <a:rPr lang="en-US" altLang="es-ES_tradnl">
                <a:ea typeface="ＭＳ Ｐゴシック" panose="020B0600070205080204" pitchFamily="34" charset="-128"/>
              </a:rPr>
              <a:t>: We carried out a prospective interventional match-controlled study in Guayaquil, Ecuador. A total of 22 patients were analyzed. Eleven with COPD exacerbations and hypercapnic encephalopathy with a Glasgow Coma Scale (GCS) &lt;10 and a pH of 7.25-7.35 were assigned to receive NIV via BiPAP S/T with AVAPS. Eleven patients were selected as paired controls for the initial group by physicians who were unfamiliar with our study, and these patients were administered BiPAP S/T. Arterial blood gases, GCS, vital signs, and ventilatory parameters were then measured and compared between the two groups.</a:t>
            </a:r>
          </a:p>
          <a:p>
            <a:pPr>
              <a:lnSpc>
                <a:spcPct val="90000"/>
              </a:lnSpc>
            </a:pPr>
            <a:r>
              <a:rPr lang="en-US" altLang="es-ES_tradnl" b="1">
                <a:ea typeface="ＭＳ Ｐゴシック" panose="020B0600070205080204" pitchFamily="34" charset="-128"/>
              </a:rPr>
              <a:t>Results</a:t>
            </a:r>
            <a:r>
              <a:rPr lang="en-US" altLang="es-ES_tradnl">
                <a:ea typeface="ＭＳ Ｐゴシック" panose="020B0600070205080204" pitchFamily="34" charset="-128"/>
              </a:rPr>
              <a:t>: We observed statistically significant differences in favor of the BiPAP S/T + AVAPS group in GCS (P = .00001), pCO2 (P = .03) and maximum inspiratory positive airway pressure (IPAP) (P = .005), among others. However, no significant differences in terms of length of stay or days on NIV were observed.</a:t>
            </a:r>
          </a:p>
          <a:p>
            <a:pPr>
              <a:lnSpc>
                <a:spcPct val="90000"/>
              </a:lnSpc>
            </a:pPr>
            <a:r>
              <a:rPr lang="en-US" altLang="es-ES_tradnl" b="1">
                <a:ea typeface="ＭＳ Ｐゴシック" panose="020B0600070205080204" pitchFamily="34" charset="-128"/>
              </a:rPr>
              <a:t>Conclusions</a:t>
            </a:r>
            <a:r>
              <a:rPr lang="en-US" altLang="es-ES_tradnl">
                <a:ea typeface="ＭＳ Ｐゴシック" panose="020B0600070205080204" pitchFamily="34" charset="-128"/>
              </a:rPr>
              <a:t>: BiPAP S/T with AVAPS facilitates rapid recovery of consciousness when compared to traditional BiPAP S/T in patients with chronic obstructive pulmonary disease and hypercapnic encephalopathy.</a:t>
            </a:r>
            <a:endParaRPr lang="es-ES" altLang="es-ES_tradnl">
              <a:ea typeface="ＭＳ Ｐゴシック" panose="020B0600070205080204" pitchFamily="34" charset="-128"/>
            </a:endParaRPr>
          </a:p>
        </p:txBody>
      </p:sp>
      <p:sp>
        <p:nvSpPr>
          <p:cNvPr id="79875" name="Marcador de número de diapositiva 3">
            <a:extLst>
              <a:ext uri="{FF2B5EF4-FFF2-40B4-BE49-F238E27FC236}">
                <a16:creationId xmlns:a16="http://schemas.microsoft.com/office/drawing/2014/main" id="{F3C73115-B033-8B4B-B659-0EB13A1741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1CEB336-7A06-FF4A-BDD9-19B463D0BDD0}" type="slidenum">
              <a:rPr lang="es-ES" altLang="es-ES_tradnl" smtClean="0">
                <a:latin typeface="Arial" panose="020B0604020202020204" pitchFamily="34" charset="0"/>
              </a:rPr>
              <a:pPr>
                <a:spcBef>
                  <a:spcPct val="0"/>
                </a:spcBef>
              </a:pPr>
              <a:t>26</a:t>
            </a:fld>
            <a:endParaRPr lang="es-ES" altLang="es-ES_tradnl">
              <a:latin typeface="Arial" panose="020B0604020202020204" pitchFamily="34" charset="0"/>
            </a:endParaRPr>
          </a:p>
        </p:txBody>
      </p:sp>
    </p:spTree>
    <p:extLst>
      <p:ext uri="{BB962C8B-B14F-4D97-AF65-F5344CB8AC3E}">
        <p14:creationId xmlns:p14="http://schemas.microsoft.com/office/powerpoint/2010/main" val="341582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8E251116-7CDC-D14B-ABA3-C916A81CA1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4138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41388">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41388">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41388">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413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413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413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413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BA9D915-95A1-A24F-9B42-DED4C946B48D}" type="slidenum">
              <a:rPr lang="es-ES_tradnl" altLang="es-ES_tradnl" smtClean="0">
                <a:latin typeface="Arial" panose="020B0604020202020204" pitchFamily="34" charset="0"/>
              </a:rPr>
              <a:pPr>
                <a:spcBef>
                  <a:spcPct val="0"/>
                </a:spcBef>
              </a:pPr>
              <a:t>4</a:t>
            </a:fld>
            <a:endParaRPr lang="es-ES_tradnl" altLang="es-ES_tradnl">
              <a:latin typeface="Arial" panose="020B0604020202020204" pitchFamily="34" charset="0"/>
            </a:endParaRPr>
          </a:p>
        </p:txBody>
      </p:sp>
      <p:sp>
        <p:nvSpPr>
          <p:cNvPr id="39938" name="Rectangle 2">
            <a:extLst>
              <a:ext uri="{FF2B5EF4-FFF2-40B4-BE49-F238E27FC236}">
                <a16:creationId xmlns:a16="http://schemas.microsoft.com/office/drawing/2014/main" id="{26E4321B-9C14-4B47-A218-9B945EA481DA}"/>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Rectangle 3">
            <a:extLst>
              <a:ext uri="{FF2B5EF4-FFF2-40B4-BE49-F238E27FC236}">
                <a16:creationId xmlns:a16="http://schemas.microsoft.com/office/drawing/2014/main" id="{2206D0F5-86B5-2D42-8E3D-E72E2479D4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lnSpc>
                <a:spcPct val="90000"/>
              </a:lnSpc>
            </a:pPr>
            <a:r>
              <a:rPr lang="es-ES" altLang="es-ES_tradnl">
                <a:latin typeface="Arial Narrow" panose="020B0604020202020204" pitchFamily="34" charset="0"/>
                <a:ea typeface="ＭＳ Ｐゴシック" panose="020B0600070205080204" pitchFamily="34" charset="-128"/>
              </a:rPr>
              <a:t>El fallo respiratorio debe considerarse un fallo en cualquiera de las </a:t>
            </a:r>
            <a:r>
              <a:rPr lang="ja-JP" altLang="es-ES">
                <a:latin typeface="Arial Narrow" panose="020B0604020202020204" pitchFamily="34" charset="0"/>
                <a:ea typeface="ＭＳ Ｐゴシック" panose="020B0600070205080204" pitchFamily="34" charset="-128"/>
              </a:rPr>
              <a:t>“</a:t>
            </a:r>
            <a:r>
              <a:rPr lang="es-ES" altLang="ja-JP">
                <a:latin typeface="Arial Narrow" panose="020B0604020202020204" pitchFamily="34" charset="0"/>
                <a:ea typeface="ＭＳ Ｐゴシック" panose="020B0600070205080204" pitchFamily="34" charset="-128"/>
              </a:rPr>
              <a:t>etapas</a:t>
            </a:r>
            <a:r>
              <a:rPr lang="ja-JP" altLang="es-ES">
                <a:latin typeface="Arial Narrow" panose="020B0604020202020204" pitchFamily="34" charset="0"/>
                <a:ea typeface="ＭＳ Ｐゴシック" panose="020B0600070205080204" pitchFamily="34" charset="-128"/>
              </a:rPr>
              <a:t>”</a:t>
            </a:r>
            <a:r>
              <a:rPr lang="es-ES" altLang="ja-JP">
                <a:latin typeface="Arial Narrow" panose="020B0604020202020204" pitchFamily="34" charset="0"/>
                <a:ea typeface="ＭＳ Ｐゴシック" panose="020B0600070205080204" pitchFamily="34" charset="-128"/>
              </a:rPr>
              <a:t> necesarias para mantener la </a:t>
            </a:r>
            <a:r>
              <a:rPr lang="es-ES" altLang="ja-JP" b="1">
                <a:latin typeface="Arial Narrow" panose="020B0604020202020204" pitchFamily="34" charset="0"/>
                <a:ea typeface="ＭＳ Ｐゴシック" panose="020B0600070205080204" pitchFamily="34" charset="-128"/>
              </a:rPr>
              <a:t>producción mitocondrial de energía</a:t>
            </a:r>
            <a:r>
              <a:rPr lang="es-ES" altLang="ja-JP">
                <a:latin typeface="Arial Narrow" panose="020B0604020202020204" pitchFamily="34" charset="0"/>
                <a:ea typeface="ＭＳ Ｐゴシック" panose="020B0600070205080204" pitchFamily="34" charset="-128"/>
              </a:rPr>
              <a:t>. </a:t>
            </a:r>
          </a:p>
          <a:p>
            <a:pPr algn="just" eaLnBrk="1" hangingPunct="1">
              <a:lnSpc>
                <a:spcPct val="90000"/>
              </a:lnSpc>
            </a:pPr>
            <a:r>
              <a:rPr lang="es-ES" altLang="ja-JP">
                <a:latin typeface="Arial Narrow" panose="020B0604020202020204" pitchFamily="34" charset="0"/>
                <a:ea typeface="ＭＳ Ｐゴシック" panose="020B0600070205080204" pitchFamily="34" charset="-128"/>
              </a:rPr>
              <a:t>La disfunción puede ocurrir durante:</a:t>
            </a:r>
          </a:p>
          <a:p>
            <a:pPr marL="679450" lvl="1" indent="-225425" eaLnBrk="1" hangingPunct="1">
              <a:lnSpc>
                <a:spcPct val="90000"/>
              </a:lnSpc>
              <a:buFontTx/>
              <a:buAutoNum type="arabicPeriod"/>
            </a:pPr>
            <a:r>
              <a:rPr lang="es-ES" altLang="es-ES_tradnl" b="1">
                <a:latin typeface="Arial Narrow" panose="020B0604020202020204" pitchFamily="34" charset="0"/>
                <a:ea typeface="ＭＳ Ｐゴシック" panose="020B0600070205080204" pitchFamily="34" charset="-128"/>
              </a:rPr>
              <a:t>Ventilación</a:t>
            </a:r>
            <a:r>
              <a:rPr lang="es-ES" altLang="es-ES_tradnl">
                <a:latin typeface="Arial Narrow" panose="020B0604020202020204" pitchFamily="34" charset="0"/>
                <a:ea typeface="ＭＳ Ｐゴシック" panose="020B0600070205080204" pitchFamily="34" charset="-128"/>
              </a:rPr>
              <a:t>: movimiento de gases entre en ambiente y pulmón</a:t>
            </a:r>
          </a:p>
          <a:p>
            <a:pPr marL="679450" lvl="1" indent="-225425" eaLnBrk="1" hangingPunct="1">
              <a:lnSpc>
                <a:spcPct val="90000"/>
              </a:lnSpc>
              <a:buFontTx/>
              <a:buAutoNum type="arabicPeriod"/>
            </a:pPr>
            <a:r>
              <a:rPr lang="es-ES" altLang="es-ES_tradnl" b="1">
                <a:latin typeface="Arial Narrow" panose="020B0604020202020204" pitchFamily="34" charset="0"/>
                <a:ea typeface="ＭＳ Ｐゴシック" panose="020B0600070205080204" pitchFamily="34" charset="-128"/>
              </a:rPr>
              <a:t>Intercambio gaseoso </a:t>
            </a:r>
            <a:r>
              <a:rPr lang="es-ES" altLang="es-ES_tradnl" b="1" i="1">
                <a:latin typeface="Arial Narrow" panose="020B0604020202020204" pitchFamily="34" charset="0"/>
                <a:ea typeface="ＭＳ Ｐゴシック" panose="020B0600070205080204" pitchFamily="34" charset="-128"/>
              </a:rPr>
              <a:t>pulmonar</a:t>
            </a:r>
            <a:r>
              <a:rPr lang="es-ES" altLang="es-ES_tradnl">
                <a:latin typeface="Arial Narrow" panose="020B0604020202020204" pitchFamily="34" charset="0"/>
                <a:ea typeface="ＭＳ Ｐゴシック" panose="020B0600070205080204" pitchFamily="34" charset="-128"/>
              </a:rPr>
              <a:t>: proceso mediante el cual la sangre venosa mixta se oxigena y libera CO2. </a:t>
            </a:r>
            <a:r>
              <a:rPr lang="es-ES" altLang="es-ES_tradnl">
                <a:ea typeface="ＭＳ Ｐゴシック" panose="020B0600070205080204" pitchFamily="34" charset="-128"/>
              </a:rPr>
              <a:t>Mientras que la captación de O2 depende del gasto cardiaco y la diferencia arterio-venosa pulmonar de oxígeno, la eliminación de CO2 depende directamente de la ventilación alveolar. </a:t>
            </a:r>
            <a:endParaRPr lang="es-ES" altLang="es-ES_tradnl">
              <a:latin typeface="Arial Narrow" panose="020B0604020202020204" pitchFamily="34" charset="0"/>
              <a:ea typeface="ＭＳ Ｐゴシック" panose="020B0600070205080204" pitchFamily="34" charset="-128"/>
            </a:endParaRPr>
          </a:p>
          <a:p>
            <a:pPr marL="679450" lvl="1" indent="-225425" eaLnBrk="1" hangingPunct="1">
              <a:lnSpc>
                <a:spcPct val="90000"/>
              </a:lnSpc>
              <a:buFontTx/>
              <a:buAutoNum type="arabicPeriod"/>
            </a:pPr>
            <a:r>
              <a:rPr lang="es-ES" altLang="es-ES_tradnl" b="1">
                <a:latin typeface="Arial Narrow" panose="020B0604020202020204" pitchFamily="34" charset="0"/>
                <a:ea typeface="ＭＳ Ｐゴシック" panose="020B0600070205080204" pitchFamily="34" charset="-128"/>
              </a:rPr>
              <a:t>Transporte</a:t>
            </a:r>
            <a:r>
              <a:rPr lang="es-ES" altLang="es-ES_tradnl">
                <a:latin typeface="Arial Narrow" panose="020B0604020202020204" pitchFamily="34" charset="0"/>
                <a:ea typeface="ＭＳ Ｐゴシック" panose="020B0600070205080204" pitchFamily="34" charset="-128"/>
              </a:rPr>
              <a:t>: entrega de cantidades adecuadas de sangre oxigenada a los tejidos</a:t>
            </a:r>
          </a:p>
          <a:p>
            <a:pPr marL="679450" lvl="1" indent="-225425" eaLnBrk="1" hangingPunct="1">
              <a:lnSpc>
                <a:spcPct val="90000"/>
              </a:lnSpc>
              <a:buFontTx/>
              <a:buAutoNum type="arabicPeriod"/>
            </a:pPr>
            <a:r>
              <a:rPr lang="es-ES" altLang="es-ES_tradnl" b="1">
                <a:latin typeface="Arial Narrow" panose="020B0604020202020204" pitchFamily="34" charset="0"/>
                <a:ea typeface="ＭＳ Ｐゴシック" panose="020B0600070205080204" pitchFamily="34" charset="-128"/>
              </a:rPr>
              <a:t>Intercambio gaseoso </a:t>
            </a:r>
            <a:r>
              <a:rPr lang="es-ES" altLang="es-ES_tradnl" b="1" i="1">
                <a:latin typeface="Arial Narrow" panose="020B0604020202020204" pitchFamily="34" charset="0"/>
                <a:ea typeface="ＭＳ Ｐゴシック" panose="020B0600070205080204" pitchFamily="34" charset="-128"/>
              </a:rPr>
              <a:t>tisular</a:t>
            </a:r>
            <a:r>
              <a:rPr lang="es-ES" altLang="es-ES_tradnl">
                <a:latin typeface="Arial Narrow" panose="020B0604020202020204" pitchFamily="34" charset="0"/>
                <a:ea typeface="ＭＳ Ｐゴシック" panose="020B0600070205080204" pitchFamily="34" charset="-128"/>
              </a:rPr>
              <a:t>: extracción o uso de O2 y liberación de CO2 por los tejidos periféricos</a:t>
            </a:r>
          </a:p>
          <a:p>
            <a:pPr eaLnBrk="1" hangingPunct="1">
              <a:lnSpc>
                <a:spcPct val="90000"/>
              </a:lnSpc>
            </a:pPr>
            <a:endParaRPr lang="es-ES" altLang="es-ES_tradnl" b="1">
              <a:solidFill>
                <a:srgbClr val="C00000"/>
              </a:solidFill>
              <a:latin typeface="Arial Narrow" panose="020B0604020202020204" pitchFamily="34" charset="0"/>
              <a:ea typeface="ＭＳ Ｐゴシック" panose="020B0600070205080204" pitchFamily="34" charset="-128"/>
            </a:endParaRPr>
          </a:p>
          <a:p>
            <a:pPr eaLnBrk="1" hangingPunct="1">
              <a:lnSpc>
                <a:spcPct val="90000"/>
              </a:lnSpc>
            </a:pPr>
            <a:r>
              <a:rPr lang="es-ES" altLang="es-ES_tradnl" b="1">
                <a:solidFill>
                  <a:srgbClr val="C00000"/>
                </a:solidFill>
                <a:latin typeface="Arial Narrow" panose="020B0604020202020204" pitchFamily="34" charset="0"/>
                <a:ea typeface="ＭＳ Ｐゴシック" panose="020B0600070205080204" pitchFamily="34" charset="-128"/>
              </a:rPr>
              <a:t>Los 2 primeros dependen del pulmón pero los 2 últimos pueden fallar de forma independiente al fracaso pulmonar o de la bomba ventilatoria.  </a:t>
            </a:r>
          </a:p>
          <a:p>
            <a:pPr>
              <a:lnSpc>
                <a:spcPct val="90000"/>
              </a:lnSpc>
            </a:pPr>
            <a:endParaRPr lang="es-ES" altLang="es-ES_tradnl">
              <a:latin typeface="Arial Narrow" panose="020B0604020202020204" pitchFamily="34" charset="0"/>
              <a:ea typeface="ＭＳ Ｐゴシック" panose="020B0600070205080204" pitchFamily="34" charset="-128"/>
            </a:endParaRPr>
          </a:p>
          <a:p>
            <a:pPr>
              <a:lnSpc>
                <a:spcPct val="90000"/>
              </a:lnSpc>
            </a:pPr>
            <a:r>
              <a:rPr lang="es-ES" altLang="es-ES_tradnl">
                <a:ea typeface="ＭＳ Ｐゴシック" panose="020B0600070205080204" pitchFamily="34" charset="-128"/>
              </a:rPr>
              <a:t>Cuando se produce una situación de insuficiencia respiratoria, la hipoxemia puede corregirse incrementando la fracción inspiratoria de oxígeno, es decir, mediante la oxigenoterapia. Sin embargo, la eliminación de CO2 precisa un incremento de la ventilación.</a:t>
            </a:r>
            <a:endParaRPr lang="es-ES" altLang="es-ES_tradnl">
              <a:latin typeface="Arial Narrow"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55799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Marcador de imagen de diapositiva 1">
            <a:extLst>
              <a:ext uri="{FF2B5EF4-FFF2-40B4-BE49-F238E27FC236}">
                <a16:creationId xmlns:a16="http://schemas.microsoft.com/office/drawing/2014/main" id="{7B6A7513-F542-8D4E-BC30-B734AEC458A8}"/>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Marcador de notas 2">
            <a:extLst>
              <a:ext uri="{FF2B5EF4-FFF2-40B4-BE49-F238E27FC236}">
                <a16:creationId xmlns:a16="http://schemas.microsoft.com/office/drawing/2014/main" id="{DF922597-D1E8-CE44-9350-2059563730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nSpc>
                <a:spcPct val="80000"/>
              </a:lnSpc>
              <a:buFontTx/>
              <a:buChar char="•"/>
            </a:pPr>
            <a:r>
              <a:rPr lang="es-ES" altLang="es-ES_tradnl" sz="1100">
                <a:ea typeface="ＭＳ Ｐゴシック" panose="020B0600070205080204" pitchFamily="34" charset="-128"/>
              </a:rPr>
              <a:t>La ventilación proporcional asistida (PAV) fue desarrollada como un modo de mejorar la respuesta del ventilador a la demanda inspiratoria y espiratoria del paciente, basado en una adaptación respiración a respiración. </a:t>
            </a:r>
          </a:p>
          <a:p>
            <a:pPr marL="171450" indent="-171450">
              <a:lnSpc>
                <a:spcPct val="80000"/>
              </a:lnSpc>
              <a:buFontTx/>
              <a:buChar char="•"/>
            </a:pPr>
            <a:r>
              <a:rPr lang="es-ES" altLang="es-ES_tradnl" sz="1100">
                <a:ea typeface="ＭＳ Ｐゴシック" panose="020B0600070205080204" pitchFamily="34" charset="-128"/>
              </a:rPr>
              <a:t>Al igual que la PSV, la PAV es una modalidad espontánea, iniciando el disparo el propio paciente. Sin embargo, a diferencia de PSV, que está limitada por una presión inspiratoria ajustada por el operador, la PAV provee flujo y presión proporcional al esfuerzo inspiratorio espontáneo del paciente. </a:t>
            </a:r>
          </a:p>
          <a:p>
            <a:pPr marL="171450" indent="-171450">
              <a:lnSpc>
                <a:spcPct val="80000"/>
              </a:lnSpc>
              <a:buFontTx/>
              <a:buChar char="•"/>
            </a:pPr>
            <a:r>
              <a:rPr lang="es-ES" altLang="es-ES_tradnl" sz="1100">
                <a:ea typeface="ＭＳ Ｐゴシック" panose="020B0600070205080204" pitchFamily="34" charset="-128"/>
              </a:rPr>
              <a:t>Esta característica determina que tanto el inicio, la amplitud y la finalización del ciclo inspiratorio sea regulado totalmente por el paciente. </a:t>
            </a:r>
            <a:endParaRPr lang="is-IS" altLang="es-ES_tradnl" sz="1100">
              <a:ea typeface="ＭＳ Ｐゴシック" panose="020B0600070205080204" pitchFamily="34" charset="-128"/>
            </a:endParaRPr>
          </a:p>
          <a:p>
            <a:pPr marL="171450" indent="-171450">
              <a:lnSpc>
                <a:spcPct val="80000"/>
              </a:lnSpc>
              <a:buFontTx/>
              <a:buChar char="•"/>
            </a:pPr>
            <a:r>
              <a:rPr lang="es-ES" altLang="es-ES_tradnl" sz="1100">
                <a:ea typeface="ＭＳ Ｐゴシック" panose="020B0600070205080204" pitchFamily="34" charset="-128"/>
              </a:rPr>
              <a:t>El ciclado a espiración no depende de una caída de flujo específica como ocurre en la PSV, sino que se produce cuando el paciente inicia espontáneamente la fase espiratoria. </a:t>
            </a:r>
          </a:p>
          <a:p>
            <a:pPr marL="171450" indent="-171450">
              <a:lnSpc>
                <a:spcPct val="80000"/>
              </a:lnSpc>
              <a:buFontTx/>
              <a:buChar char="•"/>
            </a:pPr>
            <a:r>
              <a:rPr lang="es-ES" altLang="es-ES_tradnl" sz="1100">
                <a:ea typeface="ＭＳ Ｐゴシック" panose="020B0600070205080204" pitchFamily="34" charset="-128"/>
              </a:rPr>
              <a:t>Las variables citadas permiten lograr una máxima sincronía entre el paciente y ventilador.</a:t>
            </a:r>
          </a:p>
        </p:txBody>
      </p:sp>
      <p:sp>
        <p:nvSpPr>
          <p:cNvPr id="81923" name="Marcador de número de diapositiva 3">
            <a:extLst>
              <a:ext uri="{FF2B5EF4-FFF2-40B4-BE49-F238E27FC236}">
                <a16:creationId xmlns:a16="http://schemas.microsoft.com/office/drawing/2014/main" id="{E3C2039B-44D9-7D42-856D-A78C712C48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31E0CF0-B640-214A-AE0E-E2E7CE8F7117}" type="slidenum">
              <a:rPr lang="es-ES" altLang="es-ES_tradnl" smtClean="0">
                <a:latin typeface="Arial" panose="020B0604020202020204" pitchFamily="34" charset="0"/>
              </a:rPr>
              <a:pPr>
                <a:spcBef>
                  <a:spcPct val="0"/>
                </a:spcBef>
              </a:pPr>
              <a:t>27</a:t>
            </a:fld>
            <a:endParaRPr lang="es-ES" altLang="es-ES_tradnl">
              <a:latin typeface="Arial" panose="020B0604020202020204" pitchFamily="34" charset="0"/>
            </a:endParaRPr>
          </a:p>
        </p:txBody>
      </p:sp>
    </p:spTree>
    <p:extLst>
      <p:ext uri="{BB962C8B-B14F-4D97-AF65-F5344CB8AC3E}">
        <p14:creationId xmlns:p14="http://schemas.microsoft.com/office/powerpoint/2010/main" val="3659571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1 Marcador de imagen de diapositiva">
            <a:extLst>
              <a:ext uri="{FF2B5EF4-FFF2-40B4-BE49-F238E27FC236}">
                <a16:creationId xmlns:a16="http://schemas.microsoft.com/office/drawing/2014/main" id="{33AC2E69-3F5D-7848-9EA4-CA7BF3D87928}"/>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2 Marcador de notas">
            <a:extLst>
              <a:ext uri="{FF2B5EF4-FFF2-40B4-BE49-F238E27FC236}">
                <a16:creationId xmlns:a16="http://schemas.microsoft.com/office/drawing/2014/main" id="{6B996847-9011-5740-9EB4-9489EE1CFD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nSpc>
                <a:spcPct val="90000"/>
              </a:lnSpc>
              <a:buFontTx/>
              <a:buChar char="•"/>
            </a:pPr>
            <a:r>
              <a:rPr lang="es-ES" altLang="es-ES_tradnl">
                <a:ea typeface="ＭＳ Ｐゴシック" panose="020B0600070205080204" pitchFamily="34" charset="-128"/>
              </a:rPr>
              <a:t>¿Cómo funciona el acoplamiento neuro-ventilatorio? </a:t>
            </a:r>
          </a:p>
          <a:p>
            <a:pPr marL="171450" indent="-171450">
              <a:lnSpc>
                <a:spcPct val="90000"/>
              </a:lnSpc>
              <a:buFontTx/>
              <a:buChar char="•"/>
            </a:pPr>
            <a:r>
              <a:rPr lang="es-ES" altLang="es-ES_tradnl">
                <a:ea typeface="ＭＳ Ｐゴシック" panose="020B0600070205080204" pitchFamily="34" charset="-128"/>
              </a:rPr>
              <a:t>La NAVA es un nuevo modo de ventilación mecánica asistida que utiliza la actividad eléctrica del diafragma para el control del ventilador, tanto del ciclo inspiratorio (</a:t>
            </a:r>
            <a:r>
              <a:rPr lang="es-ES" altLang="es-ES_tradnl" b="1">
                <a:ea typeface="ＭＳ Ｐゴシック" panose="020B0600070205080204" pitchFamily="34" charset="-128"/>
              </a:rPr>
              <a:t>disparo</a:t>
            </a:r>
            <a:r>
              <a:rPr lang="es-ES" altLang="es-ES_tradnl">
                <a:ea typeface="ＭＳ Ｐゴシック" panose="020B0600070205080204" pitchFamily="34" charset="-128"/>
              </a:rPr>
              <a:t>) y espiratorio como de la </a:t>
            </a:r>
            <a:r>
              <a:rPr lang="es-ES" altLang="es-ES_tradnl" b="1">
                <a:ea typeface="ＭＳ Ｐゴシック" panose="020B0600070205080204" pitchFamily="34" charset="-128"/>
              </a:rPr>
              <a:t>magnitud</a:t>
            </a:r>
            <a:r>
              <a:rPr lang="es-ES" altLang="es-ES_tradnl">
                <a:ea typeface="ＭＳ Ｐゴシック" panose="020B0600070205080204" pitchFamily="34" charset="-128"/>
              </a:rPr>
              <a:t> y el </a:t>
            </a:r>
            <a:r>
              <a:rPr lang="es-ES" altLang="es-ES_tradnl" b="1">
                <a:ea typeface="ＭＳ Ｐゴシック" panose="020B0600070205080204" pitchFamily="34" charset="-128"/>
              </a:rPr>
              <a:t>perfil</a:t>
            </a:r>
            <a:r>
              <a:rPr lang="es-ES" altLang="es-ES_tradnl">
                <a:ea typeface="ＭＳ Ｐゴシック" panose="020B0600070205080204" pitchFamily="34" charset="-128"/>
              </a:rPr>
              <a:t> de la asistencia inspiratoria mecánica.</a:t>
            </a:r>
          </a:p>
          <a:p>
            <a:pPr marL="171450" indent="-171450">
              <a:lnSpc>
                <a:spcPct val="90000"/>
              </a:lnSpc>
              <a:buFontTx/>
              <a:buChar char="•"/>
            </a:pPr>
            <a:r>
              <a:rPr lang="es-ES" altLang="es-ES_tradnl">
                <a:ea typeface="ＭＳ Ｐゴシック" panose="020B0600070205080204" pitchFamily="34" charset="-128"/>
              </a:rPr>
              <a:t>Esto lo diferencia de cualquier otro modo ventilatorio previo, ya que el paciente pasa a controlar de modo más directo –esto es, «neuronalmente»– la asistencia ventilatoria mecánica que recibe del ventilador.</a:t>
            </a:r>
          </a:p>
          <a:p>
            <a:pPr marL="171450" indent="-171450">
              <a:lnSpc>
                <a:spcPct val="90000"/>
              </a:lnSpc>
              <a:buFontTx/>
              <a:buChar char="-"/>
            </a:pPr>
            <a:r>
              <a:rPr lang="es-ES" altLang="es-ES_tradnl">
                <a:ea typeface="ＭＳ Ｐゴシック" panose="020B0600070205080204" pitchFamily="34" charset="-128"/>
              </a:rPr>
              <a:t>Utiliza la actividad eléctrica del diafragma, registrada mediante electromiografía trans-esofágica continua.</a:t>
            </a:r>
          </a:p>
          <a:p>
            <a:pPr marL="171450" indent="-171450">
              <a:lnSpc>
                <a:spcPct val="90000"/>
              </a:lnSpc>
              <a:buFontTx/>
              <a:buChar char="-"/>
            </a:pPr>
            <a:r>
              <a:rPr lang="es-ES" altLang="es-ES_tradnl">
                <a:ea typeface="ＭＳ Ｐゴシック" panose="020B0600070205080204" pitchFamily="34" charset="-128"/>
              </a:rPr>
              <a:t>La asistencia recibida por el paciente es inmediata y se inicia y termina coincidiendo con sus tiempos </a:t>
            </a:r>
            <a:r>
              <a:rPr lang="ja-JP" altLang="es-ES">
                <a:ea typeface="ＭＳ Ｐゴシック" panose="020B0600070205080204" pitchFamily="34" charset="-128"/>
              </a:rPr>
              <a:t>“</a:t>
            </a:r>
            <a:r>
              <a:rPr lang="es-ES" altLang="ja-JP">
                <a:ea typeface="ＭＳ Ｐゴシック" panose="020B0600070205080204" pitchFamily="34" charset="-128"/>
              </a:rPr>
              <a:t>neurales</a:t>
            </a:r>
            <a:r>
              <a:rPr lang="ja-JP" altLang="es-ES">
                <a:ea typeface="ＭＳ Ｐゴシック" panose="020B0600070205080204" pitchFamily="34" charset="-128"/>
              </a:rPr>
              <a:t>”</a:t>
            </a:r>
            <a:r>
              <a:rPr lang="es-ES" altLang="ja-JP">
                <a:ea typeface="ＭＳ Ｐゴシック" panose="020B0600070205080204" pitchFamily="34" charset="-128"/>
              </a:rPr>
              <a:t>.</a:t>
            </a:r>
          </a:p>
          <a:p>
            <a:pPr marL="171450" indent="-171450">
              <a:lnSpc>
                <a:spcPct val="90000"/>
              </a:lnSpc>
              <a:buFontTx/>
              <a:buChar char="-"/>
            </a:pPr>
            <a:r>
              <a:rPr lang="es-ES" altLang="es-ES_tradnl">
                <a:ea typeface="ＭＳ Ｐゴシック" panose="020B0600070205080204" pitchFamily="34" charset="-128"/>
              </a:rPr>
              <a:t>VENTAJAS:</a:t>
            </a:r>
          </a:p>
          <a:p>
            <a:pPr marL="685800" lvl="1" indent="-228600">
              <a:lnSpc>
                <a:spcPct val="90000"/>
              </a:lnSpc>
              <a:buFont typeface="Calibri" panose="020F0502020204030204" pitchFamily="34" charset="0"/>
              <a:buAutoNum type="arabicPeriod"/>
            </a:pPr>
            <a:r>
              <a:rPr lang="es-ES" altLang="es-ES_tradnl">
                <a:ea typeface="ＭＳ Ｐゴシック" panose="020B0600070205080204" pitchFamily="34" charset="-128"/>
              </a:rPr>
              <a:t>La asistencia es en todo momento proporcional al esfuerzo instantáneo que realiza. </a:t>
            </a:r>
          </a:p>
          <a:p>
            <a:pPr marL="685800" lvl="1" indent="-228600">
              <a:lnSpc>
                <a:spcPct val="90000"/>
              </a:lnSpc>
              <a:buFont typeface="Calibri" panose="020F0502020204030204" pitchFamily="34" charset="0"/>
              <a:buAutoNum type="arabicPeriod"/>
            </a:pPr>
            <a:r>
              <a:rPr lang="es-ES" altLang="es-ES_tradnl">
                <a:ea typeface="ＭＳ Ｐゴシック" panose="020B0600070205080204" pitchFamily="34" charset="-128"/>
              </a:rPr>
              <a:t>El paciente pasa a controlar de modo más directo el patrón ventilatorio. </a:t>
            </a:r>
          </a:p>
          <a:p>
            <a:pPr marL="685800" lvl="1" indent="-228600">
              <a:lnSpc>
                <a:spcPct val="90000"/>
              </a:lnSpc>
              <a:buFont typeface="Calibri" panose="020F0502020204030204" pitchFamily="34" charset="0"/>
              <a:buAutoNum type="arabicPeriod"/>
            </a:pPr>
            <a:r>
              <a:rPr lang="es-ES" altLang="es-ES_tradnl">
                <a:ea typeface="ＭＳ Ｐゴシック" panose="020B0600070205080204" pitchFamily="34" charset="-128"/>
              </a:rPr>
              <a:t>A diferencia de los modos convencionales de ventilación asistida NAVA no depende de la señal neumática (cambios de flujo, presión y volumen) para el ciclado inspiratorio y espiratorio. </a:t>
            </a:r>
          </a:p>
          <a:p>
            <a:pPr marL="685800" lvl="1" indent="-228600">
              <a:lnSpc>
                <a:spcPct val="90000"/>
              </a:lnSpc>
              <a:buFont typeface="Calibri" panose="020F0502020204030204" pitchFamily="34" charset="0"/>
              <a:buAutoNum type="arabicPeriod"/>
            </a:pPr>
            <a:r>
              <a:rPr lang="es-ES" altLang="es-ES_tradnl">
                <a:ea typeface="ＭＳ Ｐゴシック" panose="020B0600070205080204" pitchFamily="34" charset="-128"/>
              </a:rPr>
              <a:t>Los primeros estudios fisiológicos y clínicos disponibles indican que puede mejorar la sincronía paciente-ventilador y evitar la sobre asistencia.</a:t>
            </a:r>
          </a:p>
          <a:p>
            <a:pPr marL="171450" indent="-171450">
              <a:lnSpc>
                <a:spcPct val="90000"/>
              </a:lnSpc>
              <a:buFontTx/>
              <a:buChar char="-"/>
            </a:pPr>
            <a:endParaRPr lang="es-ES" altLang="es-ES_tradnl">
              <a:ea typeface="ＭＳ Ｐゴシック" panose="020B0600070205080204" pitchFamily="34" charset="-128"/>
            </a:endParaRPr>
          </a:p>
          <a:p>
            <a:pPr marL="171450" indent="-171450">
              <a:lnSpc>
                <a:spcPct val="90000"/>
              </a:lnSpc>
            </a:pPr>
            <a:endParaRPr lang="es-ES" altLang="es-ES_tradnl">
              <a:ea typeface="ＭＳ Ｐゴシック" panose="020B0600070205080204" pitchFamily="34" charset="-128"/>
            </a:endParaRPr>
          </a:p>
        </p:txBody>
      </p:sp>
      <p:sp>
        <p:nvSpPr>
          <p:cNvPr id="83971" name="3 Marcador de número de diapositiva">
            <a:extLst>
              <a:ext uri="{FF2B5EF4-FFF2-40B4-BE49-F238E27FC236}">
                <a16:creationId xmlns:a16="http://schemas.microsoft.com/office/drawing/2014/main" id="{29EB24FA-7768-6A40-B74C-FABA2C1219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4CC7CCC-822B-634C-85C1-863486C9D1F3}" type="slidenum">
              <a:rPr lang="es-ES" altLang="es-ES_tradnl" smtClean="0">
                <a:latin typeface="Arial" panose="020B0604020202020204" pitchFamily="34" charset="0"/>
              </a:rPr>
              <a:pPr>
                <a:spcBef>
                  <a:spcPct val="0"/>
                </a:spcBef>
              </a:pPr>
              <a:t>28</a:t>
            </a:fld>
            <a:endParaRPr lang="es-ES" altLang="es-ES_tradnl">
              <a:latin typeface="Arial" panose="020B0604020202020204" pitchFamily="34" charset="0"/>
            </a:endParaRPr>
          </a:p>
        </p:txBody>
      </p:sp>
    </p:spTree>
    <p:extLst>
      <p:ext uri="{BB962C8B-B14F-4D97-AF65-F5344CB8AC3E}">
        <p14:creationId xmlns:p14="http://schemas.microsoft.com/office/powerpoint/2010/main" val="3771441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1 Marcador de imagen de diapositiva">
            <a:extLst>
              <a:ext uri="{FF2B5EF4-FFF2-40B4-BE49-F238E27FC236}">
                <a16:creationId xmlns:a16="http://schemas.microsoft.com/office/drawing/2014/main" id="{244C6495-E1EA-8C40-A093-D2D045ACA2B8}"/>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2 Marcador de notas">
            <a:extLst>
              <a:ext uri="{FF2B5EF4-FFF2-40B4-BE49-F238E27FC236}">
                <a16:creationId xmlns:a16="http://schemas.microsoft.com/office/drawing/2014/main" id="{9892442B-035D-C449-A47F-096C8901B730}"/>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defRPr/>
            </a:pPr>
            <a:endParaRPr lang="es-ES" altLang="es-ES_tradnl" dirty="0">
              <a:ea typeface="ＭＳ Ｐゴシック" panose="020B0600070205080204" pitchFamily="34" charset="-128"/>
            </a:endParaRPr>
          </a:p>
          <a:p>
            <a:pPr marL="171450" indent="-171450">
              <a:lnSpc>
                <a:spcPct val="90000"/>
              </a:lnSpc>
              <a:defRPr/>
            </a:pPr>
            <a:endParaRPr lang="es-ES" altLang="es-ES_tradnl" dirty="0">
              <a:ea typeface="ＭＳ Ｐゴシック" panose="020B0600070205080204" pitchFamily="34" charset="-128"/>
            </a:endParaRPr>
          </a:p>
        </p:txBody>
      </p:sp>
      <p:sp>
        <p:nvSpPr>
          <p:cNvPr id="86019" name="3 Marcador de número de diapositiva">
            <a:extLst>
              <a:ext uri="{FF2B5EF4-FFF2-40B4-BE49-F238E27FC236}">
                <a16:creationId xmlns:a16="http://schemas.microsoft.com/office/drawing/2014/main" id="{4A648AF4-63D5-2E40-8B83-B56C56937D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7B6CCC1-EDC1-3B40-90D3-AEE73C781DCA}" type="slidenum">
              <a:rPr lang="es-ES" altLang="es-ES_tradnl" smtClean="0">
                <a:latin typeface="Arial" panose="020B0604020202020204" pitchFamily="34" charset="0"/>
              </a:rPr>
              <a:pPr>
                <a:spcBef>
                  <a:spcPct val="0"/>
                </a:spcBef>
              </a:pPr>
              <a:t>29</a:t>
            </a:fld>
            <a:endParaRPr lang="es-ES" altLang="es-ES_tradnl">
              <a:latin typeface="Arial" panose="020B0604020202020204" pitchFamily="34" charset="0"/>
            </a:endParaRPr>
          </a:p>
        </p:txBody>
      </p:sp>
    </p:spTree>
    <p:extLst>
      <p:ext uri="{BB962C8B-B14F-4D97-AF65-F5344CB8AC3E}">
        <p14:creationId xmlns:p14="http://schemas.microsoft.com/office/powerpoint/2010/main" val="3823734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1 Marcador de imagen de diapositiva">
            <a:extLst>
              <a:ext uri="{FF2B5EF4-FFF2-40B4-BE49-F238E27FC236}">
                <a16:creationId xmlns:a16="http://schemas.microsoft.com/office/drawing/2014/main" id="{244C6495-E1EA-8C40-A093-D2D045ACA2B8}"/>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2 Marcador de notas">
            <a:extLst>
              <a:ext uri="{FF2B5EF4-FFF2-40B4-BE49-F238E27FC236}">
                <a16:creationId xmlns:a16="http://schemas.microsoft.com/office/drawing/2014/main" id="{9892442B-035D-C449-A47F-096C8901B730}"/>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defRPr/>
            </a:pPr>
            <a:endParaRPr lang="es-ES" altLang="es-ES_tradnl" dirty="0">
              <a:ea typeface="ＭＳ Ｐゴシック" panose="020B0600070205080204" pitchFamily="34" charset="-128"/>
            </a:endParaRPr>
          </a:p>
          <a:p>
            <a:pPr marL="171450" indent="-171450">
              <a:lnSpc>
                <a:spcPct val="90000"/>
              </a:lnSpc>
              <a:defRPr/>
            </a:pPr>
            <a:endParaRPr lang="es-ES" altLang="es-ES_tradnl" dirty="0">
              <a:ea typeface="ＭＳ Ｐゴシック" panose="020B0600070205080204" pitchFamily="34" charset="-128"/>
            </a:endParaRPr>
          </a:p>
        </p:txBody>
      </p:sp>
      <p:sp>
        <p:nvSpPr>
          <p:cNvPr id="86019" name="3 Marcador de número de diapositiva">
            <a:extLst>
              <a:ext uri="{FF2B5EF4-FFF2-40B4-BE49-F238E27FC236}">
                <a16:creationId xmlns:a16="http://schemas.microsoft.com/office/drawing/2014/main" id="{4A648AF4-63D5-2E40-8B83-B56C56937D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7B6CCC1-EDC1-3B40-90D3-AEE73C781DCA}" type="slidenum">
              <a:rPr lang="es-ES" altLang="es-ES_tradnl" smtClean="0">
                <a:latin typeface="Arial" panose="020B0604020202020204" pitchFamily="34" charset="0"/>
              </a:rPr>
              <a:pPr>
                <a:spcBef>
                  <a:spcPct val="0"/>
                </a:spcBef>
              </a:pPr>
              <a:t>30</a:t>
            </a:fld>
            <a:endParaRPr lang="es-ES" altLang="es-ES_tradnl">
              <a:latin typeface="Arial" panose="020B0604020202020204" pitchFamily="34" charset="0"/>
            </a:endParaRPr>
          </a:p>
        </p:txBody>
      </p:sp>
    </p:spTree>
    <p:extLst>
      <p:ext uri="{BB962C8B-B14F-4D97-AF65-F5344CB8AC3E}">
        <p14:creationId xmlns:p14="http://schemas.microsoft.com/office/powerpoint/2010/main" val="1166948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1 Marcador de imagen de diapositiva">
            <a:extLst>
              <a:ext uri="{FF2B5EF4-FFF2-40B4-BE49-F238E27FC236}">
                <a16:creationId xmlns:a16="http://schemas.microsoft.com/office/drawing/2014/main" id="{69D8EEB3-5535-D54E-B04B-6143F21D3AD2}"/>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2 Marcador de notas">
            <a:extLst>
              <a:ext uri="{FF2B5EF4-FFF2-40B4-BE49-F238E27FC236}">
                <a16:creationId xmlns:a16="http://schemas.microsoft.com/office/drawing/2014/main" id="{74148D76-F7B7-124A-A3BF-53B02E2B6C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s-ES_tradnl">
              <a:ea typeface="ＭＳ Ｐゴシック" panose="020B0600070205080204" pitchFamily="34" charset="-128"/>
            </a:endParaRPr>
          </a:p>
        </p:txBody>
      </p:sp>
      <p:sp>
        <p:nvSpPr>
          <p:cNvPr id="90115" name="3 Marcador de número de diapositiva">
            <a:extLst>
              <a:ext uri="{FF2B5EF4-FFF2-40B4-BE49-F238E27FC236}">
                <a16:creationId xmlns:a16="http://schemas.microsoft.com/office/drawing/2014/main" id="{1FAD172B-B084-A84B-AB6F-2333D290CA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DD2D954-D345-0A46-8BBA-6BEE350B3E37}" type="slidenum">
              <a:rPr lang="es-ES" altLang="es-ES_tradnl" smtClean="0">
                <a:latin typeface="Arial" panose="020B0604020202020204" pitchFamily="34" charset="0"/>
              </a:rPr>
              <a:pPr>
                <a:spcBef>
                  <a:spcPct val="0"/>
                </a:spcBef>
              </a:pPr>
              <a:t>32</a:t>
            </a:fld>
            <a:endParaRPr lang="es-ES" altLang="es-ES_tradnl">
              <a:latin typeface="Arial" panose="020B0604020202020204" pitchFamily="34" charset="0"/>
            </a:endParaRPr>
          </a:p>
        </p:txBody>
      </p:sp>
    </p:spTree>
    <p:extLst>
      <p:ext uri="{BB962C8B-B14F-4D97-AF65-F5344CB8AC3E}">
        <p14:creationId xmlns:p14="http://schemas.microsoft.com/office/powerpoint/2010/main" val="4260373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1 Marcador de imagen de diapositiva">
            <a:extLst>
              <a:ext uri="{FF2B5EF4-FFF2-40B4-BE49-F238E27FC236}">
                <a16:creationId xmlns:a16="http://schemas.microsoft.com/office/drawing/2014/main" id="{223C746E-4289-4E4F-AC32-3F11A5578814}"/>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2 Marcador de notas">
            <a:extLst>
              <a:ext uri="{FF2B5EF4-FFF2-40B4-BE49-F238E27FC236}">
                <a16:creationId xmlns:a16="http://schemas.microsoft.com/office/drawing/2014/main" id="{B06B3140-505C-EE41-AF7E-2AE6746432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ltLang="es-ES_tradnl">
              <a:ea typeface="ＭＳ Ｐゴシック" panose="020B0600070205080204" pitchFamily="34" charset="-128"/>
            </a:endParaRPr>
          </a:p>
        </p:txBody>
      </p:sp>
      <p:sp>
        <p:nvSpPr>
          <p:cNvPr id="92163" name="3 Marcador de número de diapositiva">
            <a:extLst>
              <a:ext uri="{FF2B5EF4-FFF2-40B4-BE49-F238E27FC236}">
                <a16:creationId xmlns:a16="http://schemas.microsoft.com/office/drawing/2014/main" id="{5B2D0E88-E8EE-E74A-BC32-6DD93AED96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1F57AF8-6240-F84A-AFF7-43B11944FA25}" type="slidenum">
              <a:rPr lang="es-ES" altLang="es-ES_tradnl" smtClean="0">
                <a:latin typeface="Arial" panose="020B0604020202020204" pitchFamily="34" charset="0"/>
              </a:rPr>
              <a:pPr>
                <a:spcBef>
                  <a:spcPct val="0"/>
                </a:spcBef>
              </a:pPr>
              <a:t>33</a:t>
            </a:fld>
            <a:endParaRPr lang="es-ES" altLang="es-ES_tradnl">
              <a:latin typeface="Arial" panose="020B0604020202020204" pitchFamily="34" charset="0"/>
            </a:endParaRPr>
          </a:p>
        </p:txBody>
      </p:sp>
    </p:spTree>
    <p:extLst>
      <p:ext uri="{BB962C8B-B14F-4D97-AF65-F5344CB8AC3E}">
        <p14:creationId xmlns:p14="http://schemas.microsoft.com/office/powerpoint/2010/main" val="13037241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1 Marcador de imagen de diapositiva">
            <a:extLst>
              <a:ext uri="{FF2B5EF4-FFF2-40B4-BE49-F238E27FC236}">
                <a16:creationId xmlns:a16="http://schemas.microsoft.com/office/drawing/2014/main" id="{649BFEA4-5A2D-464E-ABCC-845EA9151EF2}"/>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0" name="2 Marcador de notas">
            <a:extLst>
              <a:ext uri="{FF2B5EF4-FFF2-40B4-BE49-F238E27FC236}">
                <a16:creationId xmlns:a16="http://schemas.microsoft.com/office/drawing/2014/main" id="{43964971-47DB-9C49-BEAF-8C45E11541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ltLang="es-ES_tradnl">
              <a:ea typeface="ＭＳ Ｐゴシック" panose="020B0600070205080204" pitchFamily="34" charset="-128"/>
            </a:endParaRPr>
          </a:p>
        </p:txBody>
      </p:sp>
      <p:sp>
        <p:nvSpPr>
          <p:cNvPr id="94211" name="3 Marcador de número de diapositiva">
            <a:extLst>
              <a:ext uri="{FF2B5EF4-FFF2-40B4-BE49-F238E27FC236}">
                <a16:creationId xmlns:a16="http://schemas.microsoft.com/office/drawing/2014/main" id="{F5F9A1FD-4CB7-DB42-BF99-807E84F714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539B09C-2A62-854D-8947-1759F9005EDC}" type="slidenum">
              <a:rPr lang="es-ES" altLang="es-ES_tradnl" smtClean="0">
                <a:latin typeface="Arial" panose="020B0604020202020204" pitchFamily="34" charset="0"/>
              </a:rPr>
              <a:pPr>
                <a:spcBef>
                  <a:spcPct val="0"/>
                </a:spcBef>
              </a:pPr>
              <a:t>34</a:t>
            </a:fld>
            <a:endParaRPr lang="es-ES" altLang="es-ES_tradnl">
              <a:latin typeface="Arial" panose="020B0604020202020204" pitchFamily="34" charset="0"/>
            </a:endParaRPr>
          </a:p>
        </p:txBody>
      </p:sp>
    </p:spTree>
    <p:extLst>
      <p:ext uri="{BB962C8B-B14F-4D97-AF65-F5344CB8AC3E}">
        <p14:creationId xmlns:p14="http://schemas.microsoft.com/office/powerpoint/2010/main" val="24394260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Marcador de imagen de diapositiva 1">
            <a:extLst>
              <a:ext uri="{FF2B5EF4-FFF2-40B4-BE49-F238E27FC236}">
                <a16:creationId xmlns:a16="http://schemas.microsoft.com/office/drawing/2014/main" id="{1191B1E6-BD8C-9849-A879-F2BCE7B0057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Marcador de notas 2">
            <a:extLst>
              <a:ext uri="{FF2B5EF4-FFF2-40B4-BE49-F238E27FC236}">
                <a16:creationId xmlns:a16="http://schemas.microsoft.com/office/drawing/2014/main" id="{84B3F2B2-CA6C-E04B-91AA-8E83A0D1CD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es-ES_tradnl">
              <a:ea typeface="ＭＳ Ｐゴシック" panose="020B0600070205080204" pitchFamily="34" charset="-128"/>
            </a:endParaRPr>
          </a:p>
          <a:p>
            <a:endParaRPr lang="es-ES_tradnl" altLang="es-ES_tradnl">
              <a:ea typeface="ＭＳ Ｐゴシック" panose="020B0600070205080204" pitchFamily="34" charset="-128"/>
            </a:endParaRPr>
          </a:p>
        </p:txBody>
      </p:sp>
      <p:sp>
        <p:nvSpPr>
          <p:cNvPr id="100355" name="Marcador de número de diapositiva 3">
            <a:extLst>
              <a:ext uri="{FF2B5EF4-FFF2-40B4-BE49-F238E27FC236}">
                <a16:creationId xmlns:a16="http://schemas.microsoft.com/office/drawing/2014/main" id="{A407480F-DB1A-2E4F-BC0B-7C2D338B5F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F201261-AECC-3C44-A56B-1817B6A4B451}" type="slidenum">
              <a:rPr lang="es-ES" altLang="es-ES_tradnl" smtClean="0">
                <a:latin typeface="Arial" panose="020B0604020202020204" pitchFamily="34" charset="0"/>
              </a:rPr>
              <a:pPr>
                <a:spcBef>
                  <a:spcPct val="0"/>
                </a:spcBef>
              </a:pPr>
              <a:t>39</a:t>
            </a:fld>
            <a:endParaRPr lang="es-ES" altLang="es-ES_tradnl">
              <a:latin typeface="Arial" panose="020B0604020202020204" pitchFamily="34" charset="0"/>
            </a:endParaRPr>
          </a:p>
        </p:txBody>
      </p:sp>
    </p:spTree>
    <p:extLst>
      <p:ext uri="{BB962C8B-B14F-4D97-AF65-F5344CB8AC3E}">
        <p14:creationId xmlns:p14="http://schemas.microsoft.com/office/powerpoint/2010/main" val="508269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Marcador de imagen de diapositiva 1">
            <a:extLst>
              <a:ext uri="{FF2B5EF4-FFF2-40B4-BE49-F238E27FC236}">
                <a16:creationId xmlns:a16="http://schemas.microsoft.com/office/drawing/2014/main" id="{4BE53D2D-FFA6-C043-957B-C516B8FE0CBF}"/>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Marcador de notas 2">
            <a:extLst>
              <a:ext uri="{FF2B5EF4-FFF2-40B4-BE49-F238E27FC236}">
                <a16:creationId xmlns:a16="http://schemas.microsoft.com/office/drawing/2014/main" id="{64FFC6E9-C83B-3240-B0FB-C275E99C00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s-ES_tradnl" altLang="es-ES_tradnl">
                <a:ea typeface="ＭＳ Ｐゴシック" panose="020B0600070205080204" pitchFamily="34" charset="-128"/>
              </a:rPr>
              <a:t>Without the NIV algorithm engaged (ICU_NIV-)  46% of the patients had an AI &gt; 10%</a:t>
            </a:r>
          </a:p>
          <a:p>
            <a:pPr marL="171450" indent="-171450">
              <a:buFontTx/>
              <a:buChar char="•"/>
            </a:pPr>
            <a:r>
              <a:rPr lang="es-ES_tradnl" altLang="es-ES_tradnl">
                <a:ea typeface="ＭＳ Ｐゴシック" panose="020B0600070205080204" pitchFamily="34" charset="-128"/>
              </a:rPr>
              <a:t>The NIV algorithm (ICU_NIV+) permitted a decrease in the incidence of asynchronies due to leaks but without a decrease in the overall incidence of patient-ventilator asynchronies (38% vs 46%, P = 0.69), due to a high incidence of asynchronies not directly related to leaks.</a:t>
            </a:r>
          </a:p>
          <a:p>
            <a:pPr marL="171450" indent="-171450"/>
            <a:endParaRPr lang="es-ES_tradnl" altLang="es-ES_tradnl">
              <a:ea typeface="ＭＳ Ｐゴシック" panose="020B0600070205080204" pitchFamily="34" charset="-128"/>
            </a:endParaRPr>
          </a:p>
          <a:p>
            <a:pPr marL="171450" indent="-171450"/>
            <a:endParaRPr lang="es-ES_tradnl" altLang="es-ES_tradnl">
              <a:ea typeface="ＭＳ Ｐゴシック" panose="020B0600070205080204" pitchFamily="34" charset="-128"/>
            </a:endParaRPr>
          </a:p>
        </p:txBody>
      </p:sp>
      <p:sp>
        <p:nvSpPr>
          <p:cNvPr id="102403" name="Marcador de número de diapositiva 3">
            <a:extLst>
              <a:ext uri="{FF2B5EF4-FFF2-40B4-BE49-F238E27FC236}">
                <a16:creationId xmlns:a16="http://schemas.microsoft.com/office/drawing/2014/main" id="{895863A4-71D7-A847-A26F-66D74ACAB5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CF306DD-718C-6A4F-B065-C2B727B3DA6D}" type="slidenum">
              <a:rPr lang="es-ES" altLang="es-ES_tradnl" smtClean="0">
                <a:latin typeface="Arial" panose="020B0604020202020204" pitchFamily="34" charset="0"/>
              </a:rPr>
              <a:pPr>
                <a:spcBef>
                  <a:spcPct val="0"/>
                </a:spcBef>
              </a:pPr>
              <a:t>40</a:t>
            </a:fld>
            <a:endParaRPr lang="es-ES" altLang="es-ES_tradnl">
              <a:latin typeface="Arial" panose="020B0604020202020204" pitchFamily="34" charset="0"/>
            </a:endParaRPr>
          </a:p>
        </p:txBody>
      </p:sp>
    </p:spTree>
    <p:extLst>
      <p:ext uri="{BB962C8B-B14F-4D97-AF65-F5344CB8AC3E}">
        <p14:creationId xmlns:p14="http://schemas.microsoft.com/office/powerpoint/2010/main" val="38097197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1 Marcador de imagen de diapositiva">
            <a:extLst>
              <a:ext uri="{FF2B5EF4-FFF2-40B4-BE49-F238E27FC236}">
                <a16:creationId xmlns:a16="http://schemas.microsoft.com/office/drawing/2014/main" id="{40406A16-4879-5441-9095-0A11E66AC6C3}"/>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2 Marcador de notas">
            <a:extLst>
              <a:ext uri="{FF2B5EF4-FFF2-40B4-BE49-F238E27FC236}">
                <a16:creationId xmlns:a16="http://schemas.microsoft.com/office/drawing/2014/main" id="{C8714643-B58B-8A49-AF1F-2EBB4FAB10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s-ES_tradnl">
              <a:ea typeface="ＭＳ Ｐゴシック" panose="020B0600070205080204" pitchFamily="34" charset="-128"/>
            </a:endParaRPr>
          </a:p>
        </p:txBody>
      </p:sp>
      <p:sp>
        <p:nvSpPr>
          <p:cNvPr id="104451" name="3 Marcador de número de diapositiva">
            <a:extLst>
              <a:ext uri="{FF2B5EF4-FFF2-40B4-BE49-F238E27FC236}">
                <a16:creationId xmlns:a16="http://schemas.microsoft.com/office/drawing/2014/main" id="{B0B59373-BF03-B441-9007-17C72519AA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CD7E1AE-3B43-F649-8476-CAEC68A22D55}" type="slidenum">
              <a:rPr lang="es-ES" altLang="es-ES_tradnl" smtClean="0">
                <a:latin typeface="Arial" panose="020B0604020202020204" pitchFamily="34" charset="0"/>
              </a:rPr>
              <a:pPr>
                <a:spcBef>
                  <a:spcPct val="0"/>
                </a:spcBef>
              </a:pPr>
              <a:t>41</a:t>
            </a:fld>
            <a:endParaRPr lang="es-ES" altLang="es-ES_tradnl">
              <a:latin typeface="Arial" panose="020B0604020202020204" pitchFamily="34" charset="0"/>
            </a:endParaRPr>
          </a:p>
        </p:txBody>
      </p:sp>
    </p:spTree>
    <p:extLst>
      <p:ext uri="{BB962C8B-B14F-4D97-AF65-F5344CB8AC3E}">
        <p14:creationId xmlns:p14="http://schemas.microsoft.com/office/powerpoint/2010/main" val="284299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1 Marcador de imagen de diapositiva">
            <a:extLst>
              <a:ext uri="{FF2B5EF4-FFF2-40B4-BE49-F238E27FC236}">
                <a16:creationId xmlns:a16="http://schemas.microsoft.com/office/drawing/2014/main" id="{6D0FF553-7121-B645-8DE4-33521FD51AE4}"/>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2 Marcador de notas">
            <a:extLst>
              <a:ext uri="{FF2B5EF4-FFF2-40B4-BE49-F238E27FC236}">
                <a16:creationId xmlns:a16="http://schemas.microsoft.com/office/drawing/2014/main" id="{EE09C10C-E3AC-554D-BDD7-1452ECC42F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_tradnl" dirty="0">
                <a:ea typeface="ＭＳ Ｐゴシック" panose="020B0600070205080204" pitchFamily="34" charset="-128"/>
              </a:rPr>
              <a:t>Tuvo su mayor uso a principios del siglo XX, cuando las víctimas de poliomielitis, aquejadas por parálisis diafragmática, no eran capaces de respirar y eran ubicadas en estas cámaras de acero para sobrevivir. </a:t>
            </a:r>
          </a:p>
          <a:p>
            <a:r>
              <a:rPr lang="es-ES" altLang="es-ES_tradnl" dirty="0">
                <a:ea typeface="ＭＳ Ｐゴシック" panose="020B0600070205080204" pitchFamily="34" charset="-128"/>
              </a:rPr>
              <a:t>El pulmón de acero fue usado por primera vez el 21 de octubre de 1928 en el </a:t>
            </a:r>
            <a:r>
              <a:rPr lang="es-ES" altLang="es-ES_tradnl" dirty="0" err="1">
                <a:ea typeface="ＭＳ Ｐゴシック" panose="020B0600070205080204" pitchFamily="34" charset="-128"/>
              </a:rPr>
              <a:t>Children's</a:t>
            </a:r>
            <a:r>
              <a:rPr lang="es-ES" altLang="es-ES_tradnl" dirty="0">
                <a:ea typeface="ＭＳ Ｐゴシック" panose="020B0600070205080204" pitchFamily="34" charset="-128"/>
              </a:rPr>
              <a:t> Hospital, Boston, Massachusetts, en una niña inconsciente con problemas respiratorios.</a:t>
            </a:r>
          </a:p>
        </p:txBody>
      </p:sp>
      <p:sp>
        <p:nvSpPr>
          <p:cNvPr id="44035" name="3 Marcador de número de diapositiva">
            <a:extLst>
              <a:ext uri="{FF2B5EF4-FFF2-40B4-BE49-F238E27FC236}">
                <a16:creationId xmlns:a16="http://schemas.microsoft.com/office/drawing/2014/main" id="{17D2B4EA-FD27-E640-80EE-1704FC677F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FB55F14-C219-4C4F-8F02-E75667D4DDCE}" type="slidenum">
              <a:rPr lang="es-ES" altLang="es-ES_tradnl" smtClean="0">
                <a:latin typeface="Arial" panose="020B0604020202020204" pitchFamily="34" charset="0"/>
              </a:rPr>
              <a:pPr>
                <a:spcBef>
                  <a:spcPct val="0"/>
                </a:spcBef>
              </a:pPr>
              <a:t>7</a:t>
            </a:fld>
            <a:endParaRPr lang="es-ES" altLang="es-ES_tradnl">
              <a:latin typeface="Arial" panose="020B0604020202020204" pitchFamily="34" charset="0"/>
            </a:endParaRPr>
          </a:p>
        </p:txBody>
      </p:sp>
    </p:spTree>
    <p:extLst>
      <p:ext uri="{BB962C8B-B14F-4D97-AF65-F5344CB8AC3E}">
        <p14:creationId xmlns:p14="http://schemas.microsoft.com/office/powerpoint/2010/main" val="2079927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FC62DB67-CD5C-854A-964B-7BFC7161FE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63205E9-52BB-844F-B43E-8FB73F7DEA69}" type="slidenum">
              <a:rPr lang="es-ES" altLang="es-ES_tradnl" smtClean="0">
                <a:latin typeface="Arial" panose="020B0604020202020204" pitchFamily="34" charset="0"/>
              </a:rPr>
              <a:pPr>
                <a:spcBef>
                  <a:spcPct val="0"/>
                </a:spcBef>
              </a:pPr>
              <a:t>44</a:t>
            </a:fld>
            <a:endParaRPr lang="es-ES" altLang="es-ES_tradnl">
              <a:latin typeface="Arial" panose="020B0604020202020204" pitchFamily="34" charset="0"/>
            </a:endParaRPr>
          </a:p>
        </p:txBody>
      </p:sp>
      <p:sp>
        <p:nvSpPr>
          <p:cNvPr id="108547" name="Text Box 1">
            <a:extLst>
              <a:ext uri="{FF2B5EF4-FFF2-40B4-BE49-F238E27FC236}">
                <a16:creationId xmlns:a16="http://schemas.microsoft.com/office/drawing/2014/main" id="{966B36AC-9842-544E-B23D-9E7DD0C57341}"/>
              </a:ext>
            </a:extLst>
          </p:cNvPr>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p:spPr>
      </p:sp>
      <p:sp>
        <p:nvSpPr>
          <p:cNvPr id="108548" name="Text Box 2">
            <a:extLst>
              <a:ext uri="{FF2B5EF4-FFF2-40B4-BE49-F238E27FC236}">
                <a16:creationId xmlns:a16="http://schemas.microsoft.com/office/drawing/2014/main" id="{913AB930-07AC-2941-A51A-5C37324F5B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altLang="es-ES_tradnl">
              <a:ea typeface="ＭＳ Ｐゴシック" panose="020B0600070205080204" pitchFamily="34" charset="-128"/>
            </a:endParaRPr>
          </a:p>
        </p:txBody>
      </p:sp>
    </p:spTree>
    <p:extLst>
      <p:ext uri="{BB962C8B-B14F-4D97-AF65-F5344CB8AC3E}">
        <p14:creationId xmlns:p14="http://schemas.microsoft.com/office/powerpoint/2010/main" val="25568053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1 Marcador de imagen de diapositiva">
            <a:extLst>
              <a:ext uri="{FF2B5EF4-FFF2-40B4-BE49-F238E27FC236}">
                <a16:creationId xmlns:a16="http://schemas.microsoft.com/office/drawing/2014/main" id="{CC499F6F-FB2F-684D-9F59-11E0EB2B266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4" name="2 Marcador de notas">
            <a:extLst>
              <a:ext uri="{FF2B5EF4-FFF2-40B4-BE49-F238E27FC236}">
                <a16:creationId xmlns:a16="http://schemas.microsoft.com/office/drawing/2014/main" id="{D3F7038A-4C86-B448-9C43-EFCD12D066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_tradnl">
                <a:ea typeface="ＭＳ Ｐゴシック" panose="020B0600070205080204" pitchFamily="34" charset="-128"/>
              </a:rPr>
              <a:t>Es más importante valorar la magnitud de la ayuda inspiratoria, desde la perspectiva de la coordinación enfermo-máquina, facilitando la adaptación del paciente mediante presiones bajas iniciales e incrementos posteriores según tolerancia. </a:t>
            </a:r>
          </a:p>
          <a:p>
            <a:endParaRPr lang="es-ES" altLang="es-ES_tradnl">
              <a:ea typeface="ＭＳ Ｐゴシック" panose="020B0600070205080204" pitchFamily="34" charset="-128"/>
            </a:endParaRPr>
          </a:p>
        </p:txBody>
      </p:sp>
      <p:sp>
        <p:nvSpPr>
          <p:cNvPr id="110595" name="3 Marcador de número de diapositiva">
            <a:extLst>
              <a:ext uri="{FF2B5EF4-FFF2-40B4-BE49-F238E27FC236}">
                <a16:creationId xmlns:a16="http://schemas.microsoft.com/office/drawing/2014/main" id="{B04ED373-F303-3444-900C-14342A7E80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8F05136-175D-AC4B-B94E-6CA6DC8C28A5}" type="slidenum">
              <a:rPr lang="es-ES" altLang="es-ES_tradnl" smtClean="0">
                <a:latin typeface="Arial" panose="020B0604020202020204" pitchFamily="34" charset="0"/>
              </a:rPr>
              <a:pPr>
                <a:spcBef>
                  <a:spcPct val="0"/>
                </a:spcBef>
              </a:pPr>
              <a:t>45</a:t>
            </a:fld>
            <a:endParaRPr lang="es-ES" altLang="es-ES_tradnl">
              <a:latin typeface="Arial" panose="020B0604020202020204" pitchFamily="34" charset="0"/>
            </a:endParaRPr>
          </a:p>
        </p:txBody>
      </p:sp>
    </p:spTree>
    <p:extLst>
      <p:ext uri="{BB962C8B-B14F-4D97-AF65-F5344CB8AC3E}">
        <p14:creationId xmlns:p14="http://schemas.microsoft.com/office/powerpoint/2010/main" val="16653283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Marcador de imagen de diapositiva 1">
            <a:extLst>
              <a:ext uri="{FF2B5EF4-FFF2-40B4-BE49-F238E27FC236}">
                <a16:creationId xmlns:a16="http://schemas.microsoft.com/office/drawing/2014/main" id="{85FFF5C8-80F8-0148-9FA5-2D42BD0C0C84}"/>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2" name="Marcador de notas 2">
            <a:extLst>
              <a:ext uri="{FF2B5EF4-FFF2-40B4-BE49-F238E27FC236}">
                <a16:creationId xmlns:a16="http://schemas.microsoft.com/office/drawing/2014/main" id="{B249E91C-2DDE-BE4B-8753-F8AD1BFFBE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_tradnl">
                <a:ea typeface="ＭＳ Ｐゴシック" panose="020B0600070205080204" pitchFamily="34" charset="-128"/>
              </a:rPr>
              <a:t>En el paciente con auto-PEPP existe un aumento de la presión intra-alveolar por atrapamiento aéreo. </a:t>
            </a:r>
            <a:endParaRPr lang="es-ES_tradnl" altLang="es-ES_tradnl">
              <a:ea typeface="ＭＳ Ｐゴシック" panose="020B0600070205080204" pitchFamily="34" charset="-128"/>
            </a:endParaRPr>
          </a:p>
          <a:p>
            <a:r>
              <a:rPr lang="es-ES" altLang="es-ES_tradnl">
                <a:ea typeface="ＭＳ Ｐゴシック" panose="020B0600070205080204" pitchFamily="34" charset="-128"/>
              </a:rPr>
              <a:t>Añadiendo PEEP externa en la vía aérea del paciente, disminuimos la diferencia entre la presión alveolar y la presión en vía aérea, disminuyendo el esfuerzo inspiratorio que el paciente tiene que realizar para iniciar su flujo inspiratorio (contrabalanceo/compensación de la PEEPi)</a:t>
            </a:r>
            <a:endParaRPr lang="es-ES_tradnl" altLang="es-ES_tradnl">
              <a:ea typeface="ＭＳ Ｐゴシック" panose="020B0600070205080204" pitchFamily="34" charset="-128"/>
            </a:endParaRPr>
          </a:p>
          <a:p>
            <a:endParaRPr lang="es-ES" altLang="es-ES_tradnl">
              <a:ea typeface="ＭＳ Ｐゴシック" panose="020B0600070205080204" pitchFamily="34" charset="-128"/>
            </a:endParaRPr>
          </a:p>
        </p:txBody>
      </p:sp>
      <p:sp>
        <p:nvSpPr>
          <p:cNvPr id="112643" name="Marcador de número de diapositiva 3">
            <a:extLst>
              <a:ext uri="{FF2B5EF4-FFF2-40B4-BE49-F238E27FC236}">
                <a16:creationId xmlns:a16="http://schemas.microsoft.com/office/drawing/2014/main" id="{C8F42808-EAD6-6D42-A5DA-2A489E84E2D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5DE6A08-9DA8-9143-A485-4D0DED038CB0}" type="slidenum">
              <a:rPr lang="es-ES" altLang="es-ES_tradnl" smtClean="0">
                <a:latin typeface="Arial" panose="020B0604020202020204" pitchFamily="34" charset="0"/>
              </a:rPr>
              <a:pPr>
                <a:spcBef>
                  <a:spcPct val="0"/>
                </a:spcBef>
              </a:pPr>
              <a:t>46</a:t>
            </a:fld>
            <a:endParaRPr lang="es-ES" altLang="es-ES_tradnl">
              <a:latin typeface="Arial" panose="020B0604020202020204" pitchFamily="34" charset="0"/>
            </a:endParaRPr>
          </a:p>
        </p:txBody>
      </p:sp>
    </p:spTree>
    <p:extLst>
      <p:ext uri="{BB962C8B-B14F-4D97-AF65-F5344CB8AC3E}">
        <p14:creationId xmlns:p14="http://schemas.microsoft.com/office/powerpoint/2010/main" val="69080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Marcador de imagen de diapositiva 1">
            <a:extLst>
              <a:ext uri="{FF2B5EF4-FFF2-40B4-BE49-F238E27FC236}">
                <a16:creationId xmlns:a16="http://schemas.microsoft.com/office/drawing/2014/main" id="{640ABB70-122A-374E-9BFF-BC180EF7DFE1}"/>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8" name="Marcador de notas 2">
            <a:extLst>
              <a:ext uri="{FF2B5EF4-FFF2-40B4-BE49-F238E27FC236}">
                <a16:creationId xmlns:a16="http://schemas.microsoft.com/office/drawing/2014/main" id="{F9063B47-DE96-1546-B517-AF8A0168B8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s-ES_tradnl" dirty="0">
              <a:ea typeface="ＭＳ Ｐゴシック" panose="020B0600070205080204" pitchFamily="34" charset="-128"/>
            </a:endParaRPr>
          </a:p>
        </p:txBody>
      </p:sp>
      <p:sp>
        <p:nvSpPr>
          <p:cNvPr id="116739" name="Marcador de número de diapositiva 3">
            <a:extLst>
              <a:ext uri="{FF2B5EF4-FFF2-40B4-BE49-F238E27FC236}">
                <a16:creationId xmlns:a16="http://schemas.microsoft.com/office/drawing/2014/main" id="{EE74292C-DBFD-DA4C-9188-9976921FC1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377788E-772F-9E46-BEDD-178CA2342221}" type="slidenum">
              <a:rPr lang="es-ES" altLang="es-ES_tradnl" smtClean="0">
                <a:latin typeface="Arial" panose="020B0604020202020204" pitchFamily="34" charset="0"/>
              </a:rPr>
              <a:pPr>
                <a:spcBef>
                  <a:spcPct val="0"/>
                </a:spcBef>
              </a:pPr>
              <a:t>49</a:t>
            </a:fld>
            <a:endParaRPr lang="es-ES" altLang="es-ES_tradnl">
              <a:latin typeface="Arial" panose="020B0604020202020204" pitchFamily="34" charset="0"/>
            </a:endParaRPr>
          </a:p>
        </p:txBody>
      </p:sp>
    </p:spTree>
    <p:extLst>
      <p:ext uri="{BB962C8B-B14F-4D97-AF65-F5344CB8AC3E}">
        <p14:creationId xmlns:p14="http://schemas.microsoft.com/office/powerpoint/2010/main" val="10112996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1 Marcador de imagen de diapositiva">
            <a:extLst>
              <a:ext uri="{FF2B5EF4-FFF2-40B4-BE49-F238E27FC236}">
                <a16:creationId xmlns:a16="http://schemas.microsoft.com/office/drawing/2014/main" id="{76F67051-59C0-A24F-8A80-D028A181DAA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6" name="2 Marcador de notas">
            <a:extLst>
              <a:ext uri="{FF2B5EF4-FFF2-40B4-BE49-F238E27FC236}">
                <a16:creationId xmlns:a16="http://schemas.microsoft.com/office/drawing/2014/main" id="{7E3FC3AA-CD18-CD43-9F54-A108CD0FB9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s-ES" altLang="es-ES_tradnl">
                <a:ea typeface="ＭＳ Ｐゴシック" panose="020B0600070205080204" pitchFamily="34" charset="-128"/>
              </a:rPr>
              <a:t>La unidad detecta de forma continua los patrones respiratorios del paciente y ajusta automáticamente los umbrales de sensibilidad, a fin de garantizar una sensibilidad óptima a medida que cambian los patrones respiratorios o las fugas del circuito.</a:t>
            </a:r>
          </a:p>
          <a:p>
            <a:pPr marL="171450" indent="-171450">
              <a:buFontTx/>
              <a:buChar char="•"/>
            </a:pPr>
            <a:r>
              <a:rPr lang="es-ES" altLang="es-ES_tradnl" b="1">
                <a:ea typeface="ＭＳ Ｐゴシック" panose="020B0600070205080204" pitchFamily="34" charset="-128"/>
              </a:rPr>
              <a:t>Los algoritmos que se utilizan para garantizar una sensibilidad óptima son varios</a:t>
            </a:r>
            <a:r>
              <a:rPr lang="es-ES" altLang="es-ES_tradnl">
                <a:ea typeface="ＭＳ Ｐゴシック" panose="020B0600070205080204" pitchFamily="34" charset="-128"/>
              </a:rPr>
              <a:t>: Activación por volumen, Señal de forma, Umbral espiratorio espontáneo (SET), Inversión del flujo, Tiempo IPAP máximo y Ciclo de control de volumen.</a:t>
            </a:r>
          </a:p>
          <a:p>
            <a:pPr marL="171450" indent="-171450">
              <a:buFontTx/>
              <a:buChar char="•"/>
            </a:pPr>
            <a:r>
              <a:rPr lang="es-ES" altLang="es-ES_tradnl" b="1">
                <a:ea typeface="ＭＳ Ｐゴシック" panose="020B0600070205080204" pitchFamily="34" charset="-128"/>
              </a:rPr>
              <a:t>En el algoritmo de señal de forma el sistema sensa la curva de flujo del paciente, y genera por software una curva de flujo 300 milisegundos después de la del paciente con una diferencia de flujo de 15 l/m (sombra). Ambas curvas interseccionan en 2 puntos, momento en el que el ventilador libera la IPAP y la EPAP respectivamente.</a:t>
            </a:r>
          </a:p>
          <a:p>
            <a:pPr marL="171450" indent="-171450">
              <a:buFontTx/>
              <a:buChar char="•"/>
            </a:pPr>
            <a:endParaRPr lang="es-ES" altLang="es-ES_tradnl">
              <a:ea typeface="ＭＳ Ｐゴシック" panose="020B0600070205080204" pitchFamily="34" charset="-128"/>
            </a:endParaRPr>
          </a:p>
        </p:txBody>
      </p:sp>
      <p:sp>
        <p:nvSpPr>
          <p:cNvPr id="118787" name="3 Marcador de número de diapositiva">
            <a:extLst>
              <a:ext uri="{FF2B5EF4-FFF2-40B4-BE49-F238E27FC236}">
                <a16:creationId xmlns:a16="http://schemas.microsoft.com/office/drawing/2014/main" id="{CB34B736-52CE-7D42-B3FD-C0AA253C53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6E2E5BC-2E2F-CE4D-9B7C-7AA7A6BC13F1}" type="slidenum">
              <a:rPr lang="es-ES" altLang="es-ES_tradnl" smtClean="0">
                <a:latin typeface="Arial" panose="020B0604020202020204" pitchFamily="34" charset="0"/>
              </a:rPr>
              <a:pPr>
                <a:spcBef>
                  <a:spcPct val="0"/>
                </a:spcBef>
              </a:pPr>
              <a:t>50</a:t>
            </a:fld>
            <a:endParaRPr lang="es-ES" altLang="es-ES_tradnl">
              <a:latin typeface="Arial" panose="020B0604020202020204" pitchFamily="34" charset="0"/>
            </a:endParaRPr>
          </a:p>
        </p:txBody>
      </p:sp>
    </p:spTree>
    <p:extLst>
      <p:ext uri="{BB962C8B-B14F-4D97-AF65-F5344CB8AC3E}">
        <p14:creationId xmlns:p14="http://schemas.microsoft.com/office/powerpoint/2010/main" val="36263449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1 Marcador de imagen de diapositiva">
            <a:extLst>
              <a:ext uri="{FF2B5EF4-FFF2-40B4-BE49-F238E27FC236}">
                <a16:creationId xmlns:a16="http://schemas.microsoft.com/office/drawing/2014/main" id="{0052667E-5648-5048-98F1-4A3433EA800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2" name="2 Marcador de notas">
            <a:extLst>
              <a:ext uri="{FF2B5EF4-FFF2-40B4-BE49-F238E27FC236}">
                <a16:creationId xmlns:a16="http://schemas.microsoft.com/office/drawing/2014/main" id="{4296F712-267F-574E-9529-40D3D4DFB8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ru-RU" altLang="es-ES_tradnl">
              <a:ea typeface="ＭＳ Ｐゴシック" panose="020B0600070205080204" pitchFamily="34" charset="-128"/>
            </a:endParaRPr>
          </a:p>
        </p:txBody>
      </p:sp>
      <p:sp>
        <p:nvSpPr>
          <p:cNvPr id="122883" name="3 Marcador de número de diapositiva">
            <a:extLst>
              <a:ext uri="{FF2B5EF4-FFF2-40B4-BE49-F238E27FC236}">
                <a16:creationId xmlns:a16="http://schemas.microsoft.com/office/drawing/2014/main" id="{CFBB3E4E-448E-6F43-A2D8-838E80A60D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1FC2DA7-6F74-BD46-9C32-926F6F1D474C}" type="slidenum">
              <a:rPr lang="es-ES" altLang="es-ES_tradnl" smtClean="0">
                <a:latin typeface="Arial" panose="020B0604020202020204" pitchFamily="34" charset="0"/>
              </a:rPr>
              <a:pPr>
                <a:spcBef>
                  <a:spcPct val="0"/>
                </a:spcBef>
              </a:pPr>
              <a:t>53</a:t>
            </a:fld>
            <a:endParaRPr lang="es-ES" altLang="es-ES_tradnl">
              <a:latin typeface="Arial" panose="020B0604020202020204" pitchFamily="34" charset="0"/>
            </a:endParaRPr>
          </a:p>
        </p:txBody>
      </p:sp>
    </p:spTree>
    <p:extLst>
      <p:ext uri="{BB962C8B-B14F-4D97-AF65-F5344CB8AC3E}">
        <p14:creationId xmlns:p14="http://schemas.microsoft.com/office/powerpoint/2010/main" val="25840671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1 Marcador de imagen de diapositiva">
            <a:extLst>
              <a:ext uri="{FF2B5EF4-FFF2-40B4-BE49-F238E27FC236}">
                <a16:creationId xmlns:a16="http://schemas.microsoft.com/office/drawing/2014/main" id="{B978AE2E-4815-EF43-8234-6072CD90993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2 Marcador de notas">
            <a:extLst>
              <a:ext uri="{FF2B5EF4-FFF2-40B4-BE49-F238E27FC236}">
                <a16:creationId xmlns:a16="http://schemas.microsoft.com/office/drawing/2014/main" id="{9CF56589-E571-0949-8630-FD94E79234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ru-RU" altLang="es-ES_tradnl">
              <a:ea typeface="ＭＳ Ｐゴシック" panose="020B0600070205080204" pitchFamily="34" charset="-128"/>
            </a:endParaRPr>
          </a:p>
        </p:txBody>
      </p:sp>
      <p:sp>
        <p:nvSpPr>
          <p:cNvPr id="124931" name="3 Marcador de número de diapositiva">
            <a:extLst>
              <a:ext uri="{FF2B5EF4-FFF2-40B4-BE49-F238E27FC236}">
                <a16:creationId xmlns:a16="http://schemas.microsoft.com/office/drawing/2014/main" id="{AB3476E9-5506-744E-8CBD-0776547981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D745B4F-E061-5644-BFDA-497A25848F06}" type="slidenum">
              <a:rPr lang="es-ES" altLang="es-ES_tradnl" smtClean="0">
                <a:latin typeface="Arial" panose="020B0604020202020204" pitchFamily="34" charset="0"/>
              </a:rPr>
              <a:pPr>
                <a:spcBef>
                  <a:spcPct val="0"/>
                </a:spcBef>
              </a:pPr>
              <a:t>54</a:t>
            </a:fld>
            <a:endParaRPr lang="es-ES" altLang="es-ES_tradnl">
              <a:latin typeface="Arial" panose="020B0604020202020204" pitchFamily="34" charset="0"/>
            </a:endParaRPr>
          </a:p>
        </p:txBody>
      </p:sp>
    </p:spTree>
    <p:extLst>
      <p:ext uri="{BB962C8B-B14F-4D97-AF65-F5344CB8AC3E}">
        <p14:creationId xmlns:p14="http://schemas.microsoft.com/office/powerpoint/2010/main" val="296634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1 Marcador de imagen de diapositiva">
            <a:extLst>
              <a:ext uri="{FF2B5EF4-FFF2-40B4-BE49-F238E27FC236}">
                <a16:creationId xmlns:a16="http://schemas.microsoft.com/office/drawing/2014/main" id="{B978AE2E-4815-EF43-8234-6072CD90993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2 Marcador de notas">
            <a:extLst>
              <a:ext uri="{FF2B5EF4-FFF2-40B4-BE49-F238E27FC236}">
                <a16:creationId xmlns:a16="http://schemas.microsoft.com/office/drawing/2014/main" id="{9CF56589-E571-0949-8630-FD94E79234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ru-RU" altLang="es-ES_tradnl">
              <a:ea typeface="ＭＳ Ｐゴシック" panose="020B0600070205080204" pitchFamily="34" charset="-128"/>
            </a:endParaRPr>
          </a:p>
        </p:txBody>
      </p:sp>
      <p:sp>
        <p:nvSpPr>
          <p:cNvPr id="124931" name="3 Marcador de número de diapositiva">
            <a:extLst>
              <a:ext uri="{FF2B5EF4-FFF2-40B4-BE49-F238E27FC236}">
                <a16:creationId xmlns:a16="http://schemas.microsoft.com/office/drawing/2014/main" id="{AB3476E9-5506-744E-8CBD-0776547981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D745B4F-E061-5644-BFDA-497A25848F06}" type="slidenum">
              <a:rPr lang="es-ES" altLang="es-ES_tradnl" smtClean="0">
                <a:latin typeface="Arial" panose="020B0604020202020204" pitchFamily="34" charset="0"/>
              </a:rPr>
              <a:pPr>
                <a:spcBef>
                  <a:spcPct val="0"/>
                </a:spcBef>
              </a:pPr>
              <a:t>55</a:t>
            </a:fld>
            <a:endParaRPr lang="es-ES" altLang="es-ES_tradnl">
              <a:latin typeface="Arial" panose="020B0604020202020204" pitchFamily="34" charset="0"/>
            </a:endParaRPr>
          </a:p>
        </p:txBody>
      </p:sp>
    </p:spTree>
    <p:extLst>
      <p:ext uri="{BB962C8B-B14F-4D97-AF65-F5344CB8AC3E}">
        <p14:creationId xmlns:p14="http://schemas.microsoft.com/office/powerpoint/2010/main" val="23907031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1 Marcador de imagen de diapositiva">
            <a:extLst>
              <a:ext uri="{FF2B5EF4-FFF2-40B4-BE49-F238E27FC236}">
                <a16:creationId xmlns:a16="http://schemas.microsoft.com/office/drawing/2014/main" id="{B978AE2E-4815-EF43-8234-6072CD90993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2 Marcador de notas">
            <a:extLst>
              <a:ext uri="{FF2B5EF4-FFF2-40B4-BE49-F238E27FC236}">
                <a16:creationId xmlns:a16="http://schemas.microsoft.com/office/drawing/2014/main" id="{9CF56589-E571-0949-8630-FD94E79234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ru-RU" altLang="es-ES_tradnl">
              <a:ea typeface="ＭＳ Ｐゴシック" panose="020B0600070205080204" pitchFamily="34" charset="-128"/>
            </a:endParaRPr>
          </a:p>
        </p:txBody>
      </p:sp>
      <p:sp>
        <p:nvSpPr>
          <p:cNvPr id="124931" name="3 Marcador de número de diapositiva">
            <a:extLst>
              <a:ext uri="{FF2B5EF4-FFF2-40B4-BE49-F238E27FC236}">
                <a16:creationId xmlns:a16="http://schemas.microsoft.com/office/drawing/2014/main" id="{AB3476E9-5506-744E-8CBD-0776547981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D745B4F-E061-5644-BFDA-497A25848F06}" type="slidenum">
              <a:rPr lang="es-ES" altLang="es-ES_tradnl" smtClean="0">
                <a:latin typeface="Arial" panose="020B0604020202020204" pitchFamily="34" charset="0"/>
              </a:rPr>
              <a:pPr>
                <a:spcBef>
                  <a:spcPct val="0"/>
                </a:spcBef>
              </a:pPr>
              <a:t>56</a:t>
            </a:fld>
            <a:endParaRPr lang="es-ES" altLang="es-ES_tradnl">
              <a:latin typeface="Arial" panose="020B0604020202020204" pitchFamily="34" charset="0"/>
            </a:endParaRPr>
          </a:p>
        </p:txBody>
      </p:sp>
    </p:spTree>
    <p:extLst>
      <p:ext uri="{BB962C8B-B14F-4D97-AF65-F5344CB8AC3E}">
        <p14:creationId xmlns:p14="http://schemas.microsoft.com/office/powerpoint/2010/main" val="1900325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1 Marcador de imagen de diapositiva">
            <a:extLst>
              <a:ext uri="{FF2B5EF4-FFF2-40B4-BE49-F238E27FC236}">
                <a16:creationId xmlns:a16="http://schemas.microsoft.com/office/drawing/2014/main" id="{4D47420C-3860-884E-AFF6-3614DAEEABCD}"/>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2 Marcador de notas">
            <a:extLst>
              <a:ext uri="{FF2B5EF4-FFF2-40B4-BE49-F238E27FC236}">
                <a16:creationId xmlns:a16="http://schemas.microsoft.com/office/drawing/2014/main" id="{3A689210-B53B-A544-8EE7-D7FA7BFB14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s-ES_tradnl">
              <a:ea typeface="ＭＳ Ｐゴシック" panose="020B0600070205080204" pitchFamily="34" charset="-128"/>
            </a:endParaRPr>
          </a:p>
        </p:txBody>
      </p:sp>
      <p:sp>
        <p:nvSpPr>
          <p:cNvPr id="46083" name="3 Marcador de número de diapositiva">
            <a:extLst>
              <a:ext uri="{FF2B5EF4-FFF2-40B4-BE49-F238E27FC236}">
                <a16:creationId xmlns:a16="http://schemas.microsoft.com/office/drawing/2014/main" id="{D12EDD56-A32B-874D-9324-DE36A00240C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766C5E9-5D79-874A-B902-B5B977FA4C89}" type="slidenum">
              <a:rPr lang="es-ES" altLang="es-ES_tradnl" smtClean="0">
                <a:latin typeface="Arial" panose="020B0604020202020204" pitchFamily="34" charset="0"/>
              </a:rPr>
              <a:pPr>
                <a:spcBef>
                  <a:spcPct val="0"/>
                </a:spcBef>
              </a:pPr>
              <a:t>8</a:t>
            </a:fld>
            <a:endParaRPr lang="es-ES" altLang="es-ES_tradnl">
              <a:latin typeface="Arial" panose="020B0604020202020204" pitchFamily="34" charset="0"/>
            </a:endParaRPr>
          </a:p>
        </p:txBody>
      </p:sp>
    </p:spTree>
    <p:extLst>
      <p:ext uri="{BB962C8B-B14F-4D97-AF65-F5344CB8AC3E}">
        <p14:creationId xmlns:p14="http://schemas.microsoft.com/office/powerpoint/2010/main" val="1097420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1 Marcador de imagen de diapositiva">
            <a:extLst>
              <a:ext uri="{FF2B5EF4-FFF2-40B4-BE49-F238E27FC236}">
                <a16:creationId xmlns:a16="http://schemas.microsoft.com/office/drawing/2014/main" id="{5B727B5D-051C-6641-93E1-6F99FF29C133}"/>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2 Marcador de notas">
            <a:extLst>
              <a:ext uri="{FF2B5EF4-FFF2-40B4-BE49-F238E27FC236}">
                <a16:creationId xmlns:a16="http://schemas.microsoft.com/office/drawing/2014/main" id="{D0C28DC2-0214-1241-B35C-1139C21C55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s-ES_tradnl">
              <a:ea typeface="ＭＳ Ｐゴシック" panose="020B0600070205080204" pitchFamily="34" charset="-128"/>
            </a:endParaRPr>
          </a:p>
        </p:txBody>
      </p:sp>
      <p:sp>
        <p:nvSpPr>
          <p:cNvPr id="49155" name="3 Marcador de número de diapositiva">
            <a:extLst>
              <a:ext uri="{FF2B5EF4-FFF2-40B4-BE49-F238E27FC236}">
                <a16:creationId xmlns:a16="http://schemas.microsoft.com/office/drawing/2014/main" id="{0B9BD601-FA92-8241-9742-610203358C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A004C71-14F6-1045-915A-C8677024C2D6}" type="slidenum">
              <a:rPr lang="es-ES" altLang="es-ES_tradnl" smtClean="0">
                <a:latin typeface="Arial" panose="020B0604020202020204" pitchFamily="34" charset="0"/>
              </a:rPr>
              <a:pPr>
                <a:spcBef>
                  <a:spcPct val="0"/>
                </a:spcBef>
              </a:pPr>
              <a:t>10</a:t>
            </a:fld>
            <a:endParaRPr lang="es-ES" altLang="es-ES_tradnl">
              <a:latin typeface="Arial" panose="020B0604020202020204" pitchFamily="34" charset="0"/>
            </a:endParaRPr>
          </a:p>
        </p:txBody>
      </p:sp>
    </p:spTree>
    <p:extLst>
      <p:ext uri="{BB962C8B-B14F-4D97-AF65-F5344CB8AC3E}">
        <p14:creationId xmlns:p14="http://schemas.microsoft.com/office/powerpoint/2010/main" val="1854960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Marcador de imagen de diapositiva 1">
            <a:extLst>
              <a:ext uri="{FF2B5EF4-FFF2-40B4-BE49-F238E27FC236}">
                <a16:creationId xmlns:a16="http://schemas.microsoft.com/office/drawing/2014/main" id="{9DA069B0-495E-6649-A5A6-AFE967A97AE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Marcador de notas 2">
            <a:extLst>
              <a:ext uri="{FF2B5EF4-FFF2-40B4-BE49-F238E27FC236}">
                <a16:creationId xmlns:a16="http://schemas.microsoft.com/office/drawing/2014/main" id="{6AC46D68-BD94-D24D-B6F6-0F2C9AA6C3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s-ES" altLang="es-ES_tradnl" sz="1100" dirty="0">
                <a:ea typeface="ＭＳ Ｐゴシック" panose="020B0600070205080204" pitchFamily="34" charset="-128"/>
              </a:rPr>
              <a:t>-  En el ciclo respiratorio con ventilación mecánica se distinguen dos </a:t>
            </a:r>
            <a:r>
              <a:rPr lang="es-ES" altLang="es-ES" sz="1100" dirty="0">
                <a:ea typeface="ＭＳ Ｐゴシック" panose="020B0600070205080204" pitchFamily="34" charset="-128"/>
              </a:rPr>
              <a:t>“</a:t>
            </a:r>
            <a:r>
              <a:rPr lang="es-ES" altLang="es-ES_tradnl" sz="1100" dirty="0">
                <a:ea typeface="ＭＳ Ｐゴシック" panose="020B0600070205080204" pitchFamily="34" charset="-128"/>
              </a:rPr>
              <a:t>variables de fase</a:t>
            </a:r>
            <a:r>
              <a:rPr lang="es-ES" altLang="es-ES" sz="1100" dirty="0">
                <a:ea typeface="ＭＳ Ｐゴシック" panose="020B0600070205080204" pitchFamily="34" charset="-128"/>
              </a:rPr>
              <a:t>”</a:t>
            </a:r>
            <a:r>
              <a:rPr lang="es-ES" altLang="es-ES_tradnl" sz="1100" dirty="0">
                <a:ea typeface="ＭＳ Ｐゴシック" panose="020B0600070205080204" pitchFamily="34" charset="-128"/>
              </a:rPr>
              <a:t> que serían:</a:t>
            </a:r>
          </a:p>
          <a:p>
            <a:pPr marL="628650" lvl="1" indent="-171450">
              <a:lnSpc>
                <a:spcPct val="90000"/>
              </a:lnSpc>
              <a:buFontTx/>
              <a:buChar char="•"/>
            </a:pPr>
            <a:r>
              <a:rPr lang="es-ES" altLang="es-ES_tradnl" sz="1100" b="1" dirty="0">
                <a:ea typeface="ＭＳ Ｐゴシック" panose="020B0600070205080204" pitchFamily="34" charset="-128"/>
              </a:rPr>
              <a:t>Variable de </a:t>
            </a:r>
            <a:r>
              <a:rPr lang="es-ES" altLang="es-ES_tradnl" sz="1100" b="1" dirty="0" err="1">
                <a:ea typeface="ＭＳ Ｐゴシック" panose="020B0600070205080204" pitchFamily="34" charset="-128"/>
              </a:rPr>
              <a:t>trigger</a:t>
            </a:r>
            <a:r>
              <a:rPr lang="es-ES" altLang="es-ES_tradnl" sz="1100" b="1" dirty="0">
                <a:ea typeface="ＭＳ Ｐゴシック" panose="020B0600070205080204" pitchFamily="34" charset="-128"/>
              </a:rPr>
              <a:t> o disparo: </a:t>
            </a:r>
            <a:r>
              <a:rPr lang="es-ES" altLang="es-ES_tradnl" sz="1100" dirty="0">
                <a:ea typeface="ＭＳ Ｐゴシック" panose="020B0600070205080204" pitchFamily="34" charset="-128"/>
              </a:rPr>
              <a:t>responsable de iniciar la inspiración. Este </a:t>
            </a:r>
            <a:r>
              <a:rPr lang="es-ES" altLang="es-ES_tradnl" sz="1100" dirty="0" err="1">
                <a:ea typeface="ＭＳ Ｐゴシック" panose="020B0600070205080204" pitchFamily="34" charset="-128"/>
              </a:rPr>
              <a:t>trigger</a:t>
            </a:r>
            <a:r>
              <a:rPr lang="es-ES" altLang="es-ES_tradnl" sz="1100" dirty="0">
                <a:ea typeface="ＭＳ Ｐゴシック" panose="020B0600070205080204" pitchFamily="34" charset="-128"/>
              </a:rPr>
              <a:t> puede ser de presión, flujo o tiempo.</a:t>
            </a:r>
          </a:p>
          <a:p>
            <a:pPr marL="628650" lvl="1" indent="-171450">
              <a:lnSpc>
                <a:spcPct val="90000"/>
              </a:lnSpc>
              <a:buFontTx/>
              <a:buChar char="•"/>
            </a:pPr>
            <a:r>
              <a:rPr lang="es-ES" altLang="es-ES_tradnl" sz="1100" b="1" dirty="0">
                <a:ea typeface="ＭＳ Ｐゴシック" panose="020B0600070205080204" pitchFamily="34" charset="-128"/>
              </a:rPr>
              <a:t>Variable de ciclado </a:t>
            </a:r>
            <a:r>
              <a:rPr lang="es-ES" altLang="es-ES_tradnl" sz="1100" dirty="0">
                <a:ea typeface="ＭＳ Ｐゴシック" panose="020B0600070205080204" pitchFamily="34" charset="-128"/>
              </a:rPr>
              <a:t>cuya función es finalizar la inspiración para dar lugar a la espiración. Puede ser de volumen, presión, flujo o tiempo.</a:t>
            </a:r>
          </a:p>
          <a:p>
            <a:pPr>
              <a:lnSpc>
                <a:spcPct val="90000"/>
              </a:lnSpc>
            </a:pPr>
            <a:r>
              <a:rPr lang="es-ES" altLang="es-ES_tradnl" sz="1100" b="1" dirty="0">
                <a:ea typeface="ＭＳ Ｐゴシック" panose="020B0600070205080204" pitchFamily="34" charset="-128"/>
              </a:rPr>
              <a:t>- Y una variable de control o limite inspiratorio </a:t>
            </a:r>
            <a:r>
              <a:rPr lang="es-ES" altLang="es-ES_tradnl" sz="1100" dirty="0">
                <a:ea typeface="ＭＳ Ｐゴシック" panose="020B0600070205080204" pitchFamily="34" charset="-128"/>
              </a:rPr>
              <a:t>es la modalidad de asistencia o como se limita la entrada del volumen corriente en el sistema respiratorio. Es la responsable de interrumpir la entrada de gas si se excede un valor prefijado de presión, volumen o flujo. Según la variable de control las inspiraciones serán controladas por presión (PC), volumen (VC) o duales (DC).</a:t>
            </a:r>
          </a:p>
          <a:p>
            <a:pPr>
              <a:lnSpc>
                <a:spcPct val="90000"/>
              </a:lnSpc>
            </a:pPr>
            <a:r>
              <a:rPr lang="es-ES" altLang="es-ES_tradnl" sz="1100" dirty="0">
                <a:ea typeface="ＭＳ Ｐゴシック" panose="020B0600070205080204" pitchFamily="34" charset="-128"/>
              </a:rPr>
              <a:t>-  Además durante la ventilación la VNI podemos encontrar 3 tipos de ventilaciones, lo que condiciona el grado de asistencia al paciente:</a:t>
            </a:r>
            <a:endParaRPr lang="es-ES" altLang="es-ES_tradnl" sz="1100" i="1" dirty="0">
              <a:ea typeface="ＭＳ Ｐゴシック" panose="020B0600070205080204" pitchFamily="34" charset="-128"/>
            </a:endParaRPr>
          </a:p>
          <a:p>
            <a:pPr>
              <a:lnSpc>
                <a:spcPct val="90000"/>
              </a:lnSpc>
              <a:buFontTx/>
              <a:buChar char="•"/>
            </a:pPr>
            <a:r>
              <a:rPr lang="es-ES" altLang="es-ES_tradnl" sz="1100" b="1" dirty="0">
                <a:ea typeface="ＭＳ Ｐゴシック" panose="020B0600070205080204" pitchFamily="34" charset="-128"/>
              </a:rPr>
              <a:t>Ventilaciones obligadas</a:t>
            </a:r>
            <a:r>
              <a:rPr lang="es-ES" altLang="es-ES_tradnl" sz="1100" dirty="0">
                <a:ea typeface="ＭＳ Ｐゴシック" panose="020B0600070205080204" pitchFamily="34" charset="-128"/>
              </a:rPr>
              <a:t>: las inicia y termina el ventilador. El tiempo inspiratorio (Ti) está prefijado en el ventilador y es igual para todos los ciclos. La FR es fija y depende del ventilador</a:t>
            </a:r>
            <a:endParaRPr lang="es-ES" altLang="es-ES_tradnl" sz="1100" i="1" dirty="0">
              <a:ea typeface="ＭＳ Ｐゴシック" panose="020B0600070205080204" pitchFamily="34" charset="-128"/>
            </a:endParaRPr>
          </a:p>
          <a:p>
            <a:pPr>
              <a:lnSpc>
                <a:spcPct val="90000"/>
              </a:lnSpc>
              <a:buFontTx/>
              <a:buChar char="•"/>
            </a:pPr>
            <a:r>
              <a:rPr lang="es-ES" altLang="es-ES_tradnl" sz="1100" b="1" dirty="0">
                <a:ea typeface="ＭＳ Ｐゴシック" panose="020B0600070205080204" pitchFamily="34" charset="-128"/>
              </a:rPr>
              <a:t>Ventilaciones asistidas</a:t>
            </a:r>
            <a:r>
              <a:rPr lang="es-ES" altLang="es-ES_tradnl" sz="1100" dirty="0">
                <a:ea typeface="ＭＳ Ｐゴシック" panose="020B0600070205080204" pitchFamily="34" charset="-128"/>
              </a:rPr>
              <a:t>: las inicia el paciente y las termina el ventilador. El Ti está prefijado en el ventilador y es igual para todos los ciclos. La FR es variable entre ellas porque depende del paciente.</a:t>
            </a:r>
          </a:p>
          <a:p>
            <a:pPr>
              <a:lnSpc>
                <a:spcPct val="90000"/>
              </a:lnSpc>
              <a:buFontTx/>
              <a:buChar char="•"/>
            </a:pPr>
            <a:r>
              <a:rPr lang="es-ES" altLang="es-ES_tradnl" sz="1100" b="1" dirty="0">
                <a:ea typeface="ＭＳ Ｐゴシック" panose="020B0600070205080204" pitchFamily="34" charset="-128"/>
              </a:rPr>
              <a:t>Ventilaciones espontáneas</a:t>
            </a:r>
            <a:r>
              <a:rPr lang="es-ES" altLang="es-ES_tradnl" sz="1100" dirty="0">
                <a:ea typeface="ＭＳ Ｐゴシック" panose="020B0600070205080204" pitchFamily="34" charset="-128"/>
              </a:rPr>
              <a:t>: las inicia y termina el paciente. El Ti depende del paciente, por lo que puede variar de ciclo a ciclo. La FR es variable entre ellas</a:t>
            </a:r>
          </a:p>
        </p:txBody>
      </p:sp>
      <p:sp>
        <p:nvSpPr>
          <p:cNvPr id="51203" name="Marcador de número de diapositiva 3">
            <a:extLst>
              <a:ext uri="{FF2B5EF4-FFF2-40B4-BE49-F238E27FC236}">
                <a16:creationId xmlns:a16="http://schemas.microsoft.com/office/drawing/2014/main" id="{7E12C61A-5660-8A42-957E-22B7D47AE6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6F0E1E1-CF55-5C46-AED2-B6C19B26A41F}" type="slidenum">
              <a:rPr lang="es-ES" altLang="es-ES_tradnl" smtClean="0">
                <a:latin typeface="Arial" panose="020B0604020202020204" pitchFamily="34" charset="0"/>
              </a:rPr>
              <a:pPr>
                <a:spcBef>
                  <a:spcPct val="0"/>
                </a:spcBef>
              </a:pPr>
              <a:t>11</a:t>
            </a:fld>
            <a:endParaRPr lang="es-ES" altLang="es-ES_tradnl">
              <a:latin typeface="Arial" panose="020B0604020202020204" pitchFamily="34" charset="0"/>
            </a:endParaRPr>
          </a:p>
        </p:txBody>
      </p:sp>
    </p:spTree>
    <p:extLst>
      <p:ext uri="{BB962C8B-B14F-4D97-AF65-F5344CB8AC3E}">
        <p14:creationId xmlns:p14="http://schemas.microsoft.com/office/powerpoint/2010/main" val="4159124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1 Marcador de imagen de diapositiva">
            <a:extLst>
              <a:ext uri="{FF2B5EF4-FFF2-40B4-BE49-F238E27FC236}">
                <a16:creationId xmlns:a16="http://schemas.microsoft.com/office/drawing/2014/main" id="{01371F5F-D194-C841-AB2C-1111DC6157B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2 Marcador de notas">
            <a:extLst>
              <a:ext uri="{FF2B5EF4-FFF2-40B4-BE49-F238E27FC236}">
                <a16:creationId xmlns:a16="http://schemas.microsoft.com/office/drawing/2014/main" id="{2245FC2F-313C-474C-AA9C-872ED2079C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s-ES" altLang="es-ES_tradnl">
                <a:ea typeface="ＭＳ Ｐゴシック" panose="020B0600070205080204" pitchFamily="34" charset="-128"/>
              </a:rPr>
              <a:t>Existen tres posibilidades de secuencia respiratoria: Ventilación mandataria continua (CMV), ventilación mandatoria intermitente (IMV) y ventilación espontánea continua (CSV).</a:t>
            </a:r>
          </a:p>
          <a:p>
            <a:pPr marL="171450" indent="-171450">
              <a:buFontTx/>
              <a:buChar char="-"/>
            </a:pPr>
            <a:r>
              <a:rPr lang="es-ES" altLang="es-ES_tradnl">
                <a:ea typeface="ＭＳ Ｐゴシック" panose="020B0600070205080204" pitchFamily="34" charset="-128"/>
              </a:rPr>
              <a:t>En CMV todas las respiraciones son mandatorias. Todos los esfuerzos inspiratorios tras una respiración mandatoria generan otra inspiración mandatoria.</a:t>
            </a:r>
          </a:p>
          <a:p>
            <a:pPr marL="171450" indent="-171450">
              <a:buFontTx/>
              <a:buChar char="-"/>
            </a:pPr>
            <a:r>
              <a:rPr lang="es-ES" altLang="es-ES_tradnl">
                <a:ea typeface="ＭＳ Ｐゴシック" panose="020B0600070205080204" pitchFamily="34" charset="-128"/>
              </a:rPr>
              <a:t>En IMV estan permitidas las respiraciones espontáneas entre las respiraciones mandatorias.</a:t>
            </a:r>
          </a:p>
          <a:p>
            <a:pPr marL="171450" indent="-171450">
              <a:buFontTx/>
              <a:buChar char="-"/>
            </a:pPr>
            <a:r>
              <a:rPr lang="es-ES" altLang="es-ES_tradnl">
                <a:ea typeface="ＭＳ Ｐゴシック" panose="020B0600070205080204" pitchFamily="34" charset="-128"/>
              </a:rPr>
              <a:t>Por tanto todos los modos de ventilación pueden ser identificados por una de las </a:t>
            </a:r>
            <a:r>
              <a:rPr lang="es-ES" altLang="es-ES_tradnl" b="1">
                <a:ea typeface="ＭＳ Ｐゴシック" panose="020B0600070205080204" pitchFamily="34" charset="-128"/>
              </a:rPr>
              <a:t>ocho</a:t>
            </a:r>
            <a:r>
              <a:rPr lang="es-ES" altLang="es-ES_tradnl">
                <a:ea typeface="ＭＳ Ｐゴシック" panose="020B0600070205080204" pitchFamily="34" charset="-128"/>
              </a:rPr>
              <a:t> posibilidades de patrón respiratorio (Tabla 1) y terminado de definir por el tipo de control y el algoritmo operacional.</a:t>
            </a:r>
          </a:p>
          <a:p>
            <a:pPr marL="171450" indent="-171450">
              <a:buFontTx/>
              <a:buChar char="-"/>
            </a:pPr>
            <a:r>
              <a:rPr lang="es-ES" altLang="es-ES_tradnl">
                <a:ea typeface="ＭＳ Ｐゴシック" panose="020B0600070205080204" pitchFamily="34" charset="-128"/>
              </a:rPr>
              <a:t>El modo BIPAP con I MAYUSCULA de Dragüer es un modo controlado por presión pero que permite entre 2 niveles de presión realizar respiraciones ESPONTANEAS.</a:t>
            </a:r>
          </a:p>
          <a:p>
            <a:pPr marL="171450" indent="-171450">
              <a:buFontTx/>
              <a:buChar char="-"/>
            </a:pPr>
            <a:endParaRPr lang="es-ES" altLang="es-ES_tradnl">
              <a:ea typeface="ＭＳ Ｐゴシック" panose="020B0600070205080204" pitchFamily="34" charset="-128"/>
            </a:endParaRPr>
          </a:p>
        </p:txBody>
      </p:sp>
      <p:sp>
        <p:nvSpPr>
          <p:cNvPr id="53251" name="3 Marcador de número de diapositiva">
            <a:extLst>
              <a:ext uri="{FF2B5EF4-FFF2-40B4-BE49-F238E27FC236}">
                <a16:creationId xmlns:a16="http://schemas.microsoft.com/office/drawing/2014/main" id="{6D5DA9D4-30B4-3948-8990-1EAA7E700C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2FB6051-324D-794E-BC86-72C3B27B3BE7}" type="slidenum">
              <a:rPr lang="es-ES" altLang="es-ES_tradnl" smtClean="0">
                <a:latin typeface="Arial" panose="020B0604020202020204" pitchFamily="34" charset="0"/>
              </a:rPr>
              <a:pPr>
                <a:spcBef>
                  <a:spcPct val="0"/>
                </a:spcBef>
              </a:pPr>
              <a:t>12</a:t>
            </a:fld>
            <a:endParaRPr lang="es-ES" altLang="es-ES_tradnl">
              <a:latin typeface="Arial" panose="020B0604020202020204" pitchFamily="34" charset="0"/>
            </a:endParaRPr>
          </a:p>
        </p:txBody>
      </p:sp>
    </p:spTree>
    <p:extLst>
      <p:ext uri="{BB962C8B-B14F-4D97-AF65-F5344CB8AC3E}">
        <p14:creationId xmlns:p14="http://schemas.microsoft.com/office/powerpoint/2010/main" val="1027920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1 Marcador de imagen de diapositiva">
            <a:extLst>
              <a:ext uri="{FF2B5EF4-FFF2-40B4-BE49-F238E27FC236}">
                <a16:creationId xmlns:a16="http://schemas.microsoft.com/office/drawing/2014/main" id="{D1D3D799-8ABD-2B4E-A58D-50B9D0F2ADA2}"/>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2 Marcador de notas">
            <a:extLst>
              <a:ext uri="{FF2B5EF4-FFF2-40B4-BE49-F238E27FC236}">
                <a16:creationId xmlns:a16="http://schemas.microsoft.com/office/drawing/2014/main" id="{224E8ACE-A8AC-D84C-8EDF-7A2AC77788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endParaRPr lang="ru-RU" altLang="es-ES_tradnl">
              <a:ea typeface="ＭＳ Ｐゴシック" panose="020B0600070205080204" pitchFamily="34" charset="-128"/>
            </a:endParaRPr>
          </a:p>
        </p:txBody>
      </p:sp>
      <p:sp>
        <p:nvSpPr>
          <p:cNvPr id="55299" name="3 Marcador de número de diapositiva">
            <a:extLst>
              <a:ext uri="{FF2B5EF4-FFF2-40B4-BE49-F238E27FC236}">
                <a16:creationId xmlns:a16="http://schemas.microsoft.com/office/drawing/2014/main" id="{3FC95BDB-B0CA-1B48-B0FC-53375C9964C3}"/>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58D50A5B-8F2E-C248-93C6-C32F3BCCDA6F}" type="slidenum">
              <a:rPr lang="es-ES" altLang="es-ES_tradnl">
                <a:latin typeface="Arial" panose="020B0604020202020204" pitchFamily="34" charset="0"/>
              </a:rPr>
              <a:pPr algn="r" eaLnBrk="1" hangingPunct="1">
                <a:spcBef>
                  <a:spcPct val="0"/>
                </a:spcBef>
              </a:pPr>
              <a:t>13</a:t>
            </a:fld>
            <a:endParaRPr lang="es-ES" altLang="es-ES_tradnl">
              <a:latin typeface="Arial" panose="020B0604020202020204" pitchFamily="34" charset="0"/>
            </a:endParaRPr>
          </a:p>
        </p:txBody>
      </p:sp>
    </p:spTree>
    <p:extLst>
      <p:ext uri="{BB962C8B-B14F-4D97-AF65-F5344CB8AC3E}">
        <p14:creationId xmlns:p14="http://schemas.microsoft.com/office/powerpoint/2010/main" val="96524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1 Marcador de imagen de diapositiva">
            <a:extLst>
              <a:ext uri="{FF2B5EF4-FFF2-40B4-BE49-F238E27FC236}">
                <a16:creationId xmlns:a16="http://schemas.microsoft.com/office/drawing/2014/main" id="{C3607194-E7D8-EA48-B27C-7E03268E6F2D}"/>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2 Marcador de notas">
            <a:extLst>
              <a:ext uri="{FF2B5EF4-FFF2-40B4-BE49-F238E27FC236}">
                <a16:creationId xmlns:a16="http://schemas.microsoft.com/office/drawing/2014/main" id="{855A9E79-4714-F24F-AAE6-4E49F9B2692A}"/>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a:bodyPr>
          <a:lstStyle/>
          <a:p>
            <a:pPr>
              <a:buFont typeface="Arial" panose="020B0604020202020204" pitchFamily="34" charset="0"/>
              <a:buNone/>
              <a:defRPr/>
            </a:pPr>
            <a:r>
              <a:rPr lang="es-ES" altLang="es-ES_tradnl" i="1" dirty="0" err="1">
                <a:ea typeface="ＭＳ Ｐゴシック" panose="020B0600070205080204" pitchFamily="34" charset="-128"/>
              </a:rPr>
              <a:t>Rabec</a:t>
            </a:r>
            <a:r>
              <a:rPr lang="es-ES" altLang="es-ES_tradnl" i="1" dirty="0">
                <a:ea typeface="ＭＳ Ｐゴシック" panose="020B0600070205080204" pitchFamily="34" charset="-128"/>
              </a:rPr>
              <a:t> C. et al. </a:t>
            </a:r>
            <a:r>
              <a:rPr lang="es-ES" i="1" dirty="0" err="1"/>
              <a:t>Thorax</a:t>
            </a:r>
            <a:r>
              <a:rPr lang="es-ES" i="1" dirty="0"/>
              <a:t> 2011;66:170-178</a:t>
            </a:r>
          </a:p>
          <a:p>
            <a:pPr>
              <a:buFont typeface="Arial" panose="020B0604020202020204" pitchFamily="34" charset="0"/>
              <a:buNone/>
              <a:defRPr/>
            </a:pPr>
            <a:endParaRPr lang="es-ES" altLang="es-ES_tradnl" dirty="0">
              <a:ea typeface="ＭＳ Ｐゴシック" panose="020B0600070205080204" pitchFamily="34" charset="-128"/>
            </a:endParaRPr>
          </a:p>
          <a:p>
            <a:pPr>
              <a:buFont typeface="Arial" panose="020B0604020202020204" pitchFamily="34" charset="0"/>
              <a:buNone/>
              <a:defRPr/>
            </a:pPr>
            <a:r>
              <a:rPr lang="es-ES" altLang="es-ES_tradnl" dirty="0">
                <a:ea typeface="ＭＳ Ｐゴシック" panose="020B0600070205080204" pitchFamily="34" charset="-128"/>
              </a:rPr>
              <a:t>VCV:</a:t>
            </a:r>
          </a:p>
          <a:p>
            <a:pPr marL="171450" indent="-171450">
              <a:buFont typeface="Arial" panose="020B0604020202020204" pitchFamily="34" charset="0"/>
              <a:buChar char="•"/>
              <a:defRPr/>
            </a:pPr>
            <a:r>
              <a:rPr lang="es-ES" altLang="es-ES_tradnl" dirty="0">
                <a:ea typeface="ＭＳ Ｐゴシック" panose="020B0600070205080204" pitchFamily="34" charset="-128"/>
              </a:rPr>
              <a:t>Entrega de flujo para generar un volumen predeterminado en el ventilador independientemente de la </a:t>
            </a:r>
            <a:r>
              <a:rPr lang="es-ES" altLang="es-ES_tradnl" dirty="0" err="1">
                <a:ea typeface="ＭＳ Ｐゴシック" panose="020B0600070205080204" pitchFamily="34" charset="-128"/>
              </a:rPr>
              <a:t>compliance</a:t>
            </a:r>
            <a:r>
              <a:rPr lang="es-ES" altLang="es-ES_tradnl" dirty="0">
                <a:ea typeface="ＭＳ Ｐゴシック" panose="020B0600070205080204" pitchFamily="34" charset="-128"/>
              </a:rPr>
              <a:t> y resistencia del pulmón (MP: mecánica pulmonar).</a:t>
            </a:r>
          </a:p>
          <a:p>
            <a:pPr marL="171450" indent="-171450">
              <a:buFont typeface="Arial" panose="020B0604020202020204" pitchFamily="34" charset="0"/>
              <a:buChar char="•"/>
              <a:defRPr/>
            </a:pPr>
            <a:r>
              <a:rPr lang="es-ES" altLang="es-ES_tradnl" dirty="0">
                <a:ea typeface="ＭＳ Ｐゴシック" panose="020B0600070205080204" pitchFamily="34" charset="-128"/>
              </a:rPr>
              <a:t>La desventaja es que no se va a adaptar a los cambios en la MP por lo que son peor tolerados por los incrementos súbitos de presión. </a:t>
            </a:r>
          </a:p>
          <a:p>
            <a:pPr marL="171450" indent="-171450">
              <a:buFont typeface="Arial" panose="020B0604020202020204" pitchFamily="34" charset="0"/>
              <a:buChar char="•"/>
              <a:defRPr/>
            </a:pPr>
            <a:r>
              <a:rPr lang="es-ES" altLang="es-ES_tradnl" dirty="0">
                <a:ea typeface="ＭＳ Ｐゴシック" panose="020B0600070205080204" pitchFamily="34" charset="-128"/>
              </a:rPr>
              <a:t>Compensan peor las fugas</a:t>
            </a:r>
          </a:p>
          <a:p>
            <a:pPr marL="171450" indent="-171450">
              <a:buFont typeface="Arial" panose="020B0604020202020204" pitchFamily="34" charset="0"/>
              <a:buChar char="•"/>
              <a:defRPr/>
            </a:pPr>
            <a:endParaRPr lang="es-ES" altLang="es-ES_tradnl" dirty="0">
              <a:ea typeface="ＭＳ Ｐゴシック" panose="020B0600070205080204" pitchFamily="34" charset="-128"/>
            </a:endParaRPr>
          </a:p>
          <a:p>
            <a:pPr>
              <a:defRPr/>
            </a:pPr>
            <a:r>
              <a:rPr lang="es-ES" altLang="es-ES_tradnl" dirty="0">
                <a:ea typeface="ＭＳ Ｐゴシック" panose="020B0600070205080204" pitchFamily="34" charset="-128"/>
              </a:rPr>
              <a:t>PCV:</a:t>
            </a:r>
          </a:p>
          <a:p>
            <a:pPr marL="171450" indent="-171450">
              <a:buFont typeface="Arial" panose="020B0604020202020204" pitchFamily="34" charset="0"/>
              <a:buChar char="•"/>
              <a:defRPr/>
            </a:pPr>
            <a:r>
              <a:rPr lang="es-ES" altLang="es-ES_tradnl" dirty="0">
                <a:ea typeface="ＭＳ Ｐゴシック" panose="020B0600070205080204" pitchFamily="34" charset="-128"/>
              </a:rPr>
              <a:t>Entrega de flujo para generar una presión positiva predeterminada y constante en la vía aérea durante un tiempo dado. Al no haber incrementos súbitos de presión, son mejor tolerados.</a:t>
            </a:r>
          </a:p>
          <a:p>
            <a:pPr marL="171450" indent="-171450">
              <a:buFont typeface="Arial" panose="020B0604020202020204" pitchFamily="34" charset="0"/>
              <a:buChar char="•"/>
              <a:defRPr/>
            </a:pPr>
            <a:r>
              <a:rPr lang="es-ES" altLang="es-ES_tradnl" dirty="0">
                <a:ea typeface="ＭＳ Ｐゴシック" panose="020B0600070205080204" pitchFamily="34" charset="-128"/>
              </a:rPr>
              <a:t>El flujo se adapta para mantener una onda cuadrada de presión de forma que es rápido al comienzo de la inspiración cuando el gradiente de </a:t>
            </a:r>
            <a:r>
              <a:rPr lang="es-ES" altLang="es-ES_tradnl" dirty="0" err="1">
                <a:ea typeface="ＭＳ Ｐゴシック" panose="020B0600070205080204" pitchFamily="34" charset="-128"/>
              </a:rPr>
              <a:t>presion</a:t>
            </a:r>
            <a:r>
              <a:rPr lang="es-ES" altLang="es-ES_tradnl" dirty="0">
                <a:ea typeface="ＭＳ Ｐゴシック" panose="020B0600070205080204" pitchFamily="34" charset="-128"/>
              </a:rPr>
              <a:t> entre ventilador y paciente es grande. A medida que este gradiente disminuye el flujo desacelera hasta que la presión es cero, entonces flujo cesa.</a:t>
            </a:r>
          </a:p>
          <a:p>
            <a:pPr marL="171450" indent="-171450">
              <a:buFont typeface="Arial" panose="020B0604020202020204" pitchFamily="34" charset="0"/>
              <a:buChar char="•"/>
              <a:defRPr/>
            </a:pPr>
            <a:r>
              <a:rPr lang="es-ES" altLang="es-ES_tradnl" dirty="0">
                <a:ea typeface="ＭＳ Ｐゴシック" panose="020B0600070205080204" pitchFamily="34" charset="-128"/>
              </a:rPr>
              <a:t>Por tanto el volumen entregado no es fijo sino que depende de:</a:t>
            </a:r>
          </a:p>
          <a:p>
            <a:pPr marL="628650" lvl="1" indent="-171450">
              <a:buFont typeface="Arial" panose="020B0604020202020204" pitchFamily="34" charset="0"/>
              <a:buChar char="•"/>
              <a:defRPr/>
            </a:pPr>
            <a:r>
              <a:rPr lang="es-ES" altLang="es-ES_tradnl" dirty="0">
                <a:ea typeface="ＭＳ Ｐゴシック" panose="020B0600070205080204" pitchFamily="34" charset="-128"/>
              </a:rPr>
              <a:t>La presión de soporte seleccionada</a:t>
            </a:r>
          </a:p>
          <a:p>
            <a:pPr marL="628650" lvl="1" indent="-171450">
              <a:buFont typeface="Arial" panose="020B0604020202020204" pitchFamily="34" charset="0"/>
              <a:buChar char="•"/>
              <a:defRPr/>
            </a:pPr>
            <a:r>
              <a:rPr lang="es-ES" altLang="es-ES_tradnl" dirty="0">
                <a:ea typeface="ＭＳ Ｐゴシック" panose="020B0600070205080204" pitchFamily="34" charset="-128"/>
              </a:rPr>
              <a:t>La MP del paciente</a:t>
            </a:r>
          </a:p>
          <a:p>
            <a:pPr marL="628650" lvl="1" indent="-171450">
              <a:buFont typeface="Arial" panose="020B0604020202020204" pitchFamily="34" charset="0"/>
              <a:buChar char="•"/>
              <a:defRPr/>
            </a:pPr>
            <a:r>
              <a:rPr lang="es-ES" altLang="es-ES_tradnl" dirty="0">
                <a:ea typeface="ＭＳ Ｐゴシック" panose="020B0600070205080204" pitchFamily="34" charset="-128"/>
              </a:rPr>
              <a:t>El tiempo y flujo inspiratorio del paciente (”esfuerzo inspiratorio”)</a:t>
            </a:r>
          </a:p>
          <a:p>
            <a:pPr marL="171450" indent="-171450">
              <a:buFont typeface="Arial" panose="020B0604020202020204" pitchFamily="34" charset="0"/>
              <a:buChar char="•"/>
              <a:defRPr/>
            </a:pPr>
            <a:r>
              <a:rPr lang="es-ES" altLang="es-ES_tradnl" dirty="0">
                <a:ea typeface="ＭＳ Ｐゴシック" panose="020B0600070205080204" pitchFamily="34" charset="-128"/>
              </a:rPr>
              <a:t>Compensan bien las fuga</a:t>
            </a:r>
          </a:p>
          <a:p>
            <a:pPr>
              <a:defRPr/>
            </a:pPr>
            <a:r>
              <a:rPr lang="es-ES" altLang="es-ES_tradnl" dirty="0">
                <a:ea typeface="ＭＳ Ｐゴシック" panose="020B0600070205080204" pitchFamily="34" charset="-128"/>
              </a:rPr>
              <a:t> </a:t>
            </a:r>
          </a:p>
        </p:txBody>
      </p:sp>
      <p:sp>
        <p:nvSpPr>
          <p:cNvPr id="57347" name="3 Marcador de número de diapositiva">
            <a:extLst>
              <a:ext uri="{FF2B5EF4-FFF2-40B4-BE49-F238E27FC236}">
                <a16:creationId xmlns:a16="http://schemas.microsoft.com/office/drawing/2014/main" id="{AE9BF8C4-7F9D-6F4D-A476-211C518C01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43333C5-8BFF-BA41-93CC-807B1E8653DD}" type="slidenum">
              <a:rPr lang="es-ES" altLang="es-ES_tradnl" smtClean="0">
                <a:latin typeface="Arial" panose="020B0604020202020204" pitchFamily="34" charset="0"/>
              </a:rPr>
              <a:pPr>
                <a:spcBef>
                  <a:spcPct val="0"/>
                </a:spcBef>
              </a:pPr>
              <a:t>14</a:t>
            </a:fld>
            <a:endParaRPr lang="es-ES" altLang="es-ES_tradnl">
              <a:latin typeface="Arial" panose="020B0604020202020204" pitchFamily="34" charset="0"/>
            </a:endParaRPr>
          </a:p>
        </p:txBody>
      </p:sp>
    </p:spTree>
    <p:extLst>
      <p:ext uri="{BB962C8B-B14F-4D97-AF65-F5344CB8AC3E}">
        <p14:creationId xmlns:p14="http://schemas.microsoft.com/office/powerpoint/2010/main" val="6186744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4" name="Picture 5" descr="Logotipo gtvmni">
            <a:extLst>
              <a:ext uri="{FF2B5EF4-FFF2-40B4-BE49-F238E27FC236}">
                <a16:creationId xmlns:a16="http://schemas.microsoft.com/office/drawing/2014/main" id="{6006BF60-A511-7540-A593-5A3D0051671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9063" y="84138"/>
            <a:ext cx="587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3">
            <a:extLst>
              <a:ext uri="{FF2B5EF4-FFF2-40B4-BE49-F238E27FC236}">
                <a16:creationId xmlns:a16="http://schemas.microsoft.com/office/drawing/2014/main" id="{245DA00E-87D0-0940-9CD6-B3B5C15894E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56025" y="188913"/>
            <a:ext cx="467995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11">
            <a:extLst>
              <a:ext uri="{FF2B5EF4-FFF2-40B4-BE49-F238E27FC236}">
                <a16:creationId xmlns:a16="http://schemas.microsoft.com/office/drawing/2014/main" id="{8B5EC8B9-22F6-4E4A-9B27-45A38F433224}"/>
              </a:ext>
            </a:extLst>
          </p:cNvPr>
          <p:cNvSpPr>
            <a:spLocks noChangeShapeType="1"/>
          </p:cNvSpPr>
          <p:nvPr userDrawn="1"/>
        </p:nvSpPr>
        <p:spPr bwMode="auto">
          <a:xfrm>
            <a:off x="6350" y="2205038"/>
            <a:ext cx="12192000" cy="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 name="Título 1"/>
          <p:cNvSpPr>
            <a:spLocks noGrp="1"/>
          </p:cNvSpPr>
          <p:nvPr>
            <p:ph type="ctrTitle"/>
          </p:nvPr>
        </p:nvSpPr>
        <p:spPr>
          <a:xfrm>
            <a:off x="914400" y="3523803"/>
            <a:ext cx="10363200" cy="1470025"/>
          </a:xfrm>
        </p:spPr>
        <p:txBody>
          <a:bodyPr/>
          <a:lstStyle>
            <a:lvl1pPr>
              <a:defRPr>
                <a:solidFill>
                  <a:schemeClr val="accent6">
                    <a:lumMod val="75000"/>
                  </a:schemeClr>
                </a:solidFill>
              </a:defRPr>
            </a:lvl1pPr>
          </a:lstStyle>
          <a:p>
            <a:r>
              <a:rPr lang="es-ES_tradnl"/>
              <a:t>Clic para editar título</a:t>
            </a:r>
            <a:endParaRPr lang="es-ES"/>
          </a:p>
        </p:txBody>
      </p:sp>
      <p:sp>
        <p:nvSpPr>
          <p:cNvPr id="3" name="Subtítulo 2"/>
          <p:cNvSpPr>
            <a:spLocks noGrp="1"/>
          </p:cNvSpPr>
          <p:nvPr>
            <p:ph type="subTitle" idx="1"/>
          </p:nvPr>
        </p:nvSpPr>
        <p:spPr>
          <a:xfrm>
            <a:off x="914400" y="5013176"/>
            <a:ext cx="10363200" cy="625624"/>
          </a:xfrm>
        </p:spPr>
        <p:txBody>
          <a:bodyPr/>
          <a:lstStyle>
            <a:lvl1pPr marL="0" indent="0" algn="ctr">
              <a:buNone/>
              <a:defRPr sz="2800">
                <a:solidFill>
                  <a:schemeClr val="accent6">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dirty="0"/>
              <a:t>Haga clic para modificar el estilo de subtítulo del patrón</a:t>
            </a:r>
            <a:endParaRPr lang="es-ES" dirty="0"/>
          </a:p>
        </p:txBody>
      </p:sp>
      <p:sp>
        <p:nvSpPr>
          <p:cNvPr id="7" name="Rectangle 4">
            <a:extLst>
              <a:ext uri="{FF2B5EF4-FFF2-40B4-BE49-F238E27FC236}">
                <a16:creationId xmlns:a16="http://schemas.microsoft.com/office/drawing/2014/main" id="{B321A960-6D26-2744-AF8C-979CE1B1D18A}"/>
              </a:ext>
            </a:extLst>
          </p:cNvPr>
          <p:cNvSpPr>
            <a:spLocks noGrp="1" noChangeArrowheads="1"/>
          </p:cNvSpPr>
          <p:nvPr>
            <p:ph type="dt" sz="half" idx="10"/>
          </p:nvPr>
        </p:nvSpPr>
        <p:spPr/>
        <p:txBody>
          <a:bodyPr/>
          <a:lstStyle>
            <a:lvl1pPr>
              <a:defRPr sz="1200">
                <a:solidFill>
                  <a:schemeClr val="bg2">
                    <a:lumMod val="75000"/>
                  </a:schemeClr>
                </a:solidFill>
              </a:defRPr>
            </a:lvl1pPr>
          </a:lstStyle>
          <a:p>
            <a:pPr>
              <a:defRPr/>
            </a:pPr>
            <a:endParaRPr lang="es-ES"/>
          </a:p>
        </p:txBody>
      </p:sp>
      <p:sp>
        <p:nvSpPr>
          <p:cNvPr id="8" name="Rectangle 5">
            <a:extLst>
              <a:ext uri="{FF2B5EF4-FFF2-40B4-BE49-F238E27FC236}">
                <a16:creationId xmlns:a16="http://schemas.microsoft.com/office/drawing/2014/main" id="{F0050316-27E8-D84F-A542-ACCBD26825E6}"/>
              </a:ext>
            </a:extLst>
          </p:cNvPr>
          <p:cNvSpPr>
            <a:spLocks noGrp="1" noChangeArrowheads="1"/>
          </p:cNvSpPr>
          <p:nvPr>
            <p:ph type="ftr" sz="quarter" idx="11"/>
          </p:nvPr>
        </p:nvSpPr>
        <p:spPr/>
        <p:txBody>
          <a:bodyPr/>
          <a:lstStyle>
            <a:lvl1pPr>
              <a:defRPr sz="1200">
                <a:solidFill>
                  <a:schemeClr val="bg2">
                    <a:lumMod val="75000"/>
                  </a:schemeClr>
                </a:solidFill>
              </a:defRPr>
            </a:lvl1pPr>
          </a:lstStyle>
          <a:p>
            <a:pPr>
              <a:defRPr/>
            </a:pPr>
            <a:endParaRPr lang="es-ES"/>
          </a:p>
        </p:txBody>
      </p:sp>
      <p:sp>
        <p:nvSpPr>
          <p:cNvPr id="9" name="Rectangle 6">
            <a:extLst>
              <a:ext uri="{FF2B5EF4-FFF2-40B4-BE49-F238E27FC236}">
                <a16:creationId xmlns:a16="http://schemas.microsoft.com/office/drawing/2014/main" id="{710530A0-EF6B-684F-923E-D85D7016C7E5}"/>
              </a:ext>
            </a:extLst>
          </p:cNvPr>
          <p:cNvSpPr>
            <a:spLocks noGrp="1" noChangeArrowheads="1"/>
          </p:cNvSpPr>
          <p:nvPr>
            <p:ph type="sldNum" sz="quarter" idx="12"/>
          </p:nvPr>
        </p:nvSpPr>
        <p:spPr/>
        <p:txBody>
          <a:bodyPr/>
          <a:lstStyle>
            <a:lvl1pPr>
              <a:defRPr sz="1200">
                <a:solidFill>
                  <a:schemeClr val="bg2">
                    <a:lumMod val="75000"/>
                  </a:schemeClr>
                </a:solidFill>
              </a:defRPr>
            </a:lvl1pPr>
          </a:lstStyle>
          <a:p>
            <a:pPr>
              <a:defRPr/>
            </a:pPr>
            <a:fld id="{E4FEAB5A-D991-0148-9EC2-C8270DC31615}" type="slidenum">
              <a:rPr lang="es-ES" altLang="es-ES"/>
              <a:pPr>
                <a:defRPr/>
              </a:pPr>
              <a:t>‹Nº›</a:t>
            </a:fld>
            <a:endParaRPr lang="es-ES" altLang="es-ES"/>
          </a:p>
        </p:txBody>
      </p:sp>
    </p:spTree>
    <p:extLst>
      <p:ext uri="{BB962C8B-B14F-4D97-AF65-F5344CB8AC3E}">
        <p14:creationId xmlns:p14="http://schemas.microsoft.com/office/powerpoint/2010/main" val="2903380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Diapositiva de título">
    <p:spTree>
      <p:nvGrpSpPr>
        <p:cNvPr id="1" name=""/>
        <p:cNvGrpSpPr/>
        <p:nvPr/>
      </p:nvGrpSpPr>
      <p:grpSpPr>
        <a:xfrm>
          <a:off x="0" y="0"/>
          <a:ext cx="0" cy="0"/>
          <a:chOff x="0" y="0"/>
          <a:chExt cx="0" cy="0"/>
        </a:xfrm>
      </p:grpSpPr>
      <p:sp>
        <p:nvSpPr>
          <p:cNvPr id="4" name="Line 11">
            <a:extLst>
              <a:ext uri="{FF2B5EF4-FFF2-40B4-BE49-F238E27FC236}">
                <a16:creationId xmlns:a16="http://schemas.microsoft.com/office/drawing/2014/main" id="{B18F0ADF-1BB5-A240-AA20-2DC916CC07D4}"/>
              </a:ext>
            </a:extLst>
          </p:cNvPr>
          <p:cNvSpPr>
            <a:spLocks noChangeShapeType="1"/>
          </p:cNvSpPr>
          <p:nvPr userDrawn="1"/>
        </p:nvSpPr>
        <p:spPr bwMode="auto">
          <a:xfrm>
            <a:off x="0" y="1341438"/>
            <a:ext cx="12192000" cy="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sz="2400"/>
          </a:p>
        </p:txBody>
      </p:sp>
      <p:sp>
        <p:nvSpPr>
          <p:cNvPr id="9" name="8 Título"/>
          <p:cNvSpPr>
            <a:spLocks noGrp="1"/>
          </p:cNvSpPr>
          <p:nvPr>
            <p:ph type="ctrTitle"/>
          </p:nvPr>
        </p:nvSpPr>
        <p:spPr>
          <a:xfrm>
            <a:off x="1199456" y="2348880"/>
            <a:ext cx="8640064" cy="1963648"/>
          </a:xfrm>
          <a:noFill/>
          <a:ln>
            <a:noFill/>
          </a:ln>
          <a:effectLst/>
        </p:spPr>
        <p:txBody>
          <a:bodyPr anchor="t"/>
          <a:lstStyle>
            <a:lvl1pPr algn="r">
              <a:defRPr lang="en-US" sz="3600" b="0" cap="all" baseline="0" dirty="0">
                <a:ln w="5000" cmpd="sng">
                  <a:noFill/>
                  <a:prstDash val="solid"/>
                </a:ln>
                <a:solidFill>
                  <a:schemeClr val="accent6"/>
                </a:solidFill>
                <a:effectLst>
                  <a:outerShdw blurRad="50800" dist="38100" dir="5400000" algn="t" rotWithShape="0">
                    <a:prstClr val="black">
                      <a:alpha val="50000"/>
                    </a:prstClr>
                  </a:outerShdw>
                </a:effectLst>
                <a:latin typeface="+mn-lt"/>
              </a:defRPr>
            </a:lvl1pPr>
          </a:lstStyle>
          <a:p>
            <a:r>
              <a:rPr lang="es-ES" dirty="0"/>
              <a:t>Haga clic para modificar el estilo de título del patrón</a:t>
            </a:r>
            <a:endParaRPr lang="en-US" dirty="0"/>
          </a:p>
        </p:txBody>
      </p:sp>
      <p:sp>
        <p:nvSpPr>
          <p:cNvPr id="5" name="Rectangle 11">
            <a:extLst>
              <a:ext uri="{FF2B5EF4-FFF2-40B4-BE49-F238E27FC236}">
                <a16:creationId xmlns:a16="http://schemas.microsoft.com/office/drawing/2014/main" id="{0F43CF8F-4964-4B4D-B06A-D2205F523304}"/>
              </a:ext>
            </a:extLst>
          </p:cNvPr>
          <p:cNvSpPr>
            <a:spLocks noGrp="1" noChangeArrowheads="1"/>
          </p:cNvSpPr>
          <p:nvPr>
            <p:ph type="dt" sz="half" idx="10"/>
          </p:nvPr>
        </p:nvSpPr>
        <p:spPr/>
        <p:txBody>
          <a:bodyPr/>
          <a:lstStyle>
            <a:lvl1pPr>
              <a:defRPr/>
            </a:lvl1pPr>
          </a:lstStyle>
          <a:p>
            <a:pPr>
              <a:defRPr/>
            </a:pPr>
            <a:fld id="{BE5CECF0-1EA3-5644-BDE1-850727FD6EFF}" type="datetimeFigureOut">
              <a:rPr lang="es-ES" altLang="es-ES_tradnl"/>
              <a:pPr>
                <a:defRPr/>
              </a:pPr>
              <a:t>14/9/22</a:t>
            </a:fld>
            <a:endParaRPr lang="es-ES" altLang="es-ES_tradnl"/>
          </a:p>
        </p:txBody>
      </p:sp>
      <p:sp>
        <p:nvSpPr>
          <p:cNvPr id="6" name="Rectangle 12">
            <a:extLst>
              <a:ext uri="{FF2B5EF4-FFF2-40B4-BE49-F238E27FC236}">
                <a16:creationId xmlns:a16="http://schemas.microsoft.com/office/drawing/2014/main" id="{E8CAF922-15EC-164F-BB98-E27352CCC9FD}"/>
              </a:ext>
            </a:extLst>
          </p:cNvPr>
          <p:cNvSpPr>
            <a:spLocks noGrp="1" noChangeArrowheads="1"/>
          </p:cNvSpPr>
          <p:nvPr>
            <p:ph type="ftr" sz="quarter" idx="11"/>
          </p:nvPr>
        </p:nvSpPr>
        <p:spPr/>
        <p:txBody>
          <a:bodyPr/>
          <a:lstStyle>
            <a:lvl1pPr>
              <a:defRPr/>
            </a:lvl1pPr>
          </a:lstStyle>
          <a:p>
            <a:pPr>
              <a:defRPr/>
            </a:pPr>
            <a:endParaRPr lang="ru-RU"/>
          </a:p>
        </p:txBody>
      </p:sp>
      <p:sp>
        <p:nvSpPr>
          <p:cNvPr id="7" name="Rectangle 13">
            <a:extLst>
              <a:ext uri="{FF2B5EF4-FFF2-40B4-BE49-F238E27FC236}">
                <a16:creationId xmlns:a16="http://schemas.microsoft.com/office/drawing/2014/main" id="{2D227954-7108-A84B-B884-C84D5B5D9978}"/>
              </a:ext>
            </a:extLst>
          </p:cNvPr>
          <p:cNvSpPr>
            <a:spLocks noGrp="1" noChangeArrowheads="1"/>
          </p:cNvSpPr>
          <p:nvPr>
            <p:ph type="sldNum" sz="quarter" idx="12"/>
          </p:nvPr>
        </p:nvSpPr>
        <p:spPr/>
        <p:txBody>
          <a:bodyPr/>
          <a:lstStyle>
            <a:lvl1pPr>
              <a:defRPr/>
            </a:lvl1pPr>
          </a:lstStyle>
          <a:p>
            <a:pPr>
              <a:defRPr/>
            </a:pPr>
            <a:fld id="{AD3B1B3B-2F07-9D45-8ED5-DC53218979C2}" type="slidenum">
              <a:rPr lang="es-ES" altLang="es-ES_tradnl"/>
              <a:pPr>
                <a:defRPr/>
              </a:pPr>
              <a:t>‹Nº›</a:t>
            </a:fld>
            <a:endParaRPr lang="es-ES" altLang="es-ES_tradnl"/>
          </a:p>
        </p:txBody>
      </p:sp>
      <p:pic>
        <p:nvPicPr>
          <p:cNvPr id="8" name="Picture 5" descr="Logotipo gtvmni">
            <a:extLst>
              <a:ext uri="{FF2B5EF4-FFF2-40B4-BE49-F238E27FC236}">
                <a16:creationId xmlns:a16="http://schemas.microsoft.com/office/drawing/2014/main" id="{73B02406-FE3C-BE46-8505-2AF41348923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9063" y="84138"/>
            <a:ext cx="587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633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Diapositiva de título">
    <p:spTree>
      <p:nvGrpSpPr>
        <p:cNvPr id="1" name=""/>
        <p:cNvGrpSpPr/>
        <p:nvPr/>
      </p:nvGrpSpPr>
      <p:grpSpPr>
        <a:xfrm>
          <a:off x="0" y="0"/>
          <a:ext cx="0" cy="0"/>
          <a:chOff x="0" y="0"/>
          <a:chExt cx="0" cy="0"/>
        </a:xfrm>
      </p:grpSpPr>
      <p:sp>
        <p:nvSpPr>
          <p:cNvPr id="4" name="Line 11">
            <a:extLst>
              <a:ext uri="{FF2B5EF4-FFF2-40B4-BE49-F238E27FC236}">
                <a16:creationId xmlns:a16="http://schemas.microsoft.com/office/drawing/2014/main" id="{B18F0ADF-1BB5-A240-AA20-2DC916CC07D4}"/>
              </a:ext>
            </a:extLst>
          </p:cNvPr>
          <p:cNvSpPr>
            <a:spLocks noChangeShapeType="1"/>
          </p:cNvSpPr>
          <p:nvPr userDrawn="1"/>
        </p:nvSpPr>
        <p:spPr bwMode="auto">
          <a:xfrm>
            <a:off x="0" y="1341438"/>
            <a:ext cx="12192000" cy="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sz="2400"/>
          </a:p>
        </p:txBody>
      </p:sp>
      <p:sp>
        <p:nvSpPr>
          <p:cNvPr id="9" name="8 Título"/>
          <p:cNvSpPr>
            <a:spLocks noGrp="1"/>
          </p:cNvSpPr>
          <p:nvPr>
            <p:ph type="ctrTitle"/>
          </p:nvPr>
        </p:nvSpPr>
        <p:spPr>
          <a:xfrm>
            <a:off x="1199456" y="2348880"/>
            <a:ext cx="8640064" cy="1963648"/>
          </a:xfrm>
          <a:noFill/>
          <a:ln>
            <a:noFill/>
          </a:ln>
          <a:effectLst/>
        </p:spPr>
        <p:txBody>
          <a:bodyPr anchor="t"/>
          <a:lstStyle>
            <a:lvl1pPr algn="r">
              <a:defRPr lang="en-US" sz="3600" b="0" cap="all" baseline="0" dirty="0">
                <a:ln w="5000" cmpd="sng">
                  <a:noFill/>
                  <a:prstDash val="solid"/>
                </a:ln>
                <a:solidFill>
                  <a:schemeClr val="accent6"/>
                </a:solidFill>
                <a:effectLst>
                  <a:outerShdw blurRad="50800" dist="38100" dir="5400000" algn="t" rotWithShape="0">
                    <a:prstClr val="black">
                      <a:alpha val="50000"/>
                    </a:prstClr>
                  </a:outerShdw>
                </a:effectLst>
                <a:latin typeface="+mn-lt"/>
              </a:defRPr>
            </a:lvl1pPr>
          </a:lstStyle>
          <a:p>
            <a:r>
              <a:rPr lang="es-ES" dirty="0"/>
              <a:t>Haga clic para modificar el estilo de título del patrón</a:t>
            </a:r>
            <a:endParaRPr lang="en-US" dirty="0"/>
          </a:p>
        </p:txBody>
      </p:sp>
      <p:sp>
        <p:nvSpPr>
          <p:cNvPr id="5" name="Rectangle 11">
            <a:extLst>
              <a:ext uri="{FF2B5EF4-FFF2-40B4-BE49-F238E27FC236}">
                <a16:creationId xmlns:a16="http://schemas.microsoft.com/office/drawing/2014/main" id="{0F43CF8F-4964-4B4D-B06A-D2205F523304}"/>
              </a:ext>
            </a:extLst>
          </p:cNvPr>
          <p:cNvSpPr>
            <a:spLocks noGrp="1" noChangeArrowheads="1"/>
          </p:cNvSpPr>
          <p:nvPr>
            <p:ph type="dt" sz="half" idx="10"/>
          </p:nvPr>
        </p:nvSpPr>
        <p:spPr/>
        <p:txBody>
          <a:bodyPr/>
          <a:lstStyle>
            <a:lvl1pPr>
              <a:defRPr/>
            </a:lvl1pPr>
          </a:lstStyle>
          <a:p>
            <a:pPr>
              <a:defRPr/>
            </a:pPr>
            <a:fld id="{BE5CECF0-1EA3-5644-BDE1-850727FD6EFF}" type="datetimeFigureOut">
              <a:rPr lang="es-ES" altLang="es-ES_tradnl"/>
              <a:pPr>
                <a:defRPr/>
              </a:pPr>
              <a:t>14/9/22</a:t>
            </a:fld>
            <a:endParaRPr lang="es-ES" altLang="es-ES_tradnl"/>
          </a:p>
        </p:txBody>
      </p:sp>
      <p:sp>
        <p:nvSpPr>
          <p:cNvPr id="6" name="Rectangle 12">
            <a:extLst>
              <a:ext uri="{FF2B5EF4-FFF2-40B4-BE49-F238E27FC236}">
                <a16:creationId xmlns:a16="http://schemas.microsoft.com/office/drawing/2014/main" id="{E8CAF922-15EC-164F-BB98-E27352CCC9FD}"/>
              </a:ext>
            </a:extLst>
          </p:cNvPr>
          <p:cNvSpPr>
            <a:spLocks noGrp="1" noChangeArrowheads="1"/>
          </p:cNvSpPr>
          <p:nvPr>
            <p:ph type="ftr" sz="quarter" idx="11"/>
          </p:nvPr>
        </p:nvSpPr>
        <p:spPr/>
        <p:txBody>
          <a:bodyPr/>
          <a:lstStyle>
            <a:lvl1pPr>
              <a:defRPr/>
            </a:lvl1pPr>
          </a:lstStyle>
          <a:p>
            <a:pPr>
              <a:defRPr/>
            </a:pPr>
            <a:endParaRPr lang="ru-RU"/>
          </a:p>
        </p:txBody>
      </p:sp>
      <p:sp>
        <p:nvSpPr>
          <p:cNvPr id="7" name="Rectangle 13">
            <a:extLst>
              <a:ext uri="{FF2B5EF4-FFF2-40B4-BE49-F238E27FC236}">
                <a16:creationId xmlns:a16="http://schemas.microsoft.com/office/drawing/2014/main" id="{2D227954-7108-A84B-B884-C84D5B5D9978}"/>
              </a:ext>
            </a:extLst>
          </p:cNvPr>
          <p:cNvSpPr>
            <a:spLocks noGrp="1" noChangeArrowheads="1"/>
          </p:cNvSpPr>
          <p:nvPr>
            <p:ph type="sldNum" sz="quarter" idx="12"/>
          </p:nvPr>
        </p:nvSpPr>
        <p:spPr/>
        <p:txBody>
          <a:bodyPr/>
          <a:lstStyle>
            <a:lvl1pPr>
              <a:defRPr/>
            </a:lvl1pPr>
          </a:lstStyle>
          <a:p>
            <a:pPr>
              <a:defRPr/>
            </a:pPr>
            <a:fld id="{AD3B1B3B-2F07-9D45-8ED5-DC53218979C2}" type="slidenum">
              <a:rPr lang="es-ES" altLang="es-ES_tradnl"/>
              <a:pPr>
                <a:defRPr/>
              </a:pPr>
              <a:t>‹Nº›</a:t>
            </a:fld>
            <a:endParaRPr lang="es-ES" altLang="es-ES_tradnl"/>
          </a:p>
        </p:txBody>
      </p:sp>
      <p:pic>
        <p:nvPicPr>
          <p:cNvPr id="8" name="Picture 5" descr="Logotipo gtvmni">
            <a:extLst>
              <a:ext uri="{FF2B5EF4-FFF2-40B4-BE49-F238E27FC236}">
                <a16:creationId xmlns:a16="http://schemas.microsoft.com/office/drawing/2014/main" id="{E5EE8F18-01F5-F647-95EC-879143FD29A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9063" y="84138"/>
            <a:ext cx="587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0679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4" name="Shape 12">
            <a:extLst>
              <a:ext uri="{FF2B5EF4-FFF2-40B4-BE49-F238E27FC236}">
                <a16:creationId xmlns:a16="http://schemas.microsoft.com/office/drawing/2014/main" id="{1AE0B4CB-9CF8-EC43-AE12-472E9E356FB0}"/>
              </a:ext>
            </a:extLst>
          </p:cNvPr>
          <p:cNvSpPr>
            <a:spLocks noGrp="1"/>
          </p:cNvSpPr>
          <p:nvPr>
            <p:ph type="sldNum" sz="quarter" idx="10"/>
          </p:nvPr>
        </p:nvSpPr>
        <p:spPr/>
        <p:txBody>
          <a:bodyPr/>
          <a:lstStyle>
            <a:lvl1pPr>
              <a:defRPr/>
            </a:lvl1pPr>
          </a:lstStyle>
          <a:p>
            <a:pPr>
              <a:defRPr/>
            </a:pPr>
            <a:fld id="{67FCDD4C-40D9-864A-B529-942C60CB0D23}" type="slidenum">
              <a:rPr lang="es-ES" altLang="es-ES_tradnl"/>
              <a:pPr>
                <a:defRPr/>
              </a:pPr>
              <a:t>‹Nº›</a:t>
            </a:fld>
            <a:endParaRPr lang="es-ES" altLang="es-ES_tradnl"/>
          </a:p>
        </p:txBody>
      </p:sp>
      <p:sp>
        <p:nvSpPr>
          <p:cNvPr id="5" name="Rectángulo 4">
            <a:extLst>
              <a:ext uri="{FF2B5EF4-FFF2-40B4-BE49-F238E27FC236}">
                <a16:creationId xmlns:a16="http://schemas.microsoft.com/office/drawing/2014/main" id="{F0AA2F71-1BB4-1F4E-9507-AF43D39C5E98}"/>
              </a:ext>
            </a:extLst>
          </p:cNvPr>
          <p:cNvSpPr/>
          <p:nvPr userDrawn="1"/>
        </p:nvSpPr>
        <p:spPr>
          <a:xfrm>
            <a:off x="0" y="12700"/>
            <a:ext cx="12192000" cy="895350"/>
          </a:xfrm>
          <a:prstGeom prst="rect">
            <a:avLst/>
          </a:prstGeom>
          <a:solidFill>
            <a:srgbClr val="99C5DA"/>
          </a:solid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s-ES"/>
          </a:p>
        </p:txBody>
      </p:sp>
      <p:pic>
        <p:nvPicPr>
          <p:cNvPr id="6" name="Picture 5" descr="Logotipo gtvmni">
            <a:extLst>
              <a:ext uri="{FF2B5EF4-FFF2-40B4-BE49-F238E27FC236}">
                <a16:creationId xmlns:a16="http://schemas.microsoft.com/office/drawing/2014/main" id="{5B856B25-CA36-8D4B-94F1-6D5B98622EF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9063" y="84138"/>
            <a:ext cx="587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191366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84AB275-096E-0E4B-82D5-9CDBEB3DE4FD}"/>
              </a:ext>
            </a:extLst>
          </p:cNvPr>
          <p:cNvSpPr/>
          <p:nvPr userDrawn="1"/>
        </p:nvSpPr>
        <p:spPr>
          <a:xfrm>
            <a:off x="0" y="12700"/>
            <a:ext cx="12192000" cy="895350"/>
          </a:xfrm>
          <a:prstGeom prst="rect">
            <a:avLst/>
          </a:prstGeom>
          <a:solidFill>
            <a:srgbClr val="99C5DA"/>
          </a:solid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s-ES"/>
          </a:p>
        </p:txBody>
      </p:sp>
      <p:pic>
        <p:nvPicPr>
          <p:cNvPr id="5" name="Picture 5" descr="Logotipo gtvmni">
            <a:extLst>
              <a:ext uri="{FF2B5EF4-FFF2-40B4-BE49-F238E27FC236}">
                <a16:creationId xmlns:a16="http://schemas.microsoft.com/office/drawing/2014/main" id="{BC7DAA10-11DB-7541-8F64-91A76C79A29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9063" y="84138"/>
            <a:ext cx="587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609600" y="274638"/>
            <a:ext cx="10972800" cy="418058"/>
          </a:xfrm>
        </p:spPr>
        <p:txBody>
          <a:bodyPr/>
          <a:lstStyle>
            <a:lvl1pPr>
              <a:defRPr sz="4000">
                <a:solidFill>
                  <a:schemeClr val="accent6">
                    <a:lumMod val="75000"/>
                  </a:schemeClr>
                </a:solidFill>
              </a:defRPr>
            </a:lvl1pPr>
          </a:lstStyle>
          <a:p>
            <a:r>
              <a:rPr lang="es-ES_tradnl" dirty="0"/>
              <a:t>Clic para editar título</a:t>
            </a:r>
            <a:endParaRPr lang="es-ES" dirty="0"/>
          </a:p>
        </p:txBody>
      </p:sp>
      <p:sp>
        <p:nvSpPr>
          <p:cNvPr id="3" name="Marcador de contenido 2"/>
          <p:cNvSpPr>
            <a:spLocks noGrp="1"/>
          </p:cNvSpPr>
          <p:nvPr>
            <p:ph idx="1"/>
          </p:nvPr>
        </p:nvSpPr>
        <p:spPr/>
        <p:txBody>
          <a:bodyPr/>
          <a:lstStyle>
            <a:lvl1pPr>
              <a:defRPr sz="2800">
                <a:solidFill>
                  <a:schemeClr val="accent6">
                    <a:lumMod val="75000"/>
                  </a:schemeClr>
                </a:solidFill>
              </a:defRPr>
            </a:lvl1pPr>
            <a:lvl2pPr>
              <a:defRPr sz="2400">
                <a:solidFill>
                  <a:schemeClr val="accent6">
                    <a:lumMod val="75000"/>
                  </a:schemeClr>
                </a:solidFill>
              </a:defRPr>
            </a:lvl2pPr>
            <a:lvl3pPr>
              <a:defRPr sz="2000">
                <a:solidFill>
                  <a:schemeClr val="accent6">
                    <a:lumMod val="75000"/>
                  </a:schemeClr>
                </a:solidFill>
              </a:defRPr>
            </a:lvl3pPr>
            <a:lvl4pPr>
              <a:defRPr sz="1800">
                <a:solidFill>
                  <a:schemeClr val="accent6">
                    <a:lumMod val="75000"/>
                  </a:schemeClr>
                </a:solidFill>
              </a:defRPr>
            </a:lvl4pPr>
            <a:lvl5pPr>
              <a:defRPr>
                <a:solidFill>
                  <a:schemeClr val="accent6">
                    <a:lumMod val="75000"/>
                  </a:schemeClr>
                </a:solidFill>
              </a:defRPr>
            </a:lvl5pPr>
          </a:lstStyle>
          <a:p>
            <a:pPr lvl="0"/>
            <a:r>
              <a:rPr lang="es-ES"/>
              <a:t>Editar los estilos de texto del patrón
Segundo nivel
Tercer nivel
Cuarto nivel
Quinto nivel</a:t>
            </a:r>
            <a:endParaRPr lang="es-ES_tradnl" dirty="0"/>
          </a:p>
        </p:txBody>
      </p:sp>
      <p:sp>
        <p:nvSpPr>
          <p:cNvPr id="6" name="Rectangle 4">
            <a:extLst>
              <a:ext uri="{FF2B5EF4-FFF2-40B4-BE49-F238E27FC236}">
                <a16:creationId xmlns:a16="http://schemas.microsoft.com/office/drawing/2014/main" id="{117901AB-3469-AD48-9A06-EEF75A2CC52B}"/>
              </a:ext>
            </a:extLst>
          </p:cNvPr>
          <p:cNvSpPr>
            <a:spLocks noGrp="1" noChangeArrowheads="1"/>
          </p:cNvSpPr>
          <p:nvPr>
            <p:ph type="dt" sz="half" idx="10"/>
          </p:nvPr>
        </p:nvSpPr>
        <p:spPr/>
        <p:txBody>
          <a:bodyPr/>
          <a:lstStyle>
            <a:lvl1pPr>
              <a:defRPr/>
            </a:lvl1pPr>
          </a:lstStyle>
          <a:p>
            <a:pPr>
              <a:defRPr/>
            </a:pPr>
            <a:endParaRPr lang="es-ES"/>
          </a:p>
        </p:txBody>
      </p:sp>
      <p:sp>
        <p:nvSpPr>
          <p:cNvPr id="7" name="Rectangle 5">
            <a:extLst>
              <a:ext uri="{FF2B5EF4-FFF2-40B4-BE49-F238E27FC236}">
                <a16:creationId xmlns:a16="http://schemas.microsoft.com/office/drawing/2014/main" id="{45FE0C1E-4B8E-4343-A178-19D9E4EFB80D}"/>
              </a:ext>
            </a:extLst>
          </p:cNvPr>
          <p:cNvSpPr>
            <a:spLocks noGrp="1" noChangeArrowheads="1"/>
          </p:cNvSpPr>
          <p:nvPr>
            <p:ph type="ftr" sz="quarter" idx="11"/>
          </p:nvPr>
        </p:nvSpPr>
        <p:spPr/>
        <p:txBody>
          <a:bodyPr/>
          <a:lstStyle>
            <a:lvl1pPr>
              <a:defRPr/>
            </a:lvl1pPr>
          </a:lstStyle>
          <a:p>
            <a:pPr>
              <a:defRPr/>
            </a:pPr>
            <a:endParaRPr lang="es-ES"/>
          </a:p>
        </p:txBody>
      </p:sp>
      <p:sp>
        <p:nvSpPr>
          <p:cNvPr id="8" name="Rectangle 6">
            <a:extLst>
              <a:ext uri="{FF2B5EF4-FFF2-40B4-BE49-F238E27FC236}">
                <a16:creationId xmlns:a16="http://schemas.microsoft.com/office/drawing/2014/main" id="{C7545D32-308B-364B-870E-083BF54699FD}"/>
              </a:ext>
            </a:extLst>
          </p:cNvPr>
          <p:cNvSpPr>
            <a:spLocks noGrp="1" noChangeArrowheads="1"/>
          </p:cNvSpPr>
          <p:nvPr>
            <p:ph type="sldNum" sz="quarter" idx="12"/>
          </p:nvPr>
        </p:nvSpPr>
        <p:spPr/>
        <p:txBody>
          <a:bodyPr/>
          <a:lstStyle>
            <a:lvl1pPr>
              <a:defRPr/>
            </a:lvl1pPr>
          </a:lstStyle>
          <a:p>
            <a:pPr>
              <a:defRPr/>
            </a:pPr>
            <a:fld id="{7CBA4D44-643D-434D-AB6E-D2DF848F82A1}" type="slidenum">
              <a:rPr lang="es-ES" altLang="es-ES"/>
              <a:pPr>
                <a:defRPr/>
              </a:pPr>
              <a:t>‹Nº›</a:t>
            </a:fld>
            <a:endParaRPr lang="es-ES" altLang="es-ES"/>
          </a:p>
        </p:txBody>
      </p:sp>
    </p:spTree>
    <p:extLst>
      <p:ext uri="{BB962C8B-B14F-4D97-AF65-F5344CB8AC3E}">
        <p14:creationId xmlns:p14="http://schemas.microsoft.com/office/powerpoint/2010/main" val="3231943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476E85A-3D97-384D-A1C0-F8DA931233DC}"/>
              </a:ext>
            </a:extLst>
          </p:cNvPr>
          <p:cNvSpPr/>
          <p:nvPr userDrawn="1"/>
        </p:nvSpPr>
        <p:spPr>
          <a:xfrm>
            <a:off x="0" y="12700"/>
            <a:ext cx="12192000" cy="895350"/>
          </a:xfrm>
          <a:prstGeom prst="rect">
            <a:avLst/>
          </a:prstGeom>
          <a:solidFill>
            <a:srgbClr val="99C5DA"/>
          </a:solid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s-ES"/>
          </a:p>
        </p:txBody>
      </p:sp>
      <p:pic>
        <p:nvPicPr>
          <p:cNvPr id="5" name="Picture 5" descr="Logotipo gtvmni">
            <a:extLst>
              <a:ext uri="{FF2B5EF4-FFF2-40B4-BE49-F238E27FC236}">
                <a16:creationId xmlns:a16="http://schemas.microsoft.com/office/drawing/2014/main" id="{519086BF-76B8-3F47-AEF2-65003FC41C4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9063" y="84138"/>
            <a:ext cx="587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a:t>Haga clic para modificar el estilo de texto del patrón</a:t>
            </a:r>
          </a:p>
        </p:txBody>
      </p:sp>
      <p:sp>
        <p:nvSpPr>
          <p:cNvPr id="6" name="Rectangle 4">
            <a:extLst>
              <a:ext uri="{FF2B5EF4-FFF2-40B4-BE49-F238E27FC236}">
                <a16:creationId xmlns:a16="http://schemas.microsoft.com/office/drawing/2014/main" id="{9CB0C8E8-0ED2-FF41-A694-95FBE97B8B2B}"/>
              </a:ext>
            </a:extLst>
          </p:cNvPr>
          <p:cNvSpPr>
            <a:spLocks noGrp="1" noChangeArrowheads="1"/>
          </p:cNvSpPr>
          <p:nvPr>
            <p:ph type="dt" sz="half" idx="10"/>
          </p:nvPr>
        </p:nvSpPr>
        <p:spPr/>
        <p:txBody>
          <a:bodyPr/>
          <a:lstStyle>
            <a:lvl1pPr>
              <a:defRPr/>
            </a:lvl1pPr>
          </a:lstStyle>
          <a:p>
            <a:pPr>
              <a:defRPr/>
            </a:pPr>
            <a:endParaRPr lang="es-ES"/>
          </a:p>
        </p:txBody>
      </p:sp>
      <p:sp>
        <p:nvSpPr>
          <p:cNvPr id="7" name="Rectangle 5">
            <a:extLst>
              <a:ext uri="{FF2B5EF4-FFF2-40B4-BE49-F238E27FC236}">
                <a16:creationId xmlns:a16="http://schemas.microsoft.com/office/drawing/2014/main" id="{1C755211-DB0D-8341-BF39-85036A89AF39}"/>
              </a:ext>
            </a:extLst>
          </p:cNvPr>
          <p:cNvSpPr>
            <a:spLocks noGrp="1" noChangeArrowheads="1"/>
          </p:cNvSpPr>
          <p:nvPr>
            <p:ph type="ftr" sz="quarter" idx="11"/>
          </p:nvPr>
        </p:nvSpPr>
        <p:spPr/>
        <p:txBody>
          <a:bodyPr/>
          <a:lstStyle>
            <a:lvl1pPr>
              <a:defRPr/>
            </a:lvl1pPr>
          </a:lstStyle>
          <a:p>
            <a:pPr>
              <a:defRPr/>
            </a:pPr>
            <a:endParaRPr lang="es-ES"/>
          </a:p>
        </p:txBody>
      </p:sp>
      <p:sp>
        <p:nvSpPr>
          <p:cNvPr id="8" name="Rectangle 6">
            <a:extLst>
              <a:ext uri="{FF2B5EF4-FFF2-40B4-BE49-F238E27FC236}">
                <a16:creationId xmlns:a16="http://schemas.microsoft.com/office/drawing/2014/main" id="{5C155E9B-F6E5-1044-8B75-2645FECE99D0}"/>
              </a:ext>
            </a:extLst>
          </p:cNvPr>
          <p:cNvSpPr>
            <a:spLocks noGrp="1" noChangeArrowheads="1"/>
          </p:cNvSpPr>
          <p:nvPr>
            <p:ph type="sldNum" sz="quarter" idx="12"/>
          </p:nvPr>
        </p:nvSpPr>
        <p:spPr/>
        <p:txBody>
          <a:bodyPr/>
          <a:lstStyle>
            <a:lvl1pPr>
              <a:defRPr/>
            </a:lvl1pPr>
          </a:lstStyle>
          <a:p>
            <a:pPr>
              <a:defRPr/>
            </a:pPr>
            <a:fld id="{A1E03721-BF36-3943-90D1-E379F753F1EB}" type="slidenum">
              <a:rPr lang="es-ES" altLang="es-ES"/>
              <a:pPr>
                <a:defRPr/>
              </a:pPr>
              <a:t>‹Nº›</a:t>
            </a:fld>
            <a:endParaRPr lang="es-ES" altLang="es-ES"/>
          </a:p>
        </p:txBody>
      </p:sp>
    </p:spTree>
    <p:extLst>
      <p:ext uri="{BB962C8B-B14F-4D97-AF65-F5344CB8AC3E}">
        <p14:creationId xmlns:p14="http://schemas.microsoft.com/office/powerpoint/2010/main" val="1324236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7009E1BE-127D-A047-B649-5AD9D12EFBBE}"/>
              </a:ext>
            </a:extLst>
          </p:cNvPr>
          <p:cNvSpPr/>
          <p:nvPr userDrawn="1"/>
        </p:nvSpPr>
        <p:spPr>
          <a:xfrm>
            <a:off x="0" y="12700"/>
            <a:ext cx="12192000" cy="895350"/>
          </a:xfrm>
          <a:prstGeom prst="rect">
            <a:avLst/>
          </a:prstGeom>
          <a:solidFill>
            <a:srgbClr val="99C5DA"/>
          </a:solid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s-ES"/>
          </a:p>
        </p:txBody>
      </p:sp>
      <p:pic>
        <p:nvPicPr>
          <p:cNvPr id="6" name="Picture 5" descr="Logotipo gtvmni">
            <a:extLst>
              <a:ext uri="{FF2B5EF4-FFF2-40B4-BE49-F238E27FC236}">
                <a16:creationId xmlns:a16="http://schemas.microsoft.com/office/drawing/2014/main" id="{A365FC2D-DDE7-2A41-B790-0065062E36A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9063" y="84138"/>
            <a:ext cx="587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p:txBody>
          <a:bodyPr/>
          <a:lstStyle/>
          <a:p>
            <a:r>
              <a:rPr lang="es-ES_tradnl" dirty="0"/>
              <a:t>Clic para editar título</a:t>
            </a:r>
            <a:endParaRPr lang="es-ES" dirty="0"/>
          </a:p>
        </p:txBody>
      </p:sp>
      <p:sp>
        <p:nvSpPr>
          <p:cNvPr id="3" name="Marcador de conteni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4" name="Marcador de conteni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Rectangle 4">
            <a:extLst>
              <a:ext uri="{FF2B5EF4-FFF2-40B4-BE49-F238E27FC236}">
                <a16:creationId xmlns:a16="http://schemas.microsoft.com/office/drawing/2014/main" id="{3039ED15-3EB9-C244-9BDA-93A0258EFEA1}"/>
              </a:ext>
            </a:extLst>
          </p:cNvPr>
          <p:cNvSpPr>
            <a:spLocks noGrp="1" noChangeArrowheads="1"/>
          </p:cNvSpPr>
          <p:nvPr>
            <p:ph type="dt" sz="half" idx="10"/>
          </p:nvPr>
        </p:nvSpPr>
        <p:spPr/>
        <p:txBody>
          <a:bodyPr/>
          <a:lstStyle>
            <a:lvl1pPr>
              <a:defRPr/>
            </a:lvl1pPr>
          </a:lstStyle>
          <a:p>
            <a:pPr>
              <a:defRPr/>
            </a:pPr>
            <a:endParaRPr lang="es-ES"/>
          </a:p>
        </p:txBody>
      </p:sp>
      <p:sp>
        <p:nvSpPr>
          <p:cNvPr id="8" name="Rectangle 5">
            <a:extLst>
              <a:ext uri="{FF2B5EF4-FFF2-40B4-BE49-F238E27FC236}">
                <a16:creationId xmlns:a16="http://schemas.microsoft.com/office/drawing/2014/main" id="{3C1C38CF-A555-8A4D-9218-AA123CA1EF7B}"/>
              </a:ext>
            </a:extLst>
          </p:cNvPr>
          <p:cNvSpPr>
            <a:spLocks noGrp="1" noChangeArrowheads="1"/>
          </p:cNvSpPr>
          <p:nvPr>
            <p:ph type="ftr" sz="quarter" idx="11"/>
          </p:nvPr>
        </p:nvSpPr>
        <p:spPr/>
        <p:txBody>
          <a:bodyPr/>
          <a:lstStyle>
            <a:lvl1pPr>
              <a:defRPr/>
            </a:lvl1pPr>
          </a:lstStyle>
          <a:p>
            <a:pPr>
              <a:defRPr/>
            </a:pPr>
            <a:endParaRPr lang="es-ES"/>
          </a:p>
        </p:txBody>
      </p:sp>
      <p:sp>
        <p:nvSpPr>
          <p:cNvPr id="9" name="Rectangle 6">
            <a:extLst>
              <a:ext uri="{FF2B5EF4-FFF2-40B4-BE49-F238E27FC236}">
                <a16:creationId xmlns:a16="http://schemas.microsoft.com/office/drawing/2014/main" id="{E12E8359-F67F-3F42-9111-A5C6CFCD0C50}"/>
              </a:ext>
            </a:extLst>
          </p:cNvPr>
          <p:cNvSpPr>
            <a:spLocks noGrp="1" noChangeArrowheads="1"/>
          </p:cNvSpPr>
          <p:nvPr>
            <p:ph type="sldNum" sz="quarter" idx="12"/>
          </p:nvPr>
        </p:nvSpPr>
        <p:spPr/>
        <p:txBody>
          <a:bodyPr/>
          <a:lstStyle>
            <a:lvl1pPr>
              <a:defRPr/>
            </a:lvl1pPr>
          </a:lstStyle>
          <a:p>
            <a:pPr>
              <a:defRPr/>
            </a:pPr>
            <a:fld id="{EC5AA2E1-D6F9-5744-B0C5-A77B96EA8F4D}" type="slidenum">
              <a:rPr lang="es-ES" altLang="es-ES"/>
              <a:pPr>
                <a:defRPr/>
              </a:pPr>
              <a:t>‹Nº›</a:t>
            </a:fld>
            <a:endParaRPr lang="es-ES" altLang="es-ES"/>
          </a:p>
        </p:txBody>
      </p:sp>
    </p:spTree>
    <p:extLst>
      <p:ext uri="{BB962C8B-B14F-4D97-AF65-F5344CB8AC3E}">
        <p14:creationId xmlns:p14="http://schemas.microsoft.com/office/powerpoint/2010/main" val="2156834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D6F7FA29-C73A-0948-AC8F-9DC9AA598C79}"/>
              </a:ext>
            </a:extLst>
          </p:cNvPr>
          <p:cNvSpPr/>
          <p:nvPr userDrawn="1"/>
        </p:nvSpPr>
        <p:spPr>
          <a:xfrm>
            <a:off x="0" y="12700"/>
            <a:ext cx="12192000" cy="895350"/>
          </a:xfrm>
          <a:prstGeom prst="rect">
            <a:avLst/>
          </a:prstGeom>
          <a:solidFill>
            <a:srgbClr val="99C5DA"/>
          </a:solid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s-ES"/>
          </a:p>
        </p:txBody>
      </p:sp>
      <p:pic>
        <p:nvPicPr>
          <p:cNvPr id="8" name="Picture 5" descr="Logotipo gtvmni">
            <a:extLst>
              <a:ext uri="{FF2B5EF4-FFF2-40B4-BE49-F238E27FC236}">
                <a16:creationId xmlns:a16="http://schemas.microsoft.com/office/drawing/2014/main" id="{60020066-7757-7D42-AE34-B2529B4412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9063" y="84138"/>
            <a:ext cx="587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p:txBody>
          <a:bodyPr/>
          <a:lstStyle>
            <a:lvl1pPr>
              <a:defRPr/>
            </a:lvl1pPr>
          </a:lstStyle>
          <a:p>
            <a:r>
              <a:rPr lang="es-ES_tradnl" dirty="0"/>
              <a:t>Clic para editar título</a:t>
            </a:r>
            <a:endParaRPr lang="es-ES" dirty="0"/>
          </a:p>
        </p:txBody>
      </p:sp>
      <p:sp>
        <p:nvSpPr>
          <p:cNvPr id="3" name="Marcador de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9" name="Rectangle 4">
            <a:extLst>
              <a:ext uri="{FF2B5EF4-FFF2-40B4-BE49-F238E27FC236}">
                <a16:creationId xmlns:a16="http://schemas.microsoft.com/office/drawing/2014/main" id="{457A1DED-3F19-AB47-A61A-60E70BFDE349}"/>
              </a:ext>
            </a:extLst>
          </p:cNvPr>
          <p:cNvSpPr>
            <a:spLocks noGrp="1" noChangeArrowheads="1"/>
          </p:cNvSpPr>
          <p:nvPr>
            <p:ph type="dt" sz="half" idx="10"/>
          </p:nvPr>
        </p:nvSpPr>
        <p:spPr/>
        <p:txBody>
          <a:bodyPr/>
          <a:lstStyle>
            <a:lvl1pPr>
              <a:defRPr/>
            </a:lvl1pPr>
          </a:lstStyle>
          <a:p>
            <a:pPr>
              <a:defRPr/>
            </a:pPr>
            <a:endParaRPr lang="es-ES"/>
          </a:p>
        </p:txBody>
      </p:sp>
      <p:sp>
        <p:nvSpPr>
          <p:cNvPr id="10" name="Rectangle 5">
            <a:extLst>
              <a:ext uri="{FF2B5EF4-FFF2-40B4-BE49-F238E27FC236}">
                <a16:creationId xmlns:a16="http://schemas.microsoft.com/office/drawing/2014/main" id="{BE01DCDA-3038-434E-85DC-E9F2F99351A4}"/>
              </a:ext>
            </a:extLst>
          </p:cNvPr>
          <p:cNvSpPr>
            <a:spLocks noGrp="1" noChangeArrowheads="1"/>
          </p:cNvSpPr>
          <p:nvPr>
            <p:ph type="ftr" sz="quarter" idx="11"/>
          </p:nvPr>
        </p:nvSpPr>
        <p:spPr/>
        <p:txBody>
          <a:bodyPr/>
          <a:lstStyle>
            <a:lvl1pPr>
              <a:defRPr/>
            </a:lvl1pPr>
          </a:lstStyle>
          <a:p>
            <a:pPr>
              <a:defRPr/>
            </a:pPr>
            <a:endParaRPr lang="es-ES"/>
          </a:p>
        </p:txBody>
      </p:sp>
      <p:sp>
        <p:nvSpPr>
          <p:cNvPr id="11" name="Rectangle 6">
            <a:extLst>
              <a:ext uri="{FF2B5EF4-FFF2-40B4-BE49-F238E27FC236}">
                <a16:creationId xmlns:a16="http://schemas.microsoft.com/office/drawing/2014/main" id="{4559BDDA-7FC1-8145-BCE0-F73EF5F50654}"/>
              </a:ext>
            </a:extLst>
          </p:cNvPr>
          <p:cNvSpPr>
            <a:spLocks noGrp="1" noChangeArrowheads="1"/>
          </p:cNvSpPr>
          <p:nvPr>
            <p:ph type="sldNum" sz="quarter" idx="12"/>
          </p:nvPr>
        </p:nvSpPr>
        <p:spPr/>
        <p:txBody>
          <a:bodyPr/>
          <a:lstStyle>
            <a:lvl1pPr>
              <a:defRPr/>
            </a:lvl1pPr>
          </a:lstStyle>
          <a:p>
            <a:pPr>
              <a:defRPr/>
            </a:pPr>
            <a:fld id="{24FAED6F-7B7C-694B-A04D-82608344794A}" type="slidenum">
              <a:rPr lang="es-ES" altLang="es-ES"/>
              <a:pPr>
                <a:defRPr/>
              </a:pPr>
              <a:t>‹Nº›</a:t>
            </a:fld>
            <a:endParaRPr lang="es-ES" altLang="es-ES"/>
          </a:p>
        </p:txBody>
      </p:sp>
    </p:spTree>
    <p:extLst>
      <p:ext uri="{BB962C8B-B14F-4D97-AF65-F5344CB8AC3E}">
        <p14:creationId xmlns:p14="http://schemas.microsoft.com/office/powerpoint/2010/main" val="1485852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B7F5C3EF-F8E5-304C-879E-CE8CBB388207}"/>
              </a:ext>
            </a:extLst>
          </p:cNvPr>
          <p:cNvSpPr/>
          <p:nvPr userDrawn="1"/>
        </p:nvSpPr>
        <p:spPr>
          <a:xfrm>
            <a:off x="0" y="12700"/>
            <a:ext cx="12192000" cy="895350"/>
          </a:xfrm>
          <a:prstGeom prst="rect">
            <a:avLst/>
          </a:prstGeom>
          <a:solidFill>
            <a:srgbClr val="99C5DA"/>
          </a:solid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s-ES"/>
          </a:p>
        </p:txBody>
      </p:sp>
      <p:pic>
        <p:nvPicPr>
          <p:cNvPr id="4" name="Picture 5" descr="Logotipo gtvmni">
            <a:extLst>
              <a:ext uri="{FF2B5EF4-FFF2-40B4-BE49-F238E27FC236}">
                <a16:creationId xmlns:a16="http://schemas.microsoft.com/office/drawing/2014/main" id="{B6465389-411E-5242-9D2D-920FF0509C9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9063" y="84138"/>
            <a:ext cx="587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p:txBody>
          <a:bodyPr/>
          <a:lstStyle/>
          <a:p>
            <a:r>
              <a:rPr lang="es-ES_tradnl" dirty="0"/>
              <a:t>Clic para editar título</a:t>
            </a:r>
            <a:endParaRPr lang="es-ES" dirty="0"/>
          </a:p>
        </p:txBody>
      </p:sp>
      <p:sp>
        <p:nvSpPr>
          <p:cNvPr id="5" name="Rectangle 4">
            <a:extLst>
              <a:ext uri="{FF2B5EF4-FFF2-40B4-BE49-F238E27FC236}">
                <a16:creationId xmlns:a16="http://schemas.microsoft.com/office/drawing/2014/main" id="{0160F8FE-B268-FB44-BABB-9D4E1E8772C1}"/>
              </a:ext>
            </a:extLst>
          </p:cNvPr>
          <p:cNvSpPr>
            <a:spLocks noGrp="1" noChangeArrowheads="1"/>
          </p:cNvSpPr>
          <p:nvPr>
            <p:ph type="dt" sz="half" idx="10"/>
          </p:nvPr>
        </p:nvSpPr>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1B0E1FA7-1104-9043-8E56-8B3F2B4A3F24}"/>
              </a:ext>
            </a:extLst>
          </p:cNvPr>
          <p:cNvSpPr>
            <a:spLocks noGrp="1" noChangeArrowheads="1"/>
          </p:cNvSpPr>
          <p:nvPr>
            <p:ph type="ftr" sz="quarter" idx="11"/>
          </p:nvPr>
        </p:nvSpPr>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913C8FA3-115C-E245-BF30-DDD5E21DA289}"/>
              </a:ext>
            </a:extLst>
          </p:cNvPr>
          <p:cNvSpPr>
            <a:spLocks noGrp="1" noChangeArrowheads="1"/>
          </p:cNvSpPr>
          <p:nvPr>
            <p:ph type="sldNum" sz="quarter" idx="12"/>
          </p:nvPr>
        </p:nvSpPr>
        <p:spPr/>
        <p:txBody>
          <a:bodyPr/>
          <a:lstStyle>
            <a:lvl1pPr>
              <a:defRPr/>
            </a:lvl1pPr>
          </a:lstStyle>
          <a:p>
            <a:pPr>
              <a:defRPr/>
            </a:pPr>
            <a:fld id="{71891DE2-561B-CB4A-9462-B1A9D2C50C05}" type="slidenum">
              <a:rPr lang="es-ES" altLang="es-ES"/>
              <a:pPr>
                <a:defRPr/>
              </a:pPr>
              <a:t>‹Nº›</a:t>
            </a:fld>
            <a:endParaRPr lang="es-ES" altLang="es-ES"/>
          </a:p>
        </p:txBody>
      </p:sp>
    </p:spTree>
    <p:extLst>
      <p:ext uri="{BB962C8B-B14F-4D97-AF65-F5344CB8AC3E}">
        <p14:creationId xmlns:p14="http://schemas.microsoft.com/office/powerpoint/2010/main" val="1613474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FA24EC3-B1D0-E84C-B42F-54C99A740097}"/>
              </a:ext>
            </a:extLst>
          </p:cNvPr>
          <p:cNvSpPr>
            <a:spLocks noGrp="1" noChangeArrowheads="1"/>
          </p:cNvSpPr>
          <p:nvPr>
            <p:ph type="dt" sz="half" idx="10"/>
          </p:nvPr>
        </p:nvSpPr>
        <p:spPr>
          <a:ln/>
        </p:spPr>
        <p:txBody>
          <a:bodyPr/>
          <a:lstStyle>
            <a:lvl1pPr>
              <a:defRPr/>
            </a:lvl1pPr>
          </a:lstStyle>
          <a:p>
            <a:pPr>
              <a:defRPr/>
            </a:pPr>
            <a:endParaRPr lang="es-ES"/>
          </a:p>
        </p:txBody>
      </p:sp>
      <p:sp>
        <p:nvSpPr>
          <p:cNvPr id="3" name="Rectangle 5">
            <a:extLst>
              <a:ext uri="{FF2B5EF4-FFF2-40B4-BE49-F238E27FC236}">
                <a16:creationId xmlns:a16="http://schemas.microsoft.com/office/drawing/2014/main" id="{799591C1-6769-2B4F-994D-774AD25C29E8}"/>
              </a:ext>
            </a:extLst>
          </p:cNvPr>
          <p:cNvSpPr>
            <a:spLocks noGrp="1" noChangeArrowheads="1"/>
          </p:cNvSpPr>
          <p:nvPr>
            <p:ph type="ftr" sz="quarter" idx="11"/>
          </p:nvPr>
        </p:nvSpPr>
        <p:spPr>
          <a:ln/>
        </p:spPr>
        <p:txBody>
          <a:bodyPr/>
          <a:lstStyle>
            <a:lvl1pPr>
              <a:defRPr/>
            </a:lvl1pPr>
          </a:lstStyle>
          <a:p>
            <a:pPr>
              <a:defRPr/>
            </a:pPr>
            <a:endParaRPr lang="es-ES"/>
          </a:p>
        </p:txBody>
      </p:sp>
      <p:sp>
        <p:nvSpPr>
          <p:cNvPr id="4" name="Rectangle 6">
            <a:extLst>
              <a:ext uri="{FF2B5EF4-FFF2-40B4-BE49-F238E27FC236}">
                <a16:creationId xmlns:a16="http://schemas.microsoft.com/office/drawing/2014/main" id="{3F981F94-EBA5-674D-ABA2-20E778479EE4}"/>
              </a:ext>
            </a:extLst>
          </p:cNvPr>
          <p:cNvSpPr>
            <a:spLocks noGrp="1" noChangeArrowheads="1"/>
          </p:cNvSpPr>
          <p:nvPr>
            <p:ph type="sldNum" sz="quarter" idx="12"/>
          </p:nvPr>
        </p:nvSpPr>
        <p:spPr>
          <a:ln/>
        </p:spPr>
        <p:txBody>
          <a:bodyPr/>
          <a:lstStyle>
            <a:lvl1pPr>
              <a:defRPr/>
            </a:lvl1pPr>
          </a:lstStyle>
          <a:p>
            <a:pPr>
              <a:defRPr/>
            </a:pPr>
            <a:fld id="{B872F8B8-EB59-004F-8355-A56AF9FBCDF3}" type="slidenum">
              <a:rPr lang="es-ES" altLang="es-ES"/>
              <a:pPr>
                <a:defRPr/>
              </a:pPr>
              <a:t>‹Nº›</a:t>
            </a:fld>
            <a:endParaRPr lang="es-ES" altLang="es-ES"/>
          </a:p>
        </p:txBody>
      </p:sp>
      <p:sp>
        <p:nvSpPr>
          <p:cNvPr id="5" name="Rectángulo 4">
            <a:extLst>
              <a:ext uri="{FF2B5EF4-FFF2-40B4-BE49-F238E27FC236}">
                <a16:creationId xmlns:a16="http://schemas.microsoft.com/office/drawing/2014/main" id="{31B36FC1-67F6-B24A-9404-DA89767FF11D}"/>
              </a:ext>
            </a:extLst>
          </p:cNvPr>
          <p:cNvSpPr/>
          <p:nvPr userDrawn="1"/>
        </p:nvSpPr>
        <p:spPr>
          <a:xfrm>
            <a:off x="0" y="12700"/>
            <a:ext cx="12192000" cy="895350"/>
          </a:xfrm>
          <a:prstGeom prst="rect">
            <a:avLst/>
          </a:prstGeom>
          <a:solidFill>
            <a:srgbClr val="99C5DA"/>
          </a:solidFill>
        </p:spPr>
        <p:style>
          <a:lnRef idx="2">
            <a:schemeClr val="accent3"/>
          </a:lnRef>
          <a:fillRef idx="1">
            <a:schemeClr val="lt1"/>
          </a:fillRef>
          <a:effectRef idx="0">
            <a:schemeClr val="accent3"/>
          </a:effectRef>
          <a:fontRef idx="minor">
            <a:schemeClr val="dk1"/>
          </a:fontRef>
        </p:style>
        <p:txBody>
          <a:bodyPr anchor="ctr"/>
          <a:lstStyle/>
          <a:p>
            <a:pPr algn="ctr">
              <a:defRPr/>
            </a:pPr>
            <a:endParaRPr lang="es-ES"/>
          </a:p>
        </p:txBody>
      </p:sp>
      <p:pic>
        <p:nvPicPr>
          <p:cNvPr id="6" name="Picture 5" descr="Logotipo gtvmni">
            <a:extLst>
              <a:ext uri="{FF2B5EF4-FFF2-40B4-BE49-F238E27FC236}">
                <a16:creationId xmlns:a16="http://schemas.microsoft.com/office/drawing/2014/main" id="{6F0AF156-858C-A045-9966-3E55D663C0C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9063" y="84138"/>
            <a:ext cx="587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7847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sp>
        <p:nvSpPr>
          <p:cNvPr id="4" name="Line 11">
            <a:extLst>
              <a:ext uri="{FF2B5EF4-FFF2-40B4-BE49-F238E27FC236}">
                <a16:creationId xmlns:a16="http://schemas.microsoft.com/office/drawing/2014/main" id="{B18F0ADF-1BB5-A240-AA20-2DC916CC07D4}"/>
              </a:ext>
            </a:extLst>
          </p:cNvPr>
          <p:cNvSpPr>
            <a:spLocks noChangeShapeType="1"/>
          </p:cNvSpPr>
          <p:nvPr userDrawn="1"/>
        </p:nvSpPr>
        <p:spPr bwMode="auto">
          <a:xfrm>
            <a:off x="0" y="1341438"/>
            <a:ext cx="12192000" cy="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sz="2400"/>
          </a:p>
        </p:txBody>
      </p:sp>
      <p:sp>
        <p:nvSpPr>
          <p:cNvPr id="9" name="8 Título"/>
          <p:cNvSpPr>
            <a:spLocks noGrp="1"/>
          </p:cNvSpPr>
          <p:nvPr>
            <p:ph type="ctrTitle"/>
          </p:nvPr>
        </p:nvSpPr>
        <p:spPr>
          <a:xfrm>
            <a:off x="1199456" y="2348880"/>
            <a:ext cx="8640064" cy="1963648"/>
          </a:xfrm>
          <a:noFill/>
          <a:ln>
            <a:noFill/>
          </a:ln>
          <a:effectLst/>
        </p:spPr>
        <p:txBody>
          <a:bodyPr anchor="t"/>
          <a:lstStyle>
            <a:lvl1pPr algn="r">
              <a:defRPr lang="en-US" sz="3600" b="0" cap="all" baseline="0" dirty="0">
                <a:ln w="5000" cmpd="sng">
                  <a:noFill/>
                  <a:prstDash val="solid"/>
                </a:ln>
                <a:solidFill>
                  <a:schemeClr val="accent6"/>
                </a:solidFill>
                <a:effectLst>
                  <a:outerShdw blurRad="50800" dist="38100" dir="5400000" algn="t" rotWithShape="0">
                    <a:prstClr val="black">
                      <a:alpha val="50000"/>
                    </a:prstClr>
                  </a:outerShdw>
                </a:effectLst>
                <a:latin typeface="+mn-lt"/>
              </a:defRPr>
            </a:lvl1pPr>
          </a:lstStyle>
          <a:p>
            <a:r>
              <a:rPr lang="es-ES" dirty="0"/>
              <a:t>Haga clic para modificar el estilo de título del patrón</a:t>
            </a:r>
            <a:endParaRPr lang="en-US" dirty="0"/>
          </a:p>
        </p:txBody>
      </p:sp>
      <p:sp>
        <p:nvSpPr>
          <p:cNvPr id="5" name="Rectangle 11">
            <a:extLst>
              <a:ext uri="{FF2B5EF4-FFF2-40B4-BE49-F238E27FC236}">
                <a16:creationId xmlns:a16="http://schemas.microsoft.com/office/drawing/2014/main" id="{0F43CF8F-4964-4B4D-B06A-D2205F523304}"/>
              </a:ext>
            </a:extLst>
          </p:cNvPr>
          <p:cNvSpPr>
            <a:spLocks noGrp="1" noChangeArrowheads="1"/>
          </p:cNvSpPr>
          <p:nvPr>
            <p:ph type="dt" sz="half" idx="10"/>
          </p:nvPr>
        </p:nvSpPr>
        <p:spPr/>
        <p:txBody>
          <a:bodyPr/>
          <a:lstStyle>
            <a:lvl1pPr>
              <a:defRPr/>
            </a:lvl1pPr>
          </a:lstStyle>
          <a:p>
            <a:pPr>
              <a:defRPr/>
            </a:pPr>
            <a:fld id="{BE5CECF0-1EA3-5644-BDE1-850727FD6EFF}" type="datetimeFigureOut">
              <a:rPr lang="es-ES" altLang="es-ES_tradnl"/>
              <a:pPr>
                <a:defRPr/>
              </a:pPr>
              <a:t>14/9/22</a:t>
            </a:fld>
            <a:endParaRPr lang="es-ES" altLang="es-ES_tradnl"/>
          </a:p>
        </p:txBody>
      </p:sp>
      <p:sp>
        <p:nvSpPr>
          <p:cNvPr id="6" name="Rectangle 12">
            <a:extLst>
              <a:ext uri="{FF2B5EF4-FFF2-40B4-BE49-F238E27FC236}">
                <a16:creationId xmlns:a16="http://schemas.microsoft.com/office/drawing/2014/main" id="{E8CAF922-15EC-164F-BB98-E27352CCC9FD}"/>
              </a:ext>
            </a:extLst>
          </p:cNvPr>
          <p:cNvSpPr>
            <a:spLocks noGrp="1" noChangeArrowheads="1"/>
          </p:cNvSpPr>
          <p:nvPr>
            <p:ph type="ftr" sz="quarter" idx="11"/>
          </p:nvPr>
        </p:nvSpPr>
        <p:spPr/>
        <p:txBody>
          <a:bodyPr/>
          <a:lstStyle>
            <a:lvl1pPr>
              <a:defRPr/>
            </a:lvl1pPr>
          </a:lstStyle>
          <a:p>
            <a:pPr>
              <a:defRPr/>
            </a:pPr>
            <a:endParaRPr lang="ru-RU"/>
          </a:p>
        </p:txBody>
      </p:sp>
      <p:sp>
        <p:nvSpPr>
          <p:cNvPr id="7" name="Rectangle 13">
            <a:extLst>
              <a:ext uri="{FF2B5EF4-FFF2-40B4-BE49-F238E27FC236}">
                <a16:creationId xmlns:a16="http://schemas.microsoft.com/office/drawing/2014/main" id="{2D227954-7108-A84B-B884-C84D5B5D9978}"/>
              </a:ext>
            </a:extLst>
          </p:cNvPr>
          <p:cNvSpPr>
            <a:spLocks noGrp="1" noChangeArrowheads="1"/>
          </p:cNvSpPr>
          <p:nvPr>
            <p:ph type="sldNum" sz="quarter" idx="12"/>
          </p:nvPr>
        </p:nvSpPr>
        <p:spPr/>
        <p:txBody>
          <a:bodyPr/>
          <a:lstStyle>
            <a:lvl1pPr>
              <a:defRPr/>
            </a:lvl1pPr>
          </a:lstStyle>
          <a:p>
            <a:pPr>
              <a:defRPr/>
            </a:pPr>
            <a:fld id="{AD3B1B3B-2F07-9D45-8ED5-DC53218979C2}" type="slidenum">
              <a:rPr lang="es-ES" altLang="es-ES_tradnl"/>
              <a:pPr>
                <a:defRPr/>
              </a:pPr>
              <a:t>‹Nº›</a:t>
            </a:fld>
            <a:endParaRPr lang="es-ES" altLang="es-ES_tradnl"/>
          </a:p>
        </p:txBody>
      </p:sp>
      <p:pic>
        <p:nvPicPr>
          <p:cNvPr id="8" name="Picture 5" descr="Logotipo gtvmni">
            <a:extLst>
              <a:ext uri="{FF2B5EF4-FFF2-40B4-BE49-F238E27FC236}">
                <a16:creationId xmlns:a16="http://schemas.microsoft.com/office/drawing/2014/main" id="{9D1B4050-D8F7-284E-AA52-477D1E643B8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9063" y="84138"/>
            <a:ext cx="587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7015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Diapositiva de título">
    <p:spTree>
      <p:nvGrpSpPr>
        <p:cNvPr id="1" name=""/>
        <p:cNvGrpSpPr/>
        <p:nvPr/>
      </p:nvGrpSpPr>
      <p:grpSpPr>
        <a:xfrm>
          <a:off x="0" y="0"/>
          <a:ext cx="0" cy="0"/>
          <a:chOff x="0" y="0"/>
          <a:chExt cx="0" cy="0"/>
        </a:xfrm>
      </p:grpSpPr>
      <p:sp>
        <p:nvSpPr>
          <p:cNvPr id="4" name="Line 11">
            <a:extLst>
              <a:ext uri="{FF2B5EF4-FFF2-40B4-BE49-F238E27FC236}">
                <a16:creationId xmlns:a16="http://schemas.microsoft.com/office/drawing/2014/main" id="{B18F0ADF-1BB5-A240-AA20-2DC916CC07D4}"/>
              </a:ext>
            </a:extLst>
          </p:cNvPr>
          <p:cNvSpPr>
            <a:spLocks noChangeShapeType="1"/>
          </p:cNvSpPr>
          <p:nvPr userDrawn="1"/>
        </p:nvSpPr>
        <p:spPr bwMode="auto">
          <a:xfrm>
            <a:off x="0" y="1341438"/>
            <a:ext cx="12192000" cy="0"/>
          </a:xfrm>
          <a:prstGeom prst="line">
            <a:avLst/>
          </a:prstGeom>
          <a:noFill/>
          <a:ln w="31750">
            <a:solidFill>
              <a:srgbClr val="FF0000"/>
            </a:solidFill>
            <a:round/>
            <a:headEnd/>
            <a:tailEnd/>
          </a:ln>
          <a:extLst>
            <a:ext uri="{909E8E84-426E-40DD-AFC4-6F175D3DCCD1}">
              <a14:hiddenFill xmlns:a14="http://schemas.microsoft.com/office/drawing/2010/main">
                <a:noFill/>
              </a14:hiddenFill>
            </a:ext>
          </a:extLst>
        </p:spPr>
        <p:txBody>
          <a:bodyPr/>
          <a:lstStyle/>
          <a:p>
            <a:endParaRPr lang="es-ES" sz="2400"/>
          </a:p>
        </p:txBody>
      </p:sp>
      <p:sp>
        <p:nvSpPr>
          <p:cNvPr id="9" name="8 Título"/>
          <p:cNvSpPr>
            <a:spLocks noGrp="1"/>
          </p:cNvSpPr>
          <p:nvPr>
            <p:ph type="ctrTitle"/>
          </p:nvPr>
        </p:nvSpPr>
        <p:spPr>
          <a:xfrm>
            <a:off x="1199456" y="2348880"/>
            <a:ext cx="8640064" cy="1963648"/>
          </a:xfrm>
          <a:noFill/>
          <a:ln>
            <a:noFill/>
          </a:ln>
          <a:effectLst/>
        </p:spPr>
        <p:txBody>
          <a:bodyPr anchor="t"/>
          <a:lstStyle>
            <a:lvl1pPr algn="r">
              <a:defRPr lang="en-US" sz="3600" b="0" cap="all" baseline="0" dirty="0">
                <a:ln w="5000" cmpd="sng">
                  <a:noFill/>
                  <a:prstDash val="solid"/>
                </a:ln>
                <a:solidFill>
                  <a:schemeClr val="accent6"/>
                </a:solidFill>
                <a:effectLst>
                  <a:outerShdw blurRad="50800" dist="38100" dir="5400000" algn="t" rotWithShape="0">
                    <a:prstClr val="black">
                      <a:alpha val="50000"/>
                    </a:prstClr>
                  </a:outerShdw>
                </a:effectLst>
                <a:latin typeface="+mn-lt"/>
              </a:defRPr>
            </a:lvl1pPr>
          </a:lstStyle>
          <a:p>
            <a:r>
              <a:rPr lang="es-ES" dirty="0"/>
              <a:t>Haga clic para modificar el estilo de título del patrón</a:t>
            </a:r>
            <a:endParaRPr lang="en-US" dirty="0"/>
          </a:p>
        </p:txBody>
      </p:sp>
      <p:sp>
        <p:nvSpPr>
          <p:cNvPr id="5" name="Rectangle 11">
            <a:extLst>
              <a:ext uri="{FF2B5EF4-FFF2-40B4-BE49-F238E27FC236}">
                <a16:creationId xmlns:a16="http://schemas.microsoft.com/office/drawing/2014/main" id="{0F43CF8F-4964-4B4D-B06A-D2205F523304}"/>
              </a:ext>
            </a:extLst>
          </p:cNvPr>
          <p:cNvSpPr>
            <a:spLocks noGrp="1" noChangeArrowheads="1"/>
          </p:cNvSpPr>
          <p:nvPr>
            <p:ph type="dt" sz="half" idx="10"/>
          </p:nvPr>
        </p:nvSpPr>
        <p:spPr/>
        <p:txBody>
          <a:bodyPr/>
          <a:lstStyle>
            <a:lvl1pPr>
              <a:defRPr/>
            </a:lvl1pPr>
          </a:lstStyle>
          <a:p>
            <a:pPr>
              <a:defRPr/>
            </a:pPr>
            <a:fld id="{BE5CECF0-1EA3-5644-BDE1-850727FD6EFF}" type="datetimeFigureOut">
              <a:rPr lang="es-ES" altLang="es-ES_tradnl"/>
              <a:pPr>
                <a:defRPr/>
              </a:pPr>
              <a:t>14/9/22</a:t>
            </a:fld>
            <a:endParaRPr lang="es-ES" altLang="es-ES_tradnl"/>
          </a:p>
        </p:txBody>
      </p:sp>
      <p:sp>
        <p:nvSpPr>
          <p:cNvPr id="6" name="Rectangle 12">
            <a:extLst>
              <a:ext uri="{FF2B5EF4-FFF2-40B4-BE49-F238E27FC236}">
                <a16:creationId xmlns:a16="http://schemas.microsoft.com/office/drawing/2014/main" id="{E8CAF922-15EC-164F-BB98-E27352CCC9FD}"/>
              </a:ext>
            </a:extLst>
          </p:cNvPr>
          <p:cNvSpPr>
            <a:spLocks noGrp="1" noChangeArrowheads="1"/>
          </p:cNvSpPr>
          <p:nvPr>
            <p:ph type="ftr" sz="quarter" idx="11"/>
          </p:nvPr>
        </p:nvSpPr>
        <p:spPr/>
        <p:txBody>
          <a:bodyPr/>
          <a:lstStyle>
            <a:lvl1pPr>
              <a:defRPr/>
            </a:lvl1pPr>
          </a:lstStyle>
          <a:p>
            <a:pPr>
              <a:defRPr/>
            </a:pPr>
            <a:endParaRPr lang="ru-RU"/>
          </a:p>
        </p:txBody>
      </p:sp>
      <p:sp>
        <p:nvSpPr>
          <p:cNvPr id="7" name="Rectangle 13">
            <a:extLst>
              <a:ext uri="{FF2B5EF4-FFF2-40B4-BE49-F238E27FC236}">
                <a16:creationId xmlns:a16="http://schemas.microsoft.com/office/drawing/2014/main" id="{2D227954-7108-A84B-B884-C84D5B5D9978}"/>
              </a:ext>
            </a:extLst>
          </p:cNvPr>
          <p:cNvSpPr>
            <a:spLocks noGrp="1" noChangeArrowheads="1"/>
          </p:cNvSpPr>
          <p:nvPr>
            <p:ph type="sldNum" sz="quarter" idx="12"/>
          </p:nvPr>
        </p:nvSpPr>
        <p:spPr/>
        <p:txBody>
          <a:bodyPr/>
          <a:lstStyle>
            <a:lvl1pPr>
              <a:defRPr/>
            </a:lvl1pPr>
          </a:lstStyle>
          <a:p>
            <a:pPr>
              <a:defRPr/>
            </a:pPr>
            <a:fld id="{AD3B1B3B-2F07-9D45-8ED5-DC53218979C2}" type="slidenum">
              <a:rPr lang="es-ES" altLang="es-ES_tradnl"/>
              <a:pPr>
                <a:defRPr/>
              </a:pPr>
              <a:t>‹Nº›</a:t>
            </a:fld>
            <a:endParaRPr lang="es-ES" altLang="es-ES_tradnl"/>
          </a:p>
        </p:txBody>
      </p:sp>
      <p:pic>
        <p:nvPicPr>
          <p:cNvPr id="8" name="Picture 5" descr="Logotipo gtvmni">
            <a:extLst>
              <a:ext uri="{FF2B5EF4-FFF2-40B4-BE49-F238E27FC236}">
                <a16:creationId xmlns:a16="http://schemas.microsoft.com/office/drawing/2014/main" id="{B50E9696-55CA-8E48-AF04-C72945F3A9F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9063" y="84138"/>
            <a:ext cx="587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8794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0D04A89-013F-C247-B097-43B742387B6C}"/>
              </a:ext>
            </a:extLst>
          </p:cNvPr>
          <p:cNvSpPr>
            <a:spLocks noGrp="1" noChangeArrowheads="1"/>
          </p:cNvSpPr>
          <p:nvPr>
            <p:ph type="title"/>
          </p:nvPr>
        </p:nvSpPr>
        <p:spPr bwMode="auto">
          <a:xfrm>
            <a:off x="1487488" y="274638"/>
            <a:ext cx="1009491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cambiar el estilo	</a:t>
            </a:r>
          </a:p>
        </p:txBody>
      </p:sp>
      <p:sp>
        <p:nvSpPr>
          <p:cNvPr id="1027" name="Rectangle 3">
            <a:extLst>
              <a:ext uri="{FF2B5EF4-FFF2-40B4-BE49-F238E27FC236}">
                <a16:creationId xmlns:a16="http://schemas.microsoft.com/office/drawing/2014/main" id="{D54F8CB5-E925-6246-BF0D-337A54954D48}"/>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p:txBody>
      </p:sp>
      <p:sp>
        <p:nvSpPr>
          <p:cNvPr id="1028" name="Rectangle 4">
            <a:extLst>
              <a:ext uri="{FF2B5EF4-FFF2-40B4-BE49-F238E27FC236}">
                <a16:creationId xmlns:a16="http://schemas.microsoft.com/office/drawing/2014/main" id="{0C3B15F2-C08B-D947-B594-AD3AD36B879C}"/>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mn-cs"/>
              </a:defRPr>
            </a:lvl1pPr>
          </a:lstStyle>
          <a:p>
            <a:pPr>
              <a:defRPr/>
            </a:pPr>
            <a:endParaRPr lang="es-ES"/>
          </a:p>
        </p:txBody>
      </p:sp>
      <p:sp>
        <p:nvSpPr>
          <p:cNvPr id="1029" name="Rectangle 5">
            <a:extLst>
              <a:ext uri="{FF2B5EF4-FFF2-40B4-BE49-F238E27FC236}">
                <a16:creationId xmlns:a16="http://schemas.microsoft.com/office/drawing/2014/main" id="{2F783CFA-34EE-3840-8852-8E6AC15363B3}"/>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mn-cs"/>
              </a:defRPr>
            </a:lvl1pPr>
          </a:lstStyle>
          <a:p>
            <a:pPr>
              <a:defRPr/>
            </a:pPr>
            <a:endParaRPr lang="es-ES"/>
          </a:p>
        </p:txBody>
      </p:sp>
      <p:sp>
        <p:nvSpPr>
          <p:cNvPr id="1030" name="Rectangle 6">
            <a:extLst>
              <a:ext uri="{FF2B5EF4-FFF2-40B4-BE49-F238E27FC236}">
                <a16:creationId xmlns:a16="http://schemas.microsoft.com/office/drawing/2014/main" id="{175B5371-D714-5E44-92E6-189FB88D3CB4}"/>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8E67BD8-8482-0345-9F82-17B8B642FF36}" type="slidenum">
              <a:rPr lang="es-ES" altLang="es-ES"/>
              <a:pPr>
                <a:defRPr/>
              </a:pPr>
              <a:t>‹Nº›</a:t>
            </a:fld>
            <a:endParaRPr lang="es-ES" altLang="es-E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75" r:id="rId7"/>
    <p:sldLayoutId id="2147483683" r:id="rId8"/>
    <p:sldLayoutId id="2147483684" r:id="rId9"/>
    <p:sldLayoutId id="2147483686" r:id="rId10"/>
    <p:sldLayoutId id="2147483687" r:id="rId11"/>
    <p:sldLayoutId id="2147483689" r:id="rId12"/>
  </p:sldLayoutIdLst>
  <p:txStyles>
    <p:titleStyle>
      <a:lvl1pPr algn="ctr" rtl="0" eaLnBrk="0" fontAlgn="base" hangingPunct="0">
        <a:spcBef>
          <a:spcPct val="0"/>
        </a:spcBef>
        <a:spcAft>
          <a:spcPct val="0"/>
        </a:spcAft>
        <a:defRPr sz="4000">
          <a:solidFill>
            <a:srgbClr val="222268"/>
          </a:solidFill>
          <a:latin typeface="+mj-lt"/>
          <a:ea typeface="+mj-ea"/>
          <a:cs typeface="ＭＳ Ｐゴシック" charset="0"/>
        </a:defRPr>
      </a:lvl1pPr>
      <a:lvl2pPr algn="ctr" rtl="0" eaLnBrk="0" fontAlgn="base" hangingPunct="0">
        <a:spcBef>
          <a:spcPct val="0"/>
        </a:spcBef>
        <a:spcAft>
          <a:spcPct val="0"/>
        </a:spcAft>
        <a:defRPr sz="4000">
          <a:solidFill>
            <a:srgbClr val="222268"/>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rgbClr val="222268"/>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rgbClr val="222268"/>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rgbClr val="222268"/>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800">
          <a:solidFill>
            <a:srgbClr val="222268"/>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rgbClr val="222268"/>
          </a:solidFill>
          <a:latin typeface="+mn-lt"/>
          <a:ea typeface="+mn-ea"/>
        </a:defRPr>
      </a:lvl2pPr>
      <a:lvl3pPr marL="1143000" indent="-228600" algn="l" rtl="0" eaLnBrk="0" fontAlgn="base" hangingPunct="0">
        <a:spcBef>
          <a:spcPct val="20000"/>
        </a:spcBef>
        <a:spcAft>
          <a:spcPct val="0"/>
        </a:spcAft>
        <a:buChar char="•"/>
        <a:defRPr sz="2000">
          <a:solidFill>
            <a:srgbClr val="222268"/>
          </a:solidFill>
          <a:latin typeface="+mn-lt"/>
          <a:ea typeface="+mn-ea"/>
        </a:defRPr>
      </a:lvl3pPr>
      <a:lvl4pPr marL="1600200" indent="-228600" algn="l" rtl="0" eaLnBrk="0" fontAlgn="base" hangingPunct="0">
        <a:spcBef>
          <a:spcPct val="20000"/>
        </a:spcBef>
        <a:spcAft>
          <a:spcPct val="0"/>
        </a:spcAft>
        <a:buChar char="–"/>
        <a:defRPr>
          <a:solidFill>
            <a:srgbClr val="222268"/>
          </a:solidFill>
          <a:latin typeface="+mn-lt"/>
          <a:ea typeface="+mn-ea"/>
        </a:defRPr>
      </a:lvl4pPr>
      <a:lvl5pPr marL="2057400" indent="-228600" algn="l" rtl="0" eaLnBrk="0" fontAlgn="base" hangingPunct="0">
        <a:spcBef>
          <a:spcPct val="20000"/>
        </a:spcBef>
        <a:spcAft>
          <a:spcPct val="0"/>
        </a:spcAft>
        <a:buChar char="»"/>
        <a:defRPr sz="2000">
          <a:solidFill>
            <a:srgbClr val="222268"/>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file:////Volumes/gonso/Documents/Monografias/VNI/Presentaciones%20VMNI/Ventiladores%20y%20Modos%20ventilatorios/Curvas%20v60.MOV" TargetMode="External"/><Relationship Id="rId7" Type="http://schemas.openxmlformats.org/officeDocument/2006/relationships/image" Target="../media/image21.png"/><Relationship Id="rId2" Type="http://schemas.openxmlformats.org/officeDocument/2006/relationships/video" Target="file:////Volumes/gonso/Documents/Monografias/VNI/Presentaciones%20VMNI/Ventiladores%20y%20Modos%20ventilatorios/Curvas%20Carina.MOV" TargetMode="External"/><Relationship Id="rId1" Type="http://schemas.microsoft.com/office/2007/relationships/media" Target="file:////Volumes/gonso/Documents/Monografias/VNI/Presentaciones%20VMNI/Ventiladores%20y%20Modos%20ventilatorios/Curvas%20Carina.MOV" TargetMode="External"/><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video" Target="file:////Volumes/gonso/Documents/Monografias/VNI/Presentaciones%20VMNI/Ventiladores%20y%20Modos%20ventilatorios/Curvas%20v60.MOV"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Volumes/gonso/Documents/Monografias/VNI/Presentaciones%20VMNI/Ventiladores%20y%20Modos%20ventilatorios/Respirador%20BiPAP.mp4" TargetMode="External"/><Relationship Id="rId1" Type="http://schemas.microsoft.com/office/2007/relationships/media" Target="file:////Volumes/gonso/Documents/Monografias/VNI/Presentaciones%20VMNI/Ventiladores%20y%20Modos%20ventilatorios/Respirador%20BiPAP.mp4" TargetMode="External"/><Relationship Id="rId5" Type="http://schemas.openxmlformats.org/officeDocument/2006/relationships/image" Target="../media/image33.png"/><Relationship Id="rId4"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Users/gonso/Documents/Monografias/VNI/Presentaciones%20VMNI/Ventiladores%20y%20Modos%20ventilatorios/Programa%20ventilador.MOV" TargetMode="External"/><Relationship Id="rId1" Type="http://schemas.microsoft.com/office/2007/relationships/media" Target="file:////Users/gonso/Documents/Monografias/VNI/Presentaciones%20VMNI/Ventiladores%20y%20Modos%20ventilatorios/Programa%20ventilador.MOV" TargetMode="External"/><Relationship Id="rId5" Type="http://schemas.openxmlformats.org/officeDocument/2006/relationships/image" Target="../media/image49.png"/><Relationship Id="rId4" Type="http://schemas.openxmlformats.org/officeDocument/2006/relationships/notesSlide" Target="../notesSlides/notesSlide30.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4.tiff"/><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2">
            <a:extLst>
              <a:ext uri="{FF2B5EF4-FFF2-40B4-BE49-F238E27FC236}">
                <a16:creationId xmlns:a16="http://schemas.microsoft.com/office/drawing/2014/main" id="{F074AAFA-A01C-654F-95D2-902DD5FF709B}"/>
              </a:ext>
            </a:extLst>
          </p:cNvPr>
          <p:cNvSpPr>
            <a:spLocks noGrp="1" noChangeArrowheads="1"/>
          </p:cNvSpPr>
          <p:nvPr>
            <p:ph type="ctrTitle"/>
          </p:nvPr>
        </p:nvSpPr>
        <p:spPr>
          <a:xfrm>
            <a:off x="2209800" y="3043238"/>
            <a:ext cx="7772400" cy="1470025"/>
          </a:xfrm>
        </p:spPr>
        <p:txBody>
          <a:bodyPr/>
          <a:lstStyle/>
          <a:p>
            <a:pPr eaLnBrk="1" hangingPunct="1"/>
            <a:r>
              <a:rPr lang="es-ES" dirty="0"/>
              <a:t>VENTILADORES Y MODOS VENTILATORIOS EN VNI</a:t>
            </a:r>
            <a:endParaRPr lang="es-ES" altLang="es-ES" dirty="0">
              <a:solidFill>
                <a:srgbClr val="000066"/>
              </a:solidFill>
            </a:endParaRPr>
          </a:p>
        </p:txBody>
      </p:sp>
      <p:sp>
        <p:nvSpPr>
          <p:cNvPr id="6" name="3 CuadroTexto">
            <a:extLst>
              <a:ext uri="{FF2B5EF4-FFF2-40B4-BE49-F238E27FC236}">
                <a16:creationId xmlns:a16="http://schemas.microsoft.com/office/drawing/2014/main" id="{94FAB9F7-AEB8-924C-A4B1-3598C8BD29DE}"/>
              </a:ext>
            </a:extLst>
          </p:cNvPr>
          <p:cNvSpPr txBox="1">
            <a:spLocks noChangeArrowheads="1"/>
          </p:cNvSpPr>
          <p:nvPr/>
        </p:nvSpPr>
        <p:spPr>
          <a:xfrm>
            <a:off x="6384032" y="5517232"/>
            <a:ext cx="2952948" cy="668337"/>
          </a:xfrm>
          <a:prstGeom prst="rect">
            <a:avLst/>
          </a:prstGeom>
          <a:ln>
            <a:miter lim="800000"/>
            <a:headEnd/>
            <a:tailEnd/>
          </a:ln>
        </p:spPr>
        <p:txBody>
          <a:bodyPr wrap="square">
            <a:spAutoFit/>
          </a:bodyPr>
          <a:lstStyle>
            <a:lvl1pPr marL="342900" indent="-342900" algn="l" rtl="0" eaLnBrk="0" fontAlgn="base" hangingPunct="0">
              <a:spcBef>
                <a:spcPct val="20000"/>
              </a:spcBef>
              <a:spcAft>
                <a:spcPct val="0"/>
              </a:spcAft>
              <a:buChar char="•"/>
              <a:defRPr sz="2800">
                <a:solidFill>
                  <a:srgbClr val="222268"/>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rgbClr val="222268"/>
                </a:solidFill>
                <a:latin typeface="+mn-lt"/>
                <a:ea typeface="+mn-ea"/>
              </a:defRPr>
            </a:lvl2pPr>
            <a:lvl3pPr marL="1143000" indent="-228600" algn="l" rtl="0" eaLnBrk="0" fontAlgn="base" hangingPunct="0">
              <a:spcBef>
                <a:spcPct val="20000"/>
              </a:spcBef>
              <a:spcAft>
                <a:spcPct val="0"/>
              </a:spcAft>
              <a:buChar char="•"/>
              <a:defRPr sz="2000">
                <a:solidFill>
                  <a:srgbClr val="222268"/>
                </a:solidFill>
                <a:latin typeface="+mn-lt"/>
                <a:ea typeface="+mn-ea"/>
              </a:defRPr>
            </a:lvl3pPr>
            <a:lvl4pPr marL="1600200" indent="-228600" algn="l" rtl="0" eaLnBrk="0" fontAlgn="base" hangingPunct="0">
              <a:spcBef>
                <a:spcPct val="20000"/>
              </a:spcBef>
              <a:spcAft>
                <a:spcPct val="0"/>
              </a:spcAft>
              <a:buChar char="–"/>
              <a:defRPr>
                <a:solidFill>
                  <a:srgbClr val="222268"/>
                </a:solidFill>
                <a:latin typeface="+mn-lt"/>
                <a:ea typeface="+mn-ea"/>
              </a:defRPr>
            </a:lvl4pPr>
            <a:lvl5pPr marL="2057400" indent="-228600" algn="l" rtl="0" eaLnBrk="0" fontAlgn="base" hangingPunct="0">
              <a:spcBef>
                <a:spcPct val="20000"/>
              </a:spcBef>
              <a:spcAft>
                <a:spcPct val="0"/>
              </a:spcAft>
              <a:buChar char="»"/>
              <a:defRPr sz="2000">
                <a:solidFill>
                  <a:srgbClr val="222268"/>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r" eaLnBrk="1" hangingPunct="1">
              <a:buNone/>
              <a:defRPr/>
            </a:pPr>
            <a:r>
              <a:rPr lang="es-ES" altLang="es-ES_tradnl" sz="1100" kern="0" dirty="0">
                <a:effectLst>
                  <a:outerShdw blurRad="38100" dist="38100" dir="2700000" algn="tl">
                    <a:srgbClr val="C0C0C0"/>
                  </a:outerShdw>
                </a:effectLst>
              </a:rPr>
              <a:t>Gonzalo Sempere</a:t>
            </a:r>
          </a:p>
          <a:p>
            <a:pPr marL="0" indent="0" algn="r" eaLnBrk="1" hangingPunct="1">
              <a:buNone/>
              <a:defRPr/>
            </a:pPr>
            <a:r>
              <a:rPr lang="es-ES" altLang="es-ES_tradnl" sz="1100" kern="0" dirty="0">
                <a:effectLst>
                  <a:outerShdw blurRad="38100" dist="38100" dir="2700000" algn="tl">
                    <a:srgbClr val="C0C0C0"/>
                  </a:outerShdw>
                </a:effectLst>
              </a:rPr>
              <a:t>Unidad de Corta Estancia</a:t>
            </a:r>
          </a:p>
          <a:p>
            <a:pPr marL="0" indent="0" algn="r" eaLnBrk="1" hangingPunct="1">
              <a:buNone/>
              <a:defRPr/>
            </a:pPr>
            <a:r>
              <a:rPr lang="es-ES" altLang="es-ES_tradnl" sz="1100" kern="0" dirty="0">
                <a:effectLst>
                  <a:outerShdw blurRad="38100" dist="38100" dir="2700000" algn="tl">
                    <a:srgbClr val="C0C0C0"/>
                  </a:outerShdw>
                </a:effectLst>
              </a:rPr>
              <a:t>H. Universitario Dr. Peset. Valencia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Título">
            <a:extLst>
              <a:ext uri="{FF2B5EF4-FFF2-40B4-BE49-F238E27FC236}">
                <a16:creationId xmlns:a16="http://schemas.microsoft.com/office/drawing/2014/main" id="{C705B4BE-1575-D24E-A9A1-324848A60399}"/>
              </a:ext>
            </a:extLst>
          </p:cNvPr>
          <p:cNvSpPr>
            <a:spLocks noGrp="1"/>
          </p:cNvSpPr>
          <p:nvPr>
            <p:ph type="title"/>
          </p:nvPr>
        </p:nvSpPr>
        <p:spPr>
          <a:xfrm>
            <a:off x="2639616" y="274639"/>
            <a:ext cx="7528350" cy="490065"/>
          </a:xfrm>
          <a:ln>
            <a:miter lim="800000"/>
            <a:headEnd/>
            <a:tailEnd/>
          </a:ln>
          <a:extLst>
            <a:ext uri="{FAA26D3D-D897-4be2-8F04-BA451C77F1D7}"/>
          </a:extLst>
        </p:spPr>
        <p:txBody>
          <a:bodyPr/>
          <a:lstStyle/>
          <a:p>
            <a:pPr eaLnBrk="1" hangingPunct="1">
              <a:defRPr/>
            </a:pPr>
            <a:r>
              <a:rPr lang="es-ES" sz="3600" b="1" kern="1200" dirty="0">
                <a:latin typeface="Franklin Gothic Book" charset="0"/>
              </a:rPr>
              <a:t>DEFINICIÓN:</a:t>
            </a:r>
            <a:endParaRPr lang="es-ES" b="1"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cs typeface="+mj-cs"/>
            </a:endParaRPr>
          </a:p>
        </p:txBody>
      </p:sp>
      <p:sp>
        <p:nvSpPr>
          <p:cNvPr id="48130" name="Rectangle 3">
            <a:extLst>
              <a:ext uri="{FF2B5EF4-FFF2-40B4-BE49-F238E27FC236}">
                <a16:creationId xmlns:a16="http://schemas.microsoft.com/office/drawing/2014/main" id="{C0E6D3FC-2CAF-394B-9302-7D7BDE791A88}"/>
              </a:ext>
            </a:extLst>
          </p:cNvPr>
          <p:cNvSpPr txBox="1">
            <a:spLocks noChangeArrowheads="1"/>
          </p:cNvSpPr>
          <p:nvPr/>
        </p:nvSpPr>
        <p:spPr bwMode="auto">
          <a:xfrm>
            <a:off x="2381250" y="2852936"/>
            <a:ext cx="74295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19100" indent="-382588">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50000"/>
              </a:lnSpc>
              <a:buClr>
                <a:schemeClr val="accent1"/>
              </a:buClr>
              <a:buSzPct val="80000"/>
              <a:buFontTx/>
              <a:buNone/>
            </a:pPr>
            <a:r>
              <a:rPr lang="ja-JP" altLang="es-ES" sz="2800" i="1"/>
              <a:t>“</a:t>
            </a:r>
            <a:r>
              <a:rPr lang="es-ES" altLang="ja-JP" sz="2800" i="1" dirty="0"/>
              <a:t> Formas en que un ventilador alcanza los objetivos de la ventilación mecánica</a:t>
            </a:r>
            <a:r>
              <a:rPr lang="ja-JP" altLang="es-ES" sz="2800" i="1"/>
              <a:t>”</a:t>
            </a:r>
            <a:endParaRPr lang="es-ES_tradnl" altLang="ja-JP" sz="2800" i="1" dirty="0"/>
          </a:p>
          <a:p>
            <a:pPr algn="ctr" eaLnBrk="1" hangingPunct="1">
              <a:lnSpc>
                <a:spcPct val="150000"/>
              </a:lnSpc>
              <a:buClr>
                <a:schemeClr val="accent1"/>
              </a:buClr>
              <a:buSzPct val="80000"/>
              <a:buFontTx/>
              <a:buNone/>
            </a:pPr>
            <a:endParaRPr lang="es-ES" altLang="es-ES_tradnl" sz="2800" i="1" dirty="0"/>
          </a:p>
        </p:txBody>
      </p:sp>
    </p:spTree>
    <p:extLst>
      <p:ext uri="{BB962C8B-B14F-4D97-AF65-F5344CB8AC3E}">
        <p14:creationId xmlns:p14="http://schemas.microsoft.com/office/powerpoint/2010/main" val="2126089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BE086D-9BC0-8545-904D-088321AC729E}"/>
              </a:ext>
            </a:extLst>
          </p:cNvPr>
          <p:cNvSpPr>
            <a:spLocks noGrp="1"/>
          </p:cNvSpPr>
          <p:nvPr>
            <p:ph type="title"/>
          </p:nvPr>
        </p:nvSpPr>
        <p:spPr>
          <a:xfrm>
            <a:off x="2566988" y="188913"/>
            <a:ext cx="7643812" cy="575791"/>
          </a:xfrm>
        </p:spPr>
        <p:txBody>
          <a:bodyPr/>
          <a:lstStyle/>
          <a:p>
            <a:pPr>
              <a:defRPr/>
            </a:pPr>
            <a:r>
              <a:rPr lang="es-ES" sz="3600" dirty="0"/>
              <a:t>Elementos en un modo ventilatorio</a:t>
            </a:r>
          </a:p>
        </p:txBody>
      </p:sp>
      <p:sp>
        <p:nvSpPr>
          <p:cNvPr id="50178" name="Marcador de contenido 2">
            <a:extLst>
              <a:ext uri="{FF2B5EF4-FFF2-40B4-BE49-F238E27FC236}">
                <a16:creationId xmlns:a16="http://schemas.microsoft.com/office/drawing/2014/main" id="{263D647A-9219-CF42-8768-25E4ADFF98F5}"/>
              </a:ext>
            </a:extLst>
          </p:cNvPr>
          <p:cNvSpPr>
            <a:spLocks noGrp="1" noChangeArrowheads="1"/>
          </p:cNvSpPr>
          <p:nvPr>
            <p:ph idx="1"/>
          </p:nvPr>
        </p:nvSpPr>
        <p:spPr>
          <a:xfrm>
            <a:off x="1055440" y="1484784"/>
            <a:ext cx="10225136" cy="4852988"/>
          </a:xfrm>
        </p:spPr>
        <p:txBody>
          <a:bodyPr/>
          <a:lstStyle/>
          <a:p>
            <a:pPr marL="0" indent="0" eaLnBrk="1" hangingPunct="1">
              <a:buClr>
                <a:schemeClr val="accent1"/>
              </a:buClr>
              <a:buSzPct val="80000"/>
              <a:buNone/>
            </a:pPr>
            <a:r>
              <a:rPr lang="es-ES" altLang="es-ES_tradnl" sz="1800" dirty="0">
                <a:solidFill>
                  <a:srgbClr val="222268"/>
                </a:solidFill>
                <a:sym typeface="Symbol" pitchFamily="2" charset="2"/>
              </a:rPr>
              <a:t>RESPIRACION NO ASISTIDA :</a:t>
            </a:r>
          </a:p>
          <a:p>
            <a:pPr lvl="1" eaLnBrk="1" hangingPunct="1">
              <a:buClr>
                <a:srgbClr val="222268"/>
              </a:buClr>
              <a:buSzPct val="60000"/>
              <a:buFont typeface="Wingdings" pitchFamily="2" charset="2"/>
              <a:buChar char=""/>
            </a:pPr>
            <a:r>
              <a:rPr lang="es-ES" altLang="es-ES_tradnl" sz="2000" dirty="0">
                <a:solidFill>
                  <a:srgbClr val="008000"/>
                </a:solidFill>
              </a:rPr>
              <a:t> CPAP (siempre en espontánea)</a:t>
            </a:r>
          </a:p>
          <a:p>
            <a:pPr marL="0" indent="0" eaLnBrk="1" hangingPunct="1">
              <a:buClr>
                <a:schemeClr val="accent1"/>
              </a:buClr>
              <a:buSzPct val="80000"/>
              <a:buNone/>
            </a:pPr>
            <a:endParaRPr lang="es-ES" altLang="es-ES_tradnl" sz="1800" dirty="0">
              <a:solidFill>
                <a:srgbClr val="222268"/>
              </a:solidFill>
              <a:sym typeface="Symbol" pitchFamily="2" charset="2"/>
            </a:endParaRPr>
          </a:p>
          <a:p>
            <a:pPr marL="0" indent="0" eaLnBrk="1" hangingPunct="1">
              <a:buClr>
                <a:schemeClr val="accent1"/>
              </a:buClr>
              <a:buSzPct val="80000"/>
              <a:buNone/>
            </a:pPr>
            <a:r>
              <a:rPr lang="es-ES" altLang="es-ES_tradnl" sz="1800" dirty="0">
                <a:solidFill>
                  <a:srgbClr val="222268"/>
                </a:solidFill>
                <a:sym typeface="Symbol" pitchFamily="2" charset="2"/>
              </a:rPr>
              <a:t>RESPIRACION ASISTIDA:</a:t>
            </a:r>
          </a:p>
          <a:p>
            <a:pPr lvl="1" eaLnBrk="1" hangingPunct="1">
              <a:buClr>
                <a:srgbClr val="222268"/>
              </a:buClr>
              <a:buSzPct val="60000"/>
              <a:buFont typeface="Wingdings" pitchFamily="2" charset="2"/>
              <a:buChar char=""/>
            </a:pPr>
            <a:r>
              <a:rPr lang="es-ES" altLang="es-ES_tradnl" sz="2000" dirty="0">
                <a:solidFill>
                  <a:srgbClr val="008000"/>
                </a:solidFill>
              </a:rPr>
              <a:t>Variable de control o límite inspiratorio</a:t>
            </a:r>
          </a:p>
          <a:p>
            <a:pPr lvl="2" eaLnBrk="1" hangingPunct="1">
              <a:spcAft>
                <a:spcPts val="600"/>
              </a:spcAft>
              <a:buClr>
                <a:srgbClr val="222268"/>
              </a:buClr>
              <a:buSzPct val="60000"/>
              <a:buFont typeface="Wingdings" pitchFamily="2" charset="2"/>
              <a:buChar char=""/>
            </a:pPr>
            <a:r>
              <a:rPr lang="es-ES" altLang="es-ES_tradnl" sz="1600" dirty="0"/>
              <a:t>Variable de límite o control: </a:t>
            </a:r>
            <a:r>
              <a:rPr lang="es-ES" altLang="es-ES_tradnl" sz="1600" dirty="0">
                <a:solidFill>
                  <a:srgbClr val="FF6600"/>
                </a:solidFill>
              </a:rPr>
              <a:t>volumen, presión, dual</a:t>
            </a:r>
          </a:p>
          <a:p>
            <a:pPr lvl="1" eaLnBrk="1" hangingPunct="1">
              <a:buClr>
                <a:srgbClr val="222268"/>
              </a:buClr>
              <a:buSzPct val="60000"/>
              <a:buFont typeface="Wingdings" pitchFamily="2" charset="2"/>
              <a:buChar char=""/>
            </a:pPr>
            <a:r>
              <a:rPr lang="es-ES" altLang="es-ES_tradnl" sz="2000" dirty="0">
                <a:solidFill>
                  <a:srgbClr val="008000"/>
                </a:solidFill>
              </a:rPr>
              <a:t>Variables de fase</a:t>
            </a:r>
          </a:p>
          <a:p>
            <a:pPr lvl="2" eaLnBrk="1" hangingPunct="1">
              <a:buClr>
                <a:schemeClr val="accent2"/>
              </a:buClr>
              <a:buSzPct val="85000"/>
              <a:buFont typeface="Arial" panose="020B0604020202020204" pitchFamily="34" charset="0"/>
              <a:buChar char="○"/>
            </a:pPr>
            <a:r>
              <a:rPr lang="es-ES" altLang="es-ES_tradnl" sz="1600" dirty="0"/>
              <a:t>Variable de </a:t>
            </a:r>
            <a:r>
              <a:rPr lang="es-ES" altLang="es-ES_tradnl" sz="1600" dirty="0" err="1"/>
              <a:t>trigger</a:t>
            </a:r>
            <a:r>
              <a:rPr lang="es-ES" altLang="es-ES_tradnl" sz="1600" dirty="0"/>
              <a:t> o disparo: </a:t>
            </a:r>
            <a:r>
              <a:rPr lang="es-ES" altLang="es-ES_tradnl" sz="1600" dirty="0">
                <a:solidFill>
                  <a:srgbClr val="FF6600"/>
                </a:solidFill>
              </a:rPr>
              <a:t>presión, flujo, tiempo</a:t>
            </a:r>
          </a:p>
          <a:p>
            <a:pPr lvl="2" eaLnBrk="1" hangingPunct="1">
              <a:spcAft>
                <a:spcPts val="600"/>
              </a:spcAft>
              <a:buClr>
                <a:schemeClr val="accent2"/>
              </a:buClr>
              <a:buSzPct val="85000"/>
              <a:buFont typeface="Arial" panose="020B0604020202020204" pitchFamily="34" charset="0"/>
              <a:buChar char="○"/>
            </a:pPr>
            <a:r>
              <a:rPr lang="es-ES" altLang="es-ES_tradnl" sz="1600" dirty="0"/>
              <a:t>Variable de ciclado: </a:t>
            </a:r>
            <a:r>
              <a:rPr lang="es-ES" altLang="es-ES_tradnl" sz="1600" dirty="0">
                <a:solidFill>
                  <a:srgbClr val="FF6600"/>
                </a:solidFill>
              </a:rPr>
              <a:t>volumen, presión, flujo, tiempo</a:t>
            </a:r>
          </a:p>
          <a:p>
            <a:pPr lvl="1" eaLnBrk="1" hangingPunct="1">
              <a:buClr>
                <a:srgbClr val="222268"/>
              </a:buClr>
              <a:buSzPct val="60000"/>
              <a:buFont typeface="Wingdings" pitchFamily="2" charset="2"/>
              <a:buChar char=""/>
            </a:pPr>
            <a:r>
              <a:rPr lang="es-ES" altLang="es-ES_tradnl" sz="2000" dirty="0">
                <a:solidFill>
                  <a:srgbClr val="008000"/>
                </a:solidFill>
              </a:rPr>
              <a:t>Grado de asistencia / patrón o secuencia (tipo de ventilaciones suministradas)</a:t>
            </a:r>
          </a:p>
          <a:p>
            <a:pPr lvl="2" eaLnBrk="1" hangingPunct="1">
              <a:buClr>
                <a:schemeClr val="accent2"/>
              </a:buClr>
              <a:buSzPct val="85000"/>
              <a:buFont typeface="Arial" panose="020B0604020202020204" pitchFamily="34" charset="0"/>
              <a:buChar char="○"/>
            </a:pPr>
            <a:r>
              <a:rPr lang="es-ES" altLang="es-ES_tradnl" sz="1600" dirty="0"/>
              <a:t>Obligadas (controladas o mandatarias)</a:t>
            </a:r>
          </a:p>
          <a:p>
            <a:pPr lvl="2" eaLnBrk="1" hangingPunct="1">
              <a:buClr>
                <a:schemeClr val="accent2"/>
              </a:buClr>
              <a:buSzPct val="85000"/>
              <a:buFont typeface="Arial" panose="020B0604020202020204" pitchFamily="34" charset="0"/>
              <a:buChar char="○"/>
            </a:pPr>
            <a:r>
              <a:rPr lang="es-ES" altLang="es-ES_tradnl" sz="1600" dirty="0"/>
              <a:t>Asistidas </a:t>
            </a:r>
          </a:p>
          <a:p>
            <a:pPr lvl="2" eaLnBrk="1" hangingPunct="1">
              <a:buClr>
                <a:schemeClr val="accent2"/>
              </a:buClr>
              <a:buSzPct val="85000"/>
              <a:buFont typeface="Arial" panose="020B0604020202020204" pitchFamily="34" charset="0"/>
              <a:buChar char="○"/>
            </a:pPr>
            <a:r>
              <a:rPr lang="es-ES" altLang="es-ES_tradnl" sz="1600" dirty="0"/>
              <a:t>Espontáneas</a:t>
            </a:r>
          </a:p>
        </p:txBody>
      </p:sp>
    </p:spTree>
    <p:extLst>
      <p:ext uri="{BB962C8B-B14F-4D97-AF65-F5344CB8AC3E}">
        <p14:creationId xmlns:p14="http://schemas.microsoft.com/office/powerpoint/2010/main" val="2067700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1 Título">
            <a:extLst>
              <a:ext uri="{FF2B5EF4-FFF2-40B4-BE49-F238E27FC236}">
                <a16:creationId xmlns:a16="http://schemas.microsoft.com/office/drawing/2014/main" id="{A830AD90-BEBF-9948-B12C-613023BE4681}"/>
              </a:ext>
            </a:extLst>
          </p:cNvPr>
          <p:cNvSpPr>
            <a:spLocks noGrp="1" noChangeArrowheads="1"/>
          </p:cNvSpPr>
          <p:nvPr>
            <p:ph type="title"/>
          </p:nvPr>
        </p:nvSpPr>
        <p:spPr>
          <a:xfrm>
            <a:off x="839416" y="274638"/>
            <a:ext cx="10801200" cy="490066"/>
          </a:xfrm>
        </p:spPr>
        <p:txBody>
          <a:bodyPr/>
          <a:lstStyle/>
          <a:p>
            <a:pPr eaLnBrk="1" hangingPunct="1"/>
            <a:r>
              <a:rPr lang="es-ES" altLang="es-ES_tradnl" sz="3200" dirty="0">
                <a:solidFill>
                  <a:srgbClr val="222268"/>
                </a:solidFill>
              </a:rPr>
              <a:t>Modos según variable control y secuencia respiratoria </a:t>
            </a:r>
          </a:p>
        </p:txBody>
      </p:sp>
      <p:graphicFrame>
        <p:nvGraphicFramePr>
          <p:cNvPr id="6" name="4 Marcador de contenido">
            <a:extLst>
              <a:ext uri="{FF2B5EF4-FFF2-40B4-BE49-F238E27FC236}">
                <a16:creationId xmlns:a16="http://schemas.microsoft.com/office/drawing/2014/main" id="{E7D6F639-F1FA-694B-A7C5-3483B6612E14}"/>
              </a:ext>
            </a:extLst>
          </p:cNvPr>
          <p:cNvGraphicFramePr>
            <a:graphicFrameLocks noGrp="1"/>
          </p:cNvGraphicFramePr>
          <p:nvPr>
            <p:ph idx="1"/>
          </p:nvPr>
        </p:nvGraphicFramePr>
        <p:xfrm>
          <a:off x="1919288" y="2060575"/>
          <a:ext cx="8208962" cy="3162301"/>
        </p:xfrm>
        <a:graphic>
          <a:graphicData uri="http://schemas.openxmlformats.org/drawingml/2006/table">
            <a:tbl>
              <a:tblPr/>
              <a:tblGrid>
                <a:gridCol w="2447925">
                  <a:extLst>
                    <a:ext uri="{9D8B030D-6E8A-4147-A177-3AD203B41FA5}">
                      <a16:colId xmlns:a16="http://schemas.microsoft.com/office/drawing/2014/main" val="20000"/>
                    </a:ext>
                  </a:extLst>
                </a:gridCol>
                <a:gridCol w="3024187">
                  <a:extLst>
                    <a:ext uri="{9D8B030D-6E8A-4147-A177-3AD203B41FA5}">
                      <a16:colId xmlns:a16="http://schemas.microsoft.com/office/drawing/2014/main" val="20001"/>
                    </a:ext>
                  </a:extLst>
                </a:gridCol>
                <a:gridCol w="2736850">
                  <a:extLst>
                    <a:ext uri="{9D8B030D-6E8A-4147-A177-3AD203B41FA5}">
                      <a16:colId xmlns:a16="http://schemas.microsoft.com/office/drawing/2014/main" val="20002"/>
                    </a:ext>
                  </a:extLst>
                </a:gridCol>
              </a:tblGrid>
              <a:tr h="460374">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600" b="1" i="0" u="none" strike="noStrike" cap="none" normalizeH="0" baseline="0">
                          <a:ln>
                            <a:noFill/>
                          </a:ln>
                          <a:solidFill>
                            <a:srgbClr val="2D2D8A"/>
                          </a:solidFill>
                          <a:effectLst/>
                          <a:latin typeface="Arial" charset="0"/>
                          <a:ea typeface="ＭＳ Ｐゴシック" charset="-128"/>
                        </a:rPr>
                        <a:t>VARIABLE CONTROL</a:t>
                      </a:r>
                    </a:p>
                  </a:txBody>
                  <a:tcPr marL="94055" marR="94055"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600" b="1" i="0" u="none" strike="noStrike" cap="none" normalizeH="0" baseline="0">
                          <a:ln>
                            <a:noFill/>
                          </a:ln>
                          <a:solidFill>
                            <a:srgbClr val="2D2D8A"/>
                          </a:solidFill>
                          <a:effectLst/>
                          <a:latin typeface="Arial" charset="0"/>
                          <a:ea typeface="ＭＳ Ｐゴシック" charset="-128"/>
                        </a:rPr>
                        <a:t>SECUENCIA RESPIRATORIA</a:t>
                      </a:r>
                    </a:p>
                  </a:txBody>
                  <a:tcPr marL="94055" marR="94055"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600" b="1" i="0" u="none" strike="noStrike" cap="none" normalizeH="0" baseline="0">
                          <a:ln>
                            <a:noFill/>
                          </a:ln>
                          <a:solidFill>
                            <a:srgbClr val="2D2D8A"/>
                          </a:solidFill>
                          <a:effectLst/>
                          <a:latin typeface="Arial" charset="0"/>
                          <a:ea typeface="ＭＳ Ｐゴシック" charset="-128"/>
                        </a:rPr>
                        <a:t>ACRONIMO</a:t>
                      </a:r>
                    </a:p>
                  </a:txBody>
                  <a:tcPr marL="94055" marR="94055"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20724">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600" b="0" i="0" u="none" strike="noStrike" cap="none" normalizeH="0" baseline="0">
                          <a:ln>
                            <a:noFill/>
                          </a:ln>
                          <a:solidFill>
                            <a:srgbClr val="000000"/>
                          </a:solidFill>
                          <a:effectLst/>
                          <a:latin typeface="Arial" charset="0"/>
                          <a:ea typeface="ＭＳ Ｐゴシック" charset="-128"/>
                        </a:rPr>
                        <a:t>VOLUMEN</a:t>
                      </a:r>
                    </a:p>
                  </a:txBody>
                  <a:tcPr marL="94055" marR="94055"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600" b="0" i="0" u="none" strike="noStrike" cap="none" normalizeH="0" baseline="0">
                          <a:ln>
                            <a:noFill/>
                          </a:ln>
                          <a:solidFill>
                            <a:srgbClr val="000000"/>
                          </a:solidFill>
                          <a:effectLst/>
                          <a:latin typeface="Arial" charset="0"/>
                          <a:ea typeface="ＭＳ Ｐゴシック" charset="-128"/>
                        </a:rPr>
                        <a:t>Mandatoria Continua</a:t>
                      </a:r>
                    </a:p>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600" b="0" i="0" u="none" strike="noStrike" cap="none" normalizeH="0" baseline="0">
                          <a:ln>
                            <a:noFill/>
                          </a:ln>
                          <a:solidFill>
                            <a:srgbClr val="000000"/>
                          </a:solidFill>
                          <a:effectLst/>
                          <a:latin typeface="Arial" charset="0"/>
                          <a:ea typeface="ＭＳ Ｐゴシック" charset="-128"/>
                        </a:rPr>
                        <a:t>Mandatoria Intermitente</a:t>
                      </a:r>
                    </a:p>
                  </a:txBody>
                  <a:tcPr marL="94055" marR="94055"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600" b="0" i="0" u="none" strike="noStrike" cap="none" normalizeH="0" baseline="0">
                          <a:ln>
                            <a:noFill/>
                          </a:ln>
                          <a:solidFill>
                            <a:srgbClr val="000000"/>
                          </a:solidFill>
                          <a:effectLst/>
                          <a:latin typeface="Arial" charset="0"/>
                          <a:ea typeface="ＭＳ Ｐゴシック" charset="-128"/>
                        </a:rPr>
                        <a:t>VC-CMV</a:t>
                      </a:r>
                    </a:p>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600" b="0" i="0" u="none" strike="noStrike" cap="none" normalizeH="0" baseline="0">
                          <a:ln>
                            <a:noFill/>
                          </a:ln>
                          <a:solidFill>
                            <a:srgbClr val="000000"/>
                          </a:solidFill>
                          <a:effectLst/>
                          <a:latin typeface="Arial" charset="0"/>
                          <a:ea typeface="ＭＳ Ｐゴシック" charset="-128"/>
                        </a:rPr>
                        <a:t>VC-IMV</a:t>
                      </a:r>
                    </a:p>
                  </a:txBody>
                  <a:tcPr marL="94055" marR="94055"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extLst>
                  <a:ext uri="{0D108BD9-81ED-4DB2-BD59-A6C34878D82A}">
                    <a16:rowId xmlns:a16="http://schemas.microsoft.com/office/drawing/2014/main" val="10001"/>
                  </a:ext>
                </a:extLst>
              </a:tr>
              <a:tr h="914397">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600" b="0" i="0" u="none" strike="noStrike" cap="none" normalizeH="0" baseline="0">
                          <a:ln>
                            <a:noFill/>
                          </a:ln>
                          <a:solidFill>
                            <a:srgbClr val="000000"/>
                          </a:solidFill>
                          <a:effectLst/>
                          <a:latin typeface="Arial" charset="0"/>
                          <a:ea typeface="ＭＳ Ｐゴシック" charset="-128"/>
                        </a:rPr>
                        <a:t>PRESION</a:t>
                      </a:r>
                    </a:p>
                  </a:txBody>
                  <a:tcPr marL="94055" marR="94055"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600" b="0" i="0" u="none" strike="noStrike" cap="none" normalizeH="0" baseline="0">
                          <a:ln>
                            <a:noFill/>
                          </a:ln>
                          <a:solidFill>
                            <a:srgbClr val="000000"/>
                          </a:solidFill>
                          <a:effectLst/>
                          <a:latin typeface="Arial" charset="0"/>
                          <a:ea typeface="ＭＳ Ｐゴシック" charset="-128"/>
                        </a:rPr>
                        <a:t>Mandatoria Continua</a:t>
                      </a:r>
                    </a:p>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600" b="0" i="0" u="none" strike="noStrike" cap="none" normalizeH="0" baseline="0">
                          <a:ln>
                            <a:noFill/>
                          </a:ln>
                          <a:solidFill>
                            <a:srgbClr val="000000"/>
                          </a:solidFill>
                          <a:effectLst/>
                          <a:latin typeface="Arial" charset="0"/>
                          <a:ea typeface="ＭＳ Ｐゴシック" charset="-128"/>
                        </a:rPr>
                        <a:t>Mandatoria Intermitente</a:t>
                      </a:r>
                    </a:p>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600" b="0" i="0" u="none" strike="noStrike" cap="none" normalizeH="0" baseline="0">
                          <a:ln>
                            <a:noFill/>
                          </a:ln>
                          <a:solidFill>
                            <a:srgbClr val="000000"/>
                          </a:solidFill>
                          <a:effectLst/>
                          <a:latin typeface="Arial" charset="0"/>
                          <a:ea typeface="ＭＳ Ｐゴシック" charset="-128"/>
                        </a:rPr>
                        <a:t>Espontanea Continua</a:t>
                      </a:r>
                    </a:p>
                  </a:txBody>
                  <a:tcPr marL="94055" marR="94055"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600" b="0" i="0" u="none" strike="noStrike" cap="none" normalizeH="0" baseline="0">
                          <a:ln>
                            <a:noFill/>
                          </a:ln>
                          <a:solidFill>
                            <a:srgbClr val="000000"/>
                          </a:solidFill>
                          <a:effectLst/>
                          <a:latin typeface="Arial" charset="0"/>
                          <a:ea typeface="ＭＳ Ｐゴシック" charset="-128"/>
                        </a:rPr>
                        <a:t>PC-CMV </a:t>
                      </a:r>
                      <a:r>
                        <a:rPr kumimoji="0" lang="es-ES" altLang="es-ES_tradnl" sz="1600" b="0" i="0" u="none" strike="noStrike" cap="none" normalizeH="0" baseline="0">
                          <a:ln>
                            <a:noFill/>
                          </a:ln>
                          <a:solidFill>
                            <a:srgbClr val="FF0000"/>
                          </a:solidFill>
                          <a:effectLst/>
                          <a:latin typeface="Arial" charset="0"/>
                          <a:ea typeface="ＭＳ Ｐゴシック" charset="-128"/>
                        </a:rPr>
                        <a:t>(</a:t>
                      </a:r>
                      <a:r>
                        <a:rPr kumimoji="0" lang="es-ES" altLang="es-ES_tradnl" sz="1600" b="1" i="0" u="none" strike="noStrike" cap="none" normalizeH="0" baseline="0">
                          <a:ln>
                            <a:noFill/>
                          </a:ln>
                          <a:solidFill>
                            <a:srgbClr val="FF0000"/>
                          </a:solidFill>
                          <a:effectLst/>
                          <a:latin typeface="Arial" charset="0"/>
                          <a:ea typeface="ＭＳ Ｐゴシック" charset="-128"/>
                        </a:rPr>
                        <a:t>PCV) </a:t>
                      </a:r>
                      <a:endParaRPr kumimoji="0" lang="es-ES" altLang="es-ES_tradnl" sz="1600" b="0" i="0" u="none" strike="noStrike" cap="none" normalizeH="0" baseline="0">
                        <a:ln>
                          <a:noFill/>
                        </a:ln>
                        <a:solidFill>
                          <a:srgbClr val="000000"/>
                        </a:solidFill>
                        <a:effectLst/>
                        <a:latin typeface="Arial" charset="0"/>
                        <a:ea typeface="ＭＳ Ｐゴシック"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600" b="0" i="0" u="none" strike="noStrike" cap="none" normalizeH="0" baseline="0">
                          <a:ln>
                            <a:noFill/>
                          </a:ln>
                          <a:solidFill>
                            <a:srgbClr val="000000"/>
                          </a:solidFill>
                          <a:effectLst/>
                          <a:latin typeface="Arial" charset="0"/>
                          <a:ea typeface="ＭＳ Ｐゴシック" charset="-128"/>
                        </a:rPr>
                        <a:t>PC-IMV </a:t>
                      </a:r>
                      <a:r>
                        <a:rPr kumimoji="0" lang="es-ES" altLang="es-ES_tradnl" sz="1600" b="0" i="0" u="none" strike="noStrike" cap="none" normalizeH="0" baseline="0">
                          <a:ln>
                            <a:noFill/>
                          </a:ln>
                          <a:solidFill>
                            <a:srgbClr val="6600CC"/>
                          </a:solidFill>
                          <a:effectLst/>
                          <a:latin typeface="Arial" charset="0"/>
                          <a:ea typeface="ＭＳ Ｐゴシック" charset="-128"/>
                        </a:rPr>
                        <a:t>(BIPAP®)</a:t>
                      </a:r>
                    </a:p>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600" b="0" i="0" u="none" strike="noStrike" cap="none" normalizeH="0" baseline="0">
                          <a:ln>
                            <a:noFill/>
                          </a:ln>
                          <a:solidFill>
                            <a:srgbClr val="000000"/>
                          </a:solidFill>
                          <a:effectLst/>
                          <a:latin typeface="Arial" charset="0"/>
                          <a:ea typeface="ＭＳ Ｐゴシック" charset="-128"/>
                        </a:rPr>
                        <a:t>PC-CSV </a:t>
                      </a:r>
                      <a:r>
                        <a:rPr kumimoji="0" lang="es-ES" altLang="es-ES_tradnl" sz="1600" b="1" i="0" u="none" strike="noStrike" cap="none" normalizeH="0" baseline="0">
                          <a:ln>
                            <a:noFill/>
                          </a:ln>
                          <a:solidFill>
                            <a:srgbClr val="FF0000"/>
                          </a:solidFill>
                          <a:effectLst/>
                          <a:latin typeface="Arial" charset="0"/>
                          <a:ea typeface="ＭＳ Ｐゴシック" charset="-128"/>
                        </a:rPr>
                        <a:t>(PSV o BiPAP)</a:t>
                      </a:r>
                    </a:p>
                  </a:txBody>
                  <a:tcPr marL="94055" marR="94055"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BF0F2"/>
                    </a:solidFill>
                  </a:tcPr>
                </a:tc>
                <a:extLst>
                  <a:ext uri="{0D108BD9-81ED-4DB2-BD59-A6C34878D82A}">
                    <a16:rowId xmlns:a16="http://schemas.microsoft.com/office/drawing/2014/main" val="10002"/>
                  </a:ext>
                </a:extLst>
              </a:tr>
              <a:tr h="1066806">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600" b="0" i="0" u="none" strike="noStrike" cap="none" normalizeH="0" baseline="0">
                          <a:ln>
                            <a:noFill/>
                          </a:ln>
                          <a:solidFill>
                            <a:srgbClr val="000000"/>
                          </a:solidFill>
                          <a:effectLst/>
                          <a:latin typeface="Arial" charset="0"/>
                          <a:ea typeface="ＭＳ Ｐゴシック" charset="-128"/>
                        </a:rPr>
                        <a:t>DUAL</a:t>
                      </a:r>
                    </a:p>
                  </a:txBody>
                  <a:tcPr marL="94055" marR="94055"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600" b="0" i="0" u="none" strike="noStrike" cap="none" normalizeH="0" baseline="0" dirty="0" err="1">
                          <a:ln>
                            <a:noFill/>
                          </a:ln>
                          <a:solidFill>
                            <a:srgbClr val="000000"/>
                          </a:solidFill>
                          <a:effectLst/>
                          <a:latin typeface="Arial" charset="0"/>
                          <a:ea typeface="ＭＳ Ｐゴシック" charset="-128"/>
                        </a:rPr>
                        <a:t>Mandatoria</a:t>
                      </a:r>
                      <a:r>
                        <a:rPr kumimoji="0" lang="es-ES" altLang="es-ES_tradnl" sz="1600" b="0" i="0" u="none" strike="noStrike" cap="none" normalizeH="0" baseline="0" dirty="0">
                          <a:ln>
                            <a:noFill/>
                          </a:ln>
                          <a:solidFill>
                            <a:srgbClr val="000000"/>
                          </a:solidFill>
                          <a:effectLst/>
                          <a:latin typeface="Arial" charset="0"/>
                          <a:ea typeface="ＭＳ Ｐゴシック" charset="-128"/>
                        </a:rPr>
                        <a:t> Continua</a:t>
                      </a:r>
                    </a:p>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600" b="0" i="0" u="none" strike="noStrike" cap="none" normalizeH="0" baseline="0" dirty="0" err="1">
                          <a:ln>
                            <a:noFill/>
                          </a:ln>
                          <a:solidFill>
                            <a:srgbClr val="000000"/>
                          </a:solidFill>
                          <a:effectLst/>
                          <a:latin typeface="Arial" charset="0"/>
                          <a:ea typeface="ＭＳ Ｐゴシック" charset="-128"/>
                        </a:rPr>
                        <a:t>Mandatoria</a:t>
                      </a:r>
                      <a:r>
                        <a:rPr kumimoji="0" lang="es-ES" altLang="es-ES_tradnl" sz="1600" b="0" i="0" u="none" strike="noStrike" cap="none" normalizeH="0" baseline="0" dirty="0">
                          <a:ln>
                            <a:noFill/>
                          </a:ln>
                          <a:solidFill>
                            <a:srgbClr val="000000"/>
                          </a:solidFill>
                          <a:effectLst/>
                          <a:latin typeface="Arial" charset="0"/>
                          <a:ea typeface="ＭＳ Ｐゴシック" charset="-128"/>
                        </a:rPr>
                        <a:t> Intermitente</a:t>
                      </a:r>
                    </a:p>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600" b="0" i="0" u="none" strike="noStrike" cap="none" normalizeH="0" baseline="0" dirty="0">
                          <a:ln>
                            <a:noFill/>
                          </a:ln>
                          <a:solidFill>
                            <a:srgbClr val="000000"/>
                          </a:solidFill>
                          <a:effectLst/>
                          <a:latin typeface="Arial" charset="0"/>
                          <a:ea typeface="ＭＳ Ｐゴシック" charset="-128"/>
                        </a:rPr>
                        <a:t>Espontanea Continua</a:t>
                      </a:r>
                    </a:p>
                  </a:txBody>
                  <a:tcPr marL="94055" marR="94055"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600" b="0" i="0" u="none" strike="noStrike" cap="none" normalizeH="0" baseline="0" dirty="0">
                          <a:ln>
                            <a:noFill/>
                          </a:ln>
                          <a:solidFill>
                            <a:srgbClr val="000000"/>
                          </a:solidFill>
                          <a:effectLst/>
                          <a:latin typeface="Arial" charset="0"/>
                          <a:ea typeface="ＭＳ Ｐゴシック" charset="-128"/>
                        </a:rPr>
                        <a:t>DC-CMV</a:t>
                      </a:r>
                    </a:p>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600" b="0" i="0" u="none" strike="noStrike" cap="none" normalizeH="0" baseline="0" dirty="0">
                          <a:ln>
                            <a:noFill/>
                          </a:ln>
                          <a:solidFill>
                            <a:srgbClr val="000000"/>
                          </a:solidFill>
                          <a:effectLst/>
                          <a:latin typeface="Arial" charset="0"/>
                          <a:ea typeface="ＭＳ Ｐゴシック" charset="-128"/>
                        </a:rPr>
                        <a:t>DC-IMV</a:t>
                      </a:r>
                    </a:p>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600" b="0" i="0" u="none" strike="noStrike" cap="none" normalizeH="0" baseline="0" dirty="0">
                          <a:ln>
                            <a:noFill/>
                          </a:ln>
                          <a:solidFill>
                            <a:srgbClr val="000000"/>
                          </a:solidFill>
                          <a:effectLst/>
                          <a:latin typeface="Arial" charset="0"/>
                          <a:ea typeface="ＭＳ Ｐゴシック" charset="-128"/>
                        </a:rPr>
                        <a:t>DC-CSV</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s-ES_tradnl" sz="1600" b="0" i="0" u="none" strike="noStrike" cap="none" normalizeH="0" baseline="0" dirty="0">
                        <a:ln>
                          <a:noFill/>
                        </a:ln>
                        <a:solidFill>
                          <a:srgbClr val="000000"/>
                        </a:solidFill>
                        <a:effectLst/>
                        <a:latin typeface="Arial" charset="0"/>
                        <a:ea typeface="ＭＳ Ｐゴシック" charset="-128"/>
                      </a:endParaRPr>
                    </a:p>
                  </a:txBody>
                  <a:tcPr marL="94055" marR="94055"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5DFE4"/>
                    </a:solidFill>
                  </a:tcPr>
                </a:tc>
                <a:extLst>
                  <a:ext uri="{0D108BD9-81ED-4DB2-BD59-A6C34878D82A}">
                    <a16:rowId xmlns:a16="http://schemas.microsoft.com/office/drawing/2014/main" val="10003"/>
                  </a:ext>
                </a:extLst>
              </a:tr>
            </a:tbl>
          </a:graphicData>
        </a:graphic>
      </p:graphicFrame>
      <p:sp>
        <p:nvSpPr>
          <p:cNvPr id="52248" name="5 CuadroTexto">
            <a:extLst>
              <a:ext uri="{FF2B5EF4-FFF2-40B4-BE49-F238E27FC236}">
                <a16:creationId xmlns:a16="http://schemas.microsoft.com/office/drawing/2014/main" id="{5C6EDB8B-5CBF-6D44-A3AB-D9A01671F158}"/>
              </a:ext>
            </a:extLst>
          </p:cNvPr>
          <p:cNvSpPr txBox="1">
            <a:spLocks noChangeArrowheads="1"/>
          </p:cNvSpPr>
          <p:nvPr/>
        </p:nvSpPr>
        <p:spPr bwMode="auto">
          <a:xfrm>
            <a:off x="8472488" y="5661025"/>
            <a:ext cx="16557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_tradnl" sz="1600"/>
              <a:t>Chatburn-2004</a:t>
            </a:r>
          </a:p>
        </p:txBody>
      </p:sp>
    </p:spTree>
    <p:extLst>
      <p:ext uri="{BB962C8B-B14F-4D97-AF65-F5344CB8AC3E}">
        <p14:creationId xmlns:p14="http://schemas.microsoft.com/office/powerpoint/2010/main" val="3568931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Título">
            <a:extLst>
              <a:ext uri="{FF2B5EF4-FFF2-40B4-BE49-F238E27FC236}">
                <a16:creationId xmlns:a16="http://schemas.microsoft.com/office/drawing/2014/main" id="{4CADAED5-3321-9D43-85ED-F045E486240E}"/>
              </a:ext>
            </a:extLst>
          </p:cNvPr>
          <p:cNvSpPr>
            <a:spLocks noGrp="1"/>
          </p:cNvSpPr>
          <p:nvPr>
            <p:ph type="title" idx="4294967295"/>
          </p:nvPr>
        </p:nvSpPr>
        <p:spPr>
          <a:xfrm>
            <a:off x="2639616" y="274641"/>
            <a:ext cx="7071122" cy="490063"/>
          </a:xfrm>
          <a:ln>
            <a:miter lim="800000"/>
            <a:headEnd/>
            <a:tailEnd/>
          </a:ln>
          <a:extLst>
            <a:ext uri="{FAA26D3D-D897-4be2-8F04-BA451C77F1D7}"/>
          </a:extLst>
        </p:spPr>
        <p:txBody>
          <a:bodyPr/>
          <a:lstStyle/>
          <a:p>
            <a:pPr eaLnBrk="1" hangingPunct="1">
              <a:defRPr/>
            </a:pPr>
            <a:r>
              <a:rPr lang="es-ES" sz="2800" dirty="0">
                <a:solidFill>
                  <a:srgbClr val="2D2D8A">
                    <a:lumMod val="75000"/>
                  </a:srgbClr>
                </a:solidFill>
              </a:rPr>
              <a:t>ACRÓNIMOS Y SINÓNIMOS</a:t>
            </a:r>
            <a:endParaRPr lang="es-ES" sz="2800" b="1"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cs typeface="+mj-cs"/>
            </a:endParaRPr>
          </a:p>
        </p:txBody>
      </p:sp>
      <p:graphicFrame>
        <p:nvGraphicFramePr>
          <p:cNvPr id="98347" name="Group 43">
            <a:extLst>
              <a:ext uri="{FF2B5EF4-FFF2-40B4-BE49-F238E27FC236}">
                <a16:creationId xmlns:a16="http://schemas.microsoft.com/office/drawing/2014/main" id="{6C0F6E71-D658-2C42-83AC-52269845ED58}"/>
              </a:ext>
            </a:extLst>
          </p:cNvPr>
          <p:cNvGraphicFramePr>
            <a:graphicFrameLocks noGrp="1"/>
          </p:cNvGraphicFramePr>
          <p:nvPr>
            <p:ph idx="4294967295"/>
          </p:nvPr>
        </p:nvGraphicFramePr>
        <p:xfrm>
          <a:off x="2063753" y="2133603"/>
          <a:ext cx="8208963" cy="4024313"/>
        </p:xfrm>
        <a:graphic>
          <a:graphicData uri="http://schemas.openxmlformats.org/drawingml/2006/table">
            <a:tbl>
              <a:tblPr/>
              <a:tblGrid>
                <a:gridCol w="2447925">
                  <a:extLst>
                    <a:ext uri="{9D8B030D-6E8A-4147-A177-3AD203B41FA5}">
                      <a16:colId xmlns:a16="http://schemas.microsoft.com/office/drawing/2014/main" val="20000"/>
                    </a:ext>
                  </a:extLst>
                </a:gridCol>
                <a:gridCol w="3024188">
                  <a:extLst>
                    <a:ext uri="{9D8B030D-6E8A-4147-A177-3AD203B41FA5}">
                      <a16:colId xmlns:a16="http://schemas.microsoft.com/office/drawing/2014/main" val="20001"/>
                    </a:ext>
                  </a:extLst>
                </a:gridCol>
                <a:gridCol w="2736850">
                  <a:extLst>
                    <a:ext uri="{9D8B030D-6E8A-4147-A177-3AD203B41FA5}">
                      <a16:colId xmlns:a16="http://schemas.microsoft.com/office/drawing/2014/main" val="20002"/>
                    </a:ext>
                  </a:extLst>
                </a:gridCol>
              </a:tblGrid>
              <a:tr h="579426">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600" b="1" i="0" u="none" strike="noStrike" cap="none" normalizeH="0" baseline="0" dirty="0">
                          <a:ln>
                            <a:noFill/>
                          </a:ln>
                          <a:solidFill>
                            <a:srgbClr val="2D2D8A"/>
                          </a:solidFill>
                          <a:effectLst/>
                          <a:latin typeface="Arial" charset="0"/>
                          <a:ea typeface="ＭＳ Ｐゴシック" charset="-128"/>
                        </a:rPr>
                        <a:t>MODO VENTILATORIO</a:t>
                      </a:r>
                    </a:p>
                  </a:txBody>
                  <a:tcPr marL="94055" marR="94055" marT="45730" marB="4573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28575" cap="flat" cmpd="sng" algn="ctr">
                      <a:solidFill>
                        <a:srgbClr val="2D2D8A"/>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600" b="1" i="0" u="none" strike="noStrike" cap="none" normalizeH="0" baseline="0">
                          <a:ln>
                            <a:noFill/>
                          </a:ln>
                          <a:solidFill>
                            <a:srgbClr val="2D2D8A"/>
                          </a:solidFill>
                          <a:effectLst/>
                          <a:latin typeface="Arial" charset="0"/>
                          <a:ea typeface="ＭＳ Ｐゴシック" charset="-128"/>
                        </a:rPr>
                        <a:t>MODALIDADES</a:t>
                      </a:r>
                    </a:p>
                  </a:txBody>
                  <a:tcPr marL="94055" marR="94055" marT="45730" marB="4573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28575" cap="flat" cmpd="sng" algn="ctr">
                      <a:solidFill>
                        <a:srgbClr val="2D2D8A"/>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600" b="1" i="0" u="none" strike="noStrike" cap="none" normalizeH="0" baseline="0">
                          <a:ln>
                            <a:noFill/>
                          </a:ln>
                          <a:solidFill>
                            <a:srgbClr val="2D2D8A"/>
                          </a:solidFill>
                          <a:effectLst/>
                          <a:latin typeface="Arial" charset="0"/>
                          <a:ea typeface="ＭＳ Ｐゴシック" charset="-128"/>
                        </a:rPr>
                        <a:t>ACRONIMOS y SINÓNIMOS</a:t>
                      </a:r>
                    </a:p>
                  </a:txBody>
                  <a:tcPr marL="94055" marR="94055" marT="45730" marB="4573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28575" cap="flat" cmpd="sng" algn="ctr">
                      <a:solidFill>
                        <a:srgbClr val="2D2D8A"/>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0"/>
                  </a:ext>
                </a:extLst>
              </a:tr>
              <a:tr h="1066820">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600" b="0" i="0" u="none" strike="noStrike" cap="none" normalizeH="0" baseline="0" dirty="0">
                          <a:ln>
                            <a:noFill/>
                          </a:ln>
                          <a:solidFill>
                            <a:srgbClr val="2D2D8A"/>
                          </a:solidFill>
                          <a:effectLst/>
                          <a:latin typeface="Arial" charset="0"/>
                          <a:ea typeface="ＭＳ Ｐゴシック" charset="-128"/>
                        </a:rPr>
                        <a:t>Limitados por </a:t>
                      </a:r>
                      <a:r>
                        <a:rPr kumimoji="0" lang="es-ES" altLang="es-ES_tradnl" sz="1600" b="0" i="0" u="sng" strike="noStrike" cap="none" normalizeH="0" baseline="0" dirty="0">
                          <a:ln>
                            <a:noFill/>
                          </a:ln>
                          <a:solidFill>
                            <a:srgbClr val="2D2D8A"/>
                          </a:solidFill>
                          <a:effectLst/>
                          <a:latin typeface="Arial" charset="0"/>
                          <a:ea typeface="ＭＳ Ｐゴシック" charset="-128"/>
                        </a:rPr>
                        <a:t>presión</a:t>
                      </a:r>
                      <a:r>
                        <a:rPr kumimoji="0" lang="es-ES" altLang="es-ES_tradnl" sz="1600" b="0" i="0" u="none" strike="noStrike" cap="none" normalizeH="0" baseline="0" dirty="0">
                          <a:ln>
                            <a:noFill/>
                          </a:ln>
                          <a:solidFill>
                            <a:srgbClr val="2D2D8A"/>
                          </a:solidFill>
                          <a:effectLst/>
                          <a:latin typeface="Arial" charset="0"/>
                          <a:ea typeface="ＭＳ Ｐゴシック" charset="-128"/>
                        </a:rPr>
                        <a:t> con respiración </a:t>
                      </a:r>
                      <a:r>
                        <a:rPr kumimoji="0" lang="es-ES" altLang="es-ES_tradnl" sz="1600" b="0" i="0" u="sng" strike="noStrike" cap="none" normalizeH="0" baseline="0" dirty="0">
                          <a:ln>
                            <a:noFill/>
                          </a:ln>
                          <a:solidFill>
                            <a:srgbClr val="2D2D8A"/>
                          </a:solidFill>
                          <a:effectLst/>
                          <a:latin typeface="Arial" charset="0"/>
                          <a:ea typeface="ＭＳ Ｐゴシック" charset="-128"/>
                        </a:rPr>
                        <a:t>espontánea</a:t>
                      </a:r>
                    </a:p>
                  </a:txBody>
                  <a:tcPr marL="94055" marR="94055" marT="45730" marB="4573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rgbClr val="2D2D8A"/>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s-ES" altLang="es-ES_tradnl" sz="1600" b="0" i="0" u="none" strike="noStrike" cap="none" normalizeH="0" baseline="0">
                          <a:ln>
                            <a:noFill/>
                          </a:ln>
                          <a:solidFill>
                            <a:srgbClr val="000000"/>
                          </a:solidFill>
                          <a:effectLst/>
                          <a:latin typeface="Arial" charset="0"/>
                          <a:ea typeface="ＭＳ Ｐゴシック" charset="-128"/>
                        </a:rPr>
                        <a:t>Presión contínua</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s-ES" altLang="es-ES_tradnl" sz="1600" b="0" i="0" u="none" strike="noStrike" cap="none" normalizeH="0" baseline="0">
                          <a:ln>
                            <a:noFill/>
                          </a:ln>
                          <a:solidFill>
                            <a:srgbClr val="000000"/>
                          </a:solidFill>
                          <a:effectLst/>
                          <a:latin typeface="Arial" charset="0"/>
                          <a:ea typeface="ＭＳ Ｐゴシック" charset="-128"/>
                        </a:rPr>
                        <a:t>Presión soporte o bilevel</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s-ES" altLang="es-ES_tradnl" sz="1600" b="0" i="0" u="none" strike="noStrike" cap="none" normalizeH="0" baseline="0">
                          <a:ln>
                            <a:noFill/>
                          </a:ln>
                          <a:solidFill>
                            <a:srgbClr val="000000"/>
                          </a:solidFill>
                          <a:effectLst/>
                          <a:latin typeface="Arial" charset="0"/>
                          <a:ea typeface="ＭＳ Ｐゴシック" charset="-128"/>
                        </a:rPr>
                        <a:t>PS con volumen asegurado</a:t>
                      </a:r>
                    </a:p>
                  </a:txBody>
                  <a:tcPr marL="94055" marR="94055" marT="45730" marB="4573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rgbClr val="2D2D8A"/>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s-ES" altLang="es-ES_tradnl" sz="1600" b="0" i="0" u="none" strike="noStrike" cap="none" normalizeH="0" baseline="0">
                          <a:ln>
                            <a:noFill/>
                          </a:ln>
                          <a:solidFill>
                            <a:srgbClr val="800000"/>
                          </a:solidFill>
                          <a:effectLst/>
                          <a:latin typeface="Arial" charset="0"/>
                          <a:ea typeface="ＭＳ Ｐゴシック" charset="-128"/>
                        </a:rPr>
                        <a:t>CPAP *</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s-ES" altLang="es-ES_tradnl" sz="1600" b="0" i="0" u="none" strike="noStrike" cap="none" normalizeH="0" baseline="0">
                          <a:ln>
                            <a:noFill/>
                          </a:ln>
                          <a:solidFill>
                            <a:schemeClr val="tx1"/>
                          </a:solidFill>
                          <a:effectLst/>
                          <a:latin typeface="Arial" charset="0"/>
                          <a:ea typeface="ＭＳ Ｐゴシック" charset="-128"/>
                        </a:rPr>
                        <a:t>PS, </a:t>
                      </a:r>
                      <a:r>
                        <a:rPr kumimoji="0" lang="es-ES" altLang="es-ES_tradnl" sz="1600" b="0" i="0" u="none" strike="noStrike" cap="none" normalizeH="0" baseline="0">
                          <a:ln>
                            <a:noFill/>
                          </a:ln>
                          <a:solidFill>
                            <a:srgbClr val="800000"/>
                          </a:solidFill>
                          <a:effectLst/>
                          <a:latin typeface="Arial" charset="0"/>
                          <a:ea typeface="ＭＳ Ｐゴシック" charset="-128"/>
                        </a:rPr>
                        <a:t>BiPAP</a:t>
                      </a:r>
                      <a:r>
                        <a:rPr kumimoji="0" lang="es-ES" altLang="es-ES_tradnl" sz="1600" b="0" i="0" u="none" strike="noStrike" cap="none" normalizeH="0" baseline="0">
                          <a:ln>
                            <a:noFill/>
                          </a:ln>
                          <a:solidFill>
                            <a:schemeClr val="tx1"/>
                          </a:solidFill>
                          <a:effectLst/>
                          <a:latin typeface="Arial" charset="0"/>
                          <a:ea typeface="ＭＳ Ｐゴシック" charset="-128"/>
                        </a:rPr>
                        <a:t>, S, S/T</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s-ES" altLang="es-ES_tradnl" sz="1600" b="0" i="0" u="none" strike="noStrike" cap="none" normalizeH="0" baseline="0">
                          <a:ln>
                            <a:noFill/>
                          </a:ln>
                          <a:solidFill>
                            <a:srgbClr val="800000"/>
                          </a:solidFill>
                          <a:effectLst/>
                          <a:latin typeface="Arial" charset="0"/>
                          <a:ea typeface="ＭＳ Ｐゴシック" charset="-128"/>
                        </a:rPr>
                        <a:t>AVAPS</a:t>
                      </a:r>
                      <a:r>
                        <a:rPr kumimoji="0" lang="es-ES" altLang="es-ES_tradnl" sz="1600" b="0" i="0" u="none" strike="noStrike" cap="none" normalizeH="0" baseline="0">
                          <a:ln>
                            <a:noFill/>
                          </a:ln>
                          <a:solidFill>
                            <a:schemeClr val="tx1"/>
                          </a:solidFill>
                          <a:effectLst/>
                          <a:latin typeface="Arial" charset="0"/>
                          <a:ea typeface="ＭＳ Ｐゴシック" charset="-128"/>
                        </a:rPr>
                        <a:t>, VG</a:t>
                      </a: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es-ES" altLang="es-ES_tradnl" sz="1600" b="0" i="0" u="none" strike="noStrike" cap="none" normalizeH="0" baseline="0">
                        <a:ln>
                          <a:noFill/>
                        </a:ln>
                        <a:solidFill>
                          <a:schemeClr val="tx1"/>
                        </a:solidFill>
                        <a:effectLst/>
                        <a:latin typeface="Arial" charset="0"/>
                        <a:ea typeface="ＭＳ Ｐゴシック" charset="-128"/>
                      </a:endParaRPr>
                    </a:p>
                  </a:txBody>
                  <a:tcPr marL="94055" marR="94055" marT="45730" marB="4573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rgbClr val="2D2D8A"/>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1"/>
                  </a:ext>
                </a:extLst>
              </a:tr>
              <a:tr h="1066820">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600" b="0" i="0" u="none" strike="noStrike" cap="none" normalizeH="0" baseline="0">
                          <a:ln>
                            <a:noFill/>
                          </a:ln>
                          <a:solidFill>
                            <a:srgbClr val="2D2D8A"/>
                          </a:solidFill>
                          <a:effectLst/>
                          <a:latin typeface="Arial" charset="0"/>
                          <a:ea typeface="ＭＳ Ｐゴシック" charset="-128"/>
                        </a:rPr>
                        <a:t>Limitados por </a:t>
                      </a:r>
                      <a:r>
                        <a:rPr kumimoji="0" lang="es-ES" altLang="es-ES_tradnl" sz="1600" b="0" i="0" u="sng" strike="noStrike" cap="none" normalizeH="0" baseline="0">
                          <a:ln>
                            <a:noFill/>
                          </a:ln>
                          <a:solidFill>
                            <a:srgbClr val="2D2D8A"/>
                          </a:solidFill>
                          <a:effectLst/>
                          <a:latin typeface="Arial" charset="0"/>
                          <a:ea typeface="ＭＳ Ｐゴシック" charset="-128"/>
                        </a:rPr>
                        <a:t>presión</a:t>
                      </a:r>
                      <a:r>
                        <a:rPr kumimoji="0" lang="es-ES" altLang="es-ES_tradnl" sz="1600" b="0" i="0" u="none" strike="noStrike" cap="none" normalizeH="0" baseline="0">
                          <a:ln>
                            <a:noFill/>
                          </a:ln>
                          <a:solidFill>
                            <a:srgbClr val="2D2D8A"/>
                          </a:solidFill>
                          <a:effectLst/>
                          <a:latin typeface="Arial" charset="0"/>
                          <a:ea typeface="ＭＳ Ｐゴシック" charset="-128"/>
                        </a:rPr>
                        <a:t> con respiración controlada por el </a:t>
                      </a:r>
                      <a:r>
                        <a:rPr kumimoji="0" lang="es-ES" altLang="es-ES_tradnl" sz="1600" b="0" i="0" u="sng" strike="noStrike" cap="none" normalizeH="0" baseline="0">
                          <a:ln>
                            <a:noFill/>
                          </a:ln>
                          <a:solidFill>
                            <a:srgbClr val="2D2D8A"/>
                          </a:solidFill>
                          <a:effectLst/>
                          <a:latin typeface="Arial" charset="0"/>
                          <a:ea typeface="ＭＳ Ｐゴシック" charset="-128"/>
                        </a:rPr>
                        <a:t>respirador</a:t>
                      </a:r>
                    </a:p>
                  </a:txBody>
                  <a:tcPr marL="94055" marR="94055" marT="45730" marB="4573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s-ES" altLang="es-ES_tradnl" sz="1600" b="0" i="0" u="none" strike="noStrike" cap="none" normalizeH="0" baseline="0">
                          <a:ln>
                            <a:noFill/>
                          </a:ln>
                          <a:solidFill>
                            <a:srgbClr val="000000"/>
                          </a:solidFill>
                          <a:effectLst/>
                          <a:latin typeface="Arial" charset="0"/>
                          <a:ea typeface="ＭＳ Ｐゴシック" charset="-128"/>
                        </a:rPr>
                        <a:t>Presión control</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s-ES" altLang="es-ES_tradnl" sz="1600" b="0" i="0" u="none" strike="noStrike" cap="none" normalizeH="0" baseline="0">
                          <a:ln>
                            <a:noFill/>
                          </a:ln>
                          <a:solidFill>
                            <a:srgbClr val="000000"/>
                          </a:solidFill>
                          <a:effectLst/>
                          <a:latin typeface="Arial" charset="0"/>
                          <a:ea typeface="ＭＳ Ｐゴシック" charset="-128"/>
                        </a:rPr>
                        <a:t>Asistida controlada</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s-ES" altLang="es-ES_tradnl" sz="1600" b="0" i="0" u="none" strike="noStrike" cap="none" normalizeH="0" baseline="0">
                          <a:ln>
                            <a:noFill/>
                          </a:ln>
                          <a:solidFill>
                            <a:srgbClr val="000000"/>
                          </a:solidFill>
                          <a:effectLst/>
                          <a:latin typeface="Arial" charset="0"/>
                          <a:ea typeface="ＭＳ Ｐゴシック" charset="-128"/>
                        </a:rPr>
                        <a:t>Presión bifásica</a:t>
                      </a: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es-ES" altLang="es-ES_tradnl" sz="1600" b="0" i="0" u="none" strike="noStrike" cap="none" normalizeH="0" baseline="0">
                        <a:ln>
                          <a:noFill/>
                        </a:ln>
                        <a:solidFill>
                          <a:srgbClr val="000000"/>
                        </a:solidFill>
                        <a:effectLst/>
                        <a:latin typeface="Arial" charset="0"/>
                        <a:ea typeface="ＭＳ Ｐゴシック" charset="-128"/>
                      </a:endParaRPr>
                    </a:p>
                  </a:txBody>
                  <a:tcPr marL="94055" marR="94055" marT="45730" marB="4573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s-ES" altLang="es-ES_tradnl" sz="1600" b="0" i="0" u="none" strike="noStrike" cap="none" normalizeH="0" baseline="0">
                          <a:ln>
                            <a:noFill/>
                          </a:ln>
                          <a:solidFill>
                            <a:srgbClr val="800000"/>
                          </a:solidFill>
                          <a:effectLst/>
                          <a:latin typeface="Arial" charset="0"/>
                          <a:ea typeface="ＭＳ Ｐゴシック" charset="-128"/>
                        </a:rPr>
                        <a:t>PCV</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s-ES" altLang="es-ES_tradnl" sz="1600" b="0" i="0" u="none" strike="noStrike" cap="none" normalizeH="0" baseline="0">
                          <a:ln>
                            <a:noFill/>
                          </a:ln>
                          <a:solidFill>
                            <a:schemeClr val="tx1"/>
                          </a:solidFill>
                          <a:effectLst/>
                          <a:latin typeface="Arial" charset="0"/>
                          <a:ea typeface="ＭＳ Ｐゴシック" charset="-128"/>
                        </a:rPr>
                        <a:t>AC, T</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s-ES" altLang="es-ES_tradnl" sz="1600" b="0" i="0" u="none" strike="noStrike" cap="none" normalizeH="0" baseline="0">
                          <a:ln>
                            <a:noFill/>
                          </a:ln>
                          <a:solidFill>
                            <a:schemeClr val="tx1"/>
                          </a:solidFill>
                          <a:effectLst/>
                          <a:latin typeface="Arial" charset="0"/>
                          <a:ea typeface="ＭＳ Ｐゴシック" charset="-128"/>
                        </a:rPr>
                        <a:t>BIPAP (Dräger)</a:t>
                      </a:r>
                    </a:p>
                  </a:txBody>
                  <a:tcPr marL="94055" marR="94055" marT="45730" marB="4573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2"/>
                  </a:ext>
                </a:extLst>
              </a:tr>
              <a:tr h="1311247">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600" b="0" i="0" u="none" strike="noStrike" cap="none" normalizeH="0" baseline="0">
                          <a:ln>
                            <a:noFill/>
                          </a:ln>
                          <a:solidFill>
                            <a:srgbClr val="2D2D8A"/>
                          </a:solidFill>
                          <a:effectLst/>
                          <a:latin typeface="Arial" charset="0"/>
                          <a:ea typeface="ＭＳ Ｐゴシック" charset="-128"/>
                        </a:rPr>
                        <a:t>Limitados por </a:t>
                      </a:r>
                      <a:r>
                        <a:rPr kumimoji="0" lang="es-ES" altLang="es-ES_tradnl" sz="1600" b="0" i="0" u="sng" strike="noStrike" cap="none" normalizeH="0" baseline="0">
                          <a:ln>
                            <a:noFill/>
                          </a:ln>
                          <a:solidFill>
                            <a:srgbClr val="2D2D8A"/>
                          </a:solidFill>
                          <a:effectLst/>
                          <a:latin typeface="Arial" charset="0"/>
                          <a:ea typeface="ＭＳ Ｐゴシック" charset="-128"/>
                        </a:rPr>
                        <a:t>volumen</a:t>
                      </a:r>
                      <a:r>
                        <a:rPr kumimoji="0" lang="es-ES" altLang="es-ES_tradnl" sz="1600" b="0" i="0" u="none" strike="noStrike" cap="none" normalizeH="0" baseline="0">
                          <a:ln>
                            <a:noFill/>
                          </a:ln>
                          <a:solidFill>
                            <a:srgbClr val="2D2D8A"/>
                          </a:solidFill>
                          <a:effectLst/>
                          <a:latin typeface="Arial" charset="0"/>
                          <a:ea typeface="ＭＳ Ｐゴシック" charset="-128"/>
                        </a:rPr>
                        <a:t> con respiración controlada por el </a:t>
                      </a:r>
                      <a:r>
                        <a:rPr kumimoji="0" lang="es-ES" altLang="es-ES_tradnl" sz="1600" b="0" i="0" u="sng" strike="noStrike" cap="none" normalizeH="0" baseline="0">
                          <a:ln>
                            <a:noFill/>
                          </a:ln>
                          <a:solidFill>
                            <a:srgbClr val="2D2D8A"/>
                          </a:solidFill>
                          <a:effectLst/>
                          <a:latin typeface="Arial" charset="0"/>
                          <a:ea typeface="ＭＳ Ｐゴシック" charset="-128"/>
                        </a:rPr>
                        <a:t>respirador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s-ES_tradnl" sz="1600" b="0" i="0" u="none" strike="noStrike" cap="none" normalizeH="0" baseline="0">
                        <a:ln>
                          <a:noFill/>
                        </a:ln>
                        <a:solidFill>
                          <a:srgbClr val="2D2D8A"/>
                        </a:solidFill>
                        <a:effectLst/>
                        <a:latin typeface="Arial" charset="0"/>
                        <a:ea typeface="ＭＳ Ｐゴシック" charset="-128"/>
                      </a:endParaRPr>
                    </a:p>
                  </a:txBody>
                  <a:tcPr marL="94055" marR="94055" marT="45730" marB="4573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s-ES" altLang="es-ES_tradnl" sz="1600" b="0" i="0" u="none" strike="noStrike" cap="none" normalizeH="0" baseline="0">
                          <a:ln>
                            <a:noFill/>
                          </a:ln>
                          <a:solidFill>
                            <a:srgbClr val="000000"/>
                          </a:solidFill>
                          <a:effectLst/>
                          <a:latin typeface="Arial" charset="0"/>
                          <a:ea typeface="ＭＳ Ｐゴシック" charset="-128"/>
                        </a:rPr>
                        <a:t>Volumen control</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s-ES" altLang="es-ES_tradnl" sz="1600" b="0" i="0" u="none" strike="noStrike" cap="none" normalizeH="0" baseline="0">
                          <a:ln>
                            <a:noFill/>
                          </a:ln>
                          <a:solidFill>
                            <a:srgbClr val="000000"/>
                          </a:solidFill>
                          <a:effectLst/>
                          <a:latin typeface="Arial" charset="0"/>
                          <a:ea typeface="ＭＳ Ｐゴシック" charset="-128"/>
                        </a:rPr>
                        <a:t>Asistida/controlada</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s-ES" altLang="es-ES_tradnl" sz="1600" b="0" i="0" u="none" strike="noStrike" cap="none" normalizeH="0" baseline="0">
                          <a:ln>
                            <a:noFill/>
                          </a:ln>
                          <a:solidFill>
                            <a:srgbClr val="000000"/>
                          </a:solidFill>
                          <a:effectLst/>
                          <a:latin typeface="Arial" charset="0"/>
                          <a:ea typeface="ＭＳ Ｐゴシック" charset="-128"/>
                        </a:rPr>
                        <a:t>Mandataria intermitente sincronizada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s-ES_tradnl" sz="1600" b="0" i="0" u="none" strike="noStrike" cap="none" normalizeH="0" baseline="0">
                        <a:ln>
                          <a:noFill/>
                        </a:ln>
                        <a:solidFill>
                          <a:srgbClr val="000000"/>
                        </a:solidFill>
                        <a:effectLst/>
                        <a:latin typeface="Arial" charset="0"/>
                        <a:ea typeface="ＭＳ Ｐゴシック" charset="-128"/>
                      </a:endParaRPr>
                    </a:p>
                  </a:txBody>
                  <a:tcPr marL="94055" marR="94055" marT="45730" marB="4573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s-ES" altLang="es-ES_tradnl" sz="1600" b="0" i="0" u="none" strike="noStrike" cap="none" normalizeH="0" baseline="0" dirty="0">
                          <a:ln>
                            <a:noFill/>
                          </a:ln>
                          <a:solidFill>
                            <a:schemeClr val="tx1"/>
                          </a:solidFill>
                          <a:effectLst/>
                          <a:latin typeface="Arial" charset="0"/>
                          <a:ea typeface="ＭＳ Ｐゴシック" charset="-128"/>
                        </a:rPr>
                        <a:t>VC</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s-ES" altLang="es-ES_tradnl" sz="1600" b="0" i="0" u="none" strike="noStrike" cap="none" normalizeH="0" baseline="0" dirty="0">
                          <a:ln>
                            <a:noFill/>
                          </a:ln>
                          <a:solidFill>
                            <a:schemeClr val="tx1"/>
                          </a:solidFill>
                          <a:effectLst/>
                          <a:latin typeface="Arial" charset="0"/>
                          <a:ea typeface="ＭＳ Ｐゴシック" charset="-128"/>
                        </a:rPr>
                        <a:t>AC</a:t>
                      </a:r>
                    </a:p>
                    <a:p>
                      <a:pPr marL="0" marR="0" lvl="0" indent="0" algn="l" defTabSz="914400" rtl="0" eaLnBrk="1" fontAlgn="base" latinLnBrk="0" hangingPunct="1">
                        <a:lnSpc>
                          <a:spcPct val="100000"/>
                        </a:lnSpc>
                        <a:spcBef>
                          <a:spcPct val="0"/>
                        </a:spcBef>
                        <a:spcAft>
                          <a:spcPct val="0"/>
                        </a:spcAft>
                        <a:buClrTx/>
                        <a:buSzTx/>
                        <a:buFontTx/>
                        <a:buChar char="•"/>
                        <a:tabLst/>
                      </a:pPr>
                      <a:r>
                        <a:rPr kumimoji="0" lang="es-ES" altLang="es-ES_tradnl" sz="1600" b="0" i="0" u="none" strike="noStrike" cap="none" normalizeH="0" baseline="0" dirty="0">
                          <a:ln>
                            <a:noFill/>
                          </a:ln>
                          <a:solidFill>
                            <a:schemeClr val="tx1"/>
                          </a:solidFill>
                          <a:effectLst/>
                          <a:latin typeface="Arial" charset="0"/>
                          <a:ea typeface="ＭＳ Ｐゴシック" charset="-128"/>
                        </a:rPr>
                        <a:t>VC-SIMV, VC-VOIS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s-ES_tradnl" sz="1600" b="0" i="0" u="none" strike="noStrike" cap="none" normalizeH="0" baseline="0" dirty="0">
                        <a:ln>
                          <a:noFill/>
                        </a:ln>
                        <a:solidFill>
                          <a:schemeClr val="tx1"/>
                        </a:solidFill>
                        <a:effectLst/>
                        <a:latin typeface="Arial" charset="0"/>
                        <a:ea typeface="ＭＳ Ｐゴシック" charset="-128"/>
                      </a:endParaRPr>
                    </a:p>
                  </a:txBody>
                  <a:tcPr marL="94055" marR="94055" marT="45730" marB="45730"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3"/>
                  </a:ext>
                </a:extLst>
              </a:tr>
            </a:tbl>
          </a:graphicData>
        </a:graphic>
      </p:graphicFrame>
      <p:sp>
        <p:nvSpPr>
          <p:cNvPr id="54296" name="Rectángulo 1">
            <a:extLst>
              <a:ext uri="{FF2B5EF4-FFF2-40B4-BE49-F238E27FC236}">
                <a16:creationId xmlns:a16="http://schemas.microsoft.com/office/drawing/2014/main" id="{AAB00880-681B-B34C-A5C1-B771D9BED595}"/>
              </a:ext>
            </a:extLst>
          </p:cNvPr>
          <p:cNvSpPr>
            <a:spLocks noChangeArrowheads="1"/>
          </p:cNvSpPr>
          <p:nvPr/>
        </p:nvSpPr>
        <p:spPr bwMode="auto">
          <a:xfrm>
            <a:off x="2063753" y="6308728"/>
            <a:ext cx="4708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_tradnl" sz="1400"/>
              <a:t>* La CPAP no es un modo ventilatorio propiamente dicho</a:t>
            </a:r>
          </a:p>
        </p:txBody>
      </p:sp>
      <p:sp>
        <p:nvSpPr>
          <p:cNvPr id="54297" name="CuadroTexto 1">
            <a:extLst>
              <a:ext uri="{FF2B5EF4-FFF2-40B4-BE49-F238E27FC236}">
                <a16:creationId xmlns:a16="http://schemas.microsoft.com/office/drawing/2014/main" id="{4776D825-B6E7-A14E-BF21-81EB6A8E127A}"/>
              </a:ext>
            </a:extLst>
          </p:cNvPr>
          <p:cNvSpPr txBox="1">
            <a:spLocks noChangeArrowheads="1"/>
          </p:cNvSpPr>
          <p:nvPr/>
        </p:nvSpPr>
        <p:spPr bwMode="auto">
          <a:xfrm>
            <a:off x="2063753" y="1267193"/>
            <a:ext cx="2933700" cy="400050"/>
          </a:xfrm>
          <a:prstGeom prst="rect">
            <a:avLst/>
          </a:prstGeom>
          <a:solidFill>
            <a:srgbClr val="FFD579"/>
          </a:solidFill>
          <a:ln w="9525">
            <a:solidFill>
              <a:srgbClr val="00206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2000"/>
              <a:t>controlado / espontáneo</a:t>
            </a:r>
          </a:p>
        </p:txBody>
      </p:sp>
      <p:sp>
        <p:nvSpPr>
          <p:cNvPr id="54298" name="CuadroTexto 5">
            <a:extLst>
              <a:ext uri="{FF2B5EF4-FFF2-40B4-BE49-F238E27FC236}">
                <a16:creationId xmlns:a16="http://schemas.microsoft.com/office/drawing/2014/main" id="{A0E8FB88-DD86-AA4D-80AD-B9E1842767BB}"/>
              </a:ext>
            </a:extLst>
          </p:cNvPr>
          <p:cNvSpPr txBox="1">
            <a:spLocks noChangeArrowheads="1"/>
          </p:cNvSpPr>
          <p:nvPr/>
        </p:nvSpPr>
        <p:spPr bwMode="auto">
          <a:xfrm>
            <a:off x="8066091" y="1267193"/>
            <a:ext cx="2206625" cy="400050"/>
          </a:xfrm>
          <a:prstGeom prst="rect">
            <a:avLst/>
          </a:prstGeom>
          <a:solidFill>
            <a:srgbClr val="FFD579"/>
          </a:solidFill>
          <a:ln w="9525">
            <a:solidFill>
              <a:srgbClr val="00206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2000"/>
              <a:t>presión / volumen</a:t>
            </a:r>
          </a:p>
        </p:txBody>
      </p:sp>
    </p:spTree>
    <p:extLst>
      <p:ext uri="{BB962C8B-B14F-4D97-AF65-F5344CB8AC3E}">
        <p14:creationId xmlns:p14="http://schemas.microsoft.com/office/powerpoint/2010/main" val="4222179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1 Título">
            <a:extLst>
              <a:ext uri="{FF2B5EF4-FFF2-40B4-BE49-F238E27FC236}">
                <a16:creationId xmlns:a16="http://schemas.microsoft.com/office/drawing/2014/main" id="{F888A44B-1AB4-9346-9AC5-35ED4C6318E0}"/>
              </a:ext>
            </a:extLst>
          </p:cNvPr>
          <p:cNvSpPr>
            <a:spLocks noGrp="1" noChangeArrowheads="1"/>
          </p:cNvSpPr>
          <p:nvPr>
            <p:ph type="title"/>
          </p:nvPr>
        </p:nvSpPr>
        <p:spPr>
          <a:xfrm>
            <a:off x="767408" y="188917"/>
            <a:ext cx="11233248" cy="647796"/>
          </a:xfrm>
        </p:spPr>
        <p:txBody>
          <a:bodyPr/>
          <a:lstStyle/>
          <a:p>
            <a:pPr eaLnBrk="1" hangingPunct="1"/>
            <a:r>
              <a:rPr lang="es-ES" altLang="es-ES_tradnl" sz="3200" dirty="0">
                <a:solidFill>
                  <a:srgbClr val="222268"/>
                </a:solidFill>
              </a:rPr>
              <a:t>Diferencias entre modos limitados por presión y por volumen</a:t>
            </a:r>
          </a:p>
        </p:txBody>
      </p:sp>
      <p:graphicFrame>
        <p:nvGraphicFramePr>
          <p:cNvPr id="6" name="4 Marcador de contenido">
            <a:extLst>
              <a:ext uri="{FF2B5EF4-FFF2-40B4-BE49-F238E27FC236}">
                <a16:creationId xmlns:a16="http://schemas.microsoft.com/office/drawing/2014/main" id="{846F1D2E-E6D8-2C43-8FFC-4CBB9F5E06A6}"/>
              </a:ext>
            </a:extLst>
          </p:cNvPr>
          <p:cNvGraphicFramePr>
            <a:graphicFrameLocks noGrp="1"/>
          </p:cNvGraphicFramePr>
          <p:nvPr>
            <p:ph idx="1"/>
            <p:extLst>
              <p:ext uri="{D42A27DB-BD31-4B8C-83A1-F6EECF244321}">
                <p14:modId xmlns:p14="http://schemas.microsoft.com/office/powerpoint/2010/main" val="4052591995"/>
              </p:ext>
            </p:extLst>
          </p:nvPr>
        </p:nvGraphicFramePr>
        <p:xfrm>
          <a:off x="2279576" y="1389952"/>
          <a:ext cx="7777163" cy="1916113"/>
        </p:xfrm>
        <a:graphic>
          <a:graphicData uri="http://schemas.openxmlformats.org/drawingml/2006/table">
            <a:tbl>
              <a:tblPr/>
              <a:tblGrid>
                <a:gridCol w="2168525">
                  <a:extLst>
                    <a:ext uri="{9D8B030D-6E8A-4147-A177-3AD203B41FA5}">
                      <a16:colId xmlns:a16="http://schemas.microsoft.com/office/drawing/2014/main" val="20000"/>
                    </a:ext>
                  </a:extLst>
                </a:gridCol>
                <a:gridCol w="5608638">
                  <a:extLst>
                    <a:ext uri="{9D8B030D-6E8A-4147-A177-3AD203B41FA5}">
                      <a16:colId xmlns:a16="http://schemas.microsoft.com/office/drawing/2014/main" val="20001"/>
                    </a:ext>
                  </a:extLst>
                </a:gridCol>
              </a:tblGrid>
              <a:tr h="431800">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es-ES_tradnl" sz="1600" b="1" i="0" u="none" strike="noStrike" cap="none" normalizeH="0" baseline="0">
                        <a:ln>
                          <a:noFill/>
                        </a:ln>
                        <a:solidFill>
                          <a:srgbClr val="2D2D8A"/>
                        </a:solidFill>
                        <a:effectLst/>
                        <a:latin typeface="Arial" charset="0"/>
                        <a:ea typeface="ＭＳ Ｐゴシック" charset="-128"/>
                      </a:endParaRPr>
                    </a:p>
                  </a:txBody>
                  <a:tcPr marL="94059" marR="94059" marT="45753" marB="45753"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solidFill>
                      <a:srgbClr val="E8E8ED"/>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900" b="1" i="0" u="none" strike="noStrike" cap="none" normalizeH="0" baseline="0" dirty="0">
                          <a:ln>
                            <a:noFill/>
                          </a:ln>
                          <a:solidFill>
                            <a:srgbClr val="2D2D8A"/>
                          </a:solidFill>
                          <a:effectLst/>
                          <a:latin typeface="Arial" charset="0"/>
                          <a:ea typeface="ＭＳ Ｐゴシック" charset="-128"/>
                        </a:rPr>
                        <a:t>Características</a:t>
                      </a:r>
                    </a:p>
                  </a:txBody>
                  <a:tcPr marL="94059" marR="94059" marT="45753" marB="45753"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00"/>
                  </a:ext>
                </a:extLst>
              </a:tr>
              <a:tr h="660400">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600" b="0" i="0" u="none" strike="noStrike" cap="none" normalizeH="0" baseline="0" dirty="0">
                          <a:ln>
                            <a:noFill/>
                          </a:ln>
                          <a:solidFill>
                            <a:srgbClr val="2D2D8A"/>
                          </a:solidFill>
                          <a:effectLst/>
                          <a:latin typeface="Arial" charset="0"/>
                          <a:ea typeface="ＭＳ Ｐゴシック" charset="-128"/>
                        </a:rPr>
                        <a:t>Modos limitados por volumen (VCV)</a:t>
                      </a:r>
                    </a:p>
                  </a:txBody>
                  <a:tcPr marL="94059" marR="94059" marT="45753" marB="45753"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solidFill>
                      <a:srgbClr val="E8E8ED"/>
                    </a:solidFill>
                  </a:tcPr>
                </a:tc>
                <a:tc>
                  <a:txBody>
                    <a:bodyPr/>
                    <a:lstStyle>
                      <a:lvl1pPr marL="285750" indent="-285750"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r>
                        <a:rPr kumimoji="0" lang="es-ES" altLang="es-ES_tradnl" sz="1600" b="0" i="0" u="none" strike="noStrike" cap="none" normalizeH="0" baseline="0" dirty="0">
                          <a:ln>
                            <a:noFill/>
                          </a:ln>
                          <a:solidFill>
                            <a:srgbClr val="000000"/>
                          </a:solidFill>
                          <a:effectLst/>
                          <a:latin typeface="Arial" charset="0"/>
                          <a:ea typeface="ＭＳ Ｐゴシック" charset="-128"/>
                        </a:rPr>
                        <a:t>Consigue </a:t>
                      </a:r>
                      <a:r>
                        <a:rPr kumimoji="0" lang="es-ES" altLang="es-ES_tradnl" sz="1600" b="0" i="0" u="none" strike="noStrike" cap="none" normalizeH="0" baseline="0" dirty="0" err="1">
                          <a:ln>
                            <a:noFill/>
                          </a:ln>
                          <a:solidFill>
                            <a:srgbClr val="000000"/>
                          </a:solidFill>
                          <a:effectLst/>
                          <a:latin typeface="Arial" charset="0"/>
                          <a:ea typeface="ＭＳ Ｐゴシック" charset="-128"/>
                        </a:rPr>
                        <a:t>Vt</a:t>
                      </a:r>
                      <a:r>
                        <a:rPr kumimoji="0" lang="es-ES" altLang="es-ES_tradnl" sz="1600" b="0" i="0" u="none" strike="noStrike" cap="none" normalizeH="0" baseline="0" dirty="0">
                          <a:ln>
                            <a:noFill/>
                          </a:ln>
                          <a:solidFill>
                            <a:srgbClr val="000000"/>
                          </a:solidFill>
                          <a:effectLst/>
                          <a:latin typeface="Arial" charset="0"/>
                          <a:ea typeface="ＭＳ Ｐゴシック" charset="-128"/>
                        </a:rPr>
                        <a:t> más estable a pesar de cambios en la MP</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r>
                        <a:rPr kumimoji="0" lang="es-ES" altLang="es-ES_tradnl" sz="1600" b="0" i="0" u="none" strike="noStrike" cap="none" normalizeH="0" baseline="0" dirty="0">
                          <a:ln>
                            <a:noFill/>
                          </a:ln>
                          <a:solidFill>
                            <a:srgbClr val="000000"/>
                          </a:solidFill>
                          <a:effectLst/>
                          <a:latin typeface="Arial" charset="0"/>
                          <a:ea typeface="ＭＳ Ｐゴシック" charset="-128"/>
                        </a:rPr>
                        <a:t>Riesgo de </a:t>
                      </a:r>
                      <a:r>
                        <a:rPr kumimoji="0" lang="es-ES" altLang="es-ES_tradnl" sz="1600" b="0" i="0" u="none" strike="noStrike" cap="none" normalizeH="0" baseline="0" dirty="0" err="1">
                          <a:ln>
                            <a:noFill/>
                          </a:ln>
                          <a:solidFill>
                            <a:srgbClr val="000000"/>
                          </a:solidFill>
                          <a:effectLst/>
                          <a:latin typeface="Arial" charset="0"/>
                          <a:ea typeface="ＭＳ Ｐゴシック" charset="-128"/>
                        </a:rPr>
                        <a:t>barotrauma</a:t>
                      </a:r>
                      <a:r>
                        <a:rPr kumimoji="0" lang="es-ES" altLang="es-ES_tradnl" sz="1600" b="0" i="0" u="none" strike="noStrike" cap="none" normalizeH="0" baseline="0" dirty="0">
                          <a:ln>
                            <a:noFill/>
                          </a:ln>
                          <a:solidFill>
                            <a:srgbClr val="000000"/>
                          </a:solidFill>
                          <a:effectLst/>
                          <a:latin typeface="Arial" charset="0"/>
                          <a:ea typeface="ＭＳ Ｐゴシック" charset="-128"/>
                        </a:rPr>
                        <a:t>, con fugas peor, peor tolerados</a:t>
                      </a:r>
                    </a:p>
                  </a:txBody>
                  <a:tcPr marL="94059" marR="94059" marT="45753" marB="45753"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01"/>
                  </a:ext>
                </a:extLst>
              </a:tr>
              <a:tr h="823913">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600" b="0" i="0" u="none" strike="noStrike" cap="none" normalizeH="0" baseline="0">
                          <a:ln>
                            <a:noFill/>
                          </a:ln>
                          <a:solidFill>
                            <a:srgbClr val="2D2D8A"/>
                          </a:solidFill>
                          <a:effectLst/>
                          <a:latin typeface="Arial" charset="0"/>
                          <a:ea typeface="ＭＳ Ｐゴシック" charset="-128"/>
                        </a:rPr>
                        <a:t>Modos limitados por presión (PCV, PSV) </a:t>
                      </a:r>
                    </a:p>
                  </a:txBody>
                  <a:tcPr marL="94059" marR="94059" marT="45753" marB="45753"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solidFill>
                      <a:srgbClr val="E8E8ED"/>
                    </a:solidFill>
                  </a:tcPr>
                </a:tc>
                <a:tc>
                  <a:txBody>
                    <a:bodyPr/>
                    <a:lstStyle>
                      <a:lvl1pPr marL="285750" indent="-285750"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r>
                        <a:rPr kumimoji="0" lang="es-ES" altLang="es-ES_tradnl" sz="1600" b="0" i="0" u="none" strike="noStrike" cap="none" normalizeH="0" baseline="0" dirty="0">
                          <a:ln>
                            <a:noFill/>
                          </a:ln>
                          <a:solidFill>
                            <a:srgbClr val="000000"/>
                          </a:solidFill>
                          <a:effectLst/>
                          <a:latin typeface="Arial" charset="0"/>
                          <a:ea typeface="ＭＳ Ｐゴシック" charset="-128"/>
                        </a:rPr>
                        <a:t>Mejor soporte ventilatorio en caso de fugas</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r>
                        <a:rPr kumimoji="0" lang="es-ES" altLang="es-ES_tradnl" sz="1600" b="0" i="0" u="none" strike="noStrike" cap="none" normalizeH="0" baseline="0" dirty="0">
                          <a:ln>
                            <a:noFill/>
                          </a:ln>
                          <a:solidFill>
                            <a:srgbClr val="000000"/>
                          </a:solidFill>
                          <a:effectLst/>
                          <a:latin typeface="Arial" charset="0"/>
                          <a:ea typeface="ＭＳ Ｐゴシック" charset="-128"/>
                        </a:rPr>
                        <a:t>Mejor sincronía y tolerancia</a:t>
                      </a:r>
                    </a:p>
                    <a:p>
                      <a:pPr marL="285750" marR="0" lvl="0" indent="-285750" algn="l" defTabSz="914400" rtl="0" eaLnBrk="1" fontAlgn="base" latinLnBrk="0" hangingPunct="1">
                        <a:lnSpc>
                          <a:spcPct val="100000"/>
                        </a:lnSpc>
                        <a:spcBef>
                          <a:spcPct val="0"/>
                        </a:spcBef>
                        <a:spcAft>
                          <a:spcPct val="0"/>
                        </a:spcAft>
                        <a:buClrTx/>
                        <a:buSzTx/>
                        <a:buFont typeface="Arial" charset="0"/>
                        <a:buChar char="•"/>
                        <a:tabLst/>
                      </a:pPr>
                      <a:r>
                        <a:rPr kumimoji="0" lang="es-ES" altLang="es-ES_tradnl" sz="1600" b="0" i="0" u="none" strike="noStrike" cap="none" normalizeH="0" baseline="0" dirty="0" err="1">
                          <a:ln>
                            <a:noFill/>
                          </a:ln>
                          <a:solidFill>
                            <a:srgbClr val="000000"/>
                          </a:solidFill>
                          <a:effectLst/>
                          <a:latin typeface="Arial" charset="0"/>
                          <a:ea typeface="ＭＳ Ｐゴシック" charset="-128"/>
                        </a:rPr>
                        <a:t>Vt</a:t>
                      </a:r>
                      <a:r>
                        <a:rPr kumimoji="0" lang="es-ES" altLang="es-ES_tradnl" sz="1600" b="0" i="0" u="none" strike="noStrike" cap="none" normalizeH="0" baseline="0" dirty="0">
                          <a:ln>
                            <a:noFill/>
                          </a:ln>
                          <a:solidFill>
                            <a:srgbClr val="000000"/>
                          </a:solidFill>
                          <a:effectLst/>
                          <a:latin typeface="Arial" charset="0"/>
                          <a:ea typeface="ＭＳ Ｐゴシック" charset="-128"/>
                        </a:rPr>
                        <a:t> más variable en caso de alta presión inspiratoria</a:t>
                      </a:r>
                    </a:p>
                  </a:txBody>
                  <a:tcPr marL="94059" marR="94059" marT="45753" marB="45753" horzOverflow="overflow">
                    <a:lnL w="12700" cap="flat" cmpd="sng" algn="ctr">
                      <a:solidFill>
                        <a:srgbClr val="2D2D8A"/>
                      </a:solidFill>
                      <a:prstDash val="solid"/>
                      <a:round/>
                      <a:headEnd type="none" w="med" len="med"/>
                      <a:tailEnd type="none" w="med" len="med"/>
                    </a:lnL>
                    <a:lnR w="12700" cap="flat" cmpd="sng" algn="ctr">
                      <a:solidFill>
                        <a:srgbClr val="2D2D8A"/>
                      </a:solidFill>
                      <a:prstDash val="solid"/>
                      <a:round/>
                      <a:headEnd type="none" w="med" len="med"/>
                      <a:tailEnd type="none" w="med" len="med"/>
                    </a:lnR>
                    <a:lnT w="12700" cap="flat" cmpd="sng" algn="ctr">
                      <a:solidFill>
                        <a:srgbClr val="2D2D8A"/>
                      </a:solidFill>
                      <a:prstDash val="solid"/>
                      <a:round/>
                      <a:headEnd type="none" w="med" len="med"/>
                      <a:tailEnd type="none" w="med" len="med"/>
                    </a:lnT>
                    <a:lnB w="12700" cap="flat" cmpd="sng" algn="ctr">
                      <a:solidFill>
                        <a:srgbClr val="2D2D8A"/>
                      </a:solidFill>
                      <a:prstDash val="solid"/>
                      <a:roun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02"/>
                  </a:ext>
                </a:extLst>
              </a:tr>
            </a:tbl>
          </a:graphicData>
        </a:graphic>
      </p:graphicFrame>
      <p:grpSp>
        <p:nvGrpSpPr>
          <p:cNvPr id="56336" name="Grupo 1">
            <a:extLst>
              <a:ext uri="{FF2B5EF4-FFF2-40B4-BE49-F238E27FC236}">
                <a16:creationId xmlns:a16="http://schemas.microsoft.com/office/drawing/2014/main" id="{BA54CAFE-B8D6-5F48-8D59-EFB7E026E6ED}"/>
              </a:ext>
            </a:extLst>
          </p:cNvPr>
          <p:cNvGrpSpPr>
            <a:grpSpLocks/>
          </p:cNvGrpSpPr>
          <p:nvPr/>
        </p:nvGrpSpPr>
        <p:grpSpPr bwMode="auto">
          <a:xfrm>
            <a:off x="3432178" y="3789363"/>
            <a:ext cx="5414963" cy="2957512"/>
            <a:chOff x="1907704" y="3789040"/>
            <a:chExt cx="5414962" cy="2957592"/>
          </a:xfrm>
        </p:grpSpPr>
        <p:grpSp>
          <p:nvGrpSpPr>
            <p:cNvPr id="56337" name="Agrupar 6">
              <a:extLst>
                <a:ext uri="{FF2B5EF4-FFF2-40B4-BE49-F238E27FC236}">
                  <a16:creationId xmlns:a16="http://schemas.microsoft.com/office/drawing/2014/main" id="{FB1B0658-8086-3448-B33E-A32368137F5D}"/>
                </a:ext>
              </a:extLst>
            </p:cNvPr>
            <p:cNvGrpSpPr>
              <a:grpSpLocks/>
            </p:cNvGrpSpPr>
            <p:nvPr/>
          </p:nvGrpSpPr>
          <p:grpSpPr bwMode="auto">
            <a:xfrm>
              <a:off x="1907704" y="3789040"/>
              <a:ext cx="5414962" cy="2681844"/>
              <a:chOff x="2339752" y="3789722"/>
              <a:chExt cx="5414418" cy="2634670"/>
            </a:xfrm>
          </p:grpSpPr>
          <p:pic>
            <p:nvPicPr>
              <p:cNvPr id="56339" name="Imagen 3">
                <a:extLst>
                  <a:ext uri="{FF2B5EF4-FFF2-40B4-BE49-F238E27FC236}">
                    <a16:creationId xmlns:a16="http://schemas.microsoft.com/office/drawing/2014/main" id="{F143120A-C85A-1046-95A0-961420CF158F}"/>
                  </a:ext>
                </a:extLst>
              </p:cNvPr>
              <p:cNvPicPr>
                <a:picLocks noChangeAspect="1"/>
              </p:cNvPicPr>
              <p:nvPr/>
            </p:nvPicPr>
            <p:blipFill>
              <a:blip r:embed="rId3">
                <a:extLst>
                  <a:ext uri="{28A0092B-C50C-407E-A947-70E740481C1C}">
                    <a14:useLocalDpi xmlns:a14="http://schemas.microsoft.com/office/drawing/2010/main" val="0"/>
                  </a:ext>
                </a:extLst>
              </a:blip>
              <a:srcRect t="26"/>
              <a:stretch>
                <a:fillRect/>
              </a:stretch>
            </p:blipFill>
            <p:spPr bwMode="auto">
              <a:xfrm>
                <a:off x="2339752" y="3789722"/>
                <a:ext cx="5385668" cy="263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a:extLst>
                  <a:ext uri="{FF2B5EF4-FFF2-40B4-BE49-F238E27FC236}">
                    <a16:creationId xmlns:a16="http://schemas.microsoft.com/office/drawing/2014/main" id="{959AB6A5-A1E4-7545-B1B6-68E06836EA61}"/>
                  </a:ext>
                </a:extLst>
              </p:cNvPr>
              <p:cNvSpPr txBox="1"/>
              <p:nvPr/>
            </p:nvSpPr>
            <p:spPr>
              <a:xfrm>
                <a:off x="6965261" y="6165020"/>
                <a:ext cx="788909" cy="257337"/>
              </a:xfrm>
              <a:prstGeom prst="rect">
                <a:avLst/>
              </a:prstGeom>
              <a:noFill/>
            </p:spPr>
            <p:txBody>
              <a:bodyPr wrap="none">
                <a:spAutoFit/>
              </a:bodyPr>
              <a:lstStyle/>
              <a:p>
                <a:pPr algn="r" eaLnBrk="1" hangingPunct="1">
                  <a:defRPr/>
                </a:pPr>
                <a:r>
                  <a:rPr lang="es-ES" sz="1100">
                    <a:solidFill>
                      <a:schemeClr val="bg1">
                        <a:lumMod val="75000"/>
                        <a:lumOff val="25000"/>
                      </a:schemeClr>
                    </a:solidFill>
                    <a:latin typeface="Arial" charset="0"/>
                    <a:ea typeface="ＭＳ Ｐゴシック" charset="0"/>
                    <a:cs typeface="ＭＳ Ｐゴシック" charset="0"/>
                  </a:rPr>
                  <a:t>Max. leak</a:t>
                </a:r>
              </a:p>
            </p:txBody>
          </p:sp>
        </p:grpSp>
        <p:sp>
          <p:nvSpPr>
            <p:cNvPr id="56338" name="Rectángulo 7">
              <a:extLst>
                <a:ext uri="{FF2B5EF4-FFF2-40B4-BE49-F238E27FC236}">
                  <a16:creationId xmlns:a16="http://schemas.microsoft.com/office/drawing/2014/main" id="{544F34FC-B38F-6449-B3E3-24205E250584}"/>
                </a:ext>
              </a:extLst>
            </p:cNvPr>
            <p:cNvSpPr>
              <a:spLocks noChangeArrowheads="1"/>
            </p:cNvSpPr>
            <p:nvPr/>
          </p:nvSpPr>
          <p:spPr bwMode="auto">
            <a:xfrm>
              <a:off x="3347864" y="6469633"/>
              <a:ext cx="30139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s-ES_tradnl" sz="1200"/>
                <a:t>Chatburn. Respir Care 2009;54(1):85–99.</a:t>
              </a:r>
              <a:endParaRPr lang="es-ES" altLang="es-ES_tradnl" sz="1200"/>
            </a:p>
          </p:txBody>
        </p:sp>
      </p:grpSp>
    </p:spTree>
    <p:extLst>
      <p:ext uri="{BB962C8B-B14F-4D97-AF65-F5344CB8AC3E}">
        <p14:creationId xmlns:p14="http://schemas.microsoft.com/office/powerpoint/2010/main" val="4030187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1 Título">
            <a:extLst>
              <a:ext uri="{FF2B5EF4-FFF2-40B4-BE49-F238E27FC236}">
                <a16:creationId xmlns:a16="http://schemas.microsoft.com/office/drawing/2014/main" id="{03E50E61-1244-2649-ADC6-68D021E9ABC0}"/>
              </a:ext>
            </a:extLst>
          </p:cNvPr>
          <p:cNvSpPr>
            <a:spLocks noGrp="1" noChangeArrowheads="1"/>
          </p:cNvSpPr>
          <p:nvPr>
            <p:ph type="title"/>
          </p:nvPr>
        </p:nvSpPr>
        <p:spPr>
          <a:xfrm>
            <a:off x="839416" y="0"/>
            <a:ext cx="10729191" cy="908720"/>
          </a:xfrm>
        </p:spPr>
        <p:txBody>
          <a:bodyPr/>
          <a:lstStyle/>
          <a:p>
            <a:pPr eaLnBrk="1" hangingPunct="1"/>
            <a:r>
              <a:rPr lang="es-ES" altLang="es-ES_tradnl" sz="3200" dirty="0">
                <a:solidFill>
                  <a:srgbClr val="222268"/>
                </a:solidFill>
              </a:rPr>
              <a:t>Diferencias entre modos controlado y espontáneo</a:t>
            </a:r>
            <a:endParaRPr lang="es-ES" altLang="es-ES_tradnl" sz="1600" dirty="0">
              <a:solidFill>
                <a:srgbClr val="7575D1"/>
              </a:solidFill>
            </a:endParaRPr>
          </a:p>
        </p:txBody>
      </p:sp>
      <p:graphicFrame>
        <p:nvGraphicFramePr>
          <p:cNvPr id="6" name="4 Marcador de contenido">
            <a:extLst>
              <a:ext uri="{FF2B5EF4-FFF2-40B4-BE49-F238E27FC236}">
                <a16:creationId xmlns:a16="http://schemas.microsoft.com/office/drawing/2014/main" id="{DC347404-B815-274A-ADC5-65C3042D43A8}"/>
              </a:ext>
            </a:extLst>
          </p:cNvPr>
          <p:cNvGraphicFramePr>
            <a:graphicFrameLocks noGrp="1"/>
          </p:cNvGraphicFramePr>
          <p:nvPr>
            <p:ph idx="1"/>
          </p:nvPr>
        </p:nvGraphicFramePr>
        <p:xfrm>
          <a:off x="2063753" y="1844678"/>
          <a:ext cx="8353425" cy="2689226"/>
        </p:xfrm>
        <a:graphic>
          <a:graphicData uri="http://schemas.openxmlformats.org/drawingml/2006/table">
            <a:tbl>
              <a:tblPr/>
              <a:tblGrid>
                <a:gridCol w="2189163">
                  <a:extLst>
                    <a:ext uri="{9D8B030D-6E8A-4147-A177-3AD203B41FA5}">
                      <a16:colId xmlns:a16="http://schemas.microsoft.com/office/drawing/2014/main" val="20000"/>
                    </a:ext>
                  </a:extLst>
                </a:gridCol>
                <a:gridCol w="3082925">
                  <a:extLst>
                    <a:ext uri="{9D8B030D-6E8A-4147-A177-3AD203B41FA5}">
                      <a16:colId xmlns:a16="http://schemas.microsoft.com/office/drawing/2014/main" val="20001"/>
                    </a:ext>
                  </a:extLst>
                </a:gridCol>
                <a:gridCol w="3081337">
                  <a:extLst>
                    <a:ext uri="{9D8B030D-6E8A-4147-A177-3AD203B41FA5}">
                      <a16:colId xmlns:a16="http://schemas.microsoft.com/office/drawing/2014/main" val="20002"/>
                    </a:ext>
                  </a:extLst>
                </a:gridCol>
              </a:tblGrid>
              <a:tr h="381000">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_tradnl" altLang="es-ES_tradnl" sz="1900" b="0" i="0" u="none" strike="noStrike" cap="none" normalizeH="0" baseline="0">
                        <a:ln>
                          <a:noFill/>
                        </a:ln>
                        <a:solidFill>
                          <a:srgbClr val="2D2D8A"/>
                        </a:solidFill>
                        <a:effectLst/>
                        <a:latin typeface="Arial" charset="0"/>
                        <a:ea typeface="ＭＳ Ｐゴシック" charset="-128"/>
                      </a:endParaRPr>
                    </a:p>
                  </a:txBody>
                  <a:tcPr marL="94058" marR="94058" marT="45706" marB="45706"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28575" cap="flat" cmpd="sng" algn="ctr">
                      <a:solidFill>
                        <a:srgbClr val="2D2D8A"/>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900" b="1" i="0" u="none" strike="noStrike" cap="none" normalizeH="0" baseline="0">
                          <a:ln>
                            <a:noFill/>
                          </a:ln>
                          <a:solidFill>
                            <a:srgbClr val="2D2D8A"/>
                          </a:solidFill>
                          <a:effectLst/>
                          <a:latin typeface="Arial" charset="0"/>
                          <a:ea typeface="ＭＳ Ｐゴシック" charset="-128"/>
                        </a:rPr>
                        <a:t>PSV (BiPAP)</a:t>
                      </a:r>
                    </a:p>
                  </a:txBody>
                  <a:tcPr marL="94058" marR="94058" marT="45706" marB="45706"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28575" cap="flat" cmpd="sng" algn="ctr">
                      <a:solidFill>
                        <a:srgbClr val="2D2D8A"/>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altLang="es-ES_tradnl" sz="1900" b="1" i="0" u="none" strike="noStrike" cap="none" normalizeH="0" baseline="0">
                          <a:ln>
                            <a:noFill/>
                          </a:ln>
                          <a:solidFill>
                            <a:srgbClr val="2D2D8A"/>
                          </a:solidFill>
                          <a:effectLst/>
                          <a:latin typeface="Arial" charset="0"/>
                          <a:ea typeface="ＭＳ Ｐゴシック" charset="-128"/>
                        </a:rPr>
                        <a:t>PCV</a:t>
                      </a:r>
                    </a:p>
                  </a:txBody>
                  <a:tcPr marL="94058" marR="94058" marT="45706" marB="45706"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28575" cap="flat" cmpd="sng" algn="ctr">
                      <a:solidFill>
                        <a:srgbClr val="2D2D8A"/>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0"/>
                  </a:ext>
                </a:extLst>
              </a:tr>
              <a:tr h="627063">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600" b="0" i="0" u="none" strike="noStrike" cap="none" normalizeH="0" baseline="0">
                          <a:ln>
                            <a:noFill/>
                          </a:ln>
                          <a:solidFill>
                            <a:srgbClr val="2D2D8A"/>
                          </a:solidFill>
                          <a:effectLst/>
                          <a:latin typeface="Arial" charset="0"/>
                          <a:ea typeface="ＭＳ Ｐゴシック" charset="-128"/>
                        </a:rPr>
                        <a:t>Trigger</a:t>
                      </a:r>
                    </a:p>
                  </a:txBody>
                  <a:tcPr marL="94058" marR="94058" marT="45706" marB="45706"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rgbClr val="2D2D8A"/>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s-ES" altLang="es-ES_tradnl" sz="1600" b="0" i="0" u="none" strike="noStrike" cap="none" normalizeH="0" baseline="0" dirty="0">
                          <a:ln>
                            <a:noFill/>
                          </a:ln>
                          <a:solidFill>
                            <a:srgbClr val="000000"/>
                          </a:solidFill>
                          <a:effectLst/>
                          <a:latin typeface="Arial" charset="0"/>
                          <a:ea typeface="ＭＳ Ｐゴシック" charset="-128"/>
                        </a:rPr>
                        <a:t>Paciente (flujo)</a:t>
                      </a:r>
                    </a:p>
                  </a:txBody>
                  <a:tcPr marL="94058" marR="94058" marT="45706" marB="45706"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rgbClr val="2D2D8A"/>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lvl1pPr marL="285750" indent="-285750"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es-ES" altLang="es-ES_tradnl" sz="1600" b="0" i="0" u="none" strike="noStrike" cap="none" normalizeH="0" baseline="0">
                          <a:ln>
                            <a:noFill/>
                          </a:ln>
                          <a:solidFill>
                            <a:srgbClr val="000000"/>
                          </a:solidFill>
                          <a:effectLst/>
                          <a:latin typeface="Arial" charset="0"/>
                          <a:ea typeface="ＭＳ Ｐゴシック" charset="-128"/>
                        </a:rPr>
                        <a:t>Tiempo (resp. controladas)</a:t>
                      </a: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es-ES" altLang="es-ES_tradnl" sz="1600" b="0" i="0" u="none" strike="noStrike" cap="none" normalizeH="0" baseline="0">
                          <a:ln>
                            <a:noFill/>
                          </a:ln>
                          <a:solidFill>
                            <a:srgbClr val="000000"/>
                          </a:solidFill>
                          <a:effectLst/>
                          <a:latin typeface="Arial" charset="0"/>
                          <a:ea typeface="ＭＳ Ｐゴシック" charset="-128"/>
                        </a:rPr>
                        <a:t>Paciente (resp. asistidas)</a:t>
                      </a:r>
                    </a:p>
                  </a:txBody>
                  <a:tcPr marL="94058" marR="94058" marT="45706" marB="45706"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rgbClr val="2D2D8A"/>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1"/>
                  </a:ext>
                </a:extLst>
              </a:tr>
              <a:tr h="474663">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600" b="0" i="0" u="none" strike="noStrike" cap="none" normalizeH="0" baseline="0">
                          <a:ln>
                            <a:noFill/>
                          </a:ln>
                          <a:solidFill>
                            <a:srgbClr val="2D2D8A"/>
                          </a:solidFill>
                          <a:effectLst/>
                          <a:latin typeface="Arial" charset="0"/>
                          <a:ea typeface="ＭＳ Ｐゴシック" charset="-128"/>
                        </a:rPr>
                        <a:t>Ciclado</a:t>
                      </a:r>
                    </a:p>
                  </a:txBody>
                  <a:tcPr marL="94058" marR="94058" marT="45706" marB="45706"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s-ES" altLang="es-ES_tradnl" sz="1600" b="0" i="0" u="none" strike="noStrike" cap="none" normalizeH="0" baseline="0">
                          <a:ln>
                            <a:noFill/>
                          </a:ln>
                          <a:solidFill>
                            <a:srgbClr val="000000"/>
                          </a:solidFill>
                          <a:effectLst/>
                          <a:latin typeface="Arial" charset="0"/>
                          <a:ea typeface="ＭＳ Ｐゴシック" charset="-128"/>
                        </a:rPr>
                        <a:t>Paciente (flujo)</a:t>
                      </a:r>
                      <a:endParaRPr kumimoji="0" lang="es-ES" altLang="es-ES_tradnl" sz="1600" b="1" i="0" u="none" strike="noStrike" cap="none" normalizeH="0" baseline="0">
                        <a:ln>
                          <a:noFill/>
                        </a:ln>
                        <a:solidFill>
                          <a:srgbClr val="FF0000"/>
                        </a:solidFill>
                        <a:effectLst/>
                        <a:latin typeface="Arial" charset="0"/>
                        <a:ea typeface="ＭＳ Ｐゴシック" charset="-128"/>
                      </a:endParaRPr>
                    </a:p>
                  </a:txBody>
                  <a:tcPr marL="94058" marR="94058" marT="45706" marB="45706"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s-ES" altLang="es-ES_tradnl" sz="1600" b="0" i="0" u="none" strike="noStrike" cap="none" normalizeH="0" baseline="0">
                          <a:ln>
                            <a:noFill/>
                          </a:ln>
                          <a:solidFill>
                            <a:srgbClr val="000000"/>
                          </a:solidFill>
                          <a:effectLst/>
                          <a:latin typeface="Arial" charset="0"/>
                          <a:ea typeface="ＭＳ Ｐゴシック" charset="-128"/>
                        </a:rPr>
                        <a:t>Tiempo</a:t>
                      </a:r>
                    </a:p>
                  </a:txBody>
                  <a:tcPr marL="94058" marR="94058" marT="45706" marB="45706"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2"/>
                  </a:ext>
                </a:extLst>
              </a:tr>
              <a:tr h="641350">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600" b="0" i="0" u="none" strike="noStrike" cap="none" normalizeH="0" baseline="0">
                          <a:ln>
                            <a:noFill/>
                          </a:ln>
                          <a:solidFill>
                            <a:srgbClr val="2D2D8A"/>
                          </a:solidFill>
                          <a:effectLst/>
                          <a:latin typeface="Arial" charset="0"/>
                          <a:ea typeface="ＭＳ Ｐゴシック" charset="-128"/>
                        </a:rPr>
                        <a:t>Frecuencia resp</a:t>
                      </a:r>
                    </a:p>
                  </a:txBody>
                  <a:tcPr marL="94058" marR="94058" marT="45706" marB="45706"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s-ES" altLang="es-ES_tradnl" sz="1600" b="0" i="0" u="none" strike="noStrike" cap="none" normalizeH="0" baseline="0">
                          <a:ln>
                            <a:noFill/>
                          </a:ln>
                          <a:solidFill>
                            <a:srgbClr val="000000"/>
                          </a:solidFill>
                          <a:effectLst/>
                          <a:latin typeface="Arial" charset="0"/>
                          <a:ea typeface="ＭＳ Ｐゴシック" charset="-128"/>
                        </a:rPr>
                        <a:t>Espontanea del paciente</a:t>
                      </a:r>
                    </a:p>
                  </a:txBody>
                  <a:tcPr marL="94058" marR="94058" marT="45706" marB="45706"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s-ES" altLang="es-ES_tradnl" sz="1600" b="0" i="0" u="none" strike="noStrike" cap="none" normalizeH="0" baseline="0">
                          <a:ln>
                            <a:noFill/>
                          </a:ln>
                          <a:solidFill>
                            <a:srgbClr val="000000"/>
                          </a:solidFill>
                          <a:effectLst/>
                          <a:latin typeface="Arial" charset="0"/>
                          <a:ea typeface="ＭＳ Ｐゴシック" charset="-128"/>
                        </a:rPr>
                        <a:t>Fijada por el respirador</a:t>
                      </a:r>
                    </a:p>
                  </a:txBody>
                  <a:tcPr marL="94058" marR="94058" marT="45706" marB="45706"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3"/>
                  </a:ext>
                </a:extLst>
              </a:tr>
              <a:tr h="565150">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600" b="0" i="0" u="none" strike="noStrike" cap="none" normalizeH="0" baseline="0">
                          <a:ln>
                            <a:noFill/>
                          </a:ln>
                          <a:solidFill>
                            <a:srgbClr val="2D2D8A"/>
                          </a:solidFill>
                          <a:effectLst/>
                          <a:latin typeface="Arial" charset="0"/>
                          <a:ea typeface="ＭＳ Ｐゴシック" charset="-128"/>
                        </a:rPr>
                        <a:t>Tiempo inspiratorio</a:t>
                      </a:r>
                    </a:p>
                  </a:txBody>
                  <a:tcPr marL="94058" marR="94058" marT="45706" marB="45706"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s-ES" altLang="es-ES_tradnl" sz="1600" b="0" i="0" u="none" strike="noStrike" cap="none" normalizeH="0" baseline="0">
                          <a:ln>
                            <a:noFill/>
                          </a:ln>
                          <a:solidFill>
                            <a:srgbClr val="000000"/>
                          </a:solidFill>
                          <a:effectLst/>
                          <a:latin typeface="Arial" charset="0"/>
                          <a:ea typeface="ＭＳ Ｐゴシック" charset="-128"/>
                        </a:rPr>
                        <a:t>Propio del paciente</a:t>
                      </a:r>
                    </a:p>
                  </a:txBody>
                  <a:tcPr marL="94058" marR="94058" marT="45706" marB="45706"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s-ES" altLang="es-ES_tradnl" sz="1600" b="0" i="0" u="none" strike="noStrike" cap="none" normalizeH="0" baseline="0" dirty="0">
                          <a:ln>
                            <a:noFill/>
                          </a:ln>
                          <a:solidFill>
                            <a:srgbClr val="000000"/>
                          </a:solidFill>
                          <a:effectLst/>
                          <a:latin typeface="Arial" charset="0"/>
                          <a:ea typeface="ＭＳ Ｐゴシック" charset="-128"/>
                        </a:rPr>
                        <a:t>Fijado por el respirador</a:t>
                      </a:r>
                    </a:p>
                  </a:txBody>
                  <a:tcPr marL="94058" marR="94058" marT="45706" marB="45706"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4"/>
                  </a:ext>
                </a:extLst>
              </a:tr>
            </a:tbl>
          </a:graphicData>
        </a:graphic>
      </p:graphicFrame>
      <p:pic>
        <p:nvPicPr>
          <p:cNvPr id="58396" name="Imagen 1">
            <a:extLst>
              <a:ext uri="{FF2B5EF4-FFF2-40B4-BE49-F238E27FC236}">
                <a16:creationId xmlns:a16="http://schemas.microsoft.com/office/drawing/2014/main" id="{6D62C750-CCA5-E24F-A32F-669433C7F4CF}"/>
              </a:ext>
            </a:extLst>
          </p:cNvPr>
          <p:cNvPicPr>
            <a:picLocks noChangeAspect="1"/>
          </p:cNvPicPr>
          <p:nvPr/>
        </p:nvPicPr>
        <p:blipFill>
          <a:blip r:embed="rId3">
            <a:extLst>
              <a:ext uri="{28A0092B-C50C-407E-A947-70E740481C1C}">
                <a14:useLocalDpi xmlns:a14="http://schemas.microsoft.com/office/drawing/2010/main" val="0"/>
              </a:ext>
            </a:extLst>
          </a:blip>
          <a:srcRect t="30418"/>
          <a:stretch>
            <a:fillRect/>
          </a:stretch>
        </p:blipFill>
        <p:spPr bwMode="auto">
          <a:xfrm>
            <a:off x="3792538" y="4868863"/>
            <a:ext cx="3460750"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97" name="Imagen 2">
            <a:extLst>
              <a:ext uri="{FF2B5EF4-FFF2-40B4-BE49-F238E27FC236}">
                <a16:creationId xmlns:a16="http://schemas.microsoft.com/office/drawing/2014/main" id="{1AACE9DD-3B64-BB41-B8EE-6E1919EBF87C}"/>
              </a:ext>
            </a:extLst>
          </p:cNvPr>
          <p:cNvPicPr>
            <a:picLocks noChangeAspect="1"/>
          </p:cNvPicPr>
          <p:nvPr/>
        </p:nvPicPr>
        <p:blipFill>
          <a:blip r:embed="rId4">
            <a:extLst>
              <a:ext uri="{28A0092B-C50C-407E-A947-70E740481C1C}">
                <a14:useLocalDpi xmlns:a14="http://schemas.microsoft.com/office/drawing/2010/main" val="0"/>
              </a:ext>
            </a:extLst>
          </a:blip>
          <a:srcRect t="30887"/>
          <a:stretch>
            <a:fillRect/>
          </a:stretch>
        </p:blipFill>
        <p:spPr bwMode="auto">
          <a:xfrm>
            <a:off x="7067553" y="4868866"/>
            <a:ext cx="3349625"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40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79E4C3-7789-E44D-9B2D-4BB09D43AA45}"/>
              </a:ext>
            </a:extLst>
          </p:cNvPr>
          <p:cNvSpPr>
            <a:spLocks noGrp="1"/>
          </p:cNvSpPr>
          <p:nvPr>
            <p:ph type="title"/>
          </p:nvPr>
        </p:nvSpPr>
        <p:spPr>
          <a:xfrm>
            <a:off x="2566988" y="188913"/>
            <a:ext cx="7643812" cy="648614"/>
          </a:xfrm>
        </p:spPr>
        <p:txBody>
          <a:bodyPr/>
          <a:lstStyle/>
          <a:p>
            <a:pPr>
              <a:defRPr/>
            </a:pPr>
            <a:r>
              <a:rPr lang="es-ES" dirty="0"/>
              <a:t>MODOS EN VMNI</a:t>
            </a:r>
          </a:p>
        </p:txBody>
      </p:sp>
      <p:sp>
        <p:nvSpPr>
          <p:cNvPr id="3" name="Marcador de contenido 2">
            <a:extLst>
              <a:ext uri="{FF2B5EF4-FFF2-40B4-BE49-F238E27FC236}">
                <a16:creationId xmlns:a16="http://schemas.microsoft.com/office/drawing/2014/main" id="{CE03270B-1230-0445-851C-F06965508E82}"/>
              </a:ext>
            </a:extLst>
          </p:cNvPr>
          <p:cNvSpPr>
            <a:spLocks noGrp="1" noChangeArrowheads="1"/>
          </p:cNvSpPr>
          <p:nvPr>
            <p:ph idx="1"/>
          </p:nvPr>
        </p:nvSpPr>
        <p:spPr>
          <a:xfrm>
            <a:off x="768739" y="1970509"/>
            <a:ext cx="5622201" cy="3672879"/>
          </a:xfrm>
        </p:spPr>
        <p:txBody>
          <a:bodyPr/>
          <a:lstStyle/>
          <a:p>
            <a:pPr>
              <a:lnSpc>
                <a:spcPct val="110000"/>
              </a:lnSpc>
            </a:pPr>
            <a:r>
              <a:rPr lang="es-ES" altLang="es-ES_tradnl" sz="2400" dirty="0">
                <a:solidFill>
                  <a:srgbClr val="FF6600"/>
                </a:solidFill>
              </a:rPr>
              <a:t>HABITUALES (presión):</a:t>
            </a:r>
          </a:p>
          <a:p>
            <a:pPr lvl="1">
              <a:lnSpc>
                <a:spcPct val="110000"/>
              </a:lnSpc>
            </a:pPr>
            <a:r>
              <a:rPr lang="es-ES" altLang="es-ES_tradnl" sz="1800" dirty="0">
                <a:solidFill>
                  <a:srgbClr val="222268"/>
                </a:solidFill>
              </a:rPr>
              <a:t>CPAP o presión </a:t>
            </a:r>
            <a:r>
              <a:rPr lang="es-ES" altLang="es-ES_tradnl" sz="1800" dirty="0" err="1">
                <a:solidFill>
                  <a:srgbClr val="222268"/>
                </a:solidFill>
              </a:rPr>
              <a:t>contínua</a:t>
            </a:r>
            <a:endParaRPr lang="es-ES" altLang="es-ES_tradnl" sz="1800" dirty="0">
              <a:solidFill>
                <a:srgbClr val="222268"/>
              </a:solidFill>
            </a:endParaRPr>
          </a:p>
          <a:p>
            <a:pPr lvl="1">
              <a:lnSpc>
                <a:spcPct val="110000"/>
              </a:lnSpc>
            </a:pPr>
            <a:r>
              <a:rPr lang="es-ES" altLang="es-ES_tradnl" sz="1800" dirty="0" err="1">
                <a:solidFill>
                  <a:srgbClr val="222268"/>
                </a:solidFill>
              </a:rPr>
              <a:t>BiPAP</a:t>
            </a:r>
            <a:r>
              <a:rPr lang="es-ES" altLang="es-ES_tradnl" sz="1800" dirty="0">
                <a:solidFill>
                  <a:srgbClr val="222268"/>
                </a:solidFill>
              </a:rPr>
              <a:t> o modo presión de soporte / </a:t>
            </a:r>
            <a:r>
              <a:rPr lang="es-ES" altLang="es-ES_tradnl" sz="1800" dirty="0" err="1">
                <a:solidFill>
                  <a:srgbClr val="222268"/>
                </a:solidFill>
              </a:rPr>
              <a:t>binivel</a:t>
            </a:r>
            <a:endParaRPr lang="es-ES" altLang="es-ES_tradnl" sz="1800" dirty="0">
              <a:solidFill>
                <a:srgbClr val="222268"/>
              </a:solidFill>
            </a:endParaRPr>
          </a:p>
          <a:p>
            <a:pPr lvl="1">
              <a:lnSpc>
                <a:spcPct val="110000"/>
              </a:lnSpc>
            </a:pPr>
            <a:r>
              <a:rPr lang="es-ES" altLang="es-ES_tradnl" sz="1800" dirty="0">
                <a:solidFill>
                  <a:srgbClr val="222268"/>
                </a:solidFill>
              </a:rPr>
              <a:t>PCV o ventilación con presión control</a:t>
            </a:r>
          </a:p>
          <a:p>
            <a:pPr lvl="1">
              <a:lnSpc>
                <a:spcPct val="110000"/>
              </a:lnSpc>
            </a:pPr>
            <a:r>
              <a:rPr lang="es-ES" altLang="es-ES_tradnl" sz="1800" dirty="0">
                <a:solidFill>
                  <a:srgbClr val="222268"/>
                </a:solidFill>
              </a:rPr>
              <a:t>AVAPS o PS con volumen asegurado</a:t>
            </a:r>
          </a:p>
          <a:p>
            <a:pPr marL="457200" lvl="1" indent="0">
              <a:lnSpc>
                <a:spcPct val="110000"/>
              </a:lnSpc>
              <a:buNone/>
            </a:pPr>
            <a:endParaRPr lang="es-ES" altLang="es-ES_tradnl" sz="1800" dirty="0">
              <a:solidFill>
                <a:srgbClr val="222268"/>
              </a:solidFill>
            </a:endParaRPr>
          </a:p>
          <a:p>
            <a:pPr>
              <a:lnSpc>
                <a:spcPct val="110000"/>
              </a:lnSpc>
            </a:pPr>
            <a:r>
              <a:rPr lang="es-ES" altLang="es-ES_tradnl" sz="2400" dirty="0">
                <a:solidFill>
                  <a:srgbClr val="FF6600"/>
                </a:solidFill>
              </a:rPr>
              <a:t>ESPECÍFICOS:</a:t>
            </a:r>
          </a:p>
          <a:p>
            <a:pPr lvl="1">
              <a:lnSpc>
                <a:spcPct val="110000"/>
              </a:lnSpc>
            </a:pPr>
            <a:r>
              <a:rPr lang="es-ES" altLang="es-ES_tradnl" sz="1800" dirty="0">
                <a:solidFill>
                  <a:srgbClr val="222268"/>
                </a:solidFill>
              </a:rPr>
              <a:t>PAV o presión asistida proporcional</a:t>
            </a:r>
          </a:p>
          <a:p>
            <a:pPr lvl="1">
              <a:lnSpc>
                <a:spcPct val="110000"/>
              </a:lnSpc>
            </a:pPr>
            <a:r>
              <a:rPr lang="es-ES" altLang="es-ES_tradnl" sz="1800" dirty="0">
                <a:solidFill>
                  <a:srgbClr val="222268"/>
                </a:solidFill>
              </a:rPr>
              <a:t>NAVA o ventilación ajustada neuronalmente</a:t>
            </a:r>
          </a:p>
        </p:txBody>
      </p:sp>
      <p:pic>
        <p:nvPicPr>
          <p:cNvPr id="60419" name="Imagen 3" descr="IMG_5413.JPG">
            <a:extLst>
              <a:ext uri="{FF2B5EF4-FFF2-40B4-BE49-F238E27FC236}">
                <a16:creationId xmlns:a16="http://schemas.microsoft.com/office/drawing/2014/main" id="{6BC6A316-2B9C-5941-BAF8-60CC618B20BA}"/>
              </a:ext>
            </a:extLst>
          </p:cNvPr>
          <p:cNvPicPr>
            <a:picLocks noChangeAspect="1"/>
          </p:cNvPicPr>
          <p:nvPr/>
        </p:nvPicPr>
        <p:blipFill>
          <a:blip r:embed="rId2">
            <a:extLst>
              <a:ext uri="{28A0092B-C50C-407E-A947-70E740481C1C}">
                <a14:useLocalDpi xmlns:a14="http://schemas.microsoft.com/office/drawing/2010/main" val="0"/>
              </a:ext>
            </a:extLst>
          </a:blip>
          <a:srcRect l="2391" t="4276"/>
          <a:stretch>
            <a:fillRect/>
          </a:stretch>
        </p:blipFill>
        <p:spPr bwMode="auto">
          <a:xfrm>
            <a:off x="7464152" y="1340768"/>
            <a:ext cx="3770313" cy="493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lecha abajo 5">
            <a:extLst>
              <a:ext uri="{FF2B5EF4-FFF2-40B4-BE49-F238E27FC236}">
                <a16:creationId xmlns:a16="http://schemas.microsoft.com/office/drawing/2014/main" id="{1C3ED9A6-8436-FA4A-A0A5-6B35D45AB8F3}"/>
              </a:ext>
            </a:extLst>
          </p:cNvPr>
          <p:cNvSpPr>
            <a:spLocks noChangeArrowheads="1"/>
          </p:cNvSpPr>
          <p:nvPr/>
        </p:nvSpPr>
        <p:spPr bwMode="auto">
          <a:xfrm>
            <a:off x="7680052" y="4293518"/>
            <a:ext cx="358775" cy="576262"/>
          </a:xfrm>
          <a:prstGeom prst="downArrow">
            <a:avLst>
              <a:gd name="adj1" fmla="val 50000"/>
              <a:gd name="adj2" fmla="val 50194"/>
            </a:avLst>
          </a:prstGeom>
          <a:solidFill>
            <a:srgbClr val="FFCC0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endParaRPr lang="es-ES_tradnl" altLang="es-ES_tradnl" sz="2400">
              <a:solidFill>
                <a:srgbClr val="FFFFFF"/>
              </a:solidFill>
            </a:endParaRPr>
          </a:p>
        </p:txBody>
      </p:sp>
      <p:sp>
        <p:nvSpPr>
          <p:cNvPr id="7" name="Flecha abajo 6">
            <a:extLst>
              <a:ext uri="{FF2B5EF4-FFF2-40B4-BE49-F238E27FC236}">
                <a16:creationId xmlns:a16="http://schemas.microsoft.com/office/drawing/2014/main" id="{49C42E1D-17CC-2E4A-A756-3E598A41A858}"/>
              </a:ext>
            </a:extLst>
          </p:cNvPr>
          <p:cNvSpPr>
            <a:spLocks noChangeArrowheads="1"/>
          </p:cNvSpPr>
          <p:nvPr/>
        </p:nvSpPr>
        <p:spPr bwMode="auto">
          <a:xfrm>
            <a:off x="9623152" y="4293518"/>
            <a:ext cx="360363" cy="576262"/>
          </a:xfrm>
          <a:prstGeom prst="downArrow">
            <a:avLst>
              <a:gd name="adj1" fmla="val 50000"/>
              <a:gd name="adj2" fmla="val 49972"/>
            </a:avLst>
          </a:prstGeom>
          <a:solidFill>
            <a:srgbClr val="FFCC0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endParaRPr lang="es-ES_tradnl" altLang="es-ES_tradnl" sz="2400">
              <a:solidFill>
                <a:srgbClr val="FFFFFF"/>
              </a:solidFill>
            </a:endParaRPr>
          </a:p>
        </p:txBody>
      </p:sp>
      <p:sp>
        <p:nvSpPr>
          <p:cNvPr id="8" name="Flecha abajo 7">
            <a:extLst>
              <a:ext uri="{FF2B5EF4-FFF2-40B4-BE49-F238E27FC236}">
                <a16:creationId xmlns:a16="http://schemas.microsoft.com/office/drawing/2014/main" id="{262EA776-A0B1-EF45-AD49-0AAD993C69AA}"/>
              </a:ext>
            </a:extLst>
          </p:cNvPr>
          <p:cNvSpPr>
            <a:spLocks noChangeArrowheads="1"/>
          </p:cNvSpPr>
          <p:nvPr/>
        </p:nvSpPr>
        <p:spPr bwMode="auto">
          <a:xfrm>
            <a:off x="8615087" y="4293518"/>
            <a:ext cx="360362" cy="576262"/>
          </a:xfrm>
          <a:prstGeom prst="downArrow">
            <a:avLst>
              <a:gd name="adj1" fmla="val 50000"/>
              <a:gd name="adj2" fmla="val 49972"/>
            </a:avLst>
          </a:prstGeom>
          <a:solidFill>
            <a:srgbClr val="FFCC0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endParaRPr lang="es-ES_tradnl" altLang="es-ES_tradnl" sz="2400">
              <a:solidFill>
                <a:srgbClr val="FFFFFF"/>
              </a:solidFill>
            </a:endParaRPr>
          </a:p>
        </p:txBody>
      </p:sp>
      <p:sp>
        <p:nvSpPr>
          <p:cNvPr id="9" name="Flecha izquierda 8">
            <a:extLst>
              <a:ext uri="{FF2B5EF4-FFF2-40B4-BE49-F238E27FC236}">
                <a16:creationId xmlns:a16="http://schemas.microsoft.com/office/drawing/2014/main" id="{63A404DC-36E9-9441-A6FF-BFCCC042809E}"/>
              </a:ext>
            </a:extLst>
          </p:cNvPr>
          <p:cNvSpPr>
            <a:spLocks noChangeArrowheads="1"/>
          </p:cNvSpPr>
          <p:nvPr/>
        </p:nvSpPr>
        <p:spPr bwMode="auto">
          <a:xfrm>
            <a:off x="8327752" y="5373021"/>
            <a:ext cx="576263" cy="288925"/>
          </a:xfrm>
          <a:prstGeom prst="leftArrow">
            <a:avLst>
              <a:gd name="adj1" fmla="val 50000"/>
              <a:gd name="adj2" fmla="val 49863"/>
            </a:avLst>
          </a:prstGeom>
          <a:solidFill>
            <a:srgbClr val="FFCC0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endParaRPr lang="es-ES_tradnl" altLang="es-ES_tradnl" sz="2400">
              <a:solidFill>
                <a:srgbClr val="FFFFFF"/>
              </a:solidFill>
            </a:endParaRPr>
          </a:p>
        </p:txBody>
      </p:sp>
    </p:spTree>
    <p:extLst>
      <p:ext uri="{BB962C8B-B14F-4D97-AF65-F5344CB8AC3E}">
        <p14:creationId xmlns:p14="http://schemas.microsoft.com/office/powerpoint/2010/main" val="2057583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childTnLst>
                                  <p:subTnLst>
                                    <p:set>
                                      <p:cBhvr override="childStyle">
                                        <p:cTn dur="1" fill="hold" display="0" masterRel="nextClick" afterEffect="1"/>
                                        <p:tgtEl>
                                          <p:spTgt spid="3">
                                            <p:txEl>
                                              <p:pRg st="3" end="3"/>
                                            </p:txEl>
                                          </p:spTgt>
                                        </p:tgtEl>
                                        <p:attrNameLst>
                                          <p:attrName>style.visibility</p:attrName>
                                        </p:attrNameLst>
                                      </p:cBhvr>
                                      <p:to>
                                        <p:strVal val="hidden"/>
                                      </p:to>
                                    </p:set>
                                  </p:sub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childTnLst>
                                  <p:subTnLst>
                                    <p:set>
                                      <p:cBhvr override="childStyle">
                                        <p:cTn dur="1" fill="hold" display="0" masterRel="nextClick" afterEffect="1"/>
                                        <p:tgtEl>
                                          <p:spTgt spid="3">
                                            <p:txEl>
                                              <p:pRg st="4" end="4"/>
                                            </p:txEl>
                                          </p:spTgt>
                                        </p:tgtEl>
                                        <p:attrNameLst>
                                          <p:attrName>style.visibility</p:attrName>
                                        </p:attrNameLst>
                                      </p:cBhvr>
                                      <p:to>
                                        <p:strVal val="hidden"/>
                                      </p:to>
                                    </p:set>
                                  </p:sub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1000"/>
                                        <p:tgtEl>
                                          <p:spTgt spid="3">
                                            <p:txEl>
                                              <p:pRg st="7" end="7"/>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1 Título">
            <a:extLst>
              <a:ext uri="{FF2B5EF4-FFF2-40B4-BE49-F238E27FC236}">
                <a16:creationId xmlns:a16="http://schemas.microsoft.com/office/drawing/2014/main" id="{4C4AD664-0205-454A-8811-04F7EAB280B8}"/>
              </a:ext>
            </a:extLst>
          </p:cNvPr>
          <p:cNvSpPr>
            <a:spLocks noGrp="1" noChangeArrowheads="1"/>
          </p:cNvSpPr>
          <p:nvPr>
            <p:ph type="title"/>
          </p:nvPr>
        </p:nvSpPr>
        <p:spPr>
          <a:xfrm>
            <a:off x="2783632" y="133833"/>
            <a:ext cx="7273925" cy="777875"/>
          </a:xfrm>
        </p:spPr>
        <p:txBody>
          <a:bodyPr/>
          <a:lstStyle/>
          <a:p>
            <a:pPr eaLnBrk="1" hangingPunct="1"/>
            <a:r>
              <a:rPr lang="es-ES" altLang="es-ES_tradnl" dirty="0">
                <a:solidFill>
                  <a:srgbClr val="222268"/>
                </a:solidFill>
              </a:rPr>
              <a:t>Diferencias </a:t>
            </a:r>
            <a:r>
              <a:rPr lang="es-ES" altLang="es-ES_tradnl" dirty="0" err="1">
                <a:solidFill>
                  <a:srgbClr val="222268"/>
                </a:solidFill>
              </a:rPr>
              <a:t>BiPAP</a:t>
            </a:r>
            <a:r>
              <a:rPr lang="es-ES" altLang="es-ES_tradnl" dirty="0">
                <a:solidFill>
                  <a:srgbClr val="222268"/>
                </a:solidFill>
              </a:rPr>
              <a:t> y  CPAP</a:t>
            </a:r>
            <a:endParaRPr lang="es-ES" altLang="es-ES_tradnl" dirty="0">
              <a:solidFill>
                <a:srgbClr val="D6ECEE"/>
              </a:solidFill>
            </a:endParaRPr>
          </a:p>
        </p:txBody>
      </p:sp>
      <p:grpSp>
        <p:nvGrpSpPr>
          <p:cNvPr id="5" name="Grupo 4">
            <a:extLst>
              <a:ext uri="{FF2B5EF4-FFF2-40B4-BE49-F238E27FC236}">
                <a16:creationId xmlns:a16="http://schemas.microsoft.com/office/drawing/2014/main" id="{7F9E6F0E-DC55-AD49-B543-85C601037A5B}"/>
              </a:ext>
            </a:extLst>
          </p:cNvPr>
          <p:cNvGrpSpPr>
            <a:grpSpLocks/>
          </p:cNvGrpSpPr>
          <p:nvPr/>
        </p:nvGrpSpPr>
        <p:grpSpPr bwMode="auto">
          <a:xfrm>
            <a:off x="675482" y="2307013"/>
            <a:ext cx="4083050" cy="3394075"/>
            <a:chOff x="173013" y="2264320"/>
            <a:chExt cx="4083050" cy="3393246"/>
          </a:xfrm>
        </p:grpSpPr>
        <p:sp>
          <p:nvSpPr>
            <p:cNvPr id="2" name="CuadroTexto 1">
              <a:extLst>
                <a:ext uri="{FF2B5EF4-FFF2-40B4-BE49-F238E27FC236}">
                  <a16:creationId xmlns:a16="http://schemas.microsoft.com/office/drawing/2014/main" id="{76178B4E-05E0-344E-A2BD-290D75734BDE}"/>
                </a:ext>
              </a:extLst>
            </p:cNvPr>
            <p:cNvSpPr txBox="1"/>
            <p:nvPr/>
          </p:nvSpPr>
          <p:spPr>
            <a:xfrm>
              <a:off x="2214538" y="5256027"/>
              <a:ext cx="866775" cy="401539"/>
            </a:xfrm>
            <a:prstGeom prst="rect">
              <a:avLst/>
            </a:prstGeom>
            <a:solidFill>
              <a:schemeClr val="accent5"/>
            </a:solidFill>
          </p:spPr>
          <p:txBody>
            <a:bodyPr wrap="none">
              <a:spAutoFit/>
            </a:bodyPr>
            <a:lstStyle/>
            <a:p>
              <a:pPr eaLnBrk="1" hangingPunct="1">
                <a:defRPr/>
              </a:pPr>
              <a:r>
                <a:rPr lang="es-ES" sz="2000" dirty="0">
                  <a:solidFill>
                    <a:schemeClr val="accent6"/>
                  </a:solidFill>
                  <a:latin typeface="Arial" charset="0"/>
                  <a:ea typeface="ＭＳ Ｐゴシック" charset="0"/>
                  <a:cs typeface="ＭＳ Ｐゴシック" charset="0"/>
                </a:rPr>
                <a:t>CPAP</a:t>
              </a:r>
            </a:p>
          </p:txBody>
        </p:sp>
        <p:pic>
          <p:nvPicPr>
            <p:cNvPr id="61451" name="Imagen 2">
              <a:extLst>
                <a:ext uri="{FF2B5EF4-FFF2-40B4-BE49-F238E27FC236}">
                  <a16:creationId xmlns:a16="http://schemas.microsoft.com/office/drawing/2014/main" id="{1F7A6397-45D5-F341-BDF1-27260CECC9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13" y="2264320"/>
              <a:ext cx="40830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adroTexto 8">
              <a:extLst>
                <a:ext uri="{FF2B5EF4-FFF2-40B4-BE49-F238E27FC236}">
                  <a16:creationId xmlns:a16="http://schemas.microsoft.com/office/drawing/2014/main" id="{FE2E1BB1-F009-6940-AF6D-F44D5700BE7C}"/>
                </a:ext>
              </a:extLst>
            </p:cNvPr>
            <p:cNvSpPr txBox="1"/>
            <p:nvPr/>
          </p:nvSpPr>
          <p:spPr>
            <a:xfrm>
              <a:off x="900088" y="5256027"/>
              <a:ext cx="1011237" cy="399952"/>
            </a:xfrm>
            <a:prstGeom prst="rect">
              <a:avLst/>
            </a:prstGeom>
            <a:solidFill>
              <a:schemeClr val="accent5"/>
            </a:solidFill>
          </p:spPr>
          <p:txBody>
            <a:bodyPr wrap="none">
              <a:spAutoFit/>
            </a:bodyPr>
            <a:lstStyle/>
            <a:p>
              <a:pPr eaLnBrk="1" hangingPunct="1">
                <a:defRPr/>
              </a:pPr>
              <a:r>
                <a:rPr lang="es-ES" sz="2000" dirty="0">
                  <a:solidFill>
                    <a:schemeClr val="accent6"/>
                  </a:solidFill>
                  <a:latin typeface="Arial" charset="0"/>
                  <a:ea typeface="ＭＳ Ｐゴシック" charset="0"/>
                  <a:cs typeface="ＭＳ Ｐゴシック" charset="0"/>
                </a:rPr>
                <a:t>Normal</a:t>
              </a:r>
            </a:p>
          </p:txBody>
        </p:sp>
      </p:grpSp>
      <p:grpSp>
        <p:nvGrpSpPr>
          <p:cNvPr id="16" name="Grupo 15">
            <a:extLst>
              <a:ext uri="{FF2B5EF4-FFF2-40B4-BE49-F238E27FC236}">
                <a16:creationId xmlns:a16="http://schemas.microsoft.com/office/drawing/2014/main" id="{7056FC0E-5589-A140-8807-C1552FCCE303}"/>
              </a:ext>
            </a:extLst>
          </p:cNvPr>
          <p:cNvGrpSpPr/>
          <p:nvPr/>
        </p:nvGrpSpPr>
        <p:grpSpPr>
          <a:xfrm>
            <a:off x="5476503" y="2153026"/>
            <a:ext cx="6007223" cy="3546475"/>
            <a:chOff x="4913313" y="2155828"/>
            <a:chExt cx="6007223" cy="3546475"/>
          </a:xfrm>
        </p:grpSpPr>
        <p:pic>
          <p:nvPicPr>
            <p:cNvPr id="61445" name="Imagen 3">
              <a:extLst>
                <a:ext uri="{FF2B5EF4-FFF2-40B4-BE49-F238E27FC236}">
                  <a16:creationId xmlns:a16="http://schemas.microsoft.com/office/drawing/2014/main" id="{73DA0361-3B0F-044D-8E29-97F93B4FB7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3313" y="2155828"/>
              <a:ext cx="5275262"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upo 14">
              <a:extLst>
                <a:ext uri="{FF2B5EF4-FFF2-40B4-BE49-F238E27FC236}">
                  <a16:creationId xmlns:a16="http://schemas.microsoft.com/office/drawing/2014/main" id="{7A963FFE-E6E1-2746-B8EF-A4D05E47CCA5}"/>
                </a:ext>
              </a:extLst>
            </p:cNvPr>
            <p:cNvGrpSpPr/>
            <p:nvPr/>
          </p:nvGrpSpPr>
          <p:grpSpPr>
            <a:xfrm>
              <a:off x="5600700" y="2485210"/>
              <a:ext cx="5319836" cy="3217093"/>
              <a:chOff x="5600700" y="2485210"/>
              <a:chExt cx="5319836" cy="3217093"/>
            </a:xfrm>
          </p:grpSpPr>
          <p:sp>
            <p:nvSpPr>
              <p:cNvPr id="7" name="CuadroTexto 6">
                <a:extLst>
                  <a:ext uri="{FF2B5EF4-FFF2-40B4-BE49-F238E27FC236}">
                    <a16:creationId xmlns:a16="http://schemas.microsoft.com/office/drawing/2014/main" id="{341F415D-F883-BC4A-ADA8-741DE1CCC470}"/>
                  </a:ext>
                </a:extLst>
              </p:cNvPr>
              <p:cNvSpPr txBox="1"/>
              <p:nvPr/>
            </p:nvSpPr>
            <p:spPr bwMode="auto">
              <a:xfrm>
                <a:off x="6989763" y="5300666"/>
                <a:ext cx="527050" cy="401637"/>
              </a:xfrm>
              <a:prstGeom prst="rect">
                <a:avLst/>
              </a:prstGeom>
              <a:solidFill>
                <a:schemeClr val="accent5"/>
              </a:solidFill>
            </p:spPr>
            <p:txBody>
              <a:bodyPr wrap="none">
                <a:spAutoFit/>
              </a:bodyPr>
              <a:lstStyle/>
              <a:p>
                <a:pPr eaLnBrk="1" hangingPunct="1">
                  <a:defRPr/>
                </a:pPr>
                <a:r>
                  <a:rPr lang="es-ES" sz="2000" dirty="0">
                    <a:solidFill>
                      <a:schemeClr val="accent6"/>
                    </a:solidFill>
                    <a:latin typeface="Arial" charset="0"/>
                    <a:ea typeface="ＭＳ Ｐゴシック" charset="0"/>
                    <a:cs typeface="ＭＳ Ｐゴシック" charset="0"/>
                  </a:rPr>
                  <a:t>PS</a:t>
                </a:r>
              </a:p>
            </p:txBody>
          </p:sp>
          <p:sp>
            <p:nvSpPr>
              <p:cNvPr id="12" name="CuadroTexto 11">
                <a:extLst>
                  <a:ext uri="{FF2B5EF4-FFF2-40B4-BE49-F238E27FC236}">
                    <a16:creationId xmlns:a16="http://schemas.microsoft.com/office/drawing/2014/main" id="{CC7BFB2D-9769-E944-B900-935790EC1274}"/>
                  </a:ext>
                </a:extLst>
              </p:cNvPr>
              <p:cNvSpPr txBox="1"/>
              <p:nvPr/>
            </p:nvSpPr>
            <p:spPr bwMode="auto">
              <a:xfrm>
                <a:off x="7896225" y="5300666"/>
                <a:ext cx="2463800" cy="401637"/>
              </a:xfrm>
              <a:prstGeom prst="rect">
                <a:avLst/>
              </a:prstGeom>
              <a:solidFill>
                <a:schemeClr val="accent5"/>
              </a:solidFill>
            </p:spPr>
            <p:txBody>
              <a:bodyPr wrap="none">
                <a:spAutoFit/>
              </a:bodyPr>
              <a:lstStyle/>
              <a:p>
                <a:pPr eaLnBrk="1" hangingPunct="1">
                  <a:defRPr/>
                </a:pPr>
                <a:r>
                  <a:rPr lang="es-ES" sz="2000" dirty="0">
                    <a:solidFill>
                      <a:schemeClr val="accent6"/>
                    </a:solidFill>
                    <a:latin typeface="Arial" charset="0"/>
                    <a:ea typeface="ＭＳ Ｐゴシック" charset="0"/>
                    <a:cs typeface="ＭＳ Ｐゴシック" charset="0"/>
                  </a:rPr>
                  <a:t>PS + PEEP (</a:t>
                </a:r>
                <a:r>
                  <a:rPr lang="es-ES" sz="2000" dirty="0" err="1">
                    <a:solidFill>
                      <a:schemeClr val="accent6"/>
                    </a:solidFill>
                    <a:latin typeface="Arial" charset="0"/>
                    <a:ea typeface="ＭＳ Ｐゴシック" charset="0"/>
                    <a:cs typeface="ＭＳ Ｐゴシック" charset="0"/>
                  </a:rPr>
                  <a:t>BiPAP</a:t>
                </a:r>
                <a:r>
                  <a:rPr lang="es-ES" sz="2000" dirty="0">
                    <a:solidFill>
                      <a:schemeClr val="accent6"/>
                    </a:solidFill>
                    <a:latin typeface="Arial" charset="0"/>
                    <a:ea typeface="ＭＳ Ｐゴシック" charset="0"/>
                    <a:cs typeface="ＭＳ Ｐゴシック" charset="0"/>
                  </a:rPr>
                  <a:t>)</a:t>
                </a:r>
              </a:p>
            </p:txBody>
          </p:sp>
          <p:cxnSp>
            <p:nvCxnSpPr>
              <p:cNvPr id="8" name="Conector recto de flecha 7">
                <a:extLst>
                  <a:ext uri="{FF2B5EF4-FFF2-40B4-BE49-F238E27FC236}">
                    <a16:creationId xmlns:a16="http://schemas.microsoft.com/office/drawing/2014/main" id="{A7A15006-44E0-254A-994B-606B5DA6F28B}"/>
                  </a:ext>
                </a:extLst>
              </p:cNvPr>
              <p:cNvCxnSpPr>
                <a:cxnSpLocks/>
              </p:cNvCxnSpPr>
              <p:nvPr/>
            </p:nvCxnSpPr>
            <p:spPr bwMode="auto">
              <a:xfrm>
                <a:off x="8904288" y="2708278"/>
                <a:ext cx="0" cy="812800"/>
              </a:xfrm>
              <a:prstGeom prst="straightConnector1">
                <a:avLst/>
              </a:prstGeom>
              <a:ln w="34925">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0" name="CuadroTexto 9">
                <a:extLst>
                  <a:ext uri="{FF2B5EF4-FFF2-40B4-BE49-F238E27FC236}">
                    <a16:creationId xmlns:a16="http://schemas.microsoft.com/office/drawing/2014/main" id="{E47CDA5F-CA5D-7F45-86DE-63E9CB12FFAF}"/>
                  </a:ext>
                </a:extLst>
              </p:cNvPr>
              <p:cNvSpPr txBox="1"/>
              <p:nvPr/>
            </p:nvSpPr>
            <p:spPr bwMode="auto">
              <a:xfrm>
                <a:off x="5600700" y="5300666"/>
                <a:ext cx="1011238" cy="400050"/>
              </a:xfrm>
              <a:prstGeom prst="rect">
                <a:avLst/>
              </a:prstGeom>
              <a:solidFill>
                <a:schemeClr val="accent5"/>
              </a:solidFill>
            </p:spPr>
            <p:txBody>
              <a:bodyPr wrap="none">
                <a:spAutoFit/>
              </a:bodyPr>
              <a:lstStyle/>
              <a:p>
                <a:pPr eaLnBrk="1" hangingPunct="1">
                  <a:defRPr/>
                </a:pPr>
                <a:r>
                  <a:rPr lang="es-ES" sz="2000" dirty="0">
                    <a:solidFill>
                      <a:schemeClr val="accent6"/>
                    </a:solidFill>
                    <a:latin typeface="Arial" charset="0"/>
                    <a:ea typeface="ＭＳ Ｐゴシック" charset="0"/>
                    <a:cs typeface="ＭＳ Ｐゴシック" charset="0"/>
                  </a:rPr>
                  <a:t>Normal</a:t>
                </a:r>
              </a:p>
            </p:txBody>
          </p:sp>
          <p:sp>
            <p:nvSpPr>
              <p:cNvPr id="61449" name="CuadroTexto 2">
                <a:extLst>
                  <a:ext uri="{FF2B5EF4-FFF2-40B4-BE49-F238E27FC236}">
                    <a16:creationId xmlns:a16="http://schemas.microsoft.com/office/drawing/2014/main" id="{1EE91E1B-0BA1-8044-9D8C-AF110F3CF182}"/>
                  </a:ext>
                </a:extLst>
              </p:cNvPr>
              <p:cNvSpPr txBox="1">
                <a:spLocks noChangeArrowheads="1"/>
              </p:cNvSpPr>
              <p:nvPr/>
            </p:nvSpPr>
            <p:spPr bwMode="auto">
              <a:xfrm>
                <a:off x="8549704" y="3038398"/>
                <a:ext cx="4603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1000" b="1" dirty="0"/>
                  <a:t>PS   </a:t>
                </a:r>
                <a:endParaRPr lang="es-ES" altLang="es-ES" sz="900" dirty="0"/>
              </a:p>
            </p:txBody>
          </p:sp>
          <p:cxnSp>
            <p:nvCxnSpPr>
              <p:cNvPr id="4" name="Conector recto de flecha 3">
                <a:extLst>
                  <a:ext uri="{FF2B5EF4-FFF2-40B4-BE49-F238E27FC236}">
                    <a16:creationId xmlns:a16="http://schemas.microsoft.com/office/drawing/2014/main" id="{0752CCC1-A79D-2040-B632-882E1E31FBEE}"/>
                  </a:ext>
                </a:extLst>
              </p:cNvPr>
              <p:cNvCxnSpPr>
                <a:cxnSpLocks/>
              </p:cNvCxnSpPr>
              <p:nvPr/>
            </p:nvCxnSpPr>
            <p:spPr>
              <a:xfrm>
                <a:off x="9965482" y="2708278"/>
                <a:ext cx="0" cy="1548814"/>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14" name="CuadroTexto 2">
                <a:extLst>
                  <a:ext uri="{FF2B5EF4-FFF2-40B4-BE49-F238E27FC236}">
                    <a16:creationId xmlns:a16="http://schemas.microsoft.com/office/drawing/2014/main" id="{DC1EF25B-998C-464D-B36E-90E4B7DC4718}"/>
                  </a:ext>
                </a:extLst>
              </p:cNvPr>
              <p:cNvSpPr txBox="1">
                <a:spLocks noChangeArrowheads="1"/>
              </p:cNvSpPr>
              <p:nvPr/>
            </p:nvSpPr>
            <p:spPr bwMode="auto">
              <a:xfrm>
                <a:off x="9718664" y="3429000"/>
                <a:ext cx="1201872" cy="246221"/>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1000" b="1" dirty="0"/>
                  <a:t>IPAP  </a:t>
                </a:r>
                <a:r>
                  <a:rPr lang="es-ES" altLang="es-ES" sz="1000" dirty="0"/>
                  <a:t>22 cmH2O   </a:t>
                </a:r>
                <a:endParaRPr lang="es-ES" altLang="es-ES" sz="900" dirty="0"/>
              </a:p>
            </p:txBody>
          </p:sp>
          <p:sp>
            <p:nvSpPr>
              <p:cNvPr id="13" name="Rectángulo 12">
                <a:extLst>
                  <a:ext uri="{FF2B5EF4-FFF2-40B4-BE49-F238E27FC236}">
                    <a16:creationId xmlns:a16="http://schemas.microsoft.com/office/drawing/2014/main" id="{CB2E70FF-46F7-204E-8F79-8E4FF0A1A4CF}"/>
                  </a:ext>
                </a:extLst>
              </p:cNvPr>
              <p:cNvSpPr/>
              <p:nvPr/>
            </p:nvSpPr>
            <p:spPr>
              <a:xfrm>
                <a:off x="8239835" y="2485210"/>
                <a:ext cx="1080120" cy="14401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grpSp>
      </p:grpSp>
    </p:spTree>
    <p:extLst>
      <p:ext uri="{BB962C8B-B14F-4D97-AF65-F5344CB8AC3E}">
        <p14:creationId xmlns:p14="http://schemas.microsoft.com/office/powerpoint/2010/main" val="1974378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1 Título">
            <a:extLst>
              <a:ext uri="{FF2B5EF4-FFF2-40B4-BE49-F238E27FC236}">
                <a16:creationId xmlns:a16="http://schemas.microsoft.com/office/drawing/2014/main" id="{3843ED11-ACD3-274B-90BF-F668ACAEB89F}"/>
              </a:ext>
            </a:extLst>
          </p:cNvPr>
          <p:cNvSpPr>
            <a:spLocks noGrp="1" noChangeArrowheads="1"/>
          </p:cNvSpPr>
          <p:nvPr>
            <p:ph type="title"/>
          </p:nvPr>
        </p:nvSpPr>
        <p:spPr>
          <a:xfrm>
            <a:off x="2495550" y="188913"/>
            <a:ext cx="7704138" cy="719807"/>
          </a:xfrm>
        </p:spPr>
        <p:txBody>
          <a:bodyPr/>
          <a:lstStyle/>
          <a:p>
            <a:pPr eaLnBrk="1" hangingPunct="1"/>
            <a:r>
              <a:rPr lang="es-ES" altLang="es-ES_tradnl" dirty="0">
                <a:solidFill>
                  <a:srgbClr val="222268"/>
                </a:solidFill>
                <a:latin typeface="Franklin Gothic Book" panose="020B0503020102020204" pitchFamily="34" charset="0"/>
              </a:rPr>
              <a:t>MODO </a:t>
            </a:r>
            <a:r>
              <a:rPr lang="es-ES" altLang="es-ES_tradnl" dirty="0" err="1">
                <a:solidFill>
                  <a:srgbClr val="222268"/>
                </a:solidFill>
                <a:latin typeface="Franklin Gothic Book" panose="020B0503020102020204" pitchFamily="34" charset="0"/>
              </a:rPr>
              <a:t>BiPAP</a:t>
            </a:r>
            <a:r>
              <a:rPr lang="es-ES" altLang="es-ES_tradnl" dirty="0">
                <a:solidFill>
                  <a:srgbClr val="222268"/>
                </a:solidFill>
                <a:latin typeface="Franklin Gothic Book" panose="020B0503020102020204" pitchFamily="34" charset="0"/>
              </a:rPr>
              <a:t>: </a:t>
            </a:r>
            <a:r>
              <a:rPr lang="es-ES" altLang="es-ES_tradnl" dirty="0">
                <a:solidFill>
                  <a:srgbClr val="C00000"/>
                </a:solidFill>
                <a:latin typeface="Franklin Gothic Book" panose="020B0503020102020204" pitchFamily="34" charset="0"/>
              </a:rPr>
              <a:t>características</a:t>
            </a:r>
          </a:p>
        </p:txBody>
      </p:sp>
      <p:sp>
        <p:nvSpPr>
          <p:cNvPr id="63490" name="2 Marcador de contenido">
            <a:extLst>
              <a:ext uri="{FF2B5EF4-FFF2-40B4-BE49-F238E27FC236}">
                <a16:creationId xmlns:a16="http://schemas.microsoft.com/office/drawing/2014/main" id="{6422A266-C526-DC45-96FA-1BACE1A41119}"/>
              </a:ext>
            </a:extLst>
          </p:cNvPr>
          <p:cNvSpPr>
            <a:spLocks noGrp="1" noChangeArrowheads="1"/>
          </p:cNvSpPr>
          <p:nvPr>
            <p:ph idx="1"/>
          </p:nvPr>
        </p:nvSpPr>
        <p:spPr>
          <a:xfrm>
            <a:off x="983432" y="1484784"/>
            <a:ext cx="10801200" cy="4536504"/>
          </a:xfrm>
        </p:spPr>
        <p:txBody>
          <a:bodyPr/>
          <a:lstStyle/>
          <a:p>
            <a:pPr eaLnBrk="1" hangingPunct="1">
              <a:spcAft>
                <a:spcPts val="1200"/>
              </a:spcAft>
            </a:pPr>
            <a:r>
              <a:rPr lang="es-ES" altLang="es-ES_tradnl" sz="2000" i="1" dirty="0">
                <a:solidFill>
                  <a:srgbClr val="222268"/>
                </a:solidFill>
              </a:rPr>
              <a:t>Se suministra un nivel de presión positiva programada y entregada cada vez que el paciente realiza un esfuerzo inspiratorio que supera el criterio del </a:t>
            </a:r>
            <a:r>
              <a:rPr lang="es-ES" altLang="es-ES_tradnl" sz="2000" i="1" dirty="0" err="1">
                <a:solidFill>
                  <a:srgbClr val="222268"/>
                </a:solidFill>
              </a:rPr>
              <a:t>trigger</a:t>
            </a:r>
            <a:r>
              <a:rPr lang="es-ES" altLang="es-ES_tradnl" sz="2000" i="1" dirty="0">
                <a:solidFill>
                  <a:srgbClr val="222268"/>
                </a:solidFill>
              </a:rPr>
              <a:t>, ciclando a espiración por un mecanismo de flujo.</a:t>
            </a:r>
          </a:p>
          <a:p>
            <a:pPr eaLnBrk="1" hangingPunct="1">
              <a:spcBef>
                <a:spcPct val="0"/>
              </a:spcBef>
              <a:spcAft>
                <a:spcPts val="1200"/>
              </a:spcAft>
            </a:pPr>
            <a:r>
              <a:rPr lang="es-ES" altLang="es-ES_tradnl" sz="2000" dirty="0">
                <a:solidFill>
                  <a:srgbClr val="222268"/>
                </a:solidFill>
              </a:rPr>
              <a:t>El paciente mantiene en todo momento una </a:t>
            </a:r>
            <a:r>
              <a:rPr lang="es-ES" altLang="es-ES_tradnl" sz="2000" dirty="0">
                <a:solidFill>
                  <a:srgbClr val="FF6600"/>
                </a:solidFill>
              </a:rPr>
              <a:t>ventilación espontánea </a:t>
            </a:r>
            <a:r>
              <a:rPr lang="es-ES" altLang="es-ES_tradnl" sz="2000" dirty="0">
                <a:solidFill>
                  <a:srgbClr val="222268"/>
                </a:solidFill>
              </a:rPr>
              <a:t>con su propio patrón y frecuencia. </a:t>
            </a:r>
          </a:p>
          <a:p>
            <a:pPr eaLnBrk="1" hangingPunct="1">
              <a:spcBef>
                <a:spcPct val="0"/>
              </a:spcBef>
              <a:spcAft>
                <a:spcPts val="1200"/>
              </a:spcAft>
            </a:pPr>
            <a:r>
              <a:rPr lang="es-ES" altLang="es-ES_tradnl" sz="2000" dirty="0">
                <a:solidFill>
                  <a:srgbClr val="222268"/>
                </a:solidFill>
              </a:rPr>
              <a:t>El paciente regula, respiración a respiración, el tiempo inspiratorio,  la FR, el flujo y </a:t>
            </a:r>
            <a:r>
              <a:rPr lang="es-ES" altLang="es-ES_tradnl" sz="2000" dirty="0" err="1">
                <a:solidFill>
                  <a:srgbClr val="222268"/>
                </a:solidFill>
              </a:rPr>
              <a:t>Vt</a:t>
            </a:r>
            <a:r>
              <a:rPr lang="es-ES" altLang="es-ES_tradnl" sz="2000" dirty="0">
                <a:solidFill>
                  <a:srgbClr val="222268"/>
                </a:solidFill>
              </a:rPr>
              <a:t> lo que permite mejor interacción paciente-ventilador</a:t>
            </a:r>
          </a:p>
          <a:p>
            <a:pPr eaLnBrk="1" hangingPunct="1">
              <a:spcBef>
                <a:spcPct val="0"/>
              </a:spcBef>
              <a:spcAft>
                <a:spcPts val="1200"/>
              </a:spcAft>
            </a:pPr>
            <a:r>
              <a:rPr lang="es-ES" altLang="es-ES_tradnl" sz="2000" dirty="0">
                <a:solidFill>
                  <a:srgbClr val="222268"/>
                </a:solidFill>
              </a:rPr>
              <a:t>El </a:t>
            </a:r>
            <a:r>
              <a:rPr lang="es-ES" altLang="es-ES_tradnl" sz="2000" dirty="0">
                <a:solidFill>
                  <a:srgbClr val="FF6600"/>
                </a:solidFill>
              </a:rPr>
              <a:t>volumen corriente (</a:t>
            </a:r>
            <a:r>
              <a:rPr lang="es-ES" altLang="es-ES_tradnl" sz="2000" dirty="0" err="1">
                <a:solidFill>
                  <a:srgbClr val="FF6600"/>
                </a:solidFill>
              </a:rPr>
              <a:t>Vt</a:t>
            </a:r>
            <a:r>
              <a:rPr lang="es-ES" altLang="es-ES_tradnl" sz="2000" dirty="0">
                <a:solidFill>
                  <a:srgbClr val="FF6600"/>
                </a:solidFill>
              </a:rPr>
              <a:t>) conseguido </a:t>
            </a:r>
            <a:r>
              <a:rPr lang="es-ES" altLang="es-ES_tradnl" sz="2000" dirty="0">
                <a:solidFill>
                  <a:srgbClr val="222268"/>
                </a:solidFill>
              </a:rPr>
              <a:t>por el paciente dependerá de:</a:t>
            </a:r>
          </a:p>
          <a:p>
            <a:pPr marL="792163" lvl="1" indent="-342900" eaLnBrk="1" hangingPunct="1">
              <a:spcBef>
                <a:spcPct val="0"/>
              </a:spcBef>
              <a:spcAft>
                <a:spcPts val="1200"/>
              </a:spcAft>
              <a:buClr>
                <a:srgbClr val="FF9300"/>
              </a:buClr>
              <a:buSzPct val="110000"/>
              <a:buFontTx/>
              <a:buAutoNum type="arabicPeriod"/>
            </a:pPr>
            <a:r>
              <a:rPr lang="es-ES" altLang="es-ES_tradnl" sz="1600" dirty="0">
                <a:solidFill>
                  <a:srgbClr val="222268"/>
                </a:solidFill>
              </a:rPr>
              <a:t>La presión de soporte (PS) seleccionada</a:t>
            </a:r>
          </a:p>
          <a:p>
            <a:pPr marL="792163" lvl="1" indent="-342900" eaLnBrk="1" hangingPunct="1">
              <a:spcBef>
                <a:spcPct val="0"/>
              </a:spcBef>
              <a:spcAft>
                <a:spcPts val="1200"/>
              </a:spcAft>
              <a:buClr>
                <a:srgbClr val="FF9300"/>
              </a:buClr>
              <a:buSzPct val="110000"/>
              <a:buFontTx/>
              <a:buAutoNum type="arabicPeriod"/>
            </a:pPr>
            <a:r>
              <a:rPr lang="es-ES" altLang="es-ES_tradnl" sz="1600" dirty="0">
                <a:solidFill>
                  <a:srgbClr val="222268"/>
                </a:solidFill>
              </a:rPr>
              <a:t>Del esfuerzo inspiratorio del paciente</a:t>
            </a:r>
          </a:p>
          <a:p>
            <a:pPr marL="792163" lvl="1" indent="-342900" eaLnBrk="1" hangingPunct="1">
              <a:spcBef>
                <a:spcPct val="0"/>
              </a:spcBef>
              <a:spcAft>
                <a:spcPts val="1200"/>
              </a:spcAft>
              <a:buClr>
                <a:srgbClr val="FF9300"/>
              </a:buClr>
              <a:buSzPct val="110000"/>
              <a:buFontTx/>
              <a:buAutoNum type="arabicPeriod"/>
            </a:pPr>
            <a:r>
              <a:rPr lang="es-ES" altLang="es-ES_tradnl" sz="1600" dirty="0">
                <a:solidFill>
                  <a:srgbClr val="222268"/>
                </a:solidFill>
              </a:rPr>
              <a:t>De las características de resistencia y </a:t>
            </a:r>
            <a:r>
              <a:rPr lang="es-ES" altLang="es-ES_tradnl" sz="1600" dirty="0" err="1">
                <a:solidFill>
                  <a:srgbClr val="222268"/>
                </a:solidFill>
              </a:rPr>
              <a:t>compliance</a:t>
            </a:r>
            <a:r>
              <a:rPr lang="es-ES" altLang="es-ES_tradnl" sz="1600" dirty="0">
                <a:solidFill>
                  <a:srgbClr val="222268"/>
                </a:solidFill>
              </a:rPr>
              <a:t> de su aparato respiratorio. </a:t>
            </a:r>
          </a:p>
          <a:p>
            <a:pPr eaLnBrk="1" hangingPunct="1">
              <a:spcBef>
                <a:spcPct val="0"/>
              </a:spcBef>
              <a:spcAft>
                <a:spcPts val="1200"/>
              </a:spcAft>
            </a:pPr>
            <a:endParaRPr lang="es-ES" altLang="es-ES_tradnl" sz="2000" dirty="0">
              <a:solidFill>
                <a:srgbClr val="222268"/>
              </a:solidFill>
              <a:latin typeface="Franklin Gothic Book" panose="020B0503020102020204" pitchFamily="34" charset="0"/>
            </a:endParaRPr>
          </a:p>
        </p:txBody>
      </p:sp>
    </p:spTree>
    <p:extLst>
      <p:ext uri="{BB962C8B-B14F-4D97-AF65-F5344CB8AC3E}">
        <p14:creationId xmlns:p14="http://schemas.microsoft.com/office/powerpoint/2010/main" val="2811166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F6C751F8-269F-DD46-A4A7-B95AFB21E660}"/>
              </a:ext>
            </a:extLst>
          </p:cNvPr>
          <p:cNvGrpSpPr/>
          <p:nvPr/>
        </p:nvGrpSpPr>
        <p:grpSpPr>
          <a:xfrm>
            <a:off x="1847850" y="2564904"/>
            <a:ext cx="8496300" cy="3672260"/>
            <a:chOff x="1703388" y="2780928"/>
            <a:chExt cx="8496300" cy="3672260"/>
          </a:xfrm>
        </p:grpSpPr>
        <p:pic>
          <p:nvPicPr>
            <p:cNvPr id="64515" name="Imagen 18">
              <a:extLst>
                <a:ext uri="{FF2B5EF4-FFF2-40B4-BE49-F238E27FC236}">
                  <a16:creationId xmlns:a16="http://schemas.microsoft.com/office/drawing/2014/main" id="{34157139-50B8-694B-9D70-6C74116D6DAE}"/>
                </a:ext>
              </a:extLst>
            </p:cNvPr>
            <p:cNvPicPr>
              <a:picLocks noChangeAspect="1"/>
            </p:cNvPicPr>
            <p:nvPr/>
          </p:nvPicPr>
          <p:blipFill rotWithShape="1">
            <a:blip r:embed="rId3">
              <a:extLst>
                <a:ext uri="{28A0092B-C50C-407E-A947-70E740481C1C}">
                  <a14:useLocalDpi xmlns:a14="http://schemas.microsoft.com/office/drawing/2010/main" val="0"/>
                </a:ext>
              </a:extLst>
            </a:blip>
            <a:srcRect t="28161"/>
            <a:stretch/>
          </p:blipFill>
          <p:spPr bwMode="auto">
            <a:xfrm>
              <a:off x="1703388" y="2780928"/>
              <a:ext cx="8496300" cy="3672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517" name="Agrupar 31">
              <a:extLst>
                <a:ext uri="{FF2B5EF4-FFF2-40B4-BE49-F238E27FC236}">
                  <a16:creationId xmlns:a16="http://schemas.microsoft.com/office/drawing/2014/main" id="{B289293A-1178-9D48-9FAB-4C925CE7F49C}"/>
                </a:ext>
              </a:extLst>
            </p:cNvPr>
            <p:cNvGrpSpPr>
              <a:grpSpLocks/>
            </p:cNvGrpSpPr>
            <p:nvPr/>
          </p:nvGrpSpPr>
          <p:grpSpPr bwMode="auto">
            <a:xfrm>
              <a:off x="9230002" y="5149830"/>
              <a:ext cx="267630" cy="313036"/>
              <a:chOff x="1619672" y="6523342"/>
              <a:chExt cx="288032" cy="307777"/>
            </a:xfrm>
          </p:grpSpPr>
          <p:sp>
            <p:nvSpPr>
              <p:cNvPr id="33" name="Elipse 32">
                <a:extLst>
                  <a:ext uri="{FF2B5EF4-FFF2-40B4-BE49-F238E27FC236}">
                    <a16:creationId xmlns:a16="http://schemas.microsoft.com/office/drawing/2014/main" id="{9F94A787-0BF3-A24F-AD94-DAE97B62D54E}"/>
                  </a:ext>
                </a:extLst>
              </p:cNvPr>
              <p:cNvSpPr>
                <a:spLocks noChangeArrowheads="1"/>
              </p:cNvSpPr>
              <p:nvPr/>
            </p:nvSpPr>
            <p:spPr bwMode="auto">
              <a:xfrm>
                <a:off x="1619374" y="6540531"/>
                <a:ext cx="288740" cy="288753"/>
              </a:xfrm>
              <a:prstGeom prst="ellipse">
                <a:avLst/>
              </a:prstGeom>
              <a:solidFill>
                <a:srgbClr val="61C2ED"/>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endParaRPr lang="es-ES_tradnl" altLang="es-ES_tradnl" sz="2400">
                  <a:solidFill>
                    <a:srgbClr val="FFFFFF"/>
                  </a:solidFill>
                </a:endParaRPr>
              </a:p>
            </p:txBody>
          </p:sp>
          <p:sp>
            <p:nvSpPr>
              <p:cNvPr id="64528" name="CuadroTexto 33">
                <a:extLst>
                  <a:ext uri="{FF2B5EF4-FFF2-40B4-BE49-F238E27FC236}">
                    <a16:creationId xmlns:a16="http://schemas.microsoft.com/office/drawing/2014/main" id="{3DBC4A80-87F5-CE46-9A41-76846A37F426}"/>
                  </a:ext>
                </a:extLst>
              </p:cNvPr>
              <p:cNvSpPr txBox="1">
                <a:spLocks noChangeArrowheads="1"/>
              </p:cNvSpPr>
              <p:nvPr/>
            </p:nvSpPr>
            <p:spPr bwMode="auto">
              <a:xfrm>
                <a:off x="1619672" y="6523342"/>
                <a:ext cx="2160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_tradnl" sz="1400"/>
                  <a:t>1</a:t>
                </a:r>
              </a:p>
            </p:txBody>
          </p:sp>
        </p:grpSp>
        <p:grpSp>
          <p:nvGrpSpPr>
            <p:cNvPr id="64518" name="Agrupar 34">
              <a:extLst>
                <a:ext uri="{FF2B5EF4-FFF2-40B4-BE49-F238E27FC236}">
                  <a16:creationId xmlns:a16="http://schemas.microsoft.com/office/drawing/2014/main" id="{16058D7C-041F-8A44-B2F7-46141951AE13}"/>
                </a:ext>
              </a:extLst>
            </p:cNvPr>
            <p:cNvGrpSpPr>
              <a:grpSpLocks/>
            </p:cNvGrpSpPr>
            <p:nvPr/>
          </p:nvGrpSpPr>
          <p:grpSpPr bwMode="auto">
            <a:xfrm>
              <a:off x="6955150" y="5149830"/>
              <a:ext cx="267630" cy="313036"/>
              <a:chOff x="1619672" y="6523342"/>
              <a:chExt cx="288032" cy="307777"/>
            </a:xfrm>
          </p:grpSpPr>
          <p:sp>
            <p:nvSpPr>
              <p:cNvPr id="36" name="Elipse 35">
                <a:extLst>
                  <a:ext uri="{FF2B5EF4-FFF2-40B4-BE49-F238E27FC236}">
                    <a16:creationId xmlns:a16="http://schemas.microsoft.com/office/drawing/2014/main" id="{196946FE-3C6F-2B40-A978-01303EA1B93A}"/>
                  </a:ext>
                </a:extLst>
              </p:cNvPr>
              <p:cNvSpPr>
                <a:spLocks noChangeArrowheads="1"/>
              </p:cNvSpPr>
              <p:nvPr/>
            </p:nvSpPr>
            <p:spPr bwMode="auto">
              <a:xfrm>
                <a:off x="1619336" y="6540531"/>
                <a:ext cx="288739" cy="288753"/>
              </a:xfrm>
              <a:prstGeom prst="ellipse">
                <a:avLst/>
              </a:prstGeom>
              <a:solidFill>
                <a:srgbClr val="61C2ED"/>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endParaRPr lang="es-ES_tradnl" altLang="es-ES_tradnl" sz="2400">
                  <a:solidFill>
                    <a:srgbClr val="FFFFFF"/>
                  </a:solidFill>
                </a:endParaRPr>
              </a:p>
            </p:txBody>
          </p:sp>
          <p:sp>
            <p:nvSpPr>
              <p:cNvPr id="64526" name="CuadroTexto 36">
                <a:extLst>
                  <a:ext uri="{FF2B5EF4-FFF2-40B4-BE49-F238E27FC236}">
                    <a16:creationId xmlns:a16="http://schemas.microsoft.com/office/drawing/2014/main" id="{3D8D9ED5-7C1A-474F-A1DF-F98DF1CB9A13}"/>
                  </a:ext>
                </a:extLst>
              </p:cNvPr>
              <p:cNvSpPr txBox="1">
                <a:spLocks noChangeArrowheads="1"/>
              </p:cNvSpPr>
              <p:nvPr/>
            </p:nvSpPr>
            <p:spPr bwMode="auto">
              <a:xfrm>
                <a:off x="1619672" y="6523342"/>
                <a:ext cx="2160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_tradnl" sz="1400"/>
                  <a:t>1</a:t>
                </a:r>
              </a:p>
            </p:txBody>
          </p:sp>
        </p:grpSp>
        <p:grpSp>
          <p:nvGrpSpPr>
            <p:cNvPr id="64519" name="Agrupar 37">
              <a:extLst>
                <a:ext uri="{FF2B5EF4-FFF2-40B4-BE49-F238E27FC236}">
                  <a16:creationId xmlns:a16="http://schemas.microsoft.com/office/drawing/2014/main" id="{38FB8387-8686-C147-9914-FC47408EFE8B}"/>
                </a:ext>
              </a:extLst>
            </p:cNvPr>
            <p:cNvGrpSpPr>
              <a:grpSpLocks/>
            </p:cNvGrpSpPr>
            <p:nvPr/>
          </p:nvGrpSpPr>
          <p:grpSpPr bwMode="auto">
            <a:xfrm>
              <a:off x="5683908" y="5149830"/>
              <a:ext cx="267630" cy="313036"/>
              <a:chOff x="1619672" y="6523342"/>
              <a:chExt cx="288032" cy="307777"/>
            </a:xfrm>
          </p:grpSpPr>
          <p:sp>
            <p:nvSpPr>
              <p:cNvPr id="39" name="Elipse 38">
                <a:extLst>
                  <a:ext uri="{FF2B5EF4-FFF2-40B4-BE49-F238E27FC236}">
                    <a16:creationId xmlns:a16="http://schemas.microsoft.com/office/drawing/2014/main" id="{7CCD7106-2FB4-8445-8E64-E815B76EDD83}"/>
                  </a:ext>
                </a:extLst>
              </p:cNvPr>
              <p:cNvSpPr>
                <a:spLocks noChangeArrowheads="1"/>
              </p:cNvSpPr>
              <p:nvPr/>
            </p:nvSpPr>
            <p:spPr bwMode="auto">
              <a:xfrm>
                <a:off x="1618964" y="6540531"/>
                <a:ext cx="288740" cy="288753"/>
              </a:xfrm>
              <a:prstGeom prst="ellipse">
                <a:avLst/>
              </a:prstGeom>
              <a:solidFill>
                <a:srgbClr val="61C2ED"/>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endParaRPr lang="es-ES_tradnl" altLang="es-ES_tradnl" sz="2400">
                  <a:solidFill>
                    <a:srgbClr val="FFFFFF"/>
                  </a:solidFill>
                </a:endParaRPr>
              </a:p>
            </p:txBody>
          </p:sp>
          <p:sp>
            <p:nvSpPr>
              <p:cNvPr id="64524" name="CuadroTexto 39">
                <a:extLst>
                  <a:ext uri="{FF2B5EF4-FFF2-40B4-BE49-F238E27FC236}">
                    <a16:creationId xmlns:a16="http://schemas.microsoft.com/office/drawing/2014/main" id="{2A52324B-2011-9A48-8E85-C7DB891F596A}"/>
                  </a:ext>
                </a:extLst>
              </p:cNvPr>
              <p:cNvSpPr txBox="1">
                <a:spLocks noChangeArrowheads="1"/>
              </p:cNvSpPr>
              <p:nvPr/>
            </p:nvSpPr>
            <p:spPr bwMode="auto">
              <a:xfrm>
                <a:off x="1619672" y="6523342"/>
                <a:ext cx="2160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_tradnl" sz="1400"/>
                  <a:t>1</a:t>
                </a:r>
              </a:p>
            </p:txBody>
          </p:sp>
        </p:grpSp>
        <p:grpSp>
          <p:nvGrpSpPr>
            <p:cNvPr id="64520" name="Agrupar 40">
              <a:extLst>
                <a:ext uri="{FF2B5EF4-FFF2-40B4-BE49-F238E27FC236}">
                  <a16:creationId xmlns:a16="http://schemas.microsoft.com/office/drawing/2014/main" id="{2A26F5BE-4BA4-414D-A5E4-B46AF67A82DD}"/>
                </a:ext>
              </a:extLst>
            </p:cNvPr>
            <p:cNvGrpSpPr>
              <a:grpSpLocks/>
            </p:cNvGrpSpPr>
            <p:nvPr/>
          </p:nvGrpSpPr>
          <p:grpSpPr bwMode="auto">
            <a:xfrm>
              <a:off x="4211945" y="5149830"/>
              <a:ext cx="267630" cy="313036"/>
              <a:chOff x="1619672" y="6523342"/>
              <a:chExt cx="288032" cy="307777"/>
            </a:xfrm>
          </p:grpSpPr>
          <p:sp>
            <p:nvSpPr>
              <p:cNvPr id="42" name="Elipse 41">
                <a:extLst>
                  <a:ext uri="{FF2B5EF4-FFF2-40B4-BE49-F238E27FC236}">
                    <a16:creationId xmlns:a16="http://schemas.microsoft.com/office/drawing/2014/main" id="{26DA603A-971C-6A4F-A04C-BC5A72580283}"/>
                  </a:ext>
                </a:extLst>
              </p:cNvPr>
              <p:cNvSpPr>
                <a:spLocks noChangeArrowheads="1"/>
              </p:cNvSpPr>
              <p:nvPr/>
            </p:nvSpPr>
            <p:spPr bwMode="auto">
              <a:xfrm>
                <a:off x="1619342" y="6540531"/>
                <a:ext cx="288739" cy="288753"/>
              </a:xfrm>
              <a:prstGeom prst="ellipse">
                <a:avLst/>
              </a:prstGeom>
              <a:solidFill>
                <a:srgbClr val="61C2ED"/>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endParaRPr lang="es-ES_tradnl" altLang="es-ES_tradnl" sz="2400">
                  <a:solidFill>
                    <a:srgbClr val="FFFFFF"/>
                  </a:solidFill>
                </a:endParaRPr>
              </a:p>
            </p:txBody>
          </p:sp>
          <p:sp>
            <p:nvSpPr>
              <p:cNvPr id="64522" name="CuadroTexto 42">
                <a:extLst>
                  <a:ext uri="{FF2B5EF4-FFF2-40B4-BE49-F238E27FC236}">
                    <a16:creationId xmlns:a16="http://schemas.microsoft.com/office/drawing/2014/main" id="{03EAD895-650D-814B-96EB-0BB29698352E}"/>
                  </a:ext>
                </a:extLst>
              </p:cNvPr>
              <p:cNvSpPr txBox="1">
                <a:spLocks noChangeArrowheads="1"/>
              </p:cNvSpPr>
              <p:nvPr/>
            </p:nvSpPr>
            <p:spPr bwMode="auto">
              <a:xfrm>
                <a:off x="1619672" y="6523342"/>
                <a:ext cx="2160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_tradnl" sz="1400"/>
                  <a:t>1</a:t>
                </a:r>
              </a:p>
            </p:txBody>
          </p:sp>
        </p:grpSp>
      </p:grpSp>
      <p:sp>
        <p:nvSpPr>
          <p:cNvPr id="43009" name="1 Título">
            <a:extLst>
              <a:ext uri="{FF2B5EF4-FFF2-40B4-BE49-F238E27FC236}">
                <a16:creationId xmlns:a16="http://schemas.microsoft.com/office/drawing/2014/main" id="{6E13BF13-64CC-8641-814D-D960FC51AB83}"/>
              </a:ext>
            </a:extLst>
          </p:cNvPr>
          <p:cNvSpPr>
            <a:spLocks noGrp="1"/>
          </p:cNvSpPr>
          <p:nvPr>
            <p:ph type="title"/>
          </p:nvPr>
        </p:nvSpPr>
        <p:spPr>
          <a:xfrm>
            <a:off x="2711450" y="188913"/>
            <a:ext cx="7488238" cy="719807"/>
          </a:xfrm>
        </p:spPr>
        <p:txBody>
          <a:bodyPr/>
          <a:lstStyle/>
          <a:p>
            <a:pPr eaLnBrk="1" hangingPunct="1">
              <a:defRPr/>
            </a:pPr>
            <a:r>
              <a:rPr lang="es-ES" dirty="0">
                <a:latin typeface="Franklin Gothic Book" charset="0"/>
              </a:rPr>
              <a:t>MODO </a:t>
            </a:r>
            <a:r>
              <a:rPr lang="es-ES" dirty="0" err="1">
                <a:latin typeface="Franklin Gothic Book" charset="0"/>
              </a:rPr>
              <a:t>BiPAP</a:t>
            </a:r>
            <a:r>
              <a:rPr lang="es-ES" dirty="0">
                <a:latin typeface="Franklin Gothic Book" charset="0"/>
              </a:rPr>
              <a:t>: </a:t>
            </a:r>
            <a:r>
              <a:rPr lang="es-ES" dirty="0">
                <a:solidFill>
                  <a:srgbClr val="C00000"/>
                </a:solidFill>
                <a:latin typeface="Franklin Gothic Book" charset="0"/>
              </a:rPr>
              <a:t>modo S</a:t>
            </a:r>
          </a:p>
        </p:txBody>
      </p:sp>
      <p:grpSp>
        <p:nvGrpSpPr>
          <p:cNvPr id="9" name="Grupo 8">
            <a:extLst>
              <a:ext uri="{FF2B5EF4-FFF2-40B4-BE49-F238E27FC236}">
                <a16:creationId xmlns:a16="http://schemas.microsoft.com/office/drawing/2014/main" id="{B8905EC8-0832-AE47-9598-9D50C87FFA4A}"/>
              </a:ext>
            </a:extLst>
          </p:cNvPr>
          <p:cNvGrpSpPr/>
          <p:nvPr/>
        </p:nvGrpSpPr>
        <p:grpSpPr>
          <a:xfrm>
            <a:off x="2446610" y="1341173"/>
            <a:ext cx="7298779" cy="493125"/>
            <a:chOff x="4079776" y="1094610"/>
            <a:chExt cx="7298779" cy="493125"/>
          </a:xfrm>
        </p:grpSpPr>
        <p:sp>
          <p:nvSpPr>
            <p:cNvPr id="8" name="Rectángulo 7">
              <a:extLst>
                <a:ext uri="{FF2B5EF4-FFF2-40B4-BE49-F238E27FC236}">
                  <a16:creationId xmlns:a16="http://schemas.microsoft.com/office/drawing/2014/main" id="{71E17BA5-9941-4647-9C36-42A66E3D1D99}"/>
                </a:ext>
              </a:extLst>
            </p:cNvPr>
            <p:cNvSpPr/>
            <p:nvPr/>
          </p:nvSpPr>
          <p:spPr>
            <a:xfrm>
              <a:off x="4079776" y="1094610"/>
              <a:ext cx="7145498" cy="493125"/>
            </a:xfrm>
            <a:prstGeom prst="rect">
              <a:avLst/>
            </a:prstGeom>
            <a:gradFill>
              <a:gsLst>
                <a:gs pos="0">
                  <a:schemeClr val="accent6">
                    <a:tint val="50000"/>
                    <a:satMod val="300000"/>
                  </a:schemeClr>
                </a:gs>
                <a:gs pos="12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
          <p:nvSpPr>
            <p:cNvPr id="24" name="Elipse 23">
              <a:extLst>
                <a:ext uri="{FF2B5EF4-FFF2-40B4-BE49-F238E27FC236}">
                  <a16:creationId xmlns:a16="http://schemas.microsoft.com/office/drawing/2014/main" id="{B76A62C3-2E61-A443-88EC-6AEEA9F0B57D}"/>
                </a:ext>
              </a:extLst>
            </p:cNvPr>
            <p:cNvSpPr>
              <a:spLocks noChangeArrowheads="1"/>
            </p:cNvSpPr>
            <p:nvPr/>
          </p:nvSpPr>
          <p:spPr bwMode="auto">
            <a:xfrm>
              <a:off x="4293493" y="1167473"/>
              <a:ext cx="268287" cy="293687"/>
            </a:xfrm>
            <a:prstGeom prst="ellipse">
              <a:avLst/>
            </a:prstGeom>
            <a:solidFill>
              <a:srgbClr val="61C2ED"/>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endParaRPr lang="es-ES_tradnl" altLang="es-ES_tradnl" sz="2400">
                <a:solidFill>
                  <a:srgbClr val="FFFFFF"/>
                </a:solidFill>
              </a:endParaRPr>
            </a:p>
          </p:txBody>
        </p:sp>
        <p:pic>
          <p:nvPicPr>
            <p:cNvPr id="5" name="Imagen 4">
              <a:extLst>
                <a:ext uri="{FF2B5EF4-FFF2-40B4-BE49-F238E27FC236}">
                  <a16:creationId xmlns:a16="http://schemas.microsoft.com/office/drawing/2014/main" id="{CC310980-CF85-4E4C-BAF2-BC7191D672C5}"/>
                </a:ext>
              </a:extLst>
            </p:cNvPr>
            <p:cNvPicPr>
              <a:picLocks noChangeAspect="1"/>
            </p:cNvPicPr>
            <p:nvPr/>
          </p:nvPicPr>
          <p:blipFill>
            <a:blip r:embed="rId4"/>
            <a:stretch>
              <a:fillRect/>
            </a:stretch>
          </p:blipFill>
          <p:spPr>
            <a:xfrm>
              <a:off x="6271419" y="1142408"/>
              <a:ext cx="368300" cy="381000"/>
            </a:xfrm>
            <a:prstGeom prst="rect">
              <a:avLst/>
            </a:prstGeom>
          </p:spPr>
        </p:pic>
        <p:sp>
          <p:nvSpPr>
            <p:cNvPr id="2" name="Rectángulo 1">
              <a:extLst>
                <a:ext uri="{FF2B5EF4-FFF2-40B4-BE49-F238E27FC236}">
                  <a16:creationId xmlns:a16="http://schemas.microsoft.com/office/drawing/2014/main" id="{8FD77349-3253-2440-BE4C-132A6074CCB3}"/>
                </a:ext>
              </a:extLst>
            </p:cNvPr>
            <p:cNvSpPr/>
            <p:nvPr/>
          </p:nvSpPr>
          <p:spPr>
            <a:xfrm>
              <a:off x="4515743" y="1157095"/>
              <a:ext cx="6862812" cy="338554"/>
            </a:xfrm>
            <a:prstGeom prst="rect">
              <a:avLst/>
            </a:prstGeom>
          </p:spPr>
          <p:txBody>
            <a:bodyPr wrap="square">
              <a:spAutoFit/>
            </a:bodyPr>
            <a:lstStyle/>
            <a:p>
              <a:pPr marL="55563" lvl="2" eaLnBrk="1" hangingPunct="1">
                <a:spcAft>
                  <a:spcPts val="1800"/>
                </a:spcAft>
                <a:buClr>
                  <a:schemeClr val="accent2"/>
                </a:buClr>
                <a:buSzPct val="85000"/>
              </a:pPr>
              <a:r>
                <a:rPr lang="es-ES" altLang="es-ES_tradnl" sz="1600" dirty="0">
                  <a:solidFill>
                    <a:schemeClr val="accent6"/>
                  </a:solidFill>
                </a:rPr>
                <a:t>Espontáneas	    Temporizadas/controladas		Asistidas</a:t>
              </a:r>
            </a:p>
          </p:txBody>
        </p:sp>
        <p:sp>
          <p:nvSpPr>
            <p:cNvPr id="34" name="Elipse 33">
              <a:extLst>
                <a:ext uri="{FF2B5EF4-FFF2-40B4-BE49-F238E27FC236}">
                  <a16:creationId xmlns:a16="http://schemas.microsoft.com/office/drawing/2014/main" id="{C906CA3E-5CDB-5C49-994D-4726B3292A2A}"/>
                </a:ext>
              </a:extLst>
            </p:cNvPr>
            <p:cNvSpPr>
              <a:spLocks noChangeArrowheads="1"/>
            </p:cNvSpPr>
            <p:nvPr/>
          </p:nvSpPr>
          <p:spPr bwMode="auto">
            <a:xfrm>
              <a:off x="9696400" y="1188446"/>
              <a:ext cx="287337" cy="288925"/>
            </a:xfrm>
            <a:prstGeom prst="ellipse">
              <a:avLst/>
            </a:prstGeom>
            <a:solidFill>
              <a:srgbClr val="04CC04"/>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endParaRPr lang="es-ES_tradnl" altLang="es-ES_tradnl" sz="2400">
                <a:solidFill>
                  <a:srgbClr val="FFFFFF"/>
                </a:solidFill>
              </a:endParaRPr>
            </a:p>
          </p:txBody>
        </p:sp>
      </p:grpSp>
    </p:spTree>
    <p:extLst>
      <p:ext uri="{BB962C8B-B14F-4D97-AF65-F5344CB8AC3E}">
        <p14:creationId xmlns:p14="http://schemas.microsoft.com/office/powerpoint/2010/main" val="3233401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AEDD58E5-B79E-DD43-8B69-B115BA1757B9}"/>
              </a:ext>
            </a:extLst>
          </p:cNvPr>
          <p:cNvSpPr>
            <a:spLocks noGrp="1" noChangeArrowheads="1"/>
          </p:cNvSpPr>
          <p:nvPr>
            <p:ph type="title"/>
          </p:nvPr>
        </p:nvSpPr>
        <p:spPr>
          <a:xfrm>
            <a:off x="2711624" y="148665"/>
            <a:ext cx="7499350" cy="490063"/>
          </a:xfrm>
        </p:spPr>
        <p:txBody>
          <a:bodyPr anchor="t"/>
          <a:lstStyle/>
          <a:p>
            <a:pPr eaLnBrk="1" hangingPunct="1"/>
            <a:r>
              <a:rPr lang="es-ES_tradnl" altLang="es-ES_tradnl" b="1" dirty="0">
                <a:solidFill>
                  <a:srgbClr val="222268"/>
                </a:solidFill>
                <a:latin typeface="Franklin Gothic Book" panose="020B0503020102020204" pitchFamily="34" charset="0"/>
              </a:rPr>
              <a:t>VMNI</a:t>
            </a:r>
            <a:endParaRPr lang="es-ES" altLang="es-ES_tradnl" sz="3600" i="1" dirty="0">
              <a:solidFill>
                <a:srgbClr val="222268"/>
              </a:solidFill>
              <a:latin typeface="Franklin Gothic Book" panose="020B0503020102020204" pitchFamily="34" charset="0"/>
            </a:endParaRPr>
          </a:p>
        </p:txBody>
      </p:sp>
      <p:sp>
        <p:nvSpPr>
          <p:cNvPr id="35842" name="7 Marcador de contenido">
            <a:extLst>
              <a:ext uri="{FF2B5EF4-FFF2-40B4-BE49-F238E27FC236}">
                <a16:creationId xmlns:a16="http://schemas.microsoft.com/office/drawing/2014/main" id="{CC50359C-92D0-A341-AD55-EBE04D1F70A3}"/>
              </a:ext>
            </a:extLst>
          </p:cNvPr>
          <p:cNvSpPr>
            <a:spLocks noGrp="1" noChangeArrowheads="1"/>
          </p:cNvSpPr>
          <p:nvPr>
            <p:ph idx="1"/>
          </p:nvPr>
        </p:nvSpPr>
        <p:spPr>
          <a:xfrm>
            <a:off x="659560" y="1638987"/>
            <a:ext cx="11233248" cy="873637"/>
          </a:xfrm>
          <a:solidFill>
            <a:schemeClr val="bg1"/>
          </a:solidFill>
        </p:spPr>
        <p:txBody>
          <a:bodyPr wrap="square">
            <a:spAutoFit/>
          </a:bodyPr>
          <a:lstStyle/>
          <a:p>
            <a:pPr marL="0" indent="0" eaLnBrk="1" hangingPunct="1">
              <a:lnSpc>
                <a:spcPct val="150000"/>
              </a:lnSpc>
              <a:spcBef>
                <a:spcPct val="0"/>
              </a:spcBef>
              <a:buNone/>
            </a:pPr>
            <a:r>
              <a:rPr lang="ja-JP" altLang="es-ES" sz="1800">
                <a:solidFill>
                  <a:srgbClr val="222268"/>
                </a:solidFill>
                <a:latin typeface="Comic Sans MS" panose="030F0902030302020204" pitchFamily="66" charset="0"/>
              </a:rPr>
              <a:t>“</a:t>
            </a:r>
            <a:r>
              <a:rPr lang="es-ES" altLang="ja-JP" sz="1800" dirty="0">
                <a:solidFill>
                  <a:srgbClr val="222268"/>
                </a:solidFill>
                <a:latin typeface="Comic Sans MS" panose="030F0902030302020204" pitchFamily="66" charset="0"/>
              </a:rPr>
              <a:t>Técnica que asiste la función ventilatoria de un paciente por medio de un generador que suministra aire a través de una </a:t>
            </a:r>
            <a:r>
              <a:rPr lang="es-ES" altLang="ja-JP" sz="1800" dirty="0" err="1">
                <a:solidFill>
                  <a:srgbClr val="222268"/>
                </a:solidFill>
                <a:latin typeface="Comic Sans MS" panose="030F0902030302020204" pitchFamily="66" charset="0"/>
              </a:rPr>
              <a:t>interfase</a:t>
            </a:r>
            <a:r>
              <a:rPr lang="es-ES" altLang="ja-JP" sz="1800" dirty="0">
                <a:solidFill>
                  <a:srgbClr val="222268"/>
                </a:solidFill>
                <a:latin typeface="Comic Sans MS" panose="030F0902030302020204" pitchFamily="66" charset="0"/>
              </a:rPr>
              <a:t> (habitualmente una mascarilla) que se aplica sobre la cara del mismo</a:t>
            </a:r>
            <a:r>
              <a:rPr lang="ja-JP" altLang="es-ES" sz="1800">
                <a:solidFill>
                  <a:srgbClr val="222268"/>
                </a:solidFill>
                <a:latin typeface="Comic Sans MS" panose="030F0902030302020204" pitchFamily="66" charset="0"/>
              </a:rPr>
              <a:t>”</a:t>
            </a:r>
            <a:endParaRPr lang="es-ES" altLang="es-ES_tradnl" sz="1800" dirty="0">
              <a:solidFill>
                <a:srgbClr val="222268"/>
              </a:solidFill>
              <a:latin typeface="Comic Sans MS" panose="030F0902030302020204" pitchFamily="66" charset="0"/>
            </a:endParaRPr>
          </a:p>
        </p:txBody>
      </p:sp>
      <p:pic>
        <p:nvPicPr>
          <p:cNvPr id="35843" name="Imagen 1">
            <a:extLst>
              <a:ext uri="{FF2B5EF4-FFF2-40B4-BE49-F238E27FC236}">
                <a16:creationId xmlns:a16="http://schemas.microsoft.com/office/drawing/2014/main" id="{FF668C86-08F9-3043-96FB-BAAF978181B7}"/>
              </a:ext>
            </a:extLst>
          </p:cNvPr>
          <p:cNvPicPr>
            <a:picLocks noChangeAspect="1"/>
          </p:cNvPicPr>
          <p:nvPr/>
        </p:nvPicPr>
        <p:blipFill>
          <a:blip r:embed="rId3">
            <a:extLst>
              <a:ext uri="{28A0092B-C50C-407E-A947-70E740481C1C}">
                <a14:useLocalDpi xmlns:a14="http://schemas.microsoft.com/office/drawing/2010/main" val="0"/>
              </a:ext>
            </a:extLst>
          </a:blip>
          <a:srcRect l="11255" t="7910" r="8656" b="15326"/>
          <a:stretch>
            <a:fillRect/>
          </a:stretch>
        </p:blipFill>
        <p:spPr bwMode="auto">
          <a:xfrm>
            <a:off x="3863978" y="2924178"/>
            <a:ext cx="4824413"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9798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1 Título">
            <a:extLst>
              <a:ext uri="{FF2B5EF4-FFF2-40B4-BE49-F238E27FC236}">
                <a16:creationId xmlns:a16="http://schemas.microsoft.com/office/drawing/2014/main" id="{458F8A78-72D4-3445-9B0C-51479C092D95}"/>
              </a:ext>
            </a:extLst>
          </p:cNvPr>
          <p:cNvSpPr>
            <a:spLocks noGrp="1"/>
          </p:cNvSpPr>
          <p:nvPr>
            <p:ph type="title"/>
          </p:nvPr>
        </p:nvSpPr>
        <p:spPr>
          <a:xfrm>
            <a:off x="2711450" y="188913"/>
            <a:ext cx="7488238" cy="719807"/>
          </a:xfrm>
        </p:spPr>
        <p:txBody>
          <a:bodyPr/>
          <a:lstStyle/>
          <a:p>
            <a:pPr eaLnBrk="1" hangingPunct="1">
              <a:defRPr/>
            </a:pPr>
            <a:r>
              <a:rPr lang="es-ES" dirty="0">
                <a:latin typeface="Franklin Gothic Book" charset="0"/>
              </a:rPr>
              <a:t>MODO </a:t>
            </a:r>
            <a:r>
              <a:rPr lang="es-ES" dirty="0" err="1">
                <a:latin typeface="Franklin Gothic Book" charset="0"/>
              </a:rPr>
              <a:t>BiPAP</a:t>
            </a:r>
            <a:r>
              <a:rPr lang="es-ES" dirty="0">
                <a:latin typeface="Franklin Gothic Book" charset="0"/>
              </a:rPr>
              <a:t>: </a:t>
            </a:r>
            <a:r>
              <a:rPr lang="es-ES" dirty="0">
                <a:solidFill>
                  <a:srgbClr val="C00000"/>
                </a:solidFill>
                <a:latin typeface="Franklin Gothic Book" charset="0"/>
              </a:rPr>
              <a:t>modo T</a:t>
            </a:r>
          </a:p>
        </p:txBody>
      </p:sp>
      <p:grpSp>
        <p:nvGrpSpPr>
          <p:cNvPr id="66562" name="Agrupar 2">
            <a:extLst>
              <a:ext uri="{FF2B5EF4-FFF2-40B4-BE49-F238E27FC236}">
                <a16:creationId xmlns:a16="http://schemas.microsoft.com/office/drawing/2014/main" id="{75C05E82-1133-1140-91F1-AC77BAE767FE}"/>
              </a:ext>
            </a:extLst>
          </p:cNvPr>
          <p:cNvGrpSpPr>
            <a:grpSpLocks/>
          </p:cNvGrpSpPr>
          <p:nvPr/>
        </p:nvGrpSpPr>
        <p:grpSpPr bwMode="auto">
          <a:xfrm>
            <a:off x="1774825" y="2636912"/>
            <a:ext cx="8642350" cy="3527673"/>
            <a:chOff x="15928" y="2963726"/>
            <a:chExt cx="9144000" cy="3449088"/>
          </a:xfrm>
        </p:grpSpPr>
        <p:pic>
          <p:nvPicPr>
            <p:cNvPr id="66563" name="Imagen 1">
              <a:extLst>
                <a:ext uri="{FF2B5EF4-FFF2-40B4-BE49-F238E27FC236}">
                  <a16:creationId xmlns:a16="http://schemas.microsoft.com/office/drawing/2014/main" id="{630C86CA-D682-074A-9F59-BF6922370F9A}"/>
                </a:ext>
              </a:extLst>
            </p:cNvPr>
            <p:cNvPicPr>
              <a:picLocks noChangeAspect="1"/>
            </p:cNvPicPr>
            <p:nvPr/>
          </p:nvPicPr>
          <p:blipFill rotWithShape="1">
            <a:blip r:embed="rId3">
              <a:extLst>
                <a:ext uri="{28A0092B-C50C-407E-A947-70E740481C1C}">
                  <a14:useLocalDpi xmlns:a14="http://schemas.microsoft.com/office/drawing/2010/main" val="0"/>
                </a:ext>
              </a:extLst>
            </a:blip>
            <a:srcRect t="30011"/>
            <a:stretch/>
          </p:blipFill>
          <p:spPr bwMode="auto">
            <a:xfrm>
              <a:off x="15928" y="2963726"/>
              <a:ext cx="9144000" cy="344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564" name="Agrupar 20">
              <a:extLst>
                <a:ext uri="{FF2B5EF4-FFF2-40B4-BE49-F238E27FC236}">
                  <a16:creationId xmlns:a16="http://schemas.microsoft.com/office/drawing/2014/main" id="{A4099BB3-B718-5349-AA90-7776DB00F665}"/>
                </a:ext>
              </a:extLst>
            </p:cNvPr>
            <p:cNvGrpSpPr>
              <a:grpSpLocks/>
            </p:cNvGrpSpPr>
            <p:nvPr/>
          </p:nvGrpSpPr>
          <p:grpSpPr bwMode="auto">
            <a:xfrm>
              <a:off x="6228185" y="5157192"/>
              <a:ext cx="287978" cy="307777"/>
              <a:chOff x="3275857" y="6381328"/>
              <a:chExt cx="287978" cy="307777"/>
            </a:xfrm>
          </p:grpSpPr>
          <p:sp>
            <p:nvSpPr>
              <p:cNvPr id="22" name="Elipse 21">
                <a:extLst>
                  <a:ext uri="{FF2B5EF4-FFF2-40B4-BE49-F238E27FC236}">
                    <a16:creationId xmlns:a16="http://schemas.microsoft.com/office/drawing/2014/main" id="{78167386-31EE-FB43-9842-1427270247C4}"/>
                  </a:ext>
                </a:extLst>
              </p:cNvPr>
              <p:cNvSpPr>
                <a:spLocks noChangeArrowheads="1"/>
              </p:cNvSpPr>
              <p:nvPr/>
            </p:nvSpPr>
            <p:spPr bwMode="auto">
              <a:xfrm>
                <a:off x="3276616" y="6398346"/>
                <a:ext cx="287219" cy="288698"/>
              </a:xfrm>
              <a:prstGeom prst="ellipse">
                <a:avLst/>
              </a:prstGeom>
              <a:solidFill>
                <a:srgbClr val="FFCC0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endParaRPr lang="es-ES_tradnl" altLang="es-ES_tradnl" sz="2400">
                  <a:solidFill>
                    <a:srgbClr val="FFFFFF"/>
                  </a:solidFill>
                </a:endParaRPr>
              </a:p>
            </p:txBody>
          </p:sp>
          <p:sp>
            <p:nvSpPr>
              <p:cNvPr id="66578" name="CuadroTexto 22">
                <a:extLst>
                  <a:ext uri="{FF2B5EF4-FFF2-40B4-BE49-F238E27FC236}">
                    <a16:creationId xmlns:a16="http://schemas.microsoft.com/office/drawing/2014/main" id="{0D40149D-72D4-414C-8B44-32BB25AB0CB8}"/>
                  </a:ext>
                </a:extLst>
              </p:cNvPr>
              <p:cNvSpPr txBox="1">
                <a:spLocks noChangeArrowheads="1"/>
              </p:cNvSpPr>
              <p:nvPr/>
            </p:nvSpPr>
            <p:spPr bwMode="auto">
              <a:xfrm>
                <a:off x="3275857" y="6381328"/>
                <a:ext cx="2160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_tradnl" sz="1400"/>
                  <a:t>2</a:t>
                </a:r>
              </a:p>
            </p:txBody>
          </p:sp>
        </p:grpSp>
        <p:grpSp>
          <p:nvGrpSpPr>
            <p:cNvPr id="66565" name="Agrupar 23">
              <a:extLst>
                <a:ext uri="{FF2B5EF4-FFF2-40B4-BE49-F238E27FC236}">
                  <a16:creationId xmlns:a16="http://schemas.microsoft.com/office/drawing/2014/main" id="{AB111546-0CB5-9245-BC80-E663D08D8540}"/>
                </a:ext>
              </a:extLst>
            </p:cNvPr>
            <p:cNvGrpSpPr>
              <a:grpSpLocks/>
            </p:cNvGrpSpPr>
            <p:nvPr/>
          </p:nvGrpSpPr>
          <p:grpSpPr bwMode="auto">
            <a:xfrm>
              <a:off x="7740352" y="5157192"/>
              <a:ext cx="288032" cy="307777"/>
              <a:chOff x="3275856" y="6381328"/>
              <a:chExt cx="288032" cy="307777"/>
            </a:xfrm>
          </p:grpSpPr>
          <p:sp>
            <p:nvSpPr>
              <p:cNvPr id="25" name="Elipse 24">
                <a:extLst>
                  <a:ext uri="{FF2B5EF4-FFF2-40B4-BE49-F238E27FC236}">
                    <a16:creationId xmlns:a16="http://schemas.microsoft.com/office/drawing/2014/main" id="{5BBFFAA3-7FD6-8B4D-9A81-DA8CD31F2E8F}"/>
                  </a:ext>
                </a:extLst>
              </p:cNvPr>
              <p:cNvSpPr>
                <a:spLocks noChangeArrowheads="1"/>
              </p:cNvSpPr>
              <p:nvPr/>
            </p:nvSpPr>
            <p:spPr bwMode="auto">
              <a:xfrm>
                <a:off x="3276130" y="6398346"/>
                <a:ext cx="287219" cy="288698"/>
              </a:xfrm>
              <a:prstGeom prst="ellipse">
                <a:avLst/>
              </a:prstGeom>
              <a:solidFill>
                <a:srgbClr val="FFCC0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endParaRPr lang="es-ES_tradnl" altLang="es-ES_tradnl" sz="2400">
                  <a:solidFill>
                    <a:srgbClr val="FFFFFF"/>
                  </a:solidFill>
                </a:endParaRPr>
              </a:p>
            </p:txBody>
          </p:sp>
          <p:sp>
            <p:nvSpPr>
              <p:cNvPr id="66576" name="CuadroTexto 26">
                <a:extLst>
                  <a:ext uri="{FF2B5EF4-FFF2-40B4-BE49-F238E27FC236}">
                    <a16:creationId xmlns:a16="http://schemas.microsoft.com/office/drawing/2014/main" id="{8123D2E6-342E-5840-A30A-5CB3AA175C70}"/>
                  </a:ext>
                </a:extLst>
              </p:cNvPr>
              <p:cNvSpPr txBox="1">
                <a:spLocks noChangeArrowheads="1"/>
              </p:cNvSpPr>
              <p:nvPr/>
            </p:nvSpPr>
            <p:spPr bwMode="auto">
              <a:xfrm>
                <a:off x="3275856" y="6381328"/>
                <a:ext cx="2160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_tradnl" sz="1400"/>
                  <a:t>2</a:t>
                </a:r>
              </a:p>
            </p:txBody>
          </p:sp>
        </p:grpSp>
        <p:grpSp>
          <p:nvGrpSpPr>
            <p:cNvPr id="66566" name="Agrupar 27">
              <a:extLst>
                <a:ext uri="{FF2B5EF4-FFF2-40B4-BE49-F238E27FC236}">
                  <a16:creationId xmlns:a16="http://schemas.microsoft.com/office/drawing/2014/main" id="{1CF7199A-9C18-5548-A375-9F147F3AB502}"/>
                </a:ext>
              </a:extLst>
            </p:cNvPr>
            <p:cNvGrpSpPr>
              <a:grpSpLocks/>
            </p:cNvGrpSpPr>
            <p:nvPr/>
          </p:nvGrpSpPr>
          <p:grpSpPr bwMode="auto">
            <a:xfrm>
              <a:off x="4572000" y="5157192"/>
              <a:ext cx="288032" cy="307777"/>
              <a:chOff x="3275856" y="6381328"/>
              <a:chExt cx="288032" cy="307777"/>
            </a:xfrm>
          </p:grpSpPr>
          <p:sp>
            <p:nvSpPr>
              <p:cNvPr id="44" name="Elipse 43">
                <a:extLst>
                  <a:ext uri="{FF2B5EF4-FFF2-40B4-BE49-F238E27FC236}">
                    <a16:creationId xmlns:a16="http://schemas.microsoft.com/office/drawing/2014/main" id="{0662D191-3382-7241-A4E1-8F0AA00C2E54}"/>
                  </a:ext>
                </a:extLst>
              </p:cNvPr>
              <p:cNvSpPr>
                <a:spLocks noChangeArrowheads="1"/>
              </p:cNvSpPr>
              <p:nvPr/>
            </p:nvSpPr>
            <p:spPr bwMode="auto">
              <a:xfrm>
                <a:off x="3276668" y="6398346"/>
                <a:ext cx="287219" cy="288698"/>
              </a:xfrm>
              <a:prstGeom prst="ellipse">
                <a:avLst/>
              </a:prstGeom>
              <a:solidFill>
                <a:srgbClr val="FFCC0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endParaRPr lang="es-ES_tradnl" altLang="es-ES_tradnl" sz="2400">
                  <a:solidFill>
                    <a:srgbClr val="FFFFFF"/>
                  </a:solidFill>
                </a:endParaRPr>
              </a:p>
            </p:txBody>
          </p:sp>
          <p:sp>
            <p:nvSpPr>
              <p:cNvPr id="66574" name="CuadroTexto 44">
                <a:extLst>
                  <a:ext uri="{FF2B5EF4-FFF2-40B4-BE49-F238E27FC236}">
                    <a16:creationId xmlns:a16="http://schemas.microsoft.com/office/drawing/2014/main" id="{8A9C79D6-4F5D-B645-AE61-128BED38B921}"/>
                  </a:ext>
                </a:extLst>
              </p:cNvPr>
              <p:cNvSpPr txBox="1">
                <a:spLocks noChangeArrowheads="1"/>
              </p:cNvSpPr>
              <p:nvPr/>
            </p:nvSpPr>
            <p:spPr bwMode="auto">
              <a:xfrm>
                <a:off x="3275856" y="6381328"/>
                <a:ext cx="2160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_tradnl" sz="1400"/>
                  <a:t>2</a:t>
                </a:r>
              </a:p>
            </p:txBody>
          </p:sp>
        </p:grpSp>
        <p:grpSp>
          <p:nvGrpSpPr>
            <p:cNvPr id="66567" name="Agrupar 45">
              <a:extLst>
                <a:ext uri="{FF2B5EF4-FFF2-40B4-BE49-F238E27FC236}">
                  <a16:creationId xmlns:a16="http://schemas.microsoft.com/office/drawing/2014/main" id="{20CA0C14-92A6-304B-BD67-F2BA986D3FD8}"/>
                </a:ext>
              </a:extLst>
            </p:cNvPr>
            <p:cNvGrpSpPr>
              <a:grpSpLocks/>
            </p:cNvGrpSpPr>
            <p:nvPr/>
          </p:nvGrpSpPr>
          <p:grpSpPr bwMode="auto">
            <a:xfrm>
              <a:off x="2915816" y="5157192"/>
              <a:ext cx="288032" cy="307777"/>
              <a:chOff x="3275856" y="6381328"/>
              <a:chExt cx="288032" cy="307777"/>
            </a:xfrm>
          </p:grpSpPr>
          <p:sp>
            <p:nvSpPr>
              <p:cNvPr id="47" name="Elipse 46">
                <a:extLst>
                  <a:ext uri="{FF2B5EF4-FFF2-40B4-BE49-F238E27FC236}">
                    <a16:creationId xmlns:a16="http://schemas.microsoft.com/office/drawing/2014/main" id="{7D5C06C7-3207-3045-A0B0-0F388B71666B}"/>
                  </a:ext>
                </a:extLst>
              </p:cNvPr>
              <p:cNvSpPr>
                <a:spLocks noChangeArrowheads="1"/>
              </p:cNvSpPr>
              <p:nvPr/>
            </p:nvSpPr>
            <p:spPr bwMode="auto">
              <a:xfrm>
                <a:off x="3275039" y="6398346"/>
                <a:ext cx="288900" cy="288698"/>
              </a:xfrm>
              <a:prstGeom prst="ellipse">
                <a:avLst/>
              </a:prstGeom>
              <a:solidFill>
                <a:srgbClr val="FFCC0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endParaRPr lang="es-ES_tradnl" altLang="es-ES_tradnl" sz="2400">
                  <a:solidFill>
                    <a:srgbClr val="FFFFFF"/>
                  </a:solidFill>
                </a:endParaRPr>
              </a:p>
            </p:txBody>
          </p:sp>
          <p:sp>
            <p:nvSpPr>
              <p:cNvPr id="66572" name="CuadroTexto 47">
                <a:extLst>
                  <a:ext uri="{FF2B5EF4-FFF2-40B4-BE49-F238E27FC236}">
                    <a16:creationId xmlns:a16="http://schemas.microsoft.com/office/drawing/2014/main" id="{0B0096DF-33B5-3A4C-8587-96EE9B37FA01}"/>
                  </a:ext>
                </a:extLst>
              </p:cNvPr>
              <p:cNvSpPr txBox="1">
                <a:spLocks noChangeArrowheads="1"/>
              </p:cNvSpPr>
              <p:nvPr/>
            </p:nvSpPr>
            <p:spPr bwMode="auto">
              <a:xfrm>
                <a:off x="3275856" y="6381328"/>
                <a:ext cx="2160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_tradnl" sz="1400" dirty="0"/>
                  <a:t>2</a:t>
                </a:r>
              </a:p>
            </p:txBody>
          </p:sp>
        </p:grpSp>
      </p:grpSp>
      <p:grpSp>
        <p:nvGrpSpPr>
          <p:cNvPr id="20" name="Grupo 19">
            <a:extLst>
              <a:ext uri="{FF2B5EF4-FFF2-40B4-BE49-F238E27FC236}">
                <a16:creationId xmlns:a16="http://schemas.microsoft.com/office/drawing/2014/main" id="{4B1AA9A0-B131-E44F-93EE-74BAACA8D8DA}"/>
              </a:ext>
            </a:extLst>
          </p:cNvPr>
          <p:cNvGrpSpPr/>
          <p:nvPr/>
        </p:nvGrpSpPr>
        <p:grpSpPr>
          <a:xfrm>
            <a:off x="2351584" y="1416293"/>
            <a:ext cx="7298779" cy="493125"/>
            <a:chOff x="4079776" y="1094610"/>
            <a:chExt cx="7298779" cy="493125"/>
          </a:xfrm>
        </p:grpSpPr>
        <p:sp>
          <p:nvSpPr>
            <p:cNvPr id="21" name="Rectángulo 20">
              <a:extLst>
                <a:ext uri="{FF2B5EF4-FFF2-40B4-BE49-F238E27FC236}">
                  <a16:creationId xmlns:a16="http://schemas.microsoft.com/office/drawing/2014/main" id="{0594DAA8-A6EF-D64E-91EB-326109F4167B}"/>
                </a:ext>
              </a:extLst>
            </p:cNvPr>
            <p:cNvSpPr/>
            <p:nvPr/>
          </p:nvSpPr>
          <p:spPr>
            <a:xfrm>
              <a:off x="4079776" y="1094610"/>
              <a:ext cx="7145498" cy="493125"/>
            </a:xfrm>
            <a:prstGeom prst="rect">
              <a:avLst/>
            </a:prstGeom>
            <a:gradFill>
              <a:gsLst>
                <a:gs pos="0">
                  <a:schemeClr val="accent6">
                    <a:tint val="50000"/>
                    <a:satMod val="300000"/>
                  </a:schemeClr>
                </a:gs>
                <a:gs pos="12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
          <p:nvSpPr>
            <p:cNvPr id="23" name="Elipse 22">
              <a:extLst>
                <a:ext uri="{FF2B5EF4-FFF2-40B4-BE49-F238E27FC236}">
                  <a16:creationId xmlns:a16="http://schemas.microsoft.com/office/drawing/2014/main" id="{7F2ECBD4-FA0B-E74F-8A8E-85512BB4BE93}"/>
                </a:ext>
              </a:extLst>
            </p:cNvPr>
            <p:cNvSpPr>
              <a:spLocks noChangeArrowheads="1"/>
            </p:cNvSpPr>
            <p:nvPr/>
          </p:nvSpPr>
          <p:spPr bwMode="auto">
            <a:xfrm>
              <a:off x="4293493" y="1167473"/>
              <a:ext cx="268287" cy="293687"/>
            </a:xfrm>
            <a:prstGeom prst="ellipse">
              <a:avLst/>
            </a:prstGeom>
            <a:solidFill>
              <a:srgbClr val="61C2ED"/>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endParaRPr lang="es-ES_tradnl" altLang="es-ES_tradnl" sz="2400">
                <a:solidFill>
                  <a:srgbClr val="FFFFFF"/>
                </a:solidFill>
              </a:endParaRPr>
            </a:p>
          </p:txBody>
        </p:sp>
        <p:pic>
          <p:nvPicPr>
            <p:cNvPr id="24" name="Imagen 23">
              <a:extLst>
                <a:ext uri="{FF2B5EF4-FFF2-40B4-BE49-F238E27FC236}">
                  <a16:creationId xmlns:a16="http://schemas.microsoft.com/office/drawing/2014/main" id="{E582DF91-915A-2849-BA91-5BA9B2B00FC8}"/>
                </a:ext>
              </a:extLst>
            </p:cNvPr>
            <p:cNvPicPr>
              <a:picLocks noChangeAspect="1"/>
            </p:cNvPicPr>
            <p:nvPr/>
          </p:nvPicPr>
          <p:blipFill>
            <a:blip r:embed="rId4"/>
            <a:stretch>
              <a:fillRect/>
            </a:stretch>
          </p:blipFill>
          <p:spPr>
            <a:xfrm>
              <a:off x="6271419" y="1142408"/>
              <a:ext cx="368300" cy="381000"/>
            </a:xfrm>
            <a:prstGeom prst="rect">
              <a:avLst/>
            </a:prstGeom>
          </p:spPr>
        </p:pic>
        <p:sp>
          <p:nvSpPr>
            <p:cNvPr id="26" name="Rectángulo 25">
              <a:extLst>
                <a:ext uri="{FF2B5EF4-FFF2-40B4-BE49-F238E27FC236}">
                  <a16:creationId xmlns:a16="http://schemas.microsoft.com/office/drawing/2014/main" id="{49F71634-B751-BE48-85A0-C247CA9DA44C}"/>
                </a:ext>
              </a:extLst>
            </p:cNvPr>
            <p:cNvSpPr/>
            <p:nvPr/>
          </p:nvSpPr>
          <p:spPr>
            <a:xfrm>
              <a:off x="4515743" y="1157095"/>
              <a:ext cx="6862812" cy="338554"/>
            </a:xfrm>
            <a:prstGeom prst="rect">
              <a:avLst/>
            </a:prstGeom>
          </p:spPr>
          <p:txBody>
            <a:bodyPr wrap="square">
              <a:spAutoFit/>
            </a:bodyPr>
            <a:lstStyle/>
            <a:p>
              <a:pPr marL="55563" lvl="2" eaLnBrk="1" hangingPunct="1">
                <a:spcAft>
                  <a:spcPts val="1800"/>
                </a:spcAft>
                <a:buClr>
                  <a:schemeClr val="accent2"/>
                </a:buClr>
                <a:buSzPct val="85000"/>
              </a:pPr>
              <a:r>
                <a:rPr lang="es-ES" altLang="es-ES_tradnl" sz="1600" dirty="0">
                  <a:solidFill>
                    <a:schemeClr val="accent6"/>
                  </a:solidFill>
                </a:rPr>
                <a:t>Espontáneas	    Temporizadas/controladas		Asistidas</a:t>
              </a:r>
            </a:p>
          </p:txBody>
        </p:sp>
        <p:sp>
          <p:nvSpPr>
            <p:cNvPr id="27" name="Elipse 26">
              <a:extLst>
                <a:ext uri="{FF2B5EF4-FFF2-40B4-BE49-F238E27FC236}">
                  <a16:creationId xmlns:a16="http://schemas.microsoft.com/office/drawing/2014/main" id="{B38C424B-2A17-5D48-9C8C-61FBEC8412DB}"/>
                </a:ext>
              </a:extLst>
            </p:cNvPr>
            <p:cNvSpPr>
              <a:spLocks noChangeArrowheads="1"/>
            </p:cNvSpPr>
            <p:nvPr/>
          </p:nvSpPr>
          <p:spPr bwMode="auto">
            <a:xfrm>
              <a:off x="9696400" y="1188446"/>
              <a:ext cx="287337" cy="288925"/>
            </a:xfrm>
            <a:prstGeom prst="ellipse">
              <a:avLst/>
            </a:prstGeom>
            <a:solidFill>
              <a:srgbClr val="04CC04"/>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endParaRPr lang="es-ES_tradnl" altLang="es-ES_tradnl" sz="2400">
                <a:solidFill>
                  <a:srgbClr val="FFFFFF"/>
                </a:solidFill>
              </a:endParaRPr>
            </a:p>
          </p:txBody>
        </p:sp>
      </p:grpSp>
    </p:spTree>
    <p:extLst>
      <p:ext uri="{BB962C8B-B14F-4D97-AF65-F5344CB8AC3E}">
        <p14:creationId xmlns:p14="http://schemas.microsoft.com/office/powerpoint/2010/main" val="1333238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1 Título">
            <a:extLst>
              <a:ext uri="{FF2B5EF4-FFF2-40B4-BE49-F238E27FC236}">
                <a16:creationId xmlns:a16="http://schemas.microsoft.com/office/drawing/2014/main" id="{5E3F7FB3-16BF-E14B-8965-F634711B0726}"/>
              </a:ext>
            </a:extLst>
          </p:cNvPr>
          <p:cNvSpPr>
            <a:spLocks noGrp="1"/>
          </p:cNvSpPr>
          <p:nvPr>
            <p:ph type="title"/>
          </p:nvPr>
        </p:nvSpPr>
        <p:spPr>
          <a:xfrm>
            <a:off x="2711450" y="188913"/>
            <a:ext cx="7488238" cy="600078"/>
          </a:xfrm>
        </p:spPr>
        <p:txBody>
          <a:bodyPr/>
          <a:lstStyle/>
          <a:p>
            <a:pPr eaLnBrk="1" hangingPunct="1">
              <a:defRPr/>
            </a:pPr>
            <a:r>
              <a:rPr lang="es-ES" dirty="0">
                <a:latin typeface="Franklin Gothic Book" charset="0"/>
              </a:rPr>
              <a:t>MODO </a:t>
            </a:r>
            <a:r>
              <a:rPr lang="es-ES" dirty="0" err="1">
                <a:latin typeface="Franklin Gothic Book" charset="0"/>
              </a:rPr>
              <a:t>BiPAP</a:t>
            </a:r>
            <a:r>
              <a:rPr lang="es-ES" dirty="0">
                <a:latin typeface="Franklin Gothic Book" charset="0"/>
              </a:rPr>
              <a:t>: </a:t>
            </a:r>
            <a:r>
              <a:rPr lang="es-ES" dirty="0">
                <a:solidFill>
                  <a:srgbClr val="C00000"/>
                </a:solidFill>
                <a:latin typeface="Franklin Gothic Book" charset="0"/>
              </a:rPr>
              <a:t>modo S/T</a:t>
            </a:r>
          </a:p>
        </p:txBody>
      </p:sp>
      <p:grpSp>
        <p:nvGrpSpPr>
          <p:cNvPr id="2" name="Grupo 1">
            <a:extLst>
              <a:ext uri="{FF2B5EF4-FFF2-40B4-BE49-F238E27FC236}">
                <a16:creationId xmlns:a16="http://schemas.microsoft.com/office/drawing/2014/main" id="{A52A6D7C-F0D9-AD48-9A58-2FB07189EC55}"/>
              </a:ext>
            </a:extLst>
          </p:cNvPr>
          <p:cNvGrpSpPr/>
          <p:nvPr/>
        </p:nvGrpSpPr>
        <p:grpSpPr>
          <a:xfrm>
            <a:off x="1829593" y="2996952"/>
            <a:ext cx="8532813" cy="3323335"/>
            <a:chOff x="1774828" y="3140968"/>
            <a:chExt cx="8532813" cy="3323335"/>
          </a:xfrm>
        </p:grpSpPr>
        <p:pic>
          <p:nvPicPr>
            <p:cNvPr id="68610" name="Imagen 7">
              <a:extLst>
                <a:ext uri="{FF2B5EF4-FFF2-40B4-BE49-F238E27FC236}">
                  <a16:creationId xmlns:a16="http://schemas.microsoft.com/office/drawing/2014/main" id="{B7DAFE34-18E5-B344-B3B2-C4ABC2B14FD4}"/>
                </a:ext>
              </a:extLst>
            </p:cNvPr>
            <p:cNvPicPr>
              <a:picLocks noChangeAspect="1"/>
            </p:cNvPicPr>
            <p:nvPr/>
          </p:nvPicPr>
          <p:blipFill rotWithShape="1">
            <a:blip r:embed="rId3">
              <a:extLst>
                <a:ext uri="{28A0092B-C50C-407E-A947-70E740481C1C}">
                  <a14:useLocalDpi xmlns:a14="http://schemas.microsoft.com/office/drawing/2010/main" val="0"/>
                </a:ext>
              </a:extLst>
            </a:blip>
            <a:srcRect t="33267"/>
            <a:stretch/>
          </p:blipFill>
          <p:spPr bwMode="auto">
            <a:xfrm>
              <a:off x="1774828" y="3140968"/>
              <a:ext cx="8532813" cy="332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1" name="Agrupar 5">
              <a:extLst>
                <a:ext uri="{FF2B5EF4-FFF2-40B4-BE49-F238E27FC236}">
                  <a16:creationId xmlns:a16="http://schemas.microsoft.com/office/drawing/2014/main" id="{89F7073E-B108-3C4F-9925-3184675AE912}"/>
                </a:ext>
              </a:extLst>
            </p:cNvPr>
            <p:cNvGrpSpPr>
              <a:grpSpLocks/>
            </p:cNvGrpSpPr>
            <p:nvPr/>
          </p:nvGrpSpPr>
          <p:grpSpPr bwMode="auto">
            <a:xfrm>
              <a:off x="4151316" y="5229228"/>
              <a:ext cx="288925" cy="307975"/>
              <a:chOff x="1619672" y="6523342"/>
              <a:chExt cx="288032" cy="307777"/>
            </a:xfrm>
          </p:grpSpPr>
          <p:sp>
            <p:nvSpPr>
              <p:cNvPr id="4" name="Elipse 3">
                <a:extLst>
                  <a:ext uri="{FF2B5EF4-FFF2-40B4-BE49-F238E27FC236}">
                    <a16:creationId xmlns:a16="http://schemas.microsoft.com/office/drawing/2014/main" id="{866A9166-3DE0-6C45-B6D9-D6B4B4692655}"/>
                  </a:ext>
                </a:extLst>
              </p:cNvPr>
              <p:cNvSpPr>
                <a:spLocks noChangeArrowheads="1"/>
              </p:cNvSpPr>
              <p:nvPr/>
            </p:nvSpPr>
            <p:spPr bwMode="auto">
              <a:xfrm>
                <a:off x="1619672" y="6540794"/>
                <a:ext cx="288032" cy="288739"/>
              </a:xfrm>
              <a:prstGeom prst="ellipse">
                <a:avLst/>
              </a:prstGeom>
              <a:solidFill>
                <a:srgbClr val="61C2ED"/>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endParaRPr lang="es-ES_tradnl" altLang="es-ES_tradnl" sz="2400">
                  <a:solidFill>
                    <a:srgbClr val="FFFFFF"/>
                  </a:solidFill>
                </a:endParaRPr>
              </a:p>
            </p:txBody>
          </p:sp>
          <p:sp>
            <p:nvSpPr>
              <p:cNvPr id="68628" name="CuadroTexto 4">
                <a:extLst>
                  <a:ext uri="{FF2B5EF4-FFF2-40B4-BE49-F238E27FC236}">
                    <a16:creationId xmlns:a16="http://schemas.microsoft.com/office/drawing/2014/main" id="{5C7606CA-F390-604E-9524-AB1A42CDB821}"/>
                  </a:ext>
                </a:extLst>
              </p:cNvPr>
              <p:cNvSpPr txBox="1">
                <a:spLocks noChangeArrowheads="1"/>
              </p:cNvSpPr>
              <p:nvPr/>
            </p:nvSpPr>
            <p:spPr bwMode="auto">
              <a:xfrm>
                <a:off x="1619672" y="6523342"/>
                <a:ext cx="2160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_tradnl" sz="1400"/>
                  <a:t>1</a:t>
                </a:r>
              </a:p>
            </p:txBody>
          </p:sp>
        </p:grpSp>
        <p:grpSp>
          <p:nvGrpSpPr>
            <p:cNvPr id="68612" name="Agrupar 8">
              <a:extLst>
                <a:ext uri="{FF2B5EF4-FFF2-40B4-BE49-F238E27FC236}">
                  <a16:creationId xmlns:a16="http://schemas.microsoft.com/office/drawing/2014/main" id="{54F4286D-3B39-C94E-8BAC-987DB8A09C9F}"/>
                </a:ext>
              </a:extLst>
            </p:cNvPr>
            <p:cNvGrpSpPr>
              <a:grpSpLocks/>
            </p:cNvGrpSpPr>
            <p:nvPr/>
          </p:nvGrpSpPr>
          <p:grpSpPr bwMode="auto">
            <a:xfrm>
              <a:off x="8904291" y="5229228"/>
              <a:ext cx="287337" cy="307975"/>
              <a:chOff x="1619672" y="6523342"/>
              <a:chExt cx="288032" cy="307777"/>
            </a:xfrm>
          </p:grpSpPr>
          <p:sp>
            <p:nvSpPr>
              <p:cNvPr id="10" name="Elipse 9">
                <a:extLst>
                  <a:ext uri="{FF2B5EF4-FFF2-40B4-BE49-F238E27FC236}">
                    <a16:creationId xmlns:a16="http://schemas.microsoft.com/office/drawing/2014/main" id="{A31C9A29-A8B7-1247-89CB-E80412646289}"/>
                  </a:ext>
                </a:extLst>
              </p:cNvPr>
              <p:cNvSpPr>
                <a:spLocks noChangeArrowheads="1"/>
              </p:cNvSpPr>
              <p:nvPr/>
            </p:nvSpPr>
            <p:spPr bwMode="auto">
              <a:xfrm>
                <a:off x="1619672" y="6540794"/>
                <a:ext cx="288032" cy="288739"/>
              </a:xfrm>
              <a:prstGeom prst="ellipse">
                <a:avLst/>
              </a:prstGeom>
              <a:solidFill>
                <a:srgbClr val="61C2ED"/>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endParaRPr lang="es-ES_tradnl" altLang="es-ES_tradnl" sz="2400">
                  <a:solidFill>
                    <a:srgbClr val="FFFFFF"/>
                  </a:solidFill>
                </a:endParaRPr>
              </a:p>
            </p:txBody>
          </p:sp>
          <p:sp>
            <p:nvSpPr>
              <p:cNvPr id="68626" name="CuadroTexto 10">
                <a:extLst>
                  <a:ext uri="{FF2B5EF4-FFF2-40B4-BE49-F238E27FC236}">
                    <a16:creationId xmlns:a16="http://schemas.microsoft.com/office/drawing/2014/main" id="{60980F78-5D70-5B48-85BF-BE8460E29380}"/>
                  </a:ext>
                </a:extLst>
              </p:cNvPr>
              <p:cNvSpPr txBox="1">
                <a:spLocks noChangeArrowheads="1"/>
              </p:cNvSpPr>
              <p:nvPr/>
            </p:nvSpPr>
            <p:spPr bwMode="auto">
              <a:xfrm>
                <a:off x="1619672" y="6523342"/>
                <a:ext cx="2160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_tradnl" sz="1400"/>
                  <a:t>1</a:t>
                </a:r>
              </a:p>
            </p:txBody>
          </p:sp>
        </p:grpSp>
        <p:grpSp>
          <p:nvGrpSpPr>
            <p:cNvPr id="68613" name="Agrupar 11">
              <a:extLst>
                <a:ext uri="{FF2B5EF4-FFF2-40B4-BE49-F238E27FC236}">
                  <a16:creationId xmlns:a16="http://schemas.microsoft.com/office/drawing/2014/main" id="{DDD14DB9-D27F-6244-B61B-207DA7FBAF6A}"/>
                </a:ext>
              </a:extLst>
            </p:cNvPr>
            <p:cNvGrpSpPr>
              <a:grpSpLocks/>
            </p:cNvGrpSpPr>
            <p:nvPr/>
          </p:nvGrpSpPr>
          <p:grpSpPr bwMode="auto">
            <a:xfrm>
              <a:off x="5664200" y="5229228"/>
              <a:ext cx="287338" cy="307975"/>
              <a:chOff x="1619672" y="6523342"/>
              <a:chExt cx="288032" cy="307777"/>
            </a:xfrm>
          </p:grpSpPr>
          <p:sp>
            <p:nvSpPr>
              <p:cNvPr id="13" name="Elipse 12">
                <a:extLst>
                  <a:ext uri="{FF2B5EF4-FFF2-40B4-BE49-F238E27FC236}">
                    <a16:creationId xmlns:a16="http://schemas.microsoft.com/office/drawing/2014/main" id="{0CAC6A92-9DB6-9B4C-87F1-18893D224A52}"/>
                  </a:ext>
                </a:extLst>
              </p:cNvPr>
              <p:cNvSpPr>
                <a:spLocks noChangeArrowheads="1"/>
              </p:cNvSpPr>
              <p:nvPr/>
            </p:nvSpPr>
            <p:spPr bwMode="auto">
              <a:xfrm>
                <a:off x="1619672" y="6540794"/>
                <a:ext cx="288032" cy="288739"/>
              </a:xfrm>
              <a:prstGeom prst="ellipse">
                <a:avLst/>
              </a:prstGeom>
              <a:solidFill>
                <a:srgbClr val="61C2ED"/>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endParaRPr lang="es-ES_tradnl" altLang="es-ES_tradnl" sz="2400">
                  <a:solidFill>
                    <a:srgbClr val="FFFFFF"/>
                  </a:solidFill>
                </a:endParaRPr>
              </a:p>
            </p:txBody>
          </p:sp>
          <p:sp>
            <p:nvSpPr>
              <p:cNvPr id="68624" name="CuadroTexto 13">
                <a:extLst>
                  <a:ext uri="{FF2B5EF4-FFF2-40B4-BE49-F238E27FC236}">
                    <a16:creationId xmlns:a16="http://schemas.microsoft.com/office/drawing/2014/main" id="{225E15AC-FD32-6E4D-B4D0-B9AD23446FB6}"/>
                  </a:ext>
                </a:extLst>
              </p:cNvPr>
              <p:cNvSpPr txBox="1">
                <a:spLocks noChangeArrowheads="1"/>
              </p:cNvSpPr>
              <p:nvPr/>
            </p:nvSpPr>
            <p:spPr bwMode="auto">
              <a:xfrm>
                <a:off x="1619672" y="6523342"/>
                <a:ext cx="2160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_tradnl" sz="1400"/>
                  <a:t>1</a:t>
                </a:r>
              </a:p>
            </p:txBody>
          </p:sp>
        </p:grpSp>
        <p:grpSp>
          <p:nvGrpSpPr>
            <p:cNvPr id="68614" name="Agrupar 6">
              <a:extLst>
                <a:ext uri="{FF2B5EF4-FFF2-40B4-BE49-F238E27FC236}">
                  <a16:creationId xmlns:a16="http://schemas.microsoft.com/office/drawing/2014/main" id="{1E7EE71D-07D9-EA45-9F02-C5C043B5337D}"/>
                </a:ext>
              </a:extLst>
            </p:cNvPr>
            <p:cNvGrpSpPr>
              <a:grpSpLocks/>
            </p:cNvGrpSpPr>
            <p:nvPr/>
          </p:nvGrpSpPr>
          <p:grpSpPr bwMode="auto">
            <a:xfrm>
              <a:off x="7464425" y="5229228"/>
              <a:ext cx="287338" cy="307975"/>
              <a:chOff x="3275856" y="6381328"/>
              <a:chExt cx="288032" cy="307777"/>
            </a:xfrm>
          </p:grpSpPr>
          <p:sp>
            <p:nvSpPr>
              <p:cNvPr id="16" name="Elipse 15">
                <a:extLst>
                  <a:ext uri="{FF2B5EF4-FFF2-40B4-BE49-F238E27FC236}">
                    <a16:creationId xmlns:a16="http://schemas.microsoft.com/office/drawing/2014/main" id="{1861FDDF-FADC-1348-BB1A-204D62FDD73E}"/>
                  </a:ext>
                </a:extLst>
              </p:cNvPr>
              <p:cNvSpPr>
                <a:spLocks noChangeArrowheads="1"/>
              </p:cNvSpPr>
              <p:nvPr/>
            </p:nvSpPr>
            <p:spPr bwMode="auto">
              <a:xfrm>
                <a:off x="3275856" y="6398780"/>
                <a:ext cx="288032" cy="288739"/>
              </a:xfrm>
              <a:prstGeom prst="ellipse">
                <a:avLst/>
              </a:prstGeom>
              <a:solidFill>
                <a:srgbClr val="FFCC0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endParaRPr lang="es-ES_tradnl" altLang="es-ES_tradnl" sz="2400">
                  <a:solidFill>
                    <a:srgbClr val="FFFFFF"/>
                  </a:solidFill>
                </a:endParaRPr>
              </a:p>
            </p:txBody>
          </p:sp>
          <p:sp>
            <p:nvSpPr>
              <p:cNvPr id="68622" name="CuadroTexto 16">
                <a:extLst>
                  <a:ext uri="{FF2B5EF4-FFF2-40B4-BE49-F238E27FC236}">
                    <a16:creationId xmlns:a16="http://schemas.microsoft.com/office/drawing/2014/main" id="{05EBAAC0-3FB4-FC47-8FD7-D531C30D161C}"/>
                  </a:ext>
                </a:extLst>
              </p:cNvPr>
              <p:cNvSpPr txBox="1">
                <a:spLocks noChangeArrowheads="1"/>
              </p:cNvSpPr>
              <p:nvPr/>
            </p:nvSpPr>
            <p:spPr bwMode="auto">
              <a:xfrm>
                <a:off x="3275856" y="6381328"/>
                <a:ext cx="2160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_tradnl" sz="1400"/>
                  <a:t>2</a:t>
                </a:r>
              </a:p>
            </p:txBody>
          </p:sp>
        </p:grpSp>
      </p:grpSp>
      <p:grpSp>
        <p:nvGrpSpPr>
          <p:cNvPr id="23" name="Grupo 22">
            <a:extLst>
              <a:ext uri="{FF2B5EF4-FFF2-40B4-BE49-F238E27FC236}">
                <a16:creationId xmlns:a16="http://schemas.microsoft.com/office/drawing/2014/main" id="{63307A5B-EFD1-124B-B912-E94361D38E73}"/>
              </a:ext>
            </a:extLst>
          </p:cNvPr>
          <p:cNvGrpSpPr/>
          <p:nvPr/>
        </p:nvGrpSpPr>
        <p:grpSpPr>
          <a:xfrm>
            <a:off x="2351584" y="1416293"/>
            <a:ext cx="7298779" cy="493125"/>
            <a:chOff x="4079776" y="1094610"/>
            <a:chExt cx="7298779" cy="493125"/>
          </a:xfrm>
        </p:grpSpPr>
        <p:sp>
          <p:nvSpPr>
            <p:cNvPr id="25" name="Rectángulo 24">
              <a:extLst>
                <a:ext uri="{FF2B5EF4-FFF2-40B4-BE49-F238E27FC236}">
                  <a16:creationId xmlns:a16="http://schemas.microsoft.com/office/drawing/2014/main" id="{C03EBAE0-EEC4-0A4D-817D-B2173E9A06DC}"/>
                </a:ext>
              </a:extLst>
            </p:cNvPr>
            <p:cNvSpPr/>
            <p:nvPr/>
          </p:nvSpPr>
          <p:spPr>
            <a:xfrm>
              <a:off x="4079776" y="1094610"/>
              <a:ext cx="7145498" cy="493125"/>
            </a:xfrm>
            <a:prstGeom prst="rect">
              <a:avLst/>
            </a:prstGeom>
            <a:gradFill>
              <a:gsLst>
                <a:gs pos="0">
                  <a:schemeClr val="accent6">
                    <a:tint val="50000"/>
                    <a:satMod val="300000"/>
                  </a:schemeClr>
                </a:gs>
                <a:gs pos="12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
          <p:nvSpPr>
            <p:cNvPr id="26" name="Elipse 25">
              <a:extLst>
                <a:ext uri="{FF2B5EF4-FFF2-40B4-BE49-F238E27FC236}">
                  <a16:creationId xmlns:a16="http://schemas.microsoft.com/office/drawing/2014/main" id="{4F0C4041-7FBC-354C-BA89-79A6F8F9A5DB}"/>
                </a:ext>
              </a:extLst>
            </p:cNvPr>
            <p:cNvSpPr>
              <a:spLocks noChangeArrowheads="1"/>
            </p:cNvSpPr>
            <p:nvPr/>
          </p:nvSpPr>
          <p:spPr bwMode="auto">
            <a:xfrm>
              <a:off x="4293493" y="1167473"/>
              <a:ext cx="268287" cy="293687"/>
            </a:xfrm>
            <a:prstGeom prst="ellipse">
              <a:avLst/>
            </a:prstGeom>
            <a:solidFill>
              <a:srgbClr val="61C2ED"/>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endParaRPr lang="es-ES_tradnl" altLang="es-ES_tradnl" sz="2400">
                <a:solidFill>
                  <a:srgbClr val="FFFFFF"/>
                </a:solidFill>
              </a:endParaRPr>
            </a:p>
          </p:txBody>
        </p:sp>
        <p:pic>
          <p:nvPicPr>
            <p:cNvPr id="27" name="Imagen 26">
              <a:extLst>
                <a:ext uri="{FF2B5EF4-FFF2-40B4-BE49-F238E27FC236}">
                  <a16:creationId xmlns:a16="http://schemas.microsoft.com/office/drawing/2014/main" id="{0EED0E0A-BDEA-B84E-873E-D9FD78F97E89}"/>
                </a:ext>
              </a:extLst>
            </p:cNvPr>
            <p:cNvPicPr>
              <a:picLocks noChangeAspect="1"/>
            </p:cNvPicPr>
            <p:nvPr/>
          </p:nvPicPr>
          <p:blipFill>
            <a:blip r:embed="rId4"/>
            <a:stretch>
              <a:fillRect/>
            </a:stretch>
          </p:blipFill>
          <p:spPr>
            <a:xfrm>
              <a:off x="6271419" y="1142408"/>
              <a:ext cx="368300" cy="381000"/>
            </a:xfrm>
            <a:prstGeom prst="rect">
              <a:avLst/>
            </a:prstGeom>
          </p:spPr>
        </p:pic>
        <p:sp>
          <p:nvSpPr>
            <p:cNvPr id="28" name="Rectángulo 27">
              <a:extLst>
                <a:ext uri="{FF2B5EF4-FFF2-40B4-BE49-F238E27FC236}">
                  <a16:creationId xmlns:a16="http://schemas.microsoft.com/office/drawing/2014/main" id="{F06011AA-1577-0640-807D-7898E91999D4}"/>
                </a:ext>
              </a:extLst>
            </p:cNvPr>
            <p:cNvSpPr/>
            <p:nvPr/>
          </p:nvSpPr>
          <p:spPr>
            <a:xfrm>
              <a:off x="4515743" y="1157095"/>
              <a:ext cx="6862812" cy="338554"/>
            </a:xfrm>
            <a:prstGeom prst="rect">
              <a:avLst/>
            </a:prstGeom>
          </p:spPr>
          <p:txBody>
            <a:bodyPr wrap="square">
              <a:spAutoFit/>
            </a:bodyPr>
            <a:lstStyle/>
            <a:p>
              <a:pPr marL="55563" lvl="2" eaLnBrk="1" hangingPunct="1">
                <a:spcAft>
                  <a:spcPts val="1800"/>
                </a:spcAft>
                <a:buClr>
                  <a:schemeClr val="accent2"/>
                </a:buClr>
                <a:buSzPct val="85000"/>
              </a:pPr>
              <a:r>
                <a:rPr lang="es-ES" altLang="es-ES_tradnl" sz="1600" dirty="0">
                  <a:solidFill>
                    <a:schemeClr val="accent6"/>
                  </a:solidFill>
                </a:rPr>
                <a:t>Espontáneas	    Temporizadas/controladas		Asistidas</a:t>
              </a:r>
            </a:p>
          </p:txBody>
        </p:sp>
        <p:sp>
          <p:nvSpPr>
            <p:cNvPr id="29" name="Elipse 28">
              <a:extLst>
                <a:ext uri="{FF2B5EF4-FFF2-40B4-BE49-F238E27FC236}">
                  <a16:creationId xmlns:a16="http://schemas.microsoft.com/office/drawing/2014/main" id="{24994940-41D0-DB4C-94CA-9C474A3C31A4}"/>
                </a:ext>
              </a:extLst>
            </p:cNvPr>
            <p:cNvSpPr>
              <a:spLocks noChangeArrowheads="1"/>
            </p:cNvSpPr>
            <p:nvPr/>
          </p:nvSpPr>
          <p:spPr bwMode="auto">
            <a:xfrm>
              <a:off x="9696400" y="1188446"/>
              <a:ext cx="287337" cy="288925"/>
            </a:xfrm>
            <a:prstGeom prst="ellipse">
              <a:avLst/>
            </a:prstGeom>
            <a:solidFill>
              <a:srgbClr val="04CC04"/>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endParaRPr lang="es-ES_tradnl" altLang="es-ES_tradnl" sz="2400">
                <a:solidFill>
                  <a:srgbClr val="FFFFFF"/>
                </a:solidFill>
              </a:endParaRPr>
            </a:p>
          </p:txBody>
        </p:sp>
      </p:grpSp>
    </p:spTree>
    <p:extLst>
      <p:ext uri="{BB962C8B-B14F-4D97-AF65-F5344CB8AC3E}">
        <p14:creationId xmlns:p14="http://schemas.microsoft.com/office/powerpoint/2010/main" val="4192303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1 Título">
            <a:extLst>
              <a:ext uri="{FF2B5EF4-FFF2-40B4-BE49-F238E27FC236}">
                <a16:creationId xmlns:a16="http://schemas.microsoft.com/office/drawing/2014/main" id="{1A868A2B-6CD1-584E-B44A-22B2178013D2}"/>
              </a:ext>
            </a:extLst>
          </p:cNvPr>
          <p:cNvSpPr>
            <a:spLocks noGrp="1" noChangeArrowheads="1"/>
          </p:cNvSpPr>
          <p:nvPr>
            <p:ph type="title"/>
          </p:nvPr>
        </p:nvSpPr>
        <p:spPr>
          <a:xfrm>
            <a:off x="2711450" y="188913"/>
            <a:ext cx="7488238" cy="647799"/>
          </a:xfrm>
        </p:spPr>
        <p:txBody>
          <a:bodyPr/>
          <a:lstStyle/>
          <a:p>
            <a:pPr eaLnBrk="1" hangingPunct="1"/>
            <a:r>
              <a:rPr lang="es-ES" altLang="es-ES_tradnl" dirty="0">
                <a:solidFill>
                  <a:srgbClr val="222268"/>
                </a:solidFill>
                <a:latin typeface="Franklin Gothic Book" panose="020B0503020102020204" pitchFamily="34" charset="0"/>
              </a:rPr>
              <a:t>MODO </a:t>
            </a:r>
            <a:r>
              <a:rPr lang="es-ES" altLang="es-ES_tradnl" dirty="0" err="1">
                <a:solidFill>
                  <a:srgbClr val="222268"/>
                </a:solidFill>
                <a:latin typeface="Franklin Gothic Book" panose="020B0503020102020204" pitchFamily="34" charset="0"/>
              </a:rPr>
              <a:t>BiPAP</a:t>
            </a:r>
            <a:endParaRPr lang="es-ES" altLang="es-ES_tradnl" dirty="0">
              <a:solidFill>
                <a:srgbClr val="FF6600"/>
              </a:solidFill>
              <a:latin typeface="Franklin Gothic Book" panose="020B0503020102020204" pitchFamily="34" charset="0"/>
            </a:endParaRPr>
          </a:p>
        </p:txBody>
      </p:sp>
      <p:pic>
        <p:nvPicPr>
          <p:cNvPr id="3" name="Curvas Carina.MOV">
            <a:hlinkClick r:id="" action="ppaction://media"/>
            <a:extLst>
              <a:ext uri="{FF2B5EF4-FFF2-40B4-BE49-F238E27FC236}">
                <a16:creationId xmlns:a16="http://schemas.microsoft.com/office/drawing/2014/main" id="{63CBE8AB-7A53-FB4E-9378-33C05D0331DF}"/>
              </a:ext>
            </a:extLst>
          </p:cNvPr>
          <p:cNvPicPr>
            <a:picLocks noChangeAspect="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t="5682" r="4102" b="21591"/>
          <a:stretch>
            <a:fillRect/>
          </a:stretch>
        </p:blipFill>
        <p:spPr bwMode="auto">
          <a:xfrm>
            <a:off x="6850066" y="1700213"/>
            <a:ext cx="334962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urvas v60.MOV">
            <a:hlinkClick r:id="" action="ppaction://media"/>
            <a:extLst>
              <a:ext uri="{FF2B5EF4-FFF2-40B4-BE49-F238E27FC236}">
                <a16:creationId xmlns:a16="http://schemas.microsoft.com/office/drawing/2014/main" id="{8C6A9978-9A34-A043-9661-2E482EF6B771}"/>
              </a:ext>
            </a:extLst>
          </p:cNvPr>
          <p:cNvPicPr>
            <a:picLocks noChangeAspect="1"/>
          </p:cNvPicPr>
          <p:nvPr>
            <a:videoFile r:link="rId4"/>
            <p:extLst>
              <p:ext uri="{DAA4B4D4-6D71-4841-9C94-3DE7FCFB9230}">
                <p14:media xmlns:p14="http://schemas.microsoft.com/office/powerpoint/2010/main" r:link="rId3"/>
              </p:ext>
            </p:extLst>
          </p:nvPr>
        </p:nvPicPr>
        <p:blipFill>
          <a:blip r:embed="rId8">
            <a:extLst>
              <a:ext uri="{28A0092B-C50C-407E-A947-70E740481C1C}">
                <a14:useLocalDpi xmlns:a14="http://schemas.microsoft.com/office/drawing/2010/main" val="0"/>
              </a:ext>
            </a:extLst>
          </a:blip>
          <a:srcRect t="5324" b="22067"/>
          <a:stretch>
            <a:fillRect/>
          </a:stretch>
        </p:blipFill>
        <p:spPr bwMode="auto">
          <a:xfrm>
            <a:off x="2208213" y="1700213"/>
            <a:ext cx="36004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23987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8470" fill="hold"/>
                                        <p:tgtEl>
                                          <p:spTgt spid="3"/>
                                        </p:tgtEl>
                                      </p:cBhvr>
                                    </p:cmd>
                                  </p:childTnLst>
                                </p:cTn>
                              </p:par>
                              <p:par>
                                <p:cTn id="7" presetID="1" presetClass="mediacall" presetSubtype="0" fill="hold" nodeType="withEffect">
                                  <p:stCondLst>
                                    <p:cond delay="0"/>
                                  </p:stCondLst>
                                  <p:childTnLst>
                                    <p:cmd type="call" cmd="playFrom(0.0)">
                                      <p:cBhvr>
                                        <p:cTn id="8" dur="187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repeatCount="indefinite"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1 Título">
            <a:extLst>
              <a:ext uri="{FF2B5EF4-FFF2-40B4-BE49-F238E27FC236}">
                <a16:creationId xmlns:a16="http://schemas.microsoft.com/office/drawing/2014/main" id="{7586015B-63B8-D046-B75A-C373FEBF09B6}"/>
              </a:ext>
            </a:extLst>
          </p:cNvPr>
          <p:cNvSpPr>
            <a:spLocks noGrp="1" noChangeArrowheads="1"/>
          </p:cNvSpPr>
          <p:nvPr>
            <p:ph type="title"/>
          </p:nvPr>
        </p:nvSpPr>
        <p:spPr>
          <a:xfrm>
            <a:off x="2831309" y="31164"/>
            <a:ext cx="6769100" cy="751477"/>
          </a:xfrm>
        </p:spPr>
        <p:txBody>
          <a:bodyPr/>
          <a:lstStyle/>
          <a:p>
            <a:pPr eaLnBrk="1" hangingPunct="1"/>
            <a:r>
              <a:rPr lang="es-ES" altLang="es-ES_tradnl" dirty="0">
                <a:solidFill>
                  <a:srgbClr val="222268"/>
                </a:solidFill>
                <a:latin typeface="Franklin Gothic Book" panose="020B0503020102020204" pitchFamily="34" charset="0"/>
              </a:rPr>
              <a:t>PCV</a:t>
            </a:r>
            <a:endParaRPr lang="es-ES" altLang="es-ES_tradnl" dirty="0">
              <a:solidFill>
                <a:srgbClr val="FF6600"/>
              </a:solidFill>
              <a:latin typeface="Franklin Gothic Book" panose="020B0503020102020204" pitchFamily="34" charset="0"/>
            </a:endParaRPr>
          </a:p>
        </p:txBody>
      </p:sp>
      <p:grpSp>
        <p:nvGrpSpPr>
          <p:cNvPr id="2" name="Grupo 1">
            <a:extLst>
              <a:ext uri="{FF2B5EF4-FFF2-40B4-BE49-F238E27FC236}">
                <a16:creationId xmlns:a16="http://schemas.microsoft.com/office/drawing/2014/main" id="{8D731243-F86B-F545-A7AA-2926622C10E4}"/>
              </a:ext>
            </a:extLst>
          </p:cNvPr>
          <p:cNvGrpSpPr/>
          <p:nvPr/>
        </p:nvGrpSpPr>
        <p:grpSpPr>
          <a:xfrm>
            <a:off x="1919536" y="2780928"/>
            <a:ext cx="8593137" cy="3312223"/>
            <a:chOff x="1919291" y="3140968"/>
            <a:chExt cx="8593137" cy="3312223"/>
          </a:xfrm>
        </p:grpSpPr>
        <p:pic>
          <p:nvPicPr>
            <p:cNvPr id="72707" name="Imagen 1">
              <a:extLst>
                <a:ext uri="{FF2B5EF4-FFF2-40B4-BE49-F238E27FC236}">
                  <a16:creationId xmlns:a16="http://schemas.microsoft.com/office/drawing/2014/main" id="{C2BDFB9C-B9B8-5C45-B4C1-BE35836BB0DE}"/>
                </a:ext>
              </a:extLst>
            </p:cNvPr>
            <p:cNvPicPr>
              <a:picLocks noChangeAspect="1"/>
            </p:cNvPicPr>
            <p:nvPr/>
          </p:nvPicPr>
          <p:blipFill rotWithShape="1">
            <a:blip r:embed="rId3">
              <a:extLst>
                <a:ext uri="{28A0092B-C50C-407E-A947-70E740481C1C}">
                  <a14:useLocalDpi xmlns:a14="http://schemas.microsoft.com/office/drawing/2010/main" val="0"/>
                </a:ext>
              </a:extLst>
            </a:blip>
            <a:srcRect t="30313"/>
            <a:stretch/>
          </p:blipFill>
          <p:spPr bwMode="auto">
            <a:xfrm>
              <a:off x="1919291" y="3140968"/>
              <a:ext cx="8593137" cy="331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708" name="Agrupar 14">
              <a:extLst>
                <a:ext uri="{FF2B5EF4-FFF2-40B4-BE49-F238E27FC236}">
                  <a16:creationId xmlns:a16="http://schemas.microsoft.com/office/drawing/2014/main" id="{06C17519-B6A7-EB48-8576-B878602C2354}"/>
                </a:ext>
              </a:extLst>
            </p:cNvPr>
            <p:cNvGrpSpPr>
              <a:grpSpLocks/>
            </p:cNvGrpSpPr>
            <p:nvPr/>
          </p:nvGrpSpPr>
          <p:grpSpPr bwMode="auto">
            <a:xfrm>
              <a:off x="8399791" y="5228940"/>
              <a:ext cx="288022" cy="307806"/>
              <a:chOff x="8028384" y="764704"/>
              <a:chExt cx="288032" cy="307777"/>
            </a:xfrm>
          </p:grpSpPr>
          <p:sp>
            <p:nvSpPr>
              <p:cNvPr id="24" name="Elipse 23">
                <a:extLst>
                  <a:ext uri="{FF2B5EF4-FFF2-40B4-BE49-F238E27FC236}">
                    <a16:creationId xmlns:a16="http://schemas.microsoft.com/office/drawing/2014/main" id="{C4D9147D-34BA-0A4D-8F1F-F7F348A62E5D}"/>
                  </a:ext>
                </a:extLst>
              </p:cNvPr>
              <p:cNvSpPr>
                <a:spLocks noChangeArrowheads="1"/>
              </p:cNvSpPr>
              <p:nvPr/>
            </p:nvSpPr>
            <p:spPr bwMode="auto">
              <a:xfrm>
                <a:off x="8028059" y="782453"/>
                <a:ext cx="288935" cy="288898"/>
              </a:xfrm>
              <a:prstGeom prst="ellipse">
                <a:avLst/>
              </a:prstGeom>
              <a:solidFill>
                <a:srgbClr val="04CC04"/>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endParaRPr lang="es-ES_tradnl" altLang="es-ES_tradnl" sz="2400">
                  <a:solidFill>
                    <a:srgbClr val="FFFFFF"/>
                  </a:solidFill>
                </a:endParaRPr>
              </a:p>
            </p:txBody>
          </p:sp>
          <p:sp>
            <p:nvSpPr>
              <p:cNvPr id="72725" name="CuadroTexto 24">
                <a:extLst>
                  <a:ext uri="{FF2B5EF4-FFF2-40B4-BE49-F238E27FC236}">
                    <a16:creationId xmlns:a16="http://schemas.microsoft.com/office/drawing/2014/main" id="{D9BD6B3D-1589-4847-B70D-A845EA3C362D}"/>
                  </a:ext>
                </a:extLst>
              </p:cNvPr>
              <p:cNvSpPr txBox="1">
                <a:spLocks noChangeArrowheads="1"/>
              </p:cNvSpPr>
              <p:nvPr/>
            </p:nvSpPr>
            <p:spPr bwMode="auto">
              <a:xfrm>
                <a:off x="8028384" y="764704"/>
                <a:ext cx="2160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_tradnl" sz="1400"/>
                  <a:t>3</a:t>
                </a:r>
              </a:p>
            </p:txBody>
          </p:sp>
        </p:grpSp>
        <p:grpSp>
          <p:nvGrpSpPr>
            <p:cNvPr id="72710" name="Agrupar 30">
              <a:extLst>
                <a:ext uri="{FF2B5EF4-FFF2-40B4-BE49-F238E27FC236}">
                  <a16:creationId xmlns:a16="http://schemas.microsoft.com/office/drawing/2014/main" id="{EA722FD2-8DA3-3E4B-A7FC-C6B0D2563582}"/>
                </a:ext>
              </a:extLst>
            </p:cNvPr>
            <p:cNvGrpSpPr>
              <a:grpSpLocks/>
            </p:cNvGrpSpPr>
            <p:nvPr/>
          </p:nvGrpSpPr>
          <p:grpSpPr bwMode="auto">
            <a:xfrm>
              <a:off x="5159541" y="5228940"/>
              <a:ext cx="288022" cy="307806"/>
              <a:chOff x="8028384" y="764704"/>
              <a:chExt cx="288032" cy="307777"/>
            </a:xfrm>
          </p:grpSpPr>
          <p:sp>
            <p:nvSpPr>
              <p:cNvPr id="32" name="Elipse 31">
                <a:extLst>
                  <a:ext uri="{FF2B5EF4-FFF2-40B4-BE49-F238E27FC236}">
                    <a16:creationId xmlns:a16="http://schemas.microsoft.com/office/drawing/2014/main" id="{A35809B5-E29B-F544-B8BB-D36B756A177B}"/>
                  </a:ext>
                </a:extLst>
              </p:cNvPr>
              <p:cNvSpPr>
                <a:spLocks noChangeArrowheads="1"/>
              </p:cNvSpPr>
              <p:nvPr/>
            </p:nvSpPr>
            <p:spPr bwMode="auto">
              <a:xfrm>
                <a:off x="8028221" y="782453"/>
                <a:ext cx="288935" cy="288898"/>
              </a:xfrm>
              <a:prstGeom prst="ellipse">
                <a:avLst/>
              </a:prstGeom>
              <a:solidFill>
                <a:srgbClr val="04CC04"/>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endParaRPr lang="es-ES_tradnl" altLang="es-ES_tradnl" sz="2400">
                  <a:solidFill>
                    <a:srgbClr val="FFFFFF"/>
                  </a:solidFill>
                </a:endParaRPr>
              </a:p>
            </p:txBody>
          </p:sp>
          <p:sp>
            <p:nvSpPr>
              <p:cNvPr id="72721" name="CuadroTexto 32">
                <a:extLst>
                  <a:ext uri="{FF2B5EF4-FFF2-40B4-BE49-F238E27FC236}">
                    <a16:creationId xmlns:a16="http://schemas.microsoft.com/office/drawing/2014/main" id="{34F9461B-7622-7646-91B6-D32C8EF46121}"/>
                  </a:ext>
                </a:extLst>
              </p:cNvPr>
              <p:cNvSpPr txBox="1">
                <a:spLocks noChangeArrowheads="1"/>
              </p:cNvSpPr>
              <p:nvPr/>
            </p:nvSpPr>
            <p:spPr bwMode="auto">
              <a:xfrm>
                <a:off x="8028384" y="764704"/>
                <a:ext cx="2160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_tradnl" sz="1400"/>
                  <a:t>3</a:t>
                </a:r>
              </a:p>
            </p:txBody>
          </p:sp>
        </p:grpSp>
        <p:grpSp>
          <p:nvGrpSpPr>
            <p:cNvPr id="72711" name="Agrupar 33">
              <a:extLst>
                <a:ext uri="{FF2B5EF4-FFF2-40B4-BE49-F238E27FC236}">
                  <a16:creationId xmlns:a16="http://schemas.microsoft.com/office/drawing/2014/main" id="{C38586C3-9720-FE4D-96AE-4927896D86BF}"/>
                </a:ext>
              </a:extLst>
            </p:cNvPr>
            <p:cNvGrpSpPr>
              <a:grpSpLocks/>
            </p:cNvGrpSpPr>
            <p:nvPr/>
          </p:nvGrpSpPr>
          <p:grpSpPr bwMode="auto">
            <a:xfrm>
              <a:off x="3719430" y="5228940"/>
              <a:ext cx="287423" cy="307806"/>
              <a:chOff x="8028384" y="764704"/>
              <a:chExt cx="287433" cy="307777"/>
            </a:xfrm>
          </p:grpSpPr>
          <p:sp>
            <p:nvSpPr>
              <p:cNvPr id="35" name="Elipse 34">
                <a:extLst>
                  <a:ext uri="{FF2B5EF4-FFF2-40B4-BE49-F238E27FC236}">
                    <a16:creationId xmlns:a16="http://schemas.microsoft.com/office/drawing/2014/main" id="{B824FE00-A9CB-7146-AB3E-F83D4F7C3BDA}"/>
                  </a:ext>
                </a:extLst>
              </p:cNvPr>
              <p:cNvSpPr>
                <a:spLocks noChangeArrowheads="1"/>
              </p:cNvSpPr>
              <p:nvPr/>
            </p:nvSpPr>
            <p:spPr bwMode="auto">
              <a:xfrm>
                <a:off x="8028470" y="782453"/>
                <a:ext cx="287347" cy="288898"/>
              </a:xfrm>
              <a:prstGeom prst="ellipse">
                <a:avLst/>
              </a:prstGeom>
              <a:solidFill>
                <a:srgbClr val="04CC04"/>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endParaRPr lang="es-ES_tradnl" altLang="es-ES_tradnl" sz="2400">
                  <a:solidFill>
                    <a:srgbClr val="FFFFFF"/>
                  </a:solidFill>
                </a:endParaRPr>
              </a:p>
            </p:txBody>
          </p:sp>
          <p:sp>
            <p:nvSpPr>
              <p:cNvPr id="72719" name="CuadroTexto 35">
                <a:extLst>
                  <a:ext uri="{FF2B5EF4-FFF2-40B4-BE49-F238E27FC236}">
                    <a16:creationId xmlns:a16="http://schemas.microsoft.com/office/drawing/2014/main" id="{47F29E09-0BFF-B244-9871-689C7702433D}"/>
                  </a:ext>
                </a:extLst>
              </p:cNvPr>
              <p:cNvSpPr txBox="1">
                <a:spLocks noChangeArrowheads="1"/>
              </p:cNvSpPr>
              <p:nvPr/>
            </p:nvSpPr>
            <p:spPr bwMode="auto">
              <a:xfrm>
                <a:off x="8028384" y="764704"/>
                <a:ext cx="2160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_tradnl" sz="1400"/>
                  <a:t>3</a:t>
                </a:r>
              </a:p>
            </p:txBody>
          </p:sp>
        </p:grpSp>
        <p:grpSp>
          <p:nvGrpSpPr>
            <p:cNvPr id="72713" name="Agrupar 39">
              <a:extLst>
                <a:ext uri="{FF2B5EF4-FFF2-40B4-BE49-F238E27FC236}">
                  <a16:creationId xmlns:a16="http://schemas.microsoft.com/office/drawing/2014/main" id="{C0E07F5C-DCCB-4449-BE87-208B4E2FC3E7}"/>
                </a:ext>
              </a:extLst>
            </p:cNvPr>
            <p:cNvGrpSpPr>
              <a:grpSpLocks/>
            </p:cNvGrpSpPr>
            <p:nvPr/>
          </p:nvGrpSpPr>
          <p:grpSpPr bwMode="auto">
            <a:xfrm>
              <a:off x="6887674" y="5228940"/>
              <a:ext cx="288022" cy="307806"/>
              <a:chOff x="8604448" y="260648"/>
              <a:chExt cx="288032" cy="307777"/>
            </a:xfrm>
          </p:grpSpPr>
          <p:sp>
            <p:nvSpPr>
              <p:cNvPr id="41" name="Elipse 40">
                <a:extLst>
                  <a:ext uri="{FF2B5EF4-FFF2-40B4-BE49-F238E27FC236}">
                    <a16:creationId xmlns:a16="http://schemas.microsoft.com/office/drawing/2014/main" id="{93DB9FE7-0BBE-524A-9651-35C704016793}"/>
                  </a:ext>
                </a:extLst>
              </p:cNvPr>
              <p:cNvSpPr>
                <a:spLocks noChangeArrowheads="1"/>
              </p:cNvSpPr>
              <p:nvPr/>
            </p:nvSpPr>
            <p:spPr bwMode="auto">
              <a:xfrm>
                <a:off x="8604940" y="278397"/>
                <a:ext cx="287347" cy="288898"/>
              </a:xfrm>
              <a:prstGeom prst="ellipse">
                <a:avLst/>
              </a:prstGeom>
              <a:solidFill>
                <a:srgbClr val="FFCC0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endParaRPr lang="es-ES_tradnl" altLang="es-ES_tradnl" sz="2400">
                  <a:solidFill>
                    <a:srgbClr val="FFFFFF"/>
                  </a:solidFill>
                </a:endParaRPr>
              </a:p>
            </p:txBody>
          </p:sp>
          <p:sp>
            <p:nvSpPr>
              <p:cNvPr id="72715" name="CuadroTexto 41">
                <a:extLst>
                  <a:ext uri="{FF2B5EF4-FFF2-40B4-BE49-F238E27FC236}">
                    <a16:creationId xmlns:a16="http://schemas.microsoft.com/office/drawing/2014/main" id="{69C45277-09B5-E848-A998-619325C4069B}"/>
                  </a:ext>
                </a:extLst>
              </p:cNvPr>
              <p:cNvSpPr txBox="1">
                <a:spLocks noChangeArrowheads="1"/>
              </p:cNvSpPr>
              <p:nvPr/>
            </p:nvSpPr>
            <p:spPr bwMode="auto">
              <a:xfrm>
                <a:off x="8604448" y="260648"/>
                <a:ext cx="2160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_tradnl" sz="1400"/>
                  <a:t>2</a:t>
                </a:r>
              </a:p>
            </p:txBody>
          </p:sp>
        </p:grpSp>
      </p:grpSp>
      <p:grpSp>
        <p:nvGrpSpPr>
          <p:cNvPr id="25" name="Grupo 24">
            <a:extLst>
              <a:ext uri="{FF2B5EF4-FFF2-40B4-BE49-F238E27FC236}">
                <a16:creationId xmlns:a16="http://schemas.microsoft.com/office/drawing/2014/main" id="{344960CC-814B-A243-B440-1952AEBEEBC2}"/>
              </a:ext>
            </a:extLst>
          </p:cNvPr>
          <p:cNvGrpSpPr/>
          <p:nvPr/>
        </p:nvGrpSpPr>
        <p:grpSpPr>
          <a:xfrm>
            <a:off x="2351584" y="1416293"/>
            <a:ext cx="7298779" cy="493125"/>
            <a:chOff x="4079776" y="1094610"/>
            <a:chExt cx="7298779" cy="493125"/>
          </a:xfrm>
        </p:grpSpPr>
        <p:sp>
          <p:nvSpPr>
            <p:cNvPr id="26" name="Rectángulo 25">
              <a:extLst>
                <a:ext uri="{FF2B5EF4-FFF2-40B4-BE49-F238E27FC236}">
                  <a16:creationId xmlns:a16="http://schemas.microsoft.com/office/drawing/2014/main" id="{10C996D9-E6B6-5849-A9AA-1B43A5C4F75D}"/>
                </a:ext>
              </a:extLst>
            </p:cNvPr>
            <p:cNvSpPr/>
            <p:nvPr/>
          </p:nvSpPr>
          <p:spPr>
            <a:xfrm>
              <a:off x="4079776" y="1094610"/>
              <a:ext cx="7145498" cy="493125"/>
            </a:xfrm>
            <a:prstGeom prst="rect">
              <a:avLst/>
            </a:prstGeom>
            <a:gradFill>
              <a:gsLst>
                <a:gs pos="0">
                  <a:schemeClr val="accent6">
                    <a:tint val="50000"/>
                    <a:satMod val="300000"/>
                  </a:schemeClr>
                </a:gs>
                <a:gs pos="12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dirty="0"/>
            </a:p>
          </p:txBody>
        </p:sp>
        <p:sp>
          <p:nvSpPr>
            <p:cNvPr id="27" name="Elipse 26">
              <a:extLst>
                <a:ext uri="{FF2B5EF4-FFF2-40B4-BE49-F238E27FC236}">
                  <a16:creationId xmlns:a16="http://schemas.microsoft.com/office/drawing/2014/main" id="{A6DA2FE0-EE99-F34E-81B7-B2FEE727BACC}"/>
                </a:ext>
              </a:extLst>
            </p:cNvPr>
            <p:cNvSpPr>
              <a:spLocks noChangeArrowheads="1"/>
            </p:cNvSpPr>
            <p:nvPr/>
          </p:nvSpPr>
          <p:spPr bwMode="auto">
            <a:xfrm>
              <a:off x="4293493" y="1167473"/>
              <a:ext cx="268287" cy="293687"/>
            </a:xfrm>
            <a:prstGeom prst="ellipse">
              <a:avLst/>
            </a:prstGeom>
            <a:solidFill>
              <a:srgbClr val="61C2ED"/>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endParaRPr lang="es-ES_tradnl" altLang="es-ES_tradnl" sz="2400">
                <a:solidFill>
                  <a:srgbClr val="FFFFFF"/>
                </a:solidFill>
              </a:endParaRPr>
            </a:p>
          </p:txBody>
        </p:sp>
        <p:pic>
          <p:nvPicPr>
            <p:cNvPr id="28" name="Imagen 27">
              <a:extLst>
                <a:ext uri="{FF2B5EF4-FFF2-40B4-BE49-F238E27FC236}">
                  <a16:creationId xmlns:a16="http://schemas.microsoft.com/office/drawing/2014/main" id="{210AA085-4F92-6749-B708-0EB560991B2F}"/>
                </a:ext>
              </a:extLst>
            </p:cNvPr>
            <p:cNvPicPr>
              <a:picLocks noChangeAspect="1"/>
            </p:cNvPicPr>
            <p:nvPr/>
          </p:nvPicPr>
          <p:blipFill>
            <a:blip r:embed="rId4"/>
            <a:stretch>
              <a:fillRect/>
            </a:stretch>
          </p:blipFill>
          <p:spPr>
            <a:xfrm>
              <a:off x="6271419" y="1142408"/>
              <a:ext cx="368300" cy="381000"/>
            </a:xfrm>
            <a:prstGeom prst="rect">
              <a:avLst/>
            </a:prstGeom>
          </p:spPr>
        </p:pic>
        <p:sp>
          <p:nvSpPr>
            <p:cNvPr id="30" name="Rectángulo 29">
              <a:extLst>
                <a:ext uri="{FF2B5EF4-FFF2-40B4-BE49-F238E27FC236}">
                  <a16:creationId xmlns:a16="http://schemas.microsoft.com/office/drawing/2014/main" id="{5A9B73EE-EFE1-2048-AF5A-9FA1709E5903}"/>
                </a:ext>
              </a:extLst>
            </p:cNvPr>
            <p:cNvSpPr/>
            <p:nvPr/>
          </p:nvSpPr>
          <p:spPr>
            <a:xfrm>
              <a:off x="4515743" y="1157095"/>
              <a:ext cx="6862812" cy="338554"/>
            </a:xfrm>
            <a:prstGeom prst="rect">
              <a:avLst/>
            </a:prstGeom>
          </p:spPr>
          <p:txBody>
            <a:bodyPr wrap="square">
              <a:spAutoFit/>
            </a:bodyPr>
            <a:lstStyle/>
            <a:p>
              <a:pPr marL="55563" lvl="2" eaLnBrk="1" hangingPunct="1">
                <a:spcAft>
                  <a:spcPts val="1800"/>
                </a:spcAft>
                <a:buClr>
                  <a:schemeClr val="accent2"/>
                </a:buClr>
                <a:buSzPct val="85000"/>
              </a:pPr>
              <a:r>
                <a:rPr lang="es-ES" altLang="es-ES_tradnl" sz="1600" dirty="0">
                  <a:solidFill>
                    <a:schemeClr val="accent6"/>
                  </a:solidFill>
                </a:rPr>
                <a:t>Espontáneas	    Temporizadas/controladas		Asistidas</a:t>
              </a:r>
            </a:p>
          </p:txBody>
        </p:sp>
        <p:sp>
          <p:nvSpPr>
            <p:cNvPr id="31" name="Elipse 30">
              <a:extLst>
                <a:ext uri="{FF2B5EF4-FFF2-40B4-BE49-F238E27FC236}">
                  <a16:creationId xmlns:a16="http://schemas.microsoft.com/office/drawing/2014/main" id="{B5356860-21E2-EC42-B8AD-A0D07F3A9EB9}"/>
                </a:ext>
              </a:extLst>
            </p:cNvPr>
            <p:cNvSpPr>
              <a:spLocks noChangeArrowheads="1"/>
            </p:cNvSpPr>
            <p:nvPr/>
          </p:nvSpPr>
          <p:spPr bwMode="auto">
            <a:xfrm>
              <a:off x="9696400" y="1188446"/>
              <a:ext cx="287337" cy="288925"/>
            </a:xfrm>
            <a:prstGeom prst="ellipse">
              <a:avLst/>
            </a:prstGeom>
            <a:solidFill>
              <a:srgbClr val="04CC04"/>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defRPr/>
              </a:pPr>
              <a:endParaRPr lang="es-ES_tradnl" altLang="es-ES_tradnl" sz="2400">
                <a:solidFill>
                  <a:srgbClr val="FFFFFF"/>
                </a:solidFill>
              </a:endParaRPr>
            </a:p>
          </p:txBody>
        </p:sp>
      </p:grpSp>
    </p:spTree>
    <p:extLst>
      <p:ext uri="{BB962C8B-B14F-4D97-AF65-F5344CB8AC3E}">
        <p14:creationId xmlns:p14="http://schemas.microsoft.com/office/powerpoint/2010/main" val="513115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1 Título">
            <a:extLst>
              <a:ext uri="{FF2B5EF4-FFF2-40B4-BE49-F238E27FC236}">
                <a16:creationId xmlns:a16="http://schemas.microsoft.com/office/drawing/2014/main" id="{4DC2B6C3-9F8A-7743-9C32-5607833ED405}"/>
              </a:ext>
            </a:extLst>
          </p:cNvPr>
          <p:cNvSpPr>
            <a:spLocks noGrp="1" noChangeArrowheads="1"/>
          </p:cNvSpPr>
          <p:nvPr>
            <p:ph type="title"/>
          </p:nvPr>
        </p:nvSpPr>
        <p:spPr>
          <a:xfrm>
            <a:off x="2566988" y="274638"/>
            <a:ext cx="7600950" cy="562074"/>
          </a:xfrm>
        </p:spPr>
        <p:txBody>
          <a:bodyPr/>
          <a:lstStyle/>
          <a:p>
            <a:pPr eaLnBrk="1" hangingPunct="1"/>
            <a:r>
              <a:rPr lang="es-ES" altLang="es-ES_tradnl" sz="3200" dirty="0">
                <a:solidFill>
                  <a:srgbClr val="222268"/>
                </a:solidFill>
              </a:rPr>
              <a:t>Modo </a:t>
            </a:r>
            <a:r>
              <a:rPr lang="es-ES" altLang="es-ES_tradnl" sz="3200" dirty="0" err="1">
                <a:solidFill>
                  <a:srgbClr val="222268"/>
                </a:solidFill>
              </a:rPr>
              <a:t>BiPAP</a:t>
            </a:r>
            <a:r>
              <a:rPr lang="es-ES" altLang="es-ES_tradnl" sz="3200" dirty="0">
                <a:solidFill>
                  <a:srgbClr val="222268"/>
                </a:solidFill>
              </a:rPr>
              <a:t> vs presión control (PCV)</a:t>
            </a:r>
            <a:endParaRPr lang="es-ES" altLang="es-ES_tradnl" sz="1600" dirty="0">
              <a:solidFill>
                <a:srgbClr val="7575D1"/>
              </a:solidFill>
            </a:endParaRPr>
          </a:p>
        </p:txBody>
      </p:sp>
      <p:graphicFrame>
        <p:nvGraphicFramePr>
          <p:cNvPr id="6" name="4 Marcador de contenido">
            <a:extLst>
              <a:ext uri="{FF2B5EF4-FFF2-40B4-BE49-F238E27FC236}">
                <a16:creationId xmlns:a16="http://schemas.microsoft.com/office/drawing/2014/main" id="{22FD88DD-4B7D-9C44-9434-07E35007AB9B}"/>
              </a:ext>
            </a:extLst>
          </p:cNvPr>
          <p:cNvGraphicFramePr>
            <a:graphicFrameLocks noGrp="1"/>
          </p:cNvGraphicFramePr>
          <p:nvPr>
            <p:ph idx="1"/>
            <p:extLst>
              <p:ext uri="{D42A27DB-BD31-4B8C-83A1-F6EECF244321}">
                <p14:modId xmlns:p14="http://schemas.microsoft.com/office/powerpoint/2010/main" val="2481699118"/>
              </p:ext>
            </p:extLst>
          </p:nvPr>
        </p:nvGraphicFramePr>
        <p:xfrm>
          <a:off x="767408" y="2133600"/>
          <a:ext cx="10585176" cy="3240088"/>
        </p:xfrm>
        <a:graphic>
          <a:graphicData uri="http://schemas.openxmlformats.org/drawingml/2006/table">
            <a:tbl>
              <a:tblPr/>
              <a:tblGrid>
                <a:gridCol w="2232248">
                  <a:extLst>
                    <a:ext uri="{9D8B030D-6E8A-4147-A177-3AD203B41FA5}">
                      <a16:colId xmlns:a16="http://schemas.microsoft.com/office/drawing/2014/main" val="20000"/>
                    </a:ext>
                  </a:extLst>
                </a:gridCol>
                <a:gridCol w="4536504">
                  <a:extLst>
                    <a:ext uri="{9D8B030D-6E8A-4147-A177-3AD203B41FA5}">
                      <a16:colId xmlns:a16="http://schemas.microsoft.com/office/drawing/2014/main" val="20001"/>
                    </a:ext>
                  </a:extLst>
                </a:gridCol>
                <a:gridCol w="3816424">
                  <a:extLst>
                    <a:ext uri="{9D8B030D-6E8A-4147-A177-3AD203B41FA5}">
                      <a16:colId xmlns:a16="http://schemas.microsoft.com/office/drawing/2014/main" val="20002"/>
                    </a:ext>
                  </a:extLst>
                </a:gridCol>
              </a:tblGrid>
              <a:tr h="563563">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ru-RU" altLang="es-ES_tradnl" sz="1900" b="0" i="0" u="none" strike="noStrike" cap="none" normalizeH="0" baseline="0">
                        <a:ln>
                          <a:noFill/>
                        </a:ln>
                        <a:solidFill>
                          <a:srgbClr val="2D2D8A"/>
                        </a:solidFill>
                        <a:effectLst/>
                        <a:latin typeface="Arial" charset="0"/>
                        <a:ea typeface="ＭＳ Ｐゴシック" charset="-128"/>
                      </a:endParaRPr>
                    </a:p>
                  </a:txBody>
                  <a:tcPr marL="94044" marR="94044" marT="45722" marB="45722"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28575" cap="flat" cmpd="sng" algn="ctr">
                      <a:solidFill>
                        <a:srgbClr val="2D2D8A"/>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s-ES" altLang="es-ES_tradnl" sz="1900" b="1" i="0" u="none" strike="noStrike" cap="none" normalizeH="0" baseline="0">
                          <a:ln>
                            <a:noFill/>
                          </a:ln>
                          <a:solidFill>
                            <a:srgbClr val="2D2D8A"/>
                          </a:solidFill>
                          <a:effectLst/>
                          <a:latin typeface="Arial" charset="0"/>
                          <a:ea typeface="ＭＳ Ｐゴシック" charset="-128"/>
                        </a:rPr>
                        <a:t>Ventajas</a:t>
                      </a:r>
                    </a:p>
                  </a:txBody>
                  <a:tcPr marL="94044" marR="94044" marT="45722" marB="45722"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28575" cap="flat" cmpd="sng" algn="ctr">
                      <a:solidFill>
                        <a:srgbClr val="2D2D8A"/>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s-ES" altLang="es-ES_tradnl" sz="1900" b="1" i="0" u="none" strike="noStrike" cap="none" normalizeH="0" baseline="0">
                          <a:ln>
                            <a:noFill/>
                          </a:ln>
                          <a:solidFill>
                            <a:srgbClr val="2D2D8A"/>
                          </a:solidFill>
                          <a:effectLst/>
                          <a:latin typeface="Arial" charset="0"/>
                          <a:ea typeface="ＭＳ Ｐゴシック" charset="-128"/>
                        </a:rPr>
                        <a:t>Inconvenientes</a:t>
                      </a:r>
                    </a:p>
                  </a:txBody>
                  <a:tcPr marL="94044" marR="94044" marT="45722" marB="45722"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28575" cap="flat" cmpd="sng" algn="ctr">
                      <a:solidFill>
                        <a:srgbClr val="2D2D8A"/>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0"/>
                  </a:ext>
                </a:extLst>
              </a:tr>
              <a:tr h="823913">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s-ES" altLang="es-ES_tradnl" sz="1600" b="0" i="0" u="none" strike="noStrike" cap="none" normalizeH="0" baseline="0">
                          <a:ln>
                            <a:noFill/>
                          </a:ln>
                          <a:solidFill>
                            <a:srgbClr val="2D2D8A"/>
                          </a:solidFill>
                          <a:effectLst/>
                          <a:latin typeface="Arial" charset="0"/>
                          <a:ea typeface="ＭＳ Ｐゴシック" charset="-128"/>
                        </a:rPr>
                        <a:t>Modos espotáneos</a:t>
                      </a: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s-ES" altLang="es-ES_tradnl" sz="1600" b="0" i="0" u="none" strike="noStrike" cap="none" normalizeH="0" baseline="0">
                          <a:ln>
                            <a:noFill/>
                          </a:ln>
                          <a:solidFill>
                            <a:srgbClr val="2D2D8A"/>
                          </a:solidFill>
                          <a:effectLst/>
                          <a:latin typeface="Arial" charset="0"/>
                          <a:ea typeface="ＭＳ Ｐゴシック" charset="-128"/>
                        </a:rPr>
                        <a:t>(BiPAP)</a:t>
                      </a:r>
                    </a:p>
                    <a:p>
                      <a:pPr marL="0" marR="0" lvl="0" indent="0" algn="l" defTabSz="914400" rtl="0" eaLnBrk="1" fontAlgn="base" latinLnBrk="0" hangingPunct="1">
                        <a:lnSpc>
                          <a:spcPct val="100000"/>
                        </a:lnSpc>
                        <a:spcBef>
                          <a:spcPct val="0"/>
                        </a:spcBef>
                        <a:spcAft>
                          <a:spcPct val="0"/>
                        </a:spcAft>
                        <a:buClrTx/>
                        <a:buSzTx/>
                        <a:buFont typeface="Arial" charset="0"/>
                        <a:buNone/>
                        <a:tabLst/>
                      </a:pPr>
                      <a:endParaRPr kumimoji="0" lang="es-ES" altLang="es-ES_tradnl" sz="1600" b="0" i="0" u="none" strike="noStrike" cap="none" normalizeH="0" baseline="0">
                        <a:ln>
                          <a:noFill/>
                        </a:ln>
                        <a:solidFill>
                          <a:srgbClr val="2D2D8A"/>
                        </a:solidFill>
                        <a:effectLst/>
                        <a:latin typeface="Arial" charset="0"/>
                        <a:ea typeface="ＭＳ Ｐゴシック" charset="-128"/>
                      </a:endParaRPr>
                    </a:p>
                  </a:txBody>
                  <a:tcPr marL="94044" marR="94044" marT="45722" marB="45722"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rgbClr val="2D2D8A"/>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s-ES" altLang="es-ES_tradnl" sz="1600" b="0" i="0" u="none" strike="noStrike" cap="none" normalizeH="0" baseline="0">
                          <a:ln>
                            <a:noFill/>
                          </a:ln>
                          <a:solidFill>
                            <a:srgbClr val="000000"/>
                          </a:solidFill>
                          <a:effectLst/>
                          <a:latin typeface="Arial" charset="0"/>
                          <a:ea typeface="ＭＳ Ｐゴシック" charset="-128"/>
                        </a:rPr>
                        <a:t>Mejor tolerados (sincronía)</a:t>
                      </a:r>
                    </a:p>
                  </a:txBody>
                  <a:tcPr marL="94044" marR="94044" marT="45722" marB="45722"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rgbClr val="2D2D8A"/>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s-ES" altLang="es-ES_tradnl" sz="1600" b="0" i="0" u="none" strike="noStrike" cap="none" normalizeH="0" baseline="0" dirty="0">
                          <a:ln>
                            <a:noFill/>
                          </a:ln>
                          <a:solidFill>
                            <a:srgbClr val="000000"/>
                          </a:solidFill>
                          <a:effectLst/>
                          <a:latin typeface="Arial" charset="0"/>
                          <a:ea typeface="ＭＳ Ｐゴシック" charset="-128"/>
                        </a:rPr>
                        <a:t>Pueden no asegurar un adecuado </a:t>
                      </a:r>
                      <a:r>
                        <a:rPr kumimoji="0" lang="es-ES" altLang="es-ES_tradnl" sz="1600" b="0" i="0" u="none" strike="noStrike" cap="none" normalizeH="0" baseline="0" dirty="0" err="1">
                          <a:ln>
                            <a:noFill/>
                          </a:ln>
                          <a:solidFill>
                            <a:srgbClr val="000000"/>
                          </a:solidFill>
                          <a:effectLst/>
                          <a:latin typeface="Arial" charset="0"/>
                          <a:ea typeface="ＭＳ Ｐゴシック" charset="-128"/>
                        </a:rPr>
                        <a:t>Vm</a:t>
                      </a:r>
                      <a:endParaRPr kumimoji="0" lang="es-ES" altLang="es-ES_tradnl" sz="1600" b="0" i="0" u="none" strike="noStrike" cap="none" normalizeH="0" baseline="0" dirty="0">
                        <a:ln>
                          <a:noFill/>
                        </a:ln>
                        <a:solidFill>
                          <a:srgbClr val="000000"/>
                        </a:solidFill>
                        <a:effectLst/>
                        <a:latin typeface="Arial" charset="0"/>
                        <a:ea typeface="ＭＳ Ｐゴシック" charset="-128"/>
                      </a:endParaRPr>
                    </a:p>
                  </a:txBody>
                  <a:tcPr marL="94044" marR="94044" marT="45722" marB="45722"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28575" cap="flat" cmpd="sng" algn="ctr">
                      <a:solidFill>
                        <a:srgbClr val="2D2D8A"/>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1"/>
                  </a:ext>
                </a:extLst>
              </a:tr>
              <a:tr h="1852612">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s-ES" altLang="es-ES_tradnl" sz="1600" b="0" i="0" u="none" strike="noStrike" cap="none" normalizeH="0" baseline="0">
                          <a:ln>
                            <a:noFill/>
                          </a:ln>
                          <a:solidFill>
                            <a:srgbClr val="2D2D8A"/>
                          </a:solidFill>
                          <a:effectLst/>
                          <a:latin typeface="Arial" charset="0"/>
                          <a:ea typeface="ＭＳ Ｐゴシック" charset="-128"/>
                        </a:rPr>
                        <a:t>Modos controlados</a:t>
                      </a:r>
                    </a:p>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s-ES" altLang="es-ES_tradnl" sz="1600" b="0" i="0" u="none" strike="noStrike" cap="none" normalizeH="0" baseline="0">
                          <a:ln>
                            <a:noFill/>
                          </a:ln>
                          <a:solidFill>
                            <a:srgbClr val="2D2D8A"/>
                          </a:solidFill>
                          <a:effectLst/>
                          <a:latin typeface="Arial" charset="0"/>
                          <a:ea typeface="ＭＳ Ｐゴシック" charset="-128"/>
                        </a:rPr>
                        <a:t>(PCV) </a:t>
                      </a:r>
                    </a:p>
                  </a:txBody>
                  <a:tcPr marL="94044" marR="94044" marT="45722" marB="45722"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s-ES" altLang="es-ES_tradnl" sz="1600" b="0" i="0" u="none" strike="noStrike" cap="none" normalizeH="0" baseline="0" dirty="0">
                          <a:ln>
                            <a:noFill/>
                          </a:ln>
                          <a:solidFill>
                            <a:srgbClr val="000000"/>
                          </a:solidFill>
                          <a:effectLst/>
                          <a:latin typeface="Arial" charset="0"/>
                          <a:ea typeface="ＭＳ Ｐゴシック" charset="-128"/>
                        </a:rPr>
                        <a:t>Aseguran el soporte (</a:t>
                      </a:r>
                      <a:r>
                        <a:rPr kumimoji="0" lang="es-ES" altLang="es-ES_tradnl" sz="1600" b="0" i="0" u="none" strike="noStrike" cap="none" normalizeH="0" baseline="0" dirty="0" err="1">
                          <a:ln>
                            <a:noFill/>
                          </a:ln>
                          <a:solidFill>
                            <a:srgbClr val="000000"/>
                          </a:solidFill>
                          <a:effectLst/>
                          <a:latin typeface="Arial" charset="0"/>
                          <a:ea typeface="ＭＳ Ｐゴシック" charset="-128"/>
                        </a:rPr>
                        <a:t>Vm</a:t>
                      </a:r>
                      <a:r>
                        <a:rPr kumimoji="0" lang="es-ES" altLang="es-ES_tradnl" sz="1600" b="0" i="0" u="none" strike="noStrike" cap="none" normalizeH="0" baseline="0" dirty="0">
                          <a:ln>
                            <a:noFill/>
                          </a:ln>
                          <a:solidFill>
                            <a:srgbClr val="000000"/>
                          </a:solidFill>
                          <a:effectLst/>
                          <a:latin typeface="Arial" charset="0"/>
                          <a:ea typeface="ＭＳ Ｐゴシック" charset="-128"/>
                        </a:rPr>
                        <a:t>) si:</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r>
                        <a:rPr kumimoji="0" lang="es-ES" altLang="es-ES_tradnl" sz="1600" b="0" i="0" u="none" strike="noStrike" cap="none" normalizeH="0" baseline="0" dirty="0">
                          <a:ln>
                            <a:noFill/>
                          </a:ln>
                          <a:solidFill>
                            <a:srgbClr val="000000"/>
                          </a:solidFill>
                          <a:effectLst/>
                          <a:latin typeface="Arial" charset="0"/>
                          <a:ea typeface="ＭＳ Ｐゴシック" charset="-128"/>
                        </a:rPr>
                        <a:t>Ti muy corto (taquipnea)</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r>
                        <a:rPr kumimoji="0" lang="es-ES" altLang="es-ES_tradnl" sz="1600" b="0" i="0" u="none" strike="noStrike" cap="none" normalizeH="0" baseline="0" dirty="0">
                          <a:ln>
                            <a:noFill/>
                          </a:ln>
                          <a:solidFill>
                            <a:srgbClr val="000000"/>
                          </a:solidFill>
                          <a:effectLst/>
                          <a:latin typeface="Arial" charset="0"/>
                          <a:ea typeface="ＭＳ Ｐゴシック" charset="-128"/>
                        </a:rPr>
                        <a:t>FR baja</a:t>
                      </a:r>
                    </a:p>
                    <a:p>
                      <a:pPr marL="342900" marR="0" lvl="0" indent="-342900" algn="l" defTabSz="914400" rtl="0" eaLnBrk="1" fontAlgn="base" latinLnBrk="0" hangingPunct="1">
                        <a:lnSpc>
                          <a:spcPct val="100000"/>
                        </a:lnSpc>
                        <a:spcBef>
                          <a:spcPct val="0"/>
                        </a:spcBef>
                        <a:spcAft>
                          <a:spcPct val="0"/>
                        </a:spcAft>
                        <a:buClrTx/>
                        <a:buSzTx/>
                        <a:buFont typeface="+mj-lt"/>
                        <a:buAutoNum type="arabicPeriod"/>
                        <a:tabLst/>
                      </a:pPr>
                      <a:r>
                        <a:rPr kumimoji="0" lang="es-ES" altLang="es-ES_tradnl" sz="1600" b="0" i="0" u="none" strike="noStrike" cap="none" normalizeH="0" baseline="0" dirty="0">
                          <a:ln>
                            <a:noFill/>
                          </a:ln>
                          <a:solidFill>
                            <a:srgbClr val="000000"/>
                          </a:solidFill>
                          <a:effectLst/>
                          <a:latin typeface="Arial" charset="0"/>
                          <a:ea typeface="ＭＳ Ｐゴシック" charset="-128"/>
                        </a:rPr>
                        <a:t>Fugas extremas con dificultad para el ciclado a espiración</a:t>
                      </a:r>
                    </a:p>
                  </a:txBody>
                  <a:tcPr marL="94044" marR="94044" marT="45722" marB="45722"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es-ES" altLang="es-ES_tradnl" sz="1600" b="0" i="0" u="none" strike="noStrike" cap="none" normalizeH="0" baseline="0" dirty="0">
                          <a:ln>
                            <a:noFill/>
                          </a:ln>
                          <a:solidFill>
                            <a:srgbClr val="000000"/>
                          </a:solidFill>
                          <a:effectLst/>
                          <a:latin typeface="Arial" charset="0"/>
                          <a:ea typeface="ＭＳ Ｐゴシック" charset="-128"/>
                        </a:rPr>
                        <a:t>Peor tolerados</a:t>
                      </a:r>
                      <a:endParaRPr kumimoji="0" lang="es-ES" altLang="es-ES_tradnl" sz="1600" b="1" i="0" u="none" strike="noStrike" cap="none" normalizeH="0" baseline="0" dirty="0">
                        <a:ln>
                          <a:noFill/>
                        </a:ln>
                        <a:solidFill>
                          <a:srgbClr val="FF0000"/>
                        </a:solidFill>
                        <a:effectLst/>
                        <a:latin typeface="Arial" charset="0"/>
                        <a:ea typeface="ＭＳ Ｐゴシック" charset="-128"/>
                      </a:endParaRPr>
                    </a:p>
                  </a:txBody>
                  <a:tcPr marL="94044" marR="94044" marT="45722" marB="45722"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93344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1 Título">
            <a:extLst>
              <a:ext uri="{FF2B5EF4-FFF2-40B4-BE49-F238E27FC236}">
                <a16:creationId xmlns:a16="http://schemas.microsoft.com/office/drawing/2014/main" id="{001BE31C-9A4D-E646-9C4E-3C460AAA7972}"/>
              </a:ext>
            </a:extLst>
          </p:cNvPr>
          <p:cNvSpPr>
            <a:spLocks noGrp="1" noChangeArrowheads="1"/>
          </p:cNvSpPr>
          <p:nvPr>
            <p:ph type="title"/>
          </p:nvPr>
        </p:nvSpPr>
        <p:spPr>
          <a:xfrm>
            <a:off x="2567608" y="188640"/>
            <a:ext cx="7672387" cy="562074"/>
          </a:xfrm>
        </p:spPr>
        <p:txBody>
          <a:bodyPr/>
          <a:lstStyle/>
          <a:p>
            <a:pPr eaLnBrk="1" hangingPunct="1"/>
            <a:r>
              <a:rPr lang="es-ES" altLang="es-ES_tradnl" b="1" dirty="0">
                <a:solidFill>
                  <a:srgbClr val="222268"/>
                </a:solidFill>
                <a:latin typeface="Franklin Gothic Book" panose="020B0503020102020204" pitchFamily="34" charset="0"/>
              </a:rPr>
              <a:t>AVAPS: </a:t>
            </a:r>
            <a:r>
              <a:rPr lang="es-ES" altLang="es-ES_tradnl" sz="3600" dirty="0">
                <a:solidFill>
                  <a:srgbClr val="C00000"/>
                </a:solidFill>
                <a:latin typeface="Franklin Gothic Book" panose="020B0503020102020204" pitchFamily="34" charset="0"/>
              </a:rPr>
              <a:t>PS con volumen asegurado</a:t>
            </a:r>
            <a:endParaRPr lang="es-ES" altLang="es-ES_tradnl" dirty="0">
              <a:solidFill>
                <a:srgbClr val="C00000"/>
              </a:solidFill>
              <a:latin typeface="Franklin Gothic Book" panose="020B0503020102020204" pitchFamily="34" charset="0"/>
            </a:endParaRPr>
          </a:p>
        </p:txBody>
      </p:sp>
      <p:pic>
        <p:nvPicPr>
          <p:cNvPr id="76802" name="Picture 3">
            <a:extLst>
              <a:ext uri="{FF2B5EF4-FFF2-40B4-BE49-F238E27FC236}">
                <a16:creationId xmlns:a16="http://schemas.microsoft.com/office/drawing/2014/main" id="{99255F10-42DC-FD4A-B6E9-A2DC62E9F4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455"/>
          <a:stretch>
            <a:fillRect/>
          </a:stretch>
        </p:blipFill>
        <p:spPr bwMode="auto">
          <a:xfrm>
            <a:off x="2927350" y="1773241"/>
            <a:ext cx="6630988"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ector recto de flecha 2">
            <a:extLst>
              <a:ext uri="{FF2B5EF4-FFF2-40B4-BE49-F238E27FC236}">
                <a16:creationId xmlns:a16="http://schemas.microsoft.com/office/drawing/2014/main" id="{BFAA5837-AC55-C948-AA2E-1FE64C1AE286}"/>
              </a:ext>
            </a:extLst>
          </p:cNvPr>
          <p:cNvCxnSpPr/>
          <p:nvPr/>
        </p:nvCxnSpPr>
        <p:spPr>
          <a:xfrm flipV="1">
            <a:off x="4511678" y="2205041"/>
            <a:ext cx="2879725" cy="936625"/>
          </a:xfrm>
          <a:prstGeom prst="straightConnector1">
            <a:avLst/>
          </a:prstGeom>
          <a:ln w="47625">
            <a:solidFill>
              <a:schemeClr val="accent6">
                <a:lumMod val="60000"/>
                <a:lumOff val="40000"/>
              </a:schemeClr>
            </a:solidFill>
            <a:tailEnd type="triangle" w="lg" len="med"/>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835439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1 Título">
            <a:extLst>
              <a:ext uri="{FF2B5EF4-FFF2-40B4-BE49-F238E27FC236}">
                <a16:creationId xmlns:a16="http://schemas.microsoft.com/office/drawing/2014/main" id="{E393E8A7-9C18-0241-B3B2-339F46F4F961}"/>
              </a:ext>
            </a:extLst>
          </p:cNvPr>
          <p:cNvSpPr>
            <a:spLocks noGrp="1" noChangeArrowheads="1"/>
          </p:cNvSpPr>
          <p:nvPr>
            <p:ph type="title"/>
          </p:nvPr>
        </p:nvSpPr>
        <p:spPr>
          <a:xfrm>
            <a:off x="2566991" y="274638"/>
            <a:ext cx="7672387" cy="490066"/>
          </a:xfrm>
        </p:spPr>
        <p:txBody>
          <a:bodyPr/>
          <a:lstStyle/>
          <a:p>
            <a:pPr eaLnBrk="1" hangingPunct="1"/>
            <a:r>
              <a:rPr lang="es-ES" altLang="es-ES_tradnl" b="1" dirty="0">
                <a:solidFill>
                  <a:srgbClr val="222268"/>
                </a:solidFill>
                <a:latin typeface="Franklin Gothic Book" panose="020B0503020102020204" pitchFamily="34" charset="0"/>
              </a:rPr>
              <a:t>AVAPS: </a:t>
            </a:r>
            <a:r>
              <a:rPr lang="es-ES" altLang="es-ES_tradnl" sz="3600" dirty="0">
                <a:solidFill>
                  <a:srgbClr val="C00000"/>
                </a:solidFill>
                <a:latin typeface="Franklin Gothic Book" panose="020B0503020102020204" pitchFamily="34" charset="0"/>
              </a:rPr>
              <a:t>PS con volumen asegurado</a:t>
            </a:r>
            <a:endParaRPr lang="es-ES" altLang="es-ES_tradnl" dirty="0">
              <a:solidFill>
                <a:srgbClr val="C00000"/>
              </a:solidFill>
              <a:latin typeface="Franklin Gothic Book" panose="020B0503020102020204" pitchFamily="34" charset="0"/>
            </a:endParaRPr>
          </a:p>
        </p:txBody>
      </p:sp>
      <p:pic>
        <p:nvPicPr>
          <p:cNvPr id="78850" name="Picture 1">
            <a:extLst>
              <a:ext uri="{FF2B5EF4-FFF2-40B4-BE49-F238E27FC236}">
                <a16:creationId xmlns:a16="http://schemas.microsoft.com/office/drawing/2014/main" id="{B816BF3C-A44C-F648-9E22-522484E512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5038" y="1844678"/>
            <a:ext cx="443865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2">
            <a:extLst>
              <a:ext uri="{FF2B5EF4-FFF2-40B4-BE49-F238E27FC236}">
                <a16:creationId xmlns:a16="http://schemas.microsoft.com/office/drawing/2014/main" id="{CC7775E1-E3B9-1B4C-B626-25CE09B1000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08153" y="1341441"/>
            <a:ext cx="4284663"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2 Marcador de contenido">
            <a:extLst>
              <a:ext uri="{FF2B5EF4-FFF2-40B4-BE49-F238E27FC236}">
                <a16:creationId xmlns:a16="http://schemas.microsoft.com/office/drawing/2014/main" id="{DA5F1206-E89F-334F-9961-3EAB8279D826}"/>
              </a:ext>
            </a:extLst>
          </p:cNvPr>
          <p:cNvSpPr>
            <a:spLocks noGrp="1" noChangeArrowheads="1"/>
          </p:cNvSpPr>
          <p:nvPr>
            <p:ph idx="1"/>
          </p:nvPr>
        </p:nvSpPr>
        <p:spPr>
          <a:xfrm>
            <a:off x="407368" y="3690378"/>
            <a:ext cx="5472732" cy="2808288"/>
          </a:xfrm>
        </p:spPr>
        <p:txBody>
          <a:bodyPr/>
          <a:lstStyle/>
          <a:p>
            <a:pPr eaLnBrk="1" hangingPunct="1">
              <a:spcBef>
                <a:spcPct val="0"/>
              </a:spcBef>
              <a:spcAft>
                <a:spcPts val="1200"/>
              </a:spcAft>
            </a:pPr>
            <a:r>
              <a:rPr lang="es-ES" altLang="es-ES_tradnl" sz="1600" dirty="0">
                <a:solidFill>
                  <a:srgbClr val="222268"/>
                </a:solidFill>
                <a:latin typeface="Franklin Gothic Book" panose="020B0503020102020204" pitchFamily="34" charset="0"/>
              </a:rPr>
              <a:t>Estudio controlado de intervención en 22 pacientes</a:t>
            </a:r>
          </a:p>
          <a:p>
            <a:pPr eaLnBrk="1" hangingPunct="1">
              <a:spcBef>
                <a:spcPct val="0"/>
              </a:spcBef>
              <a:spcAft>
                <a:spcPts val="1200"/>
              </a:spcAft>
            </a:pPr>
            <a:r>
              <a:rPr lang="es-ES" altLang="es-ES_tradnl" sz="1600" dirty="0">
                <a:solidFill>
                  <a:srgbClr val="222268"/>
                </a:solidFill>
                <a:latin typeface="Franklin Gothic Book" panose="020B0503020102020204" pitchFamily="34" charset="0"/>
              </a:rPr>
              <a:t>EPOC exacerbado con encefalopatía</a:t>
            </a:r>
          </a:p>
          <a:p>
            <a:pPr eaLnBrk="1" hangingPunct="1">
              <a:spcBef>
                <a:spcPct val="0"/>
              </a:spcBef>
              <a:spcAft>
                <a:spcPts val="1200"/>
              </a:spcAft>
            </a:pPr>
            <a:r>
              <a:rPr lang="es-ES" altLang="es-ES_tradnl" sz="1600" dirty="0" err="1">
                <a:solidFill>
                  <a:srgbClr val="222268"/>
                </a:solidFill>
                <a:latin typeface="Franklin Gothic Book" panose="020B0503020102020204" pitchFamily="34" charset="0"/>
              </a:rPr>
              <a:t>BiPAP</a:t>
            </a:r>
            <a:r>
              <a:rPr lang="es-ES" altLang="es-ES_tradnl" sz="1600" dirty="0">
                <a:solidFill>
                  <a:srgbClr val="222268"/>
                </a:solidFill>
                <a:latin typeface="Franklin Gothic Book" panose="020B0503020102020204" pitchFamily="34" charset="0"/>
              </a:rPr>
              <a:t> S/T vs </a:t>
            </a:r>
            <a:r>
              <a:rPr lang="es-ES" altLang="es-ES_tradnl" sz="1600" dirty="0" err="1">
                <a:solidFill>
                  <a:srgbClr val="222268"/>
                </a:solidFill>
                <a:latin typeface="Franklin Gothic Book" panose="020B0503020102020204" pitchFamily="34" charset="0"/>
              </a:rPr>
              <a:t>BiPAP</a:t>
            </a:r>
            <a:r>
              <a:rPr lang="es-ES" altLang="es-ES_tradnl" sz="1600" dirty="0">
                <a:solidFill>
                  <a:srgbClr val="222268"/>
                </a:solidFill>
                <a:latin typeface="Franklin Gothic Book" panose="020B0503020102020204" pitchFamily="34" charset="0"/>
              </a:rPr>
              <a:t> S/T con AVAPS (22-12/6/6-8 ml/kg)</a:t>
            </a:r>
          </a:p>
          <a:p>
            <a:pPr eaLnBrk="1" hangingPunct="1">
              <a:spcBef>
                <a:spcPct val="0"/>
              </a:spcBef>
              <a:spcAft>
                <a:spcPts val="1200"/>
              </a:spcAft>
            </a:pPr>
            <a:r>
              <a:rPr lang="es-ES" altLang="es-ES_tradnl" sz="1600" dirty="0">
                <a:solidFill>
                  <a:srgbClr val="222268"/>
                </a:solidFill>
                <a:latin typeface="Franklin Gothic Book" panose="020B0503020102020204" pitchFamily="34" charset="0"/>
              </a:rPr>
              <a:t>RESULTADOS A LAS 12 h:</a:t>
            </a:r>
          </a:p>
          <a:p>
            <a:pPr marL="685800" lvl="1" indent="-228600" eaLnBrk="1" hangingPunct="1">
              <a:spcBef>
                <a:spcPct val="0"/>
              </a:spcBef>
              <a:spcAft>
                <a:spcPts val="1200"/>
              </a:spcAft>
              <a:buFontTx/>
              <a:buAutoNum type="arabicPeriod"/>
            </a:pPr>
            <a:r>
              <a:rPr lang="es-ES" altLang="es-ES_tradnl" sz="1400" dirty="0">
                <a:solidFill>
                  <a:srgbClr val="C00000"/>
                </a:solidFill>
                <a:latin typeface="Franklin Gothic Book" panose="020B0503020102020204" pitchFamily="34" charset="0"/>
              </a:rPr>
              <a:t>GSC: mejora más y más rápido (13p vs 15p)</a:t>
            </a:r>
          </a:p>
          <a:p>
            <a:pPr marL="685800" lvl="1" indent="-228600" eaLnBrk="1" hangingPunct="1">
              <a:spcBef>
                <a:spcPct val="0"/>
              </a:spcBef>
              <a:spcAft>
                <a:spcPts val="1200"/>
              </a:spcAft>
              <a:buFontTx/>
              <a:buAutoNum type="arabicPeriod"/>
            </a:pPr>
            <a:r>
              <a:rPr lang="es-ES" altLang="es-ES_tradnl" sz="1400" dirty="0">
                <a:solidFill>
                  <a:srgbClr val="C00000"/>
                </a:solidFill>
                <a:latin typeface="Franklin Gothic Book" panose="020B0503020102020204" pitchFamily="34" charset="0"/>
              </a:rPr>
              <a:t>Mayor descenso de pCO2 (50 vs 43 mmHg)</a:t>
            </a:r>
          </a:p>
          <a:p>
            <a:pPr marL="685800" lvl="1" indent="-228600" eaLnBrk="1" hangingPunct="1">
              <a:spcBef>
                <a:spcPct val="0"/>
              </a:spcBef>
              <a:spcAft>
                <a:spcPts val="1200"/>
              </a:spcAft>
              <a:buFontTx/>
              <a:buAutoNum type="arabicPeriod"/>
            </a:pPr>
            <a:r>
              <a:rPr lang="es-ES" altLang="es-ES_tradnl" sz="1400" dirty="0">
                <a:solidFill>
                  <a:srgbClr val="C00000"/>
                </a:solidFill>
                <a:latin typeface="Franklin Gothic Book" panose="020B0503020102020204" pitchFamily="34" charset="0"/>
              </a:rPr>
              <a:t>Mayor </a:t>
            </a:r>
            <a:r>
              <a:rPr lang="es-ES" altLang="es-ES_tradnl" sz="1400" dirty="0" err="1">
                <a:solidFill>
                  <a:srgbClr val="C00000"/>
                </a:solidFill>
                <a:latin typeface="Franklin Gothic Book" panose="020B0503020102020204" pitchFamily="34" charset="0"/>
              </a:rPr>
              <a:t>Vte</a:t>
            </a:r>
            <a:r>
              <a:rPr lang="es-ES" altLang="es-ES_tradnl" sz="1400" dirty="0">
                <a:solidFill>
                  <a:srgbClr val="C00000"/>
                </a:solidFill>
                <a:latin typeface="Franklin Gothic Book" panose="020B0503020102020204" pitchFamily="34" charset="0"/>
              </a:rPr>
              <a:t> (531 vs 617 ml)</a:t>
            </a:r>
          </a:p>
          <a:p>
            <a:pPr eaLnBrk="1" hangingPunct="1">
              <a:spcBef>
                <a:spcPct val="0"/>
              </a:spcBef>
              <a:spcAft>
                <a:spcPts val="1200"/>
              </a:spcAft>
            </a:pPr>
            <a:endParaRPr lang="es-ES" altLang="es-ES_tradnl" sz="1600" dirty="0">
              <a:solidFill>
                <a:srgbClr val="222268"/>
              </a:solidFill>
              <a:latin typeface="Franklin Gothic Book" panose="020B0503020102020204" pitchFamily="34" charset="0"/>
            </a:endParaRPr>
          </a:p>
        </p:txBody>
      </p:sp>
      <p:sp>
        <p:nvSpPr>
          <p:cNvPr id="2" name="Flecha izquierda 1">
            <a:extLst>
              <a:ext uri="{FF2B5EF4-FFF2-40B4-BE49-F238E27FC236}">
                <a16:creationId xmlns:a16="http://schemas.microsoft.com/office/drawing/2014/main" id="{3149F527-0BEC-F844-9466-3C0BF6BBBE70}"/>
              </a:ext>
            </a:extLst>
          </p:cNvPr>
          <p:cNvSpPr/>
          <p:nvPr/>
        </p:nvSpPr>
        <p:spPr>
          <a:xfrm flipV="1">
            <a:off x="6851650" y="1960566"/>
            <a:ext cx="215900" cy="134937"/>
          </a:xfrm>
          <a:prstGeom prst="leftArrow">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s-ES"/>
          </a:p>
        </p:txBody>
      </p:sp>
      <p:sp>
        <p:nvSpPr>
          <p:cNvPr id="7" name="Flecha izquierda 6">
            <a:extLst>
              <a:ext uri="{FF2B5EF4-FFF2-40B4-BE49-F238E27FC236}">
                <a16:creationId xmlns:a16="http://schemas.microsoft.com/office/drawing/2014/main" id="{47AE26DD-B216-DF41-8A4D-8F87D0772D81}"/>
              </a:ext>
            </a:extLst>
          </p:cNvPr>
          <p:cNvSpPr/>
          <p:nvPr/>
        </p:nvSpPr>
        <p:spPr>
          <a:xfrm flipV="1">
            <a:off x="6851653" y="2416175"/>
            <a:ext cx="225425" cy="134938"/>
          </a:xfrm>
          <a:prstGeom prst="leftArrow">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s-ES"/>
          </a:p>
        </p:txBody>
      </p:sp>
      <p:sp>
        <p:nvSpPr>
          <p:cNvPr id="9" name="Flecha izquierda 8">
            <a:extLst>
              <a:ext uri="{FF2B5EF4-FFF2-40B4-BE49-F238E27FC236}">
                <a16:creationId xmlns:a16="http://schemas.microsoft.com/office/drawing/2014/main" id="{E9D05368-EAF4-C04A-B611-7CB62A4745DD}"/>
              </a:ext>
            </a:extLst>
          </p:cNvPr>
          <p:cNvSpPr/>
          <p:nvPr/>
        </p:nvSpPr>
        <p:spPr>
          <a:xfrm>
            <a:off x="6851650" y="5229228"/>
            <a:ext cx="215900" cy="144463"/>
          </a:xfrm>
          <a:prstGeom prst="leftArrow">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s-ES"/>
          </a:p>
        </p:txBody>
      </p:sp>
    </p:spTree>
    <p:extLst>
      <p:ext uri="{BB962C8B-B14F-4D97-AF65-F5344CB8AC3E}">
        <p14:creationId xmlns:p14="http://schemas.microsoft.com/office/powerpoint/2010/main" val="6655196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left)">
                                      <p:cBhvr>
                                        <p:cTn id="8" dur="500"/>
                                        <p:tgtEl>
                                          <p:spTgt spid="2"/>
                                        </p:tgtEl>
                                      </p:cBhvr>
                                    </p:animEffect>
                                  </p:childTnLst>
                                </p:cTn>
                              </p:par>
                              <p:par>
                                <p:cTn id="9" presetID="1" presetClass="entr" presetSubtype="0" fill="hold" nodeType="withEffect">
                                  <p:stCondLst>
                                    <p:cond delay="0"/>
                                  </p:stCondLst>
                                  <p:childTnLst>
                                    <p:set>
                                      <p:cBhvr>
                                        <p:cTn id="10" dur="1" fill="hold">
                                          <p:stCondLst>
                                            <p:cond delay="0"/>
                                          </p:stCondLst>
                                        </p:cTn>
                                        <p:tgtEl>
                                          <p:spTgt spid="78852">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2"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ppt_x</p:attrName>
                                        </p:attrNameLst>
                                      </p:cBhvr>
                                      <p:tavLst>
                                        <p:tav tm="0">
                                          <p:val>
                                            <p:strVal val="#ppt_x+#ppt_w*1.125000"/>
                                          </p:val>
                                        </p:tav>
                                        <p:tav tm="100000">
                                          <p:val>
                                            <p:strVal val="#ppt_x"/>
                                          </p:val>
                                        </p:tav>
                                      </p:tavLst>
                                    </p:anim>
                                    <p:animEffect transition="in" filter="wipe(left)">
                                      <p:cBhvr>
                                        <p:cTn id="16" dur="500"/>
                                        <p:tgtEl>
                                          <p:spTgt spid="7"/>
                                        </p:tgtEl>
                                      </p:cBhvr>
                                    </p:animEffect>
                                  </p:childTnLst>
                                </p:cTn>
                              </p:par>
                              <p:par>
                                <p:cTn id="17" presetID="1" presetClass="entr" presetSubtype="0" fill="hold" nodeType="withEffect">
                                  <p:stCondLst>
                                    <p:cond delay="0"/>
                                  </p:stCondLst>
                                  <p:childTnLst>
                                    <p:set>
                                      <p:cBhvr>
                                        <p:cTn id="18" dur="1" fill="hold">
                                          <p:stCondLst>
                                            <p:cond delay="0"/>
                                          </p:stCondLst>
                                        </p:cTn>
                                        <p:tgtEl>
                                          <p:spTgt spid="78852">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2"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p:tgtEl>
                                          <p:spTgt spid="9"/>
                                        </p:tgtEl>
                                        <p:attrNameLst>
                                          <p:attrName>ppt_x</p:attrName>
                                        </p:attrNameLst>
                                      </p:cBhvr>
                                      <p:tavLst>
                                        <p:tav tm="0">
                                          <p:val>
                                            <p:strVal val="#ppt_x+#ppt_w*1.125000"/>
                                          </p:val>
                                        </p:tav>
                                        <p:tav tm="100000">
                                          <p:val>
                                            <p:strVal val="#ppt_x"/>
                                          </p:val>
                                        </p:tav>
                                      </p:tavLst>
                                    </p:anim>
                                    <p:animEffect transition="in" filter="wipe(left)">
                                      <p:cBhvr>
                                        <p:cTn id="24" dur="500"/>
                                        <p:tgtEl>
                                          <p:spTgt spid="9"/>
                                        </p:tgtEl>
                                      </p:cBhvr>
                                    </p:animEffect>
                                  </p:childTnLst>
                                </p:cTn>
                              </p:par>
                              <p:par>
                                <p:cTn id="25" presetID="1" presetClass="entr" presetSubtype="0" fill="hold" nodeType="withEffect">
                                  <p:stCondLst>
                                    <p:cond delay="0"/>
                                  </p:stCondLst>
                                  <p:childTnLst>
                                    <p:set>
                                      <p:cBhvr>
                                        <p:cTn id="26" dur="1" fill="hold">
                                          <p:stCondLst>
                                            <p:cond delay="0"/>
                                          </p:stCondLst>
                                        </p:cTn>
                                        <p:tgtEl>
                                          <p:spTgt spid="7885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1 Título">
            <a:extLst>
              <a:ext uri="{FF2B5EF4-FFF2-40B4-BE49-F238E27FC236}">
                <a16:creationId xmlns:a16="http://schemas.microsoft.com/office/drawing/2014/main" id="{D8210B65-5FB3-A848-B621-5DEC817926CC}"/>
              </a:ext>
            </a:extLst>
          </p:cNvPr>
          <p:cNvSpPr>
            <a:spLocks noGrp="1" noChangeArrowheads="1"/>
          </p:cNvSpPr>
          <p:nvPr>
            <p:ph type="title"/>
          </p:nvPr>
        </p:nvSpPr>
        <p:spPr>
          <a:xfrm>
            <a:off x="2495553" y="274638"/>
            <a:ext cx="7743825" cy="562074"/>
          </a:xfrm>
        </p:spPr>
        <p:txBody>
          <a:bodyPr/>
          <a:lstStyle/>
          <a:p>
            <a:pPr eaLnBrk="1" hangingPunct="1"/>
            <a:r>
              <a:rPr lang="es-ES" altLang="es-ES_tradnl" b="1" dirty="0">
                <a:solidFill>
                  <a:srgbClr val="222268"/>
                </a:solidFill>
                <a:latin typeface="Franklin Gothic Book" panose="020B0503020102020204" pitchFamily="34" charset="0"/>
              </a:rPr>
              <a:t>PAV: </a:t>
            </a:r>
            <a:r>
              <a:rPr lang="es-ES" altLang="es-ES_tradnl" sz="3600" dirty="0">
                <a:solidFill>
                  <a:srgbClr val="C00000"/>
                </a:solidFill>
                <a:latin typeface="Franklin Gothic Book" panose="020B0503020102020204" pitchFamily="34" charset="0"/>
              </a:rPr>
              <a:t>ventilación asistida proporcional</a:t>
            </a:r>
            <a:endParaRPr lang="es-ES" altLang="es-ES_tradnl" dirty="0">
              <a:solidFill>
                <a:srgbClr val="C00000"/>
              </a:solidFill>
              <a:latin typeface="Franklin Gothic Book" panose="020B0503020102020204" pitchFamily="34" charset="0"/>
            </a:endParaRPr>
          </a:p>
        </p:txBody>
      </p:sp>
      <p:sp>
        <p:nvSpPr>
          <p:cNvPr id="80898" name="2 Marcador de contenido">
            <a:extLst>
              <a:ext uri="{FF2B5EF4-FFF2-40B4-BE49-F238E27FC236}">
                <a16:creationId xmlns:a16="http://schemas.microsoft.com/office/drawing/2014/main" id="{C5CEF550-71D8-0848-B03B-EA29ADF29552}"/>
              </a:ext>
            </a:extLst>
          </p:cNvPr>
          <p:cNvSpPr>
            <a:spLocks noGrp="1" noChangeArrowheads="1"/>
          </p:cNvSpPr>
          <p:nvPr>
            <p:ph idx="1"/>
          </p:nvPr>
        </p:nvSpPr>
        <p:spPr>
          <a:xfrm>
            <a:off x="479376" y="1628775"/>
            <a:ext cx="11305255" cy="4883150"/>
          </a:xfrm>
        </p:spPr>
        <p:txBody>
          <a:bodyPr/>
          <a:lstStyle/>
          <a:p>
            <a:pPr eaLnBrk="1" hangingPunct="1">
              <a:spcBef>
                <a:spcPct val="0"/>
              </a:spcBef>
              <a:spcAft>
                <a:spcPts val="1200"/>
              </a:spcAft>
              <a:buFont typeface="Arial" panose="020B0604020202020204" pitchFamily="34" charset="0"/>
              <a:buAutoNum type="arabicPeriod"/>
            </a:pPr>
            <a:r>
              <a:rPr lang="es-ES" altLang="es-ES_tradnl" sz="1800" dirty="0">
                <a:solidFill>
                  <a:srgbClr val="222268"/>
                </a:solidFill>
                <a:latin typeface="Franklin Gothic Book" panose="020B0503020102020204" pitchFamily="34" charset="0"/>
              </a:rPr>
              <a:t>Es un modo espontáneo escasamente utilizado por su complejidad. </a:t>
            </a:r>
          </a:p>
          <a:p>
            <a:pPr eaLnBrk="1" hangingPunct="1">
              <a:spcBef>
                <a:spcPct val="0"/>
              </a:spcBef>
              <a:spcAft>
                <a:spcPts val="1200"/>
              </a:spcAft>
              <a:buFont typeface="Arial" panose="020B0604020202020204" pitchFamily="34" charset="0"/>
              <a:buAutoNum type="arabicPeriod"/>
            </a:pPr>
            <a:r>
              <a:rPr lang="es-ES" altLang="es-ES_tradnl" sz="1800" dirty="0">
                <a:solidFill>
                  <a:srgbClr val="222268"/>
                </a:solidFill>
                <a:latin typeface="Franklin Gothic Book" panose="020B0503020102020204" pitchFamily="34" charset="0"/>
              </a:rPr>
              <a:t>No se establecen objetivos de volumen o presión. </a:t>
            </a:r>
          </a:p>
          <a:p>
            <a:pPr eaLnBrk="1" hangingPunct="1">
              <a:spcBef>
                <a:spcPct val="0"/>
              </a:spcBef>
              <a:spcAft>
                <a:spcPts val="1200"/>
              </a:spcAft>
              <a:buFont typeface="Arial" panose="020B0604020202020204" pitchFamily="34" charset="0"/>
              <a:buAutoNum type="arabicPeriod"/>
            </a:pPr>
            <a:r>
              <a:rPr lang="es-ES" altLang="es-ES_tradnl" sz="1800" dirty="0">
                <a:solidFill>
                  <a:srgbClr val="222268"/>
                </a:solidFill>
                <a:latin typeface="Franklin Gothic Book" panose="020B0503020102020204" pitchFamily="34" charset="0"/>
              </a:rPr>
              <a:t>El médico selecciona la proporción de trabajo respiratorio (presión y flujo) que quiere asistir. </a:t>
            </a:r>
          </a:p>
          <a:p>
            <a:pPr eaLnBrk="1" hangingPunct="1">
              <a:spcBef>
                <a:spcPct val="0"/>
              </a:spcBef>
              <a:spcAft>
                <a:spcPts val="1200"/>
              </a:spcAft>
              <a:buFont typeface="Arial" panose="020B0604020202020204" pitchFamily="34" charset="0"/>
              <a:buAutoNum type="arabicPeriod"/>
            </a:pPr>
            <a:r>
              <a:rPr lang="es-ES" altLang="es-ES_tradnl" sz="1800" dirty="0">
                <a:solidFill>
                  <a:srgbClr val="222268"/>
                </a:solidFill>
                <a:latin typeface="Franklin Gothic Book" panose="020B0503020102020204" pitchFamily="34" charset="0"/>
              </a:rPr>
              <a:t>El ventilador genera una presión proporcional al esfuerzo inspiratorio del paciente (amplifica el esfuerzo inspiratorio del paciente)</a:t>
            </a:r>
          </a:p>
          <a:p>
            <a:pPr eaLnBrk="1" hangingPunct="1">
              <a:spcBef>
                <a:spcPct val="0"/>
              </a:spcBef>
              <a:spcAft>
                <a:spcPts val="1200"/>
              </a:spcAft>
              <a:buFont typeface="Arial" panose="020B0604020202020204" pitchFamily="34" charset="0"/>
              <a:buAutoNum type="arabicPeriod"/>
            </a:pPr>
            <a:r>
              <a:rPr lang="es-ES" altLang="es-ES_tradnl" sz="1800" dirty="0">
                <a:solidFill>
                  <a:srgbClr val="222268"/>
                </a:solidFill>
                <a:latin typeface="Franklin Gothic Book" panose="020B0503020102020204" pitchFamily="34" charset="0"/>
              </a:rPr>
              <a:t>El ciclado a espiración lo inicia el paciente y no una señal de flujo</a:t>
            </a:r>
          </a:p>
        </p:txBody>
      </p:sp>
      <p:pic>
        <p:nvPicPr>
          <p:cNvPr id="80899" name="Picture 3">
            <a:extLst>
              <a:ext uri="{FF2B5EF4-FFF2-40B4-BE49-F238E27FC236}">
                <a16:creationId xmlns:a16="http://schemas.microsoft.com/office/drawing/2014/main" id="{3222ED19-50BF-6145-A274-37604828DE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7857" y="3688797"/>
            <a:ext cx="3704767" cy="2894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7407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4">
            <a:extLst>
              <a:ext uri="{FF2B5EF4-FFF2-40B4-BE49-F238E27FC236}">
                <a16:creationId xmlns:a16="http://schemas.microsoft.com/office/drawing/2014/main" id="{52B6FCFD-FA71-A045-9A0D-5A1CA848986F}"/>
              </a:ext>
            </a:extLst>
          </p:cNvPr>
          <p:cNvSpPr txBox="1">
            <a:spLocks noChangeArrowheads="1"/>
          </p:cNvSpPr>
          <p:nvPr/>
        </p:nvSpPr>
        <p:spPr bwMode="auto">
          <a:xfrm>
            <a:off x="2495600" y="116632"/>
            <a:ext cx="9289032" cy="71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_tradnl" sz="4400" b="1" dirty="0">
                <a:solidFill>
                  <a:srgbClr val="222268"/>
                </a:solidFill>
                <a:latin typeface="Franklin Gothic Book" panose="020B0503020102020204" pitchFamily="34" charset="0"/>
              </a:rPr>
              <a:t>NAVA:</a:t>
            </a:r>
            <a:r>
              <a:rPr lang="es-ES" altLang="es-ES_tradnl" sz="4400" dirty="0">
                <a:solidFill>
                  <a:srgbClr val="222268"/>
                </a:solidFill>
                <a:latin typeface="Franklin Gothic Book" panose="020B0503020102020204" pitchFamily="34" charset="0"/>
              </a:rPr>
              <a:t> </a:t>
            </a:r>
            <a:r>
              <a:rPr lang="es-ES" altLang="es-ES_tradnl" sz="2800" dirty="0">
                <a:solidFill>
                  <a:srgbClr val="C00000"/>
                </a:solidFill>
                <a:latin typeface="Franklin Gothic Book" panose="020B0503020102020204" pitchFamily="34" charset="0"/>
              </a:rPr>
              <a:t>ventilación asistida ajustada neuronalmente</a:t>
            </a:r>
            <a:endParaRPr lang="es-ES" altLang="es-ES_tradnl" sz="2600" dirty="0">
              <a:solidFill>
                <a:srgbClr val="C00000"/>
              </a:solidFill>
              <a:latin typeface="Franklin Gothic Book" panose="020B0503020102020204" pitchFamily="34" charset="0"/>
            </a:endParaRPr>
          </a:p>
        </p:txBody>
      </p:sp>
      <p:pic>
        <p:nvPicPr>
          <p:cNvPr id="82946" name="Picture 5">
            <a:extLst>
              <a:ext uri="{FF2B5EF4-FFF2-40B4-BE49-F238E27FC236}">
                <a16:creationId xmlns:a16="http://schemas.microsoft.com/office/drawing/2014/main" id="{52D6FD56-1942-0B4B-B748-4B2D4A1BC7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313" y="1473200"/>
            <a:ext cx="6049962" cy="505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Imagen 1">
            <a:extLst>
              <a:ext uri="{FF2B5EF4-FFF2-40B4-BE49-F238E27FC236}">
                <a16:creationId xmlns:a16="http://schemas.microsoft.com/office/drawing/2014/main" id="{E68341D4-F6ED-9548-9A53-707EDB4F668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87575" y="1617663"/>
            <a:ext cx="1714500"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Rectángulo 1">
            <a:extLst>
              <a:ext uri="{FF2B5EF4-FFF2-40B4-BE49-F238E27FC236}">
                <a16:creationId xmlns:a16="http://schemas.microsoft.com/office/drawing/2014/main" id="{FA1F6B2A-3AB5-A64D-84A2-5FBC5DB807AA}"/>
              </a:ext>
            </a:extLst>
          </p:cNvPr>
          <p:cNvSpPr>
            <a:spLocks noChangeArrowheads="1"/>
          </p:cNvSpPr>
          <p:nvPr/>
        </p:nvSpPr>
        <p:spPr bwMode="auto">
          <a:xfrm rot="16200000">
            <a:off x="-729456" y="3799682"/>
            <a:ext cx="4992688" cy="339725"/>
          </a:xfrm>
          <a:prstGeom prst="rect">
            <a:avLst/>
          </a:prstGeom>
          <a:solidFill>
            <a:srgbClr val="00905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s-ES" altLang="es-ES_tradnl" sz="1600" dirty="0">
                <a:solidFill>
                  <a:schemeClr val="bg1"/>
                </a:solidFill>
              </a:rPr>
              <a:t>acoplamiento </a:t>
            </a:r>
            <a:r>
              <a:rPr lang="es-ES" altLang="es-ES_tradnl" sz="1600" dirty="0" err="1">
                <a:solidFill>
                  <a:schemeClr val="bg1"/>
                </a:solidFill>
              </a:rPr>
              <a:t>neuro</a:t>
            </a:r>
            <a:r>
              <a:rPr lang="es-ES" altLang="es-ES_tradnl" sz="1600" dirty="0">
                <a:solidFill>
                  <a:schemeClr val="bg1"/>
                </a:solidFill>
              </a:rPr>
              <a:t>-ventilatorio</a:t>
            </a:r>
            <a:endParaRPr lang="es-ES" altLang="es-ES" sz="1600" dirty="0">
              <a:solidFill>
                <a:schemeClr val="bg1"/>
              </a:solidFill>
            </a:endParaRPr>
          </a:p>
        </p:txBody>
      </p:sp>
    </p:spTree>
    <p:extLst>
      <p:ext uri="{BB962C8B-B14F-4D97-AF65-F5344CB8AC3E}">
        <p14:creationId xmlns:p14="http://schemas.microsoft.com/office/powerpoint/2010/main" val="157145100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2946"/>
                                        </p:tgtEl>
                                        <p:attrNameLst>
                                          <p:attrName>style.visibility</p:attrName>
                                        </p:attrNameLst>
                                      </p:cBhvr>
                                      <p:to>
                                        <p:strVal val="visible"/>
                                      </p:to>
                                    </p:set>
                                    <p:animEffect transition="in" filter="blinds(horizontal)">
                                      <p:cBhvr>
                                        <p:cTn id="7" dur="500"/>
                                        <p:tgtEl>
                                          <p:spTgt spid="82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4">
            <a:extLst>
              <a:ext uri="{FF2B5EF4-FFF2-40B4-BE49-F238E27FC236}">
                <a16:creationId xmlns:a16="http://schemas.microsoft.com/office/drawing/2014/main" id="{81E90AAE-09C9-2D4A-AD1F-CA1E1F5A2422}"/>
              </a:ext>
            </a:extLst>
          </p:cNvPr>
          <p:cNvSpPr txBox="1">
            <a:spLocks noChangeArrowheads="1"/>
          </p:cNvSpPr>
          <p:nvPr/>
        </p:nvSpPr>
        <p:spPr bwMode="auto">
          <a:xfrm>
            <a:off x="1774828" y="116632"/>
            <a:ext cx="993779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_tradnl" sz="4400" b="1" dirty="0">
                <a:solidFill>
                  <a:srgbClr val="222268"/>
                </a:solidFill>
                <a:latin typeface="Franklin Gothic Book" panose="020B0503020102020204" pitchFamily="34" charset="0"/>
              </a:rPr>
              <a:t>NAVA:</a:t>
            </a:r>
            <a:r>
              <a:rPr lang="es-ES" altLang="es-ES_tradnl" sz="4400" dirty="0">
                <a:solidFill>
                  <a:srgbClr val="222268"/>
                </a:solidFill>
                <a:latin typeface="Franklin Gothic Book" panose="020B0503020102020204" pitchFamily="34" charset="0"/>
              </a:rPr>
              <a:t> </a:t>
            </a:r>
            <a:r>
              <a:rPr lang="es-ES" altLang="es-ES_tradnl" sz="2800" dirty="0">
                <a:solidFill>
                  <a:srgbClr val="C00000"/>
                </a:solidFill>
                <a:latin typeface="Franklin Gothic Book" panose="020B0503020102020204" pitchFamily="34" charset="0"/>
              </a:rPr>
              <a:t>ventilación asistida ajustada neuronalmente</a:t>
            </a:r>
            <a:endParaRPr lang="es-ES" altLang="es-ES_tradnl" sz="2600" dirty="0">
              <a:solidFill>
                <a:srgbClr val="C00000"/>
              </a:solidFill>
              <a:latin typeface="Franklin Gothic Book" panose="020B0503020102020204" pitchFamily="34" charset="0"/>
            </a:endParaRPr>
          </a:p>
        </p:txBody>
      </p:sp>
      <p:sp>
        <p:nvSpPr>
          <p:cNvPr id="84994" name="Rectángulo 1">
            <a:extLst>
              <a:ext uri="{FF2B5EF4-FFF2-40B4-BE49-F238E27FC236}">
                <a16:creationId xmlns:a16="http://schemas.microsoft.com/office/drawing/2014/main" id="{6131DAD5-8511-6044-9884-40E41DEB2934}"/>
              </a:ext>
            </a:extLst>
          </p:cNvPr>
          <p:cNvSpPr>
            <a:spLocks noChangeArrowheads="1"/>
          </p:cNvSpPr>
          <p:nvPr/>
        </p:nvSpPr>
        <p:spPr bwMode="auto">
          <a:xfrm>
            <a:off x="839416" y="1700808"/>
            <a:ext cx="10873207" cy="280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572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FontTx/>
              <a:buNone/>
            </a:pPr>
            <a:r>
              <a:rPr lang="es-ES" altLang="es-ES_tradnl" sz="2000" dirty="0"/>
              <a:t>VENTAJAS:</a:t>
            </a:r>
          </a:p>
          <a:p>
            <a:pPr lvl="1">
              <a:lnSpc>
                <a:spcPct val="150000"/>
              </a:lnSpc>
              <a:spcBef>
                <a:spcPct val="0"/>
              </a:spcBef>
              <a:buFont typeface="Arial" panose="020B0604020202020204" pitchFamily="34" charset="0"/>
              <a:buAutoNum type="arabicPeriod"/>
            </a:pPr>
            <a:r>
              <a:rPr lang="es-ES" altLang="es-ES_tradnl" sz="2000" dirty="0"/>
              <a:t>A diferencia de los modos convencionales de ventilación asistida NAVA no depende de la señal neumática (cambios de flujo, presión y volumen) para el ciclado inspiratorio y espiratorio. El paciente </a:t>
            </a:r>
            <a:r>
              <a:rPr lang="es-ES" altLang="es-ES_tradnl" sz="2000" b="1" dirty="0">
                <a:solidFill>
                  <a:srgbClr val="FF0000"/>
                </a:solidFill>
              </a:rPr>
              <a:t>controla mejor el ciclado</a:t>
            </a:r>
          </a:p>
          <a:p>
            <a:pPr lvl="1">
              <a:lnSpc>
                <a:spcPct val="150000"/>
              </a:lnSpc>
              <a:spcBef>
                <a:spcPct val="0"/>
              </a:spcBef>
              <a:buFont typeface="Arial" panose="020B0604020202020204" pitchFamily="34" charset="0"/>
              <a:buAutoNum type="arabicPeriod"/>
            </a:pPr>
            <a:r>
              <a:rPr lang="es-ES" altLang="es-ES_tradnl" sz="2000" dirty="0"/>
              <a:t>Asistencia </a:t>
            </a:r>
            <a:r>
              <a:rPr lang="es-ES" altLang="es-ES_tradnl" sz="2000" b="1" dirty="0">
                <a:solidFill>
                  <a:srgbClr val="FF0000"/>
                </a:solidFill>
              </a:rPr>
              <a:t>proporcional</a:t>
            </a:r>
            <a:r>
              <a:rPr lang="es-ES" altLang="es-ES_tradnl" sz="2000" dirty="0"/>
              <a:t> al esfuerzo que se realiza. </a:t>
            </a:r>
            <a:endParaRPr lang="es-ES" altLang="es-ES_tradnl" sz="2000" b="1" dirty="0">
              <a:solidFill>
                <a:srgbClr val="FF0000"/>
              </a:solidFill>
            </a:endParaRPr>
          </a:p>
          <a:p>
            <a:pPr lvl="1">
              <a:lnSpc>
                <a:spcPct val="150000"/>
              </a:lnSpc>
              <a:spcBef>
                <a:spcPct val="0"/>
              </a:spcBef>
              <a:buFont typeface="Arial" panose="020B0604020202020204" pitchFamily="34" charset="0"/>
              <a:buAutoNum type="arabicPeriod"/>
            </a:pPr>
            <a:r>
              <a:rPr lang="es-ES" altLang="es-ES_tradnl" sz="2000" dirty="0"/>
              <a:t>Puede mejorar la </a:t>
            </a:r>
            <a:r>
              <a:rPr lang="es-ES" altLang="es-ES_tradnl" sz="2000" b="1" dirty="0">
                <a:solidFill>
                  <a:srgbClr val="FF0000"/>
                </a:solidFill>
              </a:rPr>
              <a:t>sincronía paciente-ventilador </a:t>
            </a:r>
            <a:r>
              <a:rPr lang="es-ES" altLang="es-ES_tradnl" sz="2000" dirty="0"/>
              <a:t>y evitar la sobre asistencia.</a:t>
            </a:r>
          </a:p>
        </p:txBody>
      </p:sp>
    </p:spTree>
    <p:extLst>
      <p:ext uri="{BB962C8B-B14F-4D97-AF65-F5344CB8AC3E}">
        <p14:creationId xmlns:p14="http://schemas.microsoft.com/office/powerpoint/2010/main" val="1794733312"/>
      </p:ext>
    </p:extLst>
  </p:cSld>
  <p:clrMapOvr>
    <a:masterClrMapping/>
  </p:clrMapOvr>
  <p:transition spd="med">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223AD9-05EB-2D42-826C-C2021FBE9275}"/>
              </a:ext>
            </a:extLst>
          </p:cNvPr>
          <p:cNvSpPr>
            <a:spLocks noGrp="1"/>
          </p:cNvSpPr>
          <p:nvPr>
            <p:ph type="ctrTitle"/>
          </p:nvPr>
        </p:nvSpPr>
        <p:spPr>
          <a:xfrm>
            <a:off x="3792541" y="4508500"/>
            <a:ext cx="6480175" cy="1963738"/>
          </a:xfrm>
        </p:spPr>
        <p:txBody>
          <a:bodyPr/>
          <a:lstStyle/>
          <a:p>
            <a:pPr>
              <a:defRPr/>
            </a:pPr>
            <a:r>
              <a:rPr lang="es-ES" altLang="es-ES_tradnl" cap="none">
                <a:ln>
                  <a:noFill/>
                </a:ln>
                <a:solidFill>
                  <a:srgbClr val="2D2D8A"/>
                </a:solidFill>
                <a:effectLst>
                  <a:outerShdw blurRad="38100" dist="38100" dir="2700000" algn="tl">
                    <a:srgbClr val="C0C0C0"/>
                  </a:outerShdw>
                </a:effectLst>
              </a:rPr>
              <a:t>TIPOS DE APOYO  VENTILATORIO</a:t>
            </a:r>
          </a:p>
        </p:txBody>
      </p:sp>
    </p:spTree>
    <p:extLst>
      <p:ext uri="{BB962C8B-B14F-4D97-AF65-F5344CB8AC3E}">
        <p14:creationId xmlns:p14="http://schemas.microsoft.com/office/powerpoint/2010/main" val="520239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4">
            <a:extLst>
              <a:ext uri="{FF2B5EF4-FFF2-40B4-BE49-F238E27FC236}">
                <a16:creationId xmlns:a16="http://schemas.microsoft.com/office/drawing/2014/main" id="{81E90AAE-09C9-2D4A-AD1F-CA1E1F5A2422}"/>
              </a:ext>
            </a:extLst>
          </p:cNvPr>
          <p:cNvSpPr txBox="1">
            <a:spLocks noChangeArrowheads="1"/>
          </p:cNvSpPr>
          <p:nvPr/>
        </p:nvSpPr>
        <p:spPr bwMode="auto">
          <a:xfrm>
            <a:off x="1774828" y="116632"/>
            <a:ext cx="993779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_tradnl" sz="4400" b="1" dirty="0">
                <a:solidFill>
                  <a:srgbClr val="222268"/>
                </a:solidFill>
                <a:latin typeface="Franklin Gothic Book" panose="020B0503020102020204" pitchFamily="34" charset="0"/>
              </a:rPr>
              <a:t>NAVA:</a:t>
            </a:r>
            <a:r>
              <a:rPr lang="es-ES" altLang="es-ES_tradnl" sz="4400" dirty="0">
                <a:solidFill>
                  <a:srgbClr val="222268"/>
                </a:solidFill>
                <a:latin typeface="Franklin Gothic Book" panose="020B0503020102020204" pitchFamily="34" charset="0"/>
              </a:rPr>
              <a:t> </a:t>
            </a:r>
            <a:r>
              <a:rPr lang="es-ES" altLang="es-ES_tradnl" sz="2800" dirty="0">
                <a:solidFill>
                  <a:srgbClr val="C00000"/>
                </a:solidFill>
                <a:latin typeface="Franklin Gothic Book" panose="020B0503020102020204" pitchFamily="34" charset="0"/>
              </a:rPr>
              <a:t>ventilación asistida ajustada neuronalmente</a:t>
            </a:r>
            <a:endParaRPr lang="es-ES" altLang="es-ES_tradnl" sz="2600" dirty="0">
              <a:solidFill>
                <a:srgbClr val="C00000"/>
              </a:solidFill>
              <a:latin typeface="Franklin Gothic Book" panose="020B0503020102020204" pitchFamily="34" charset="0"/>
            </a:endParaRPr>
          </a:p>
        </p:txBody>
      </p:sp>
      <p:pic>
        <p:nvPicPr>
          <p:cNvPr id="4" name="Imagen 7">
            <a:extLst>
              <a:ext uri="{FF2B5EF4-FFF2-40B4-BE49-F238E27FC236}">
                <a16:creationId xmlns:a16="http://schemas.microsoft.com/office/drawing/2014/main" id="{889427F4-8B67-F44E-A8D5-97F2567C96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1424" y="1093366"/>
            <a:ext cx="7056438"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2 Marcador de contenido">
            <a:extLst>
              <a:ext uri="{FF2B5EF4-FFF2-40B4-BE49-F238E27FC236}">
                <a16:creationId xmlns:a16="http://schemas.microsoft.com/office/drawing/2014/main" id="{0AAE2C10-347E-184D-9CAB-2F3A45E1549B}"/>
              </a:ext>
            </a:extLst>
          </p:cNvPr>
          <p:cNvSpPr txBox="1">
            <a:spLocks noChangeArrowheads="1"/>
          </p:cNvSpPr>
          <p:nvPr/>
        </p:nvSpPr>
        <p:spPr>
          <a:xfrm>
            <a:off x="4151512" y="3652340"/>
            <a:ext cx="7632700" cy="2128838"/>
          </a:xfrm>
          <a:prstGeom prst="rect">
            <a:avLst/>
          </a:prstGeom>
        </p:spPr>
        <p:txBody>
          <a:bodyPr/>
          <a:lstStyle>
            <a:lvl1pPr marL="342900" indent="-342900" algn="l" rtl="0" eaLnBrk="0" fontAlgn="base" hangingPunct="0">
              <a:spcBef>
                <a:spcPct val="20000"/>
              </a:spcBef>
              <a:spcAft>
                <a:spcPct val="0"/>
              </a:spcAft>
              <a:buChar char="•"/>
              <a:defRPr sz="2800">
                <a:solidFill>
                  <a:srgbClr val="222268"/>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rgbClr val="222268"/>
                </a:solidFill>
                <a:latin typeface="+mn-lt"/>
                <a:ea typeface="+mn-ea"/>
              </a:defRPr>
            </a:lvl2pPr>
            <a:lvl3pPr marL="1143000" indent="-228600" algn="l" rtl="0" eaLnBrk="0" fontAlgn="base" hangingPunct="0">
              <a:spcBef>
                <a:spcPct val="20000"/>
              </a:spcBef>
              <a:spcAft>
                <a:spcPct val="0"/>
              </a:spcAft>
              <a:buChar char="•"/>
              <a:defRPr sz="2000">
                <a:solidFill>
                  <a:srgbClr val="222268"/>
                </a:solidFill>
                <a:latin typeface="+mn-lt"/>
                <a:ea typeface="+mn-ea"/>
              </a:defRPr>
            </a:lvl3pPr>
            <a:lvl4pPr marL="1600200" indent="-228600" algn="l" rtl="0" eaLnBrk="0" fontAlgn="base" hangingPunct="0">
              <a:spcBef>
                <a:spcPct val="20000"/>
              </a:spcBef>
              <a:spcAft>
                <a:spcPct val="0"/>
              </a:spcAft>
              <a:buChar char="–"/>
              <a:defRPr>
                <a:solidFill>
                  <a:srgbClr val="222268"/>
                </a:solidFill>
                <a:latin typeface="+mn-lt"/>
                <a:ea typeface="+mn-ea"/>
              </a:defRPr>
            </a:lvl4pPr>
            <a:lvl5pPr marL="2057400" indent="-228600" algn="l" rtl="0" eaLnBrk="0" fontAlgn="base" hangingPunct="0">
              <a:spcBef>
                <a:spcPct val="20000"/>
              </a:spcBef>
              <a:spcAft>
                <a:spcPct val="0"/>
              </a:spcAft>
              <a:buChar char="»"/>
              <a:defRPr sz="2000">
                <a:solidFill>
                  <a:srgbClr val="222268"/>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eaLnBrk="1" hangingPunct="1">
              <a:spcBef>
                <a:spcPct val="0"/>
              </a:spcBef>
              <a:spcAft>
                <a:spcPts val="600"/>
              </a:spcAft>
            </a:pPr>
            <a:r>
              <a:rPr lang="es-ES" altLang="es-ES_tradnl" sz="1800" kern="0" dirty="0">
                <a:latin typeface="Franklin Gothic Book" panose="020B0503020102020204" pitchFamily="34" charset="0"/>
              </a:rPr>
              <a:t>Estudio controlado de intervención en 13 pacientes ( 6 EPOC + 6 otros)</a:t>
            </a:r>
          </a:p>
          <a:p>
            <a:pPr eaLnBrk="1" hangingPunct="1">
              <a:spcBef>
                <a:spcPct val="0"/>
              </a:spcBef>
              <a:spcAft>
                <a:spcPts val="600"/>
              </a:spcAft>
            </a:pPr>
            <a:r>
              <a:rPr lang="es-ES" altLang="es-ES_tradnl" sz="1800" kern="0" dirty="0">
                <a:latin typeface="Franklin Gothic Book" panose="020B0503020102020204" pitchFamily="34" charset="0"/>
              </a:rPr>
              <a:t>Compara PS con NAVA</a:t>
            </a:r>
          </a:p>
          <a:p>
            <a:pPr eaLnBrk="1" hangingPunct="1">
              <a:spcBef>
                <a:spcPct val="0"/>
              </a:spcBef>
              <a:spcAft>
                <a:spcPts val="600"/>
              </a:spcAft>
            </a:pPr>
            <a:r>
              <a:rPr lang="es-ES" altLang="es-ES_tradnl" sz="1800" kern="0" dirty="0">
                <a:latin typeface="Franklin Gothic Book" panose="020B0503020102020204" pitchFamily="34" charset="0"/>
              </a:rPr>
              <a:t>RESULTADOS:</a:t>
            </a:r>
          </a:p>
          <a:p>
            <a:pPr marL="685800" lvl="1" indent="-228600" eaLnBrk="1" hangingPunct="1">
              <a:spcBef>
                <a:spcPct val="0"/>
              </a:spcBef>
              <a:spcAft>
                <a:spcPts val="600"/>
              </a:spcAft>
              <a:buFontTx/>
              <a:buAutoNum type="arabicPeriod"/>
            </a:pPr>
            <a:r>
              <a:rPr lang="es-ES" altLang="es-ES_tradnl" sz="1600" kern="0" dirty="0">
                <a:solidFill>
                  <a:srgbClr val="C00000"/>
                </a:solidFill>
                <a:latin typeface="Franklin Gothic Book" panose="020B0503020102020204" pitchFamily="34" charset="0"/>
              </a:rPr>
              <a:t>Con NAVA menos retraso de respuesta del </a:t>
            </a:r>
            <a:r>
              <a:rPr lang="es-ES" altLang="es-ES_tradnl" sz="1600" kern="0" dirty="0" err="1">
                <a:solidFill>
                  <a:srgbClr val="C00000"/>
                </a:solidFill>
                <a:latin typeface="Franklin Gothic Book" panose="020B0503020102020204" pitchFamily="34" charset="0"/>
              </a:rPr>
              <a:t>trigger</a:t>
            </a:r>
            <a:r>
              <a:rPr lang="es-ES" altLang="es-ES_tradnl" sz="1600" kern="0" dirty="0">
                <a:solidFill>
                  <a:srgbClr val="C00000"/>
                </a:solidFill>
                <a:latin typeface="Franklin Gothic Book" panose="020B0503020102020204" pitchFamily="34" charset="0"/>
              </a:rPr>
              <a:t> (35 vs 181 </a:t>
            </a:r>
            <a:r>
              <a:rPr lang="es-ES" altLang="es-ES_tradnl" sz="1600" kern="0" dirty="0" err="1">
                <a:solidFill>
                  <a:srgbClr val="C00000"/>
                </a:solidFill>
                <a:latin typeface="Franklin Gothic Book" panose="020B0503020102020204" pitchFamily="34" charset="0"/>
              </a:rPr>
              <a:t>mseg</a:t>
            </a:r>
            <a:r>
              <a:rPr lang="es-ES" altLang="es-ES_tradnl" sz="1600" kern="0" dirty="0">
                <a:solidFill>
                  <a:srgbClr val="C00000"/>
                </a:solidFill>
                <a:latin typeface="Franklin Gothic Book" panose="020B0503020102020204" pitchFamily="34" charset="0"/>
              </a:rPr>
              <a:t>)</a:t>
            </a:r>
          </a:p>
          <a:p>
            <a:pPr marL="685800" lvl="1" indent="-228600" eaLnBrk="1" hangingPunct="1">
              <a:spcBef>
                <a:spcPct val="0"/>
              </a:spcBef>
              <a:spcAft>
                <a:spcPts val="600"/>
              </a:spcAft>
              <a:buFontTx/>
              <a:buAutoNum type="arabicPeriod"/>
            </a:pPr>
            <a:r>
              <a:rPr lang="es-ES" altLang="es-ES_tradnl" sz="1600" kern="0" dirty="0">
                <a:solidFill>
                  <a:srgbClr val="C00000"/>
                </a:solidFill>
                <a:latin typeface="Franklin Gothic Book" panose="020B0503020102020204" pitchFamily="34" charset="0"/>
              </a:rPr>
              <a:t>Con NAVA menos </a:t>
            </a:r>
            <a:r>
              <a:rPr lang="es-ES" altLang="es-ES_tradnl" sz="1600" kern="0" dirty="0" err="1">
                <a:solidFill>
                  <a:srgbClr val="C00000"/>
                </a:solidFill>
                <a:latin typeface="Franklin Gothic Book" panose="020B0503020102020204" pitchFamily="34" charset="0"/>
              </a:rPr>
              <a:t>asincronías</a:t>
            </a:r>
            <a:r>
              <a:rPr lang="es-ES" altLang="es-ES_tradnl" sz="1600" kern="0" dirty="0">
                <a:solidFill>
                  <a:srgbClr val="C00000"/>
                </a:solidFill>
                <a:latin typeface="Franklin Gothic Book" panose="020B0503020102020204" pitchFamily="34" charset="0"/>
              </a:rPr>
              <a:t> de ciclado (IA 4.9% vs 15.8%)</a:t>
            </a:r>
          </a:p>
          <a:p>
            <a:pPr marL="685800" lvl="1" indent="-228600" eaLnBrk="1" hangingPunct="1">
              <a:spcBef>
                <a:spcPct val="0"/>
              </a:spcBef>
              <a:spcAft>
                <a:spcPts val="600"/>
              </a:spcAft>
              <a:buFontTx/>
              <a:buAutoNum type="arabicPeriod"/>
            </a:pPr>
            <a:r>
              <a:rPr lang="es-ES" altLang="es-ES_tradnl" sz="1600" kern="0" dirty="0">
                <a:solidFill>
                  <a:srgbClr val="C00000"/>
                </a:solidFill>
                <a:latin typeface="Franklin Gothic Book" panose="020B0503020102020204" pitchFamily="34" charset="0"/>
              </a:rPr>
              <a:t>Mayor </a:t>
            </a:r>
            <a:r>
              <a:rPr lang="es-ES" altLang="es-ES_tradnl" sz="1600" kern="0" dirty="0" err="1">
                <a:solidFill>
                  <a:srgbClr val="C00000"/>
                </a:solidFill>
                <a:latin typeface="Franklin Gothic Book" panose="020B0503020102020204" pitchFamily="34" charset="0"/>
              </a:rPr>
              <a:t>Vte</a:t>
            </a:r>
            <a:r>
              <a:rPr lang="es-ES" altLang="es-ES_tradnl" sz="1600" kern="0" dirty="0">
                <a:solidFill>
                  <a:srgbClr val="C00000"/>
                </a:solidFill>
                <a:latin typeface="Franklin Gothic Book" panose="020B0503020102020204" pitchFamily="34" charset="0"/>
              </a:rPr>
              <a:t> (531 vs 617 ml)</a:t>
            </a:r>
          </a:p>
          <a:p>
            <a:pPr eaLnBrk="1" hangingPunct="1">
              <a:spcBef>
                <a:spcPct val="0"/>
              </a:spcBef>
              <a:spcAft>
                <a:spcPts val="600"/>
              </a:spcAft>
            </a:pPr>
            <a:endParaRPr lang="es-ES" altLang="es-ES_tradnl" sz="1800" kern="0" dirty="0">
              <a:latin typeface="Franklin Gothic Book" panose="020B0503020102020204" pitchFamily="34" charset="0"/>
            </a:endParaRPr>
          </a:p>
        </p:txBody>
      </p:sp>
    </p:spTree>
    <p:extLst>
      <p:ext uri="{BB962C8B-B14F-4D97-AF65-F5344CB8AC3E}">
        <p14:creationId xmlns:p14="http://schemas.microsoft.com/office/powerpoint/2010/main" val="2728097657"/>
      </p:ext>
    </p:extLst>
  </p:cSld>
  <p:clrMapOvr>
    <a:masterClrMapping/>
  </p:clrMapOvr>
  <p:transition spd="med">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2F2A36-EBCE-DC41-B101-35C7CF358E51}"/>
              </a:ext>
            </a:extLst>
          </p:cNvPr>
          <p:cNvSpPr>
            <a:spLocks noGrp="1"/>
          </p:cNvSpPr>
          <p:nvPr>
            <p:ph type="ctrTitle"/>
          </p:nvPr>
        </p:nvSpPr>
        <p:spPr>
          <a:xfrm>
            <a:off x="4871864" y="4941168"/>
            <a:ext cx="6480175" cy="1224182"/>
          </a:xfrm>
        </p:spPr>
        <p:txBody>
          <a:bodyPr/>
          <a:lstStyle/>
          <a:p>
            <a:pPr>
              <a:defRPr/>
            </a:pPr>
            <a:r>
              <a:rPr lang="es-ES" altLang="es-ES_tradnl" cap="none" dirty="0">
                <a:ln>
                  <a:noFill/>
                </a:ln>
                <a:solidFill>
                  <a:srgbClr val="2D2D8A"/>
                </a:solidFill>
                <a:effectLst>
                  <a:outerShdw blurRad="38100" dist="38100" dir="2700000" algn="tl">
                    <a:srgbClr val="C0C0C0"/>
                  </a:outerShdw>
                </a:effectLst>
              </a:rPr>
              <a:t>LOS RESPIRADORES EN  VENTILACIÓN NO INVASIVA</a:t>
            </a:r>
          </a:p>
        </p:txBody>
      </p:sp>
    </p:spTree>
    <p:extLst>
      <p:ext uri="{BB962C8B-B14F-4D97-AF65-F5344CB8AC3E}">
        <p14:creationId xmlns:p14="http://schemas.microsoft.com/office/powerpoint/2010/main" val="34367660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2 Marcador de contenido">
            <a:extLst>
              <a:ext uri="{FF2B5EF4-FFF2-40B4-BE49-F238E27FC236}">
                <a16:creationId xmlns:a16="http://schemas.microsoft.com/office/drawing/2014/main" id="{ABCB18C3-B48C-FD4F-958E-D20D684657E3}"/>
              </a:ext>
            </a:extLst>
          </p:cNvPr>
          <p:cNvSpPr>
            <a:spLocks noGrp="1" noChangeArrowheads="1"/>
          </p:cNvSpPr>
          <p:nvPr>
            <p:ph idx="1"/>
          </p:nvPr>
        </p:nvSpPr>
        <p:spPr>
          <a:xfrm>
            <a:off x="767408" y="1449390"/>
            <a:ext cx="11017224" cy="4679950"/>
          </a:xfrm>
        </p:spPr>
        <p:txBody>
          <a:bodyPr/>
          <a:lstStyle/>
          <a:p>
            <a:pPr eaLnBrk="1" hangingPunct="1">
              <a:lnSpc>
                <a:spcPct val="110000"/>
              </a:lnSpc>
              <a:spcAft>
                <a:spcPts val="600"/>
              </a:spcAft>
              <a:buClr>
                <a:schemeClr val="accent6"/>
              </a:buClr>
              <a:buSzPct val="110000"/>
              <a:buFont typeface="Franklin Gothic Book" panose="020B0503020102020204" pitchFamily="34" charset="0"/>
              <a:buAutoNum type="arabicPeriod"/>
            </a:pPr>
            <a:r>
              <a:rPr lang="es-ES" altLang="es-ES_tradnl" sz="1800" dirty="0">
                <a:solidFill>
                  <a:srgbClr val="FF6600"/>
                </a:solidFill>
              </a:rPr>
              <a:t>Limitados-controlados por presión </a:t>
            </a:r>
            <a:r>
              <a:rPr lang="es-ES" altLang="es-ES_tradnl" sz="1800" dirty="0">
                <a:solidFill>
                  <a:srgbClr val="222268"/>
                </a:solidFill>
              </a:rPr>
              <a:t>(asistencia ventilatoria más rápida y menos riesgo de </a:t>
            </a:r>
            <a:r>
              <a:rPr lang="es-ES" altLang="es-ES_tradnl" sz="1800" dirty="0" err="1">
                <a:solidFill>
                  <a:srgbClr val="222268"/>
                </a:solidFill>
              </a:rPr>
              <a:t>barotrauma</a:t>
            </a:r>
            <a:r>
              <a:rPr lang="es-ES" altLang="es-ES_tradnl" sz="1800" dirty="0">
                <a:solidFill>
                  <a:srgbClr val="222268"/>
                </a:solidFill>
              </a:rPr>
              <a:t>) </a:t>
            </a:r>
          </a:p>
          <a:p>
            <a:pPr eaLnBrk="1" hangingPunct="1">
              <a:lnSpc>
                <a:spcPct val="110000"/>
              </a:lnSpc>
              <a:spcAft>
                <a:spcPts val="600"/>
              </a:spcAft>
              <a:buClr>
                <a:schemeClr val="accent6"/>
              </a:buClr>
              <a:buSzPct val="110000"/>
              <a:buFont typeface="Franklin Gothic Book" panose="020B0503020102020204" pitchFamily="34" charset="0"/>
              <a:buAutoNum type="arabicPeriod"/>
            </a:pPr>
            <a:r>
              <a:rPr lang="es-ES" altLang="es-ES_tradnl" sz="1800" dirty="0">
                <a:solidFill>
                  <a:srgbClr val="FF6600"/>
                </a:solidFill>
              </a:rPr>
              <a:t>El criterio de ciclado </a:t>
            </a:r>
            <a:r>
              <a:rPr lang="es-ES" altLang="es-ES_tradnl" sz="1800" dirty="0">
                <a:solidFill>
                  <a:srgbClr val="222268"/>
                </a:solidFill>
              </a:rPr>
              <a:t>de la inspiración a espiración es por flujo</a:t>
            </a:r>
            <a:r>
              <a:rPr lang="es-ES" altLang="es-ES_tradnl" sz="1800" dirty="0">
                <a:solidFill>
                  <a:srgbClr val="FF6600"/>
                </a:solidFill>
              </a:rPr>
              <a:t> </a:t>
            </a:r>
            <a:r>
              <a:rPr lang="es-ES" altLang="es-ES_tradnl" sz="1800" dirty="0">
                <a:solidFill>
                  <a:srgbClr val="222268"/>
                </a:solidFill>
              </a:rPr>
              <a:t>de gas</a:t>
            </a:r>
          </a:p>
          <a:p>
            <a:pPr eaLnBrk="1" hangingPunct="1">
              <a:lnSpc>
                <a:spcPct val="110000"/>
              </a:lnSpc>
              <a:spcAft>
                <a:spcPts val="600"/>
              </a:spcAft>
              <a:buClr>
                <a:schemeClr val="accent6"/>
              </a:buClr>
              <a:buSzPct val="110000"/>
              <a:buFont typeface="Franklin Gothic Book" panose="020B0503020102020204" pitchFamily="34" charset="0"/>
              <a:buAutoNum type="arabicPeriod"/>
            </a:pPr>
            <a:r>
              <a:rPr lang="es-ES" altLang="es-ES_tradnl" sz="1800" dirty="0" err="1">
                <a:solidFill>
                  <a:srgbClr val="FF6600"/>
                </a:solidFill>
              </a:rPr>
              <a:t>Trigger</a:t>
            </a:r>
            <a:r>
              <a:rPr lang="es-ES" altLang="es-ES_tradnl" sz="1800" dirty="0">
                <a:solidFill>
                  <a:srgbClr val="FF6600"/>
                </a:solidFill>
              </a:rPr>
              <a:t> de flujo</a:t>
            </a:r>
            <a:r>
              <a:rPr lang="es-ES" altLang="es-ES_tradnl" sz="1800" dirty="0">
                <a:solidFill>
                  <a:srgbClr val="222268"/>
                </a:solidFill>
              </a:rPr>
              <a:t>: menos esfuerzo inspiratorio al paciente y </a:t>
            </a:r>
            <a:r>
              <a:rPr lang="es-ES" altLang="es-ES_tradnl" sz="1800" dirty="0" err="1">
                <a:solidFill>
                  <a:srgbClr val="222268"/>
                </a:solidFill>
              </a:rPr>
              <a:t>tº</a:t>
            </a:r>
            <a:r>
              <a:rPr lang="es-ES" altLang="es-ES_tradnl" sz="1800" dirty="0">
                <a:solidFill>
                  <a:srgbClr val="222268"/>
                </a:solidFill>
              </a:rPr>
              <a:t> de respuesta</a:t>
            </a:r>
          </a:p>
          <a:p>
            <a:pPr eaLnBrk="1" hangingPunct="1">
              <a:lnSpc>
                <a:spcPct val="110000"/>
              </a:lnSpc>
              <a:spcAft>
                <a:spcPts val="600"/>
              </a:spcAft>
              <a:buClr>
                <a:schemeClr val="accent6"/>
              </a:buClr>
              <a:buSzPct val="110000"/>
              <a:buFont typeface="Franklin Gothic Book" panose="020B0503020102020204" pitchFamily="34" charset="0"/>
              <a:buAutoNum type="arabicPeriod"/>
            </a:pPr>
            <a:r>
              <a:rPr lang="es-ES" altLang="es-ES_tradnl" sz="1800" dirty="0">
                <a:solidFill>
                  <a:srgbClr val="FF6600"/>
                </a:solidFill>
              </a:rPr>
              <a:t>Capaces de detectar fugas de aire </a:t>
            </a:r>
            <a:r>
              <a:rPr lang="es-ES" altLang="es-ES_tradnl" sz="1800" dirty="0">
                <a:solidFill>
                  <a:srgbClr val="222268"/>
                </a:solidFill>
              </a:rPr>
              <a:t>en el sistema y compensarlas.</a:t>
            </a:r>
          </a:p>
          <a:p>
            <a:pPr eaLnBrk="1" hangingPunct="1">
              <a:lnSpc>
                <a:spcPct val="110000"/>
              </a:lnSpc>
              <a:spcAft>
                <a:spcPts val="600"/>
              </a:spcAft>
              <a:buClr>
                <a:schemeClr val="accent6"/>
              </a:buClr>
              <a:buSzPct val="110000"/>
              <a:buFont typeface="Franklin Gothic Book" panose="020B0503020102020204" pitchFamily="34" charset="0"/>
              <a:buAutoNum type="arabicPeriod"/>
            </a:pPr>
            <a:r>
              <a:rPr lang="es-ES" altLang="es-ES_tradnl" sz="1800" dirty="0">
                <a:solidFill>
                  <a:srgbClr val="FF6600"/>
                </a:solidFill>
              </a:rPr>
              <a:t>Habitualmente son de una sola rama y l</a:t>
            </a:r>
            <a:r>
              <a:rPr lang="es-ES" altLang="es-ES_tradnl" sz="1800" dirty="0">
                <a:solidFill>
                  <a:srgbClr val="222268"/>
                </a:solidFill>
              </a:rPr>
              <a:t>a espiración se produce por un puerto espiratorio. </a:t>
            </a:r>
          </a:p>
          <a:p>
            <a:pPr eaLnBrk="1" hangingPunct="1">
              <a:lnSpc>
                <a:spcPct val="110000"/>
              </a:lnSpc>
              <a:spcAft>
                <a:spcPts val="600"/>
              </a:spcAft>
              <a:buClr>
                <a:schemeClr val="accent6"/>
              </a:buClr>
              <a:buSzPct val="110000"/>
              <a:buFont typeface="Franklin Gothic Book" panose="020B0503020102020204" pitchFamily="34" charset="0"/>
              <a:buAutoNum type="arabicPeriod"/>
            </a:pPr>
            <a:r>
              <a:rPr lang="es-ES" altLang="es-ES_tradnl" sz="1800" dirty="0">
                <a:solidFill>
                  <a:srgbClr val="FF6600"/>
                </a:solidFill>
              </a:rPr>
              <a:t>Admiten, al menos, 2 programas de ventilación: </a:t>
            </a:r>
            <a:r>
              <a:rPr lang="es-ES" altLang="es-ES_tradnl" sz="1800" dirty="0">
                <a:solidFill>
                  <a:srgbClr val="222268"/>
                </a:solidFill>
              </a:rPr>
              <a:t>CPAP y </a:t>
            </a:r>
            <a:r>
              <a:rPr lang="es-ES" altLang="es-ES_tradnl" sz="1800" dirty="0" err="1">
                <a:solidFill>
                  <a:srgbClr val="222268"/>
                </a:solidFill>
              </a:rPr>
              <a:t>BiPAP</a:t>
            </a:r>
            <a:r>
              <a:rPr lang="es-ES" altLang="es-ES_tradnl" sz="1800" dirty="0">
                <a:solidFill>
                  <a:srgbClr val="222268"/>
                </a:solidFill>
              </a:rPr>
              <a:t> en modo S/T</a:t>
            </a:r>
            <a:r>
              <a:rPr lang="es-ES" altLang="es-ES_tradnl" sz="1800" dirty="0">
                <a:solidFill>
                  <a:srgbClr val="FFFFFF"/>
                </a:solidFill>
              </a:rPr>
              <a:t>P y viceversa.</a:t>
            </a:r>
          </a:p>
        </p:txBody>
      </p:sp>
      <p:pic>
        <p:nvPicPr>
          <p:cNvPr id="89090" name="Imagen 1">
            <a:extLst>
              <a:ext uri="{FF2B5EF4-FFF2-40B4-BE49-F238E27FC236}">
                <a16:creationId xmlns:a16="http://schemas.microsoft.com/office/drawing/2014/main" id="{3B296174-E8F2-F54B-A2F8-B09C6961E8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94737" y="3968747"/>
            <a:ext cx="303212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ítulo 2">
            <a:extLst>
              <a:ext uri="{FF2B5EF4-FFF2-40B4-BE49-F238E27FC236}">
                <a16:creationId xmlns:a16="http://schemas.microsoft.com/office/drawing/2014/main" id="{E67C295D-8537-DA44-9190-3A97075333DC}"/>
              </a:ext>
            </a:extLst>
          </p:cNvPr>
          <p:cNvSpPr>
            <a:spLocks noGrp="1" noChangeArrowheads="1"/>
          </p:cNvSpPr>
          <p:nvPr>
            <p:ph type="title"/>
          </p:nvPr>
        </p:nvSpPr>
        <p:spPr>
          <a:xfrm>
            <a:off x="2454114" y="9528"/>
            <a:ext cx="7643812" cy="849312"/>
          </a:xfrm>
        </p:spPr>
        <p:txBody>
          <a:bodyPr/>
          <a:lstStyle/>
          <a:p>
            <a:r>
              <a:rPr lang="es-ES" altLang="es-ES_tradnl" dirty="0">
                <a:solidFill>
                  <a:srgbClr val="222268"/>
                </a:solidFill>
              </a:rPr>
              <a:t>Características del respirador</a:t>
            </a:r>
          </a:p>
        </p:txBody>
      </p:sp>
    </p:spTree>
    <p:extLst>
      <p:ext uri="{BB962C8B-B14F-4D97-AF65-F5344CB8AC3E}">
        <p14:creationId xmlns:p14="http://schemas.microsoft.com/office/powerpoint/2010/main" val="300088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1 Título">
            <a:extLst>
              <a:ext uri="{FF2B5EF4-FFF2-40B4-BE49-F238E27FC236}">
                <a16:creationId xmlns:a16="http://schemas.microsoft.com/office/drawing/2014/main" id="{781AE1EA-A825-7E41-AFF0-870A67E30D8C}"/>
              </a:ext>
            </a:extLst>
          </p:cNvPr>
          <p:cNvSpPr>
            <a:spLocks noGrp="1" noChangeArrowheads="1"/>
          </p:cNvSpPr>
          <p:nvPr>
            <p:ph type="title"/>
          </p:nvPr>
        </p:nvSpPr>
        <p:spPr>
          <a:xfrm>
            <a:off x="2521680" y="116632"/>
            <a:ext cx="7777162" cy="562074"/>
          </a:xfrm>
        </p:spPr>
        <p:txBody>
          <a:bodyPr/>
          <a:lstStyle/>
          <a:p>
            <a:pPr eaLnBrk="1" hangingPunct="1"/>
            <a:r>
              <a:rPr lang="es-ES" altLang="es-ES_tradnl" dirty="0">
                <a:solidFill>
                  <a:srgbClr val="222268"/>
                </a:solidFill>
              </a:rPr>
              <a:t>Funcionamiento del respirador</a:t>
            </a:r>
            <a:endParaRPr lang="es-ES" altLang="es-ES_tradnl" dirty="0">
              <a:solidFill>
                <a:srgbClr val="D6ECEE"/>
              </a:solidFill>
            </a:endParaRPr>
          </a:p>
        </p:txBody>
      </p:sp>
      <p:pic>
        <p:nvPicPr>
          <p:cNvPr id="91138" name="Imagen 1">
            <a:extLst>
              <a:ext uri="{FF2B5EF4-FFF2-40B4-BE49-F238E27FC236}">
                <a16:creationId xmlns:a16="http://schemas.microsoft.com/office/drawing/2014/main" id="{AEFEF86A-8820-8B44-ABEB-BCE2C33DF7EA}"/>
              </a:ext>
            </a:extLst>
          </p:cNvPr>
          <p:cNvPicPr>
            <a:picLocks noChangeAspect="1"/>
          </p:cNvPicPr>
          <p:nvPr/>
        </p:nvPicPr>
        <p:blipFill>
          <a:blip r:embed="rId3">
            <a:lum bright="-20000" contrast="40000"/>
            <a:extLst>
              <a:ext uri="{28A0092B-C50C-407E-A947-70E740481C1C}">
                <a14:useLocalDpi xmlns:a14="http://schemas.microsoft.com/office/drawing/2010/main" val="0"/>
              </a:ext>
            </a:extLst>
          </a:blip>
          <a:srcRect/>
          <a:stretch>
            <a:fillRect/>
          </a:stretch>
        </p:blipFill>
        <p:spPr bwMode="auto">
          <a:xfrm>
            <a:off x="2135188" y="2852741"/>
            <a:ext cx="8012112"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ángulo 1">
            <a:extLst>
              <a:ext uri="{FF2B5EF4-FFF2-40B4-BE49-F238E27FC236}">
                <a16:creationId xmlns:a16="http://schemas.microsoft.com/office/drawing/2014/main" id="{0DCB6FEF-0540-5644-BC61-77EF58F99338}"/>
              </a:ext>
            </a:extLst>
          </p:cNvPr>
          <p:cNvSpPr>
            <a:spLocks noChangeArrowheads="1"/>
          </p:cNvSpPr>
          <p:nvPr/>
        </p:nvSpPr>
        <p:spPr bwMode="auto">
          <a:xfrm>
            <a:off x="2566988" y="1417638"/>
            <a:ext cx="7364412"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spcBef>
                <a:spcPct val="0"/>
              </a:spcBef>
              <a:spcAft>
                <a:spcPts val="600"/>
              </a:spcAft>
              <a:buClr>
                <a:srgbClr val="FFC000"/>
              </a:buClr>
              <a:buSzPct val="110000"/>
              <a:buNone/>
            </a:pPr>
            <a:r>
              <a:rPr lang="es-ES" altLang="es-ES_tradnl" sz="1800" dirty="0">
                <a:solidFill>
                  <a:srgbClr val="222268"/>
                </a:solidFill>
              </a:rPr>
              <a:t>Elementos básicos:</a:t>
            </a:r>
          </a:p>
          <a:p>
            <a:pPr lvl="1" eaLnBrk="1" hangingPunct="1">
              <a:lnSpc>
                <a:spcPct val="110000"/>
              </a:lnSpc>
              <a:spcBef>
                <a:spcPct val="0"/>
              </a:spcBef>
              <a:spcAft>
                <a:spcPts val="600"/>
              </a:spcAft>
              <a:buClr>
                <a:srgbClr val="FFC000"/>
              </a:buClr>
              <a:buSzPct val="110000"/>
              <a:buFont typeface="Arial" panose="020B0604020202020204" pitchFamily="34" charset="0"/>
              <a:buChar char="•"/>
            </a:pPr>
            <a:r>
              <a:rPr lang="es-ES" altLang="es-ES_tradnl" sz="1800" dirty="0">
                <a:solidFill>
                  <a:srgbClr val="FF6600"/>
                </a:solidFill>
              </a:rPr>
              <a:t>Turbina electrónica </a:t>
            </a:r>
            <a:r>
              <a:rPr lang="es-ES" altLang="es-ES_tradnl" sz="1800" dirty="0">
                <a:solidFill>
                  <a:srgbClr val="222268"/>
                </a:solidFill>
              </a:rPr>
              <a:t>que genera un flujo de aire </a:t>
            </a:r>
            <a:r>
              <a:rPr lang="es-ES" altLang="es-ES_tradnl" sz="1800" dirty="0" err="1">
                <a:solidFill>
                  <a:srgbClr val="222268"/>
                </a:solidFill>
              </a:rPr>
              <a:t>contínuo</a:t>
            </a:r>
            <a:endParaRPr lang="es-ES" altLang="es-ES_tradnl" sz="1800" dirty="0">
              <a:solidFill>
                <a:srgbClr val="222268"/>
              </a:solidFill>
            </a:endParaRPr>
          </a:p>
          <a:p>
            <a:pPr lvl="1" eaLnBrk="1" hangingPunct="1">
              <a:lnSpc>
                <a:spcPct val="110000"/>
              </a:lnSpc>
              <a:spcBef>
                <a:spcPct val="0"/>
              </a:spcBef>
              <a:spcAft>
                <a:spcPts val="600"/>
              </a:spcAft>
              <a:buClr>
                <a:srgbClr val="FFC000"/>
              </a:buClr>
              <a:buSzPct val="110000"/>
              <a:buFont typeface="Arial" panose="020B0604020202020204" pitchFamily="34" charset="0"/>
              <a:buChar char="•"/>
            </a:pPr>
            <a:r>
              <a:rPr lang="es-ES" altLang="es-ES_tradnl" sz="1800" dirty="0">
                <a:solidFill>
                  <a:srgbClr val="FF6600"/>
                </a:solidFill>
              </a:rPr>
              <a:t>Válvula electromecánica </a:t>
            </a:r>
            <a:r>
              <a:rPr lang="es-ES" altLang="es-ES_tradnl" sz="1800" dirty="0">
                <a:solidFill>
                  <a:srgbClr val="FFFFFF"/>
                </a:solidFill>
              </a:rPr>
              <a:t>que </a:t>
            </a:r>
            <a:endParaRPr lang="es-ES_tradnl" altLang="es-ES_tradnl" sz="2400" dirty="0"/>
          </a:p>
        </p:txBody>
      </p:sp>
    </p:spTree>
    <p:extLst>
      <p:ext uri="{BB962C8B-B14F-4D97-AF65-F5344CB8AC3E}">
        <p14:creationId xmlns:p14="http://schemas.microsoft.com/office/powerpoint/2010/main" val="1499312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4E83D699-B3F8-874A-9A0D-D3FF27C2A839}"/>
              </a:ext>
            </a:extLst>
          </p:cNvPr>
          <p:cNvSpPr>
            <a:spLocks noGrp="1"/>
          </p:cNvSpPr>
          <p:nvPr>
            <p:ph type="title"/>
          </p:nvPr>
        </p:nvSpPr>
        <p:spPr>
          <a:xfrm>
            <a:off x="2566991" y="188913"/>
            <a:ext cx="7850187" cy="849312"/>
          </a:xfrm>
        </p:spPr>
        <p:txBody>
          <a:bodyPr/>
          <a:lstStyle/>
          <a:p>
            <a:pPr>
              <a:defRPr/>
            </a:pPr>
            <a:r>
              <a:rPr lang="es-ES" dirty="0"/>
              <a:t>Funcionamiento del respirador</a:t>
            </a:r>
          </a:p>
        </p:txBody>
      </p:sp>
      <p:pic>
        <p:nvPicPr>
          <p:cNvPr id="5" name="Respirador BiPAP.mp4">
            <a:hlinkClick r:id="" action="ppaction://media"/>
            <a:extLst>
              <a:ext uri="{FF2B5EF4-FFF2-40B4-BE49-F238E27FC236}">
                <a16:creationId xmlns:a16="http://schemas.microsoft.com/office/drawing/2014/main" id="{C82B0C7C-E855-6548-89AA-A0EAD9FEAE72}"/>
              </a:ext>
            </a:extLst>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l="12753" r="12498"/>
          <a:stretch>
            <a:fillRect/>
          </a:stretch>
        </p:blipFill>
        <p:spPr bwMode="auto">
          <a:xfrm>
            <a:off x="3216278" y="1700213"/>
            <a:ext cx="5903913"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1458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93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222F7045-AC23-3D45-BA43-0613685FE7EC}"/>
              </a:ext>
            </a:extLst>
          </p:cNvPr>
          <p:cNvSpPr>
            <a:spLocks noGrp="1"/>
          </p:cNvSpPr>
          <p:nvPr>
            <p:ph type="title"/>
          </p:nvPr>
        </p:nvSpPr>
        <p:spPr>
          <a:xfrm>
            <a:off x="2566988" y="188913"/>
            <a:ext cx="7643812" cy="647799"/>
          </a:xfrm>
        </p:spPr>
        <p:txBody>
          <a:bodyPr/>
          <a:lstStyle/>
          <a:p>
            <a:pPr eaLnBrk="1" hangingPunct="1">
              <a:defRPr/>
            </a:pPr>
            <a:r>
              <a:rPr lang="es-ES" dirty="0">
                <a:cs typeface="+mj-cs"/>
              </a:rPr>
              <a:t>TIPOS DE VENTILADORES</a:t>
            </a:r>
          </a:p>
        </p:txBody>
      </p:sp>
      <p:sp>
        <p:nvSpPr>
          <p:cNvPr id="95234" name="2 Marcador de contenido">
            <a:extLst>
              <a:ext uri="{FF2B5EF4-FFF2-40B4-BE49-F238E27FC236}">
                <a16:creationId xmlns:a16="http://schemas.microsoft.com/office/drawing/2014/main" id="{65A5DB38-D8F2-0143-A5D2-34322AF1B561}"/>
              </a:ext>
            </a:extLst>
          </p:cNvPr>
          <p:cNvSpPr>
            <a:spLocks noGrp="1" noChangeArrowheads="1"/>
          </p:cNvSpPr>
          <p:nvPr>
            <p:ph idx="1"/>
          </p:nvPr>
        </p:nvSpPr>
        <p:spPr>
          <a:xfrm>
            <a:off x="1992313" y="1916116"/>
            <a:ext cx="7467600" cy="2981325"/>
          </a:xfrm>
        </p:spPr>
        <p:txBody>
          <a:bodyPr/>
          <a:lstStyle/>
          <a:p>
            <a:pPr marL="609600" indent="-609600" eaLnBrk="1" hangingPunct="1">
              <a:buFont typeface="Wingdings" pitchFamily="2" charset="2"/>
              <a:buAutoNum type="arabicPeriod"/>
            </a:pPr>
            <a:r>
              <a:rPr lang="es-ES" altLang="es-ES_tradnl">
                <a:solidFill>
                  <a:srgbClr val="222268"/>
                </a:solidFill>
              </a:rPr>
              <a:t>Bi-level de uso domiciliario (home care)</a:t>
            </a:r>
          </a:p>
          <a:p>
            <a:pPr marL="609600" indent="-609600" eaLnBrk="1" hangingPunct="1">
              <a:buFont typeface="Wingdings" pitchFamily="2" charset="2"/>
              <a:buAutoNum type="arabicPeriod"/>
            </a:pPr>
            <a:endParaRPr lang="es-ES" altLang="es-ES_tradnl">
              <a:solidFill>
                <a:srgbClr val="222268"/>
              </a:solidFill>
            </a:endParaRPr>
          </a:p>
          <a:p>
            <a:pPr marL="609600" indent="-609600" eaLnBrk="1" hangingPunct="1">
              <a:buFont typeface="Wingdings" pitchFamily="2" charset="2"/>
              <a:buAutoNum type="arabicPeriod"/>
            </a:pPr>
            <a:r>
              <a:rPr lang="es-ES" altLang="es-ES_tradnl">
                <a:solidFill>
                  <a:srgbClr val="222268"/>
                </a:solidFill>
              </a:rPr>
              <a:t>Bi-level avanzado (específicos de VNI)</a:t>
            </a:r>
          </a:p>
          <a:p>
            <a:pPr marL="609600" indent="-609600" eaLnBrk="1" hangingPunct="1">
              <a:buFont typeface="Wingdings" pitchFamily="2" charset="2"/>
              <a:buAutoNum type="arabicPeriod"/>
            </a:pPr>
            <a:endParaRPr lang="es-ES" altLang="es-ES_tradnl">
              <a:solidFill>
                <a:srgbClr val="222268"/>
              </a:solidFill>
            </a:endParaRPr>
          </a:p>
          <a:p>
            <a:pPr marL="609600" indent="-609600" eaLnBrk="1" hangingPunct="1">
              <a:buFont typeface="Wingdings" pitchFamily="2" charset="2"/>
              <a:buAutoNum type="arabicPeriod"/>
            </a:pPr>
            <a:r>
              <a:rPr lang="es-ES" altLang="es-ES_tradnl">
                <a:solidFill>
                  <a:srgbClr val="222268"/>
                </a:solidFill>
              </a:rPr>
              <a:t>Críticos (UCI)</a:t>
            </a:r>
          </a:p>
        </p:txBody>
      </p:sp>
      <p:pic>
        <p:nvPicPr>
          <p:cNvPr id="95235" name="Picture 4">
            <a:extLst>
              <a:ext uri="{FF2B5EF4-FFF2-40B4-BE49-F238E27FC236}">
                <a16:creationId xmlns:a16="http://schemas.microsoft.com/office/drawing/2014/main" id="{06EBA093-E2EE-004A-AAF1-ABDC711EAE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578" y="4797428"/>
            <a:ext cx="5559425"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56612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71EE0D-07D0-B248-B2EF-A9D4CC06D445}"/>
              </a:ext>
            </a:extLst>
          </p:cNvPr>
          <p:cNvSpPr>
            <a:spLocks noGrp="1"/>
          </p:cNvSpPr>
          <p:nvPr>
            <p:ph type="title"/>
          </p:nvPr>
        </p:nvSpPr>
        <p:spPr>
          <a:xfrm>
            <a:off x="2566988" y="188913"/>
            <a:ext cx="7643812" cy="690752"/>
          </a:xfrm>
        </p:spPr>
        <p:txBody>
          <a:bodyPr/>
          <a:lstStyle/>
          <a:p>
            <a:pPr>
              <a:defRPr/>
            </a:pPr>
            <a:r>
              <a:rPr lang="es-ES" dirty="0"/>
              <a:t>Ventiladores de uso domiciliario</a:t>
            </a:r>
          </a:p>
        </p:txBody>
      </p:sp>
      <p:sp>
        <p:nvSpPr>
          <p:cNvPr id="70658" name="Marcador de contenido 2">
            <a:extLst>
              <a:ext uri="{FF2B5EF4-FFF2-40B4-BE49-F238E27FC236}">
                <a16:creationId xmlns:a16="http://schemas.microsoft.com/office/drawing/2014/main" id="{E4C47639-F577-1745-9A54-990319AAEA0E}"/>
              </a:ext>
            </a:extLst>
          </p:cNvPr>
          <p:cNvSpPr>
            <a:spLocks noGrp="1"/>
          </p:cNvSpPr>
          <p:nvPr>
            <p:ph idx="1"/>
          </p:nvPr>
        </p:nvSpPr>
        <p:spPr>
          <a:xfrm>
            <a:off x="2063750" y="2014541"/>
            <a:ext cx="5842000" cy="3887787"/>
          </a:xfrm>
          <a:ln w="12700">
            <a:solidFill>
              <a:schemeClr val="bg1">
                <a:lumMod val="75000"/>
              </a:schemeClr>
            </a:solidFill>
          </a:ln>
        </p:spPr>
        <p:txBody>
          <a:bodyPr/>
          <a:lstStyle/>
          <a:p>
            <a:pPr>
              <a:lnSpc>
                <a:spcPct val="120000"/>
              </a:lnSpc>
              <a:defRPr/>
            </a:pPr>
            <a:r>
              <a:rPr lang="es-ES" altLang="es-ES_tradnl" sz="2000" dirty="0">
                <a:solidFill>
                  <a:srgbClr val="222268"/>
                </a:solidFill>
              </a:rPr>
              <a:t>Pequeño tamaño (uso domiciliario)</a:t>
            </a:r>
          </a:p>
          <a:p>
            <a:pPr>
              <a:lnSpc>
                <a:spcPct val="120000"/>
              </a:lnSpc>
              <a:defRPr/>
            </a:pPr>
            <a:r>
              <a:rPr lang="es-ES" altLang="es-ES_tradnl" sz="2000" dirty="0">
                <a:solidFill>
                  <a:srgbClr val="222268"/>
                </a:solidFill>
              </a:rPr>
              <a:t>Una rama </a:t>
            </a:r>
          </a:p>
          <a:p>
            <a:pPr>
              <a:lnSpc>
                <a:spcPct val="120000"/>
              </a:lnSpc>
              <a:defRPr/>
            </a:pPr>
            <a:r>
              <a:rPr lang="es-ES" altLang="es-ES_tradnl" sz="2000" dirty="0">
                <a:solidFill>
                  <a:srgbClr val="222268"/>
                </a:solidFill>
              </a:rPr>
              <a:t>Sin puerto de </a:t>
            </a:r>
            <a:r>
              <a:rPr lang="es-ES" altLang="es-ES_tradnl" sz="2000" dirty="0" err="1">
                <a:solidFill>
                  <a:srgbClr val="222268"/>
                </a:solidFill>
              </a:rPr>
              <a:t>premezcla</a:t>
            </a:r>
            <a:r>
              <a:rPr lang="es-ES" altLang="es-ES_tradnl" sz="2000" dirty="0">
                <a:solidFill>
                  <a:srgbClr val="222268"/>
                </a:solidFill>
              </a:rPr>
              <a:t> de FiO2</a:t>
            </a:r>
          </a:p>
          <a:p>
            <a:pPr>
              <a:lnSpc>
                <a:spcPct val="120000"/>
              </a:lnSpc>
              <a:defRPr/>
            </a:pPr>
            <a:r>
              <a:rPr lang="es-ES" altLang="es-ES_tradnl" sz="2000" dirty="0">
                <a:solidFill>
                  <a:srgbClr val="222268"/>
                </a:solidFill>
              </a:rPr>
              <a:t>No muestra ondas</a:t>
            </a:r>
          </a:p>
          <a:p>
            <a:pPr>
              <a:lnSpc>
                <a:spcPct val="120000"/>
              </a:lnSpc>
              <a:defRPr/>
            </a:pPr>
            <a:r>
              <a:rPr lang="es-ES" altLang="es-ES_tradnl" sz="2000" dirty="0">
                <a:solidFill>
                  <a:srgbClr val="222268"/>
                </a:solidFill>
              </a:rPr>
              <a:t>Escasa información paramétrica</a:t>
            </a:r>
          </a:p>
          <a:p>
            <a:pPr>
              <a:lnSpc>
                <a:spcPct val="120000"/>
              </a:lnSpc>
              <a:defRPr/>
            </a:pPr>
            <a:r>
              <a:rPr lang="es-ES" altLang="es-ES_tradnl" sz="2000" dirty="0">
                <a:solidFill>
                  <a:srgbClr val="222268"/>
                </a:solidFill>
              </a:rPr>
              <a:t>Modos: PS, CPAP</a:t>
            </a:r>
          </a:p>
          <a:p>
            <a:pPr>
              <a:lnSpc>
                <a:spcPct val="120000"/>
              </a:lnSpc>
              <a:defRPr/>
            </a:pPr>
            <a:r>
              <a:rPr lang="es-ES" altLang="es-ES_tradnl" sz="2000" dirty="0">
                <a:solidFill>
                  <a:srgbClr val="222268"/>
                </a:solidFill>
              </a:rPr>
              <a:t>Deficiencia de alarmas</a:t>
            </a:r>
          </a:p>
          <a:p>
            <a:pPr>
              <a:lnSpc>
                <a:spcPct val="120000"/>
              </a:lnSpc>
              <a:defRPr/>
            </a:pPr>
            <a:endParaRPr lang="es-ES" altLang="es-ES_tradnl" sz="2000" dirty="0">
              <a:solidFill>
                <a:srgbClr val="222268"/>
              </a:solidFill>
            </a:endParaRPr>
          </a:p>
        </p:txBody>
      </p:sp>
      <p:grpSp>
        <p:nvGrpSpPr>
          <p:cNvPr id="96259" name="Agrupar 2">
            <a:extLst>
              <a:ext uri="{FF2B5EF4-FFF2-40B4-BE49-F238E27FC236}">
                <a16:creationId xmlns:a16="http://schemas.microsoft.com/office/drawing/2014/main" id="{3A2FCBFF-A1C7-DE47-9032-AC3F5619A0F4}"/>
              </a:ext>
            </a:extLst>
          </p:cNvPr>
          <p:cNvGrpSpPr>
            <a:grpSpLocks/>
          </p:cNvGrpSpPr>
          <p:nvPr/>
        </p:nvGrpSpPr>
        <p:grpSpPr bwMode="auto">
          <a:xfrm>
            <a:off x="7464425" y="1844675"/>
            <a:ext cx="2959100" cy="4464050"/>
            <a:chOff x="5940425" y="1844675"/>
            <a:chExt cx="2959100" cy="4464050"/>
          </a:xfrm>
        </p:grpSpPr>
        <p:pic>
          <p:nvPicPr>
            <p:cNvPr id="96260" name="5 Imagen" descr="Vivo40+_cutout_216x216.gif">
              <a:extLst>
                <a:ext uri="{FF2B5EF4-FFF2-40B4-BE49-F238E27FC236}">
                  <a16:creationId xmlns:a16="http://schemas.microsoft.com/office/drawing/2014/main" id="{26B4DEC8-A18B-1048-B6C0-112C77854D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3357563"/>
              <a:ext cx="1655763"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6261" name="Agrupar 12">
              <a:extLst>
                <a:ext uri="{FF2B5EF4-FFF2-40B4-BE49-F238E27FC236}">
                  <a16:creationId xmlns:a16="http://schemas.microsoft.com/office/drawing/2014/main" id="{F3E5F653-7625-E641-B24B-1894E6359F53}"/>
                </a:ext>
              </a:extLst>
            </p:cNvPr>
            <p:cNvGrpSpPr>
              <a:grpSpLocks/>
            </p:cNvGrpSpPr>
            <p:nvPr/>
          </p:nvGrpSpPr>
          <p:grpSpPr bwMode="auto">
            <a:xfrm>
              <a:off x="6011863" y="1844675"/>
              <a:ext cx="2887662" cy="4464050"/>
              <a:chOff x="6012179" y="1844824"/>
              <a:chExt cx="2887073" cy="4464496"/>
            </a:xfrm>
          </p:grpSpPr>
          <p:pic>
            <p:nvPicPr>
              <p:cNvPr id="96262" name="Picture 3" descr="C:\Users\Gonso\Documents\Monografias\Ventilación mecánica\Material VNI\BiPAP\BiPAP ResMed\ResMed - VPAP™ III ST_archivos\vpapIII-st-200.jpg">
                <a:extLst>
                  <a:ext uri="{FF2B5EF4-FFF2-40B4-BE49-F238E27FC236}">
                    <a16:creationId xmlns:a16="http://schemas.microsoft.com/office/drawing/2014/main" id="{F4817251-0B95-0340-94A7-856892E47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79" y="1844824"/>
                <a:ext cx="1391012" cy="13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3" name="10 CuadroTexto">
                <a:extLst>
                  <a:ext uri="{FF2B5EF4-FFF2-40B4-BE49-F238E27FC236}">
                    <a16:creationId xmlns:a16="http://schemas.microsoft.com/office/drawing/2014/main" id="{25F5F4BE-69DA-C740-924C-8306E26EBBC9}"/>
                  </a:ext>
                </a:extLst>
              </p:cNvPr>
              <p:cNvSpPr txBox="1">
                <a:spLocks noChangeArrowheads="1"/>
              </p:cNvSpPr>
              <p:nvPr/>
            </p:nvSpPr>
            <p:spPr bwMode="auto">
              <a:xfrm>
                <a:off x="7812847" y="3932957"/>
                <a:ext cx="10864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_tradnl" sz="1200"/>
                  <a:t>Vivo 40. Breas ®</a:t>
                </a:r>
              </a:p>
            </p:txBody>
          </p:sp>
          <p:sp>
            <p:nvSpPr>
              <p:cNvPr id="96264" name="10 CuadroTexto">
                <a:extLst>
                  <a:ext uri="{FF2B5EF4-FFF2-40B4-BE49-F238E27FC236}">
                    <a16:creationId xmlns:a16="http://schemas.microsoft.com/office/drawing/2014/main" id="{629ECB2F-44A3-2240-A10C-7217AE3077E6}"/>
                  </a:ext>
                </a:extLst>
              </p:cNvPr>
              <p:cNvSpPr txBox="1">
                <a:spLocks noChangeArrowheads="1"/>
              </p:cNvSpPr>
              <p:nvPr/>
            </p:nvSpPr>
            <p:spPr bwMode="auto">
              <a:xfrm>
                <a:off x="7596767" y="2204848"/>
                <a:ext cx="10864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_tradnl" sz="1200"/>
                  <a:t>VPAP III ST Resmed ®</a:t>
                </a:r>
              </a:p>
            </p:txBody>
          </p:sp>
          <p:pic>
            <p:nvPicPr>
              <p:cNvPr id="96265" name="Imagen 10">
                <a:extLst>
                  <a:ext uri="{FF2B5EF4-FFF2-40B4-BE49-F238E27FC236}">
                    <a16:creationId xmlns:a16="http://schemas.microsoft.com/office/drawing/2014/main" id="{F5135EF5-83BE-3743-9ACF-FF9A15B1B00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5013176"/>
                <a:ext cx="1423969"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6" name="10 CuadroTexto">
                <a:extLst>
                  <a:ext uri="{FF2B5EF4-FFF2-40B4-BE49-F238E27FC236}">
                    <a16:creationId xmlns:a16="http://schemas.microsoft.com/office/drawing/2014/main" id="{22D4C4D8-E3DF-6040-8DF4-48457487B24B}"/>
                  </a:ext>
                </a:extLst>
              </p:cNvPr>
              <p:cNvSpPr txBox="1">
                <a:spLocks noChangeArrowheads="1"/>
              </p:cNvSpPr>
              <p:nvPr/>
            </p:nvSpPr>
            <p:spPr bwMode="auto">
              <a:xfrm>
                <a:off x="7812360" y="5517232"/>
                <a:ext cx="10864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_tradnl" sz="1200"/>
                  <a:t>Stellar 100.  Resmed ®</a:t>
                </a:r>
              </a:p>
            </p:txBody>
          </p:sp>
        </p:grpSp>
      </p:grpSp>
    </p:spTree>
    <p:extLst>
      <p:ext uri="{BB962C8B-B14F-4D97-AF65-F5344CB8AC3E}">
        <p14:creationId xmlns:p14="http://schemas.microsoft.com/office/powerpoint/2010/main" val="1561346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786E2D-EA0B-7549-9E6A-FD9A114EA9A1}"/>
              </a:ext>
            </a:extLst>
          </p:cNvPr>
          <p:cNvSpPr>
            <a:spLocks noGrp="1"/>
          </p:cNvSpPr>
          <p:nvPr>
            <p:ph type="title"/>
          </p:nvPr>
        </p:nvSpPr>
        <p:spPr>
          <a:xfrm>
            <a:off x="2566988" y="188913"/>
            <a:ext cx="7643812" cy="610925"/>
          </a:xfrm>
        </p:spPr>
        <p:txBody>
          <a:bodyPr/>
          <a:lstStyle/>
          <a:p>
            <a:pPr>
              <a:defRPr/>
            </a:pPr>
            <a:r>
              <a:rPr lang="es-ES" dirty="0"/>
              <a:t>Ventilador </a:t>
            </a:r>
            <a:r>
              <a:rPr lang="es-ES" dirty="0" err="1"/>
              <a:t>bi-level</a:t>
            </a:r>
            <a:r>
              <a:rPr lang="es-ES" dirty="0"/>
              <a:t> avanzado</a:t>
            </a:r>
          </a:p>
        </p:txBody>
      </p:sp>
      <p:sp>
        <p:nvSpPr>
          <p:cNvPr id="71682" name="Marcador de contenido 2">
            <a:extLst>
              <a:ext uri="{FF2B5EF4-FFF2-40B4-BE49-F238E27FC236}">
                <a16:creationId xmlns:a16="http://schemas.microsoft.com/office/drawing/2014/main" id="{0A32976B-0297-0C49-BD86-C26FE2CE7743}"/>
              </a:ext>
            </a:extLst>
          </p:cNvPr>
          <p:cNvSpPr>
            <a:spLocks noGrp="1"/>
          </p:cNvSpPr>
          <p:nvPr>
            <p:ph idx="1"/>
          </p:nvPr>
        </p:nvSpPr>
        <p:spPr>
          <a:xfrm>
            <a:off x="2185988" y="1931991"/>
            <a:ext cx="5842000" cy="3743325"/>
          </a:xfrm>
          <a:ln>
            <a:solidFill>
              <a:schemeClr val="bg1">
                <a:lumMod val="75000"/>
              </a:schemeClr>
            </a:solidFill>
          </a:ln>
        </p:spPr>
        <p:txBody>
          <a:bodyPr/>
          <a:lstStyle/>
          <a:p>
            <a:pPr eaLnBrk="1" hangingPunct="1">
              <a:spcBef>
                <a:spcPct val="0"/>
              </a:spcBef>
              <a:spcAft>
                <a:spcPts val="1200"/>
              </a:spcAft>
              <a:buClr>
                <a:srgbClr val="4597A0"/>
              </a:buClr>
              <a:defRPr/>
            </a:pPr>
            <a:r>
              <a:rPr lang="es-ES" altLang="es-ES_tradnl" sz="2000" dirty="0">
                <a:solidFill>
                  <a:srgbClr val="222268"/>
                </a:solidFill>
              </a:rPr>
              <a:t>Mayor tamaño. Uso Hospitalario</a:t>
            </a:r>
          </a:p>
          <a:p>
            <a:pPr eaLnBrk="1" hangingPunct="1">
              <a:spcBef>
                <a:spcPct val="0"/>
              </a:spcBef>
              <a:spcAft>
                <a:spcPts val="1200"/>
              </a:spcAft>
              <a:buClr>
                <a:srgbClr val="4597A0"/>
              </a:buClr>
              <a:defRPr/>
            </a:pPr>
            <a:r>
              <a:rPr lang="es-ES" altLang="es-ES_tradnl" sz="2000" dirty="0">
                <a:solidFill>
                  <a:srgbClr val="222268"/>
                </a:solidFill>
              </a:rPr>
              <a:t>Una rama o dos ramas</a:t>
            </a:r>
          </a:p>
          <a:p>
            <a:pPr eaLnBrk="1" hangingPunct="1">
              <a:spcBef>
                <a:spcPct val="0"/>
              </a:spcBef>
              <a:spcAft>
                <a:spcPts val="1200"/>
              </a:spcAft>
              <a:buClr>
                <a:srgbClr val="4597A0"/>
              </a:buClr>
              <a:defRPr/>
            </a:pPr>
            <a:r>
              <a:rPr lang="es-ES" altLang="es-ES_tradnl" sz="2000" dirty="0">
                <a:solidFill>
                  <a:srgbClr val="222268"/>
                </a:solidFill>
              </a:rPr>
              <a:t>Puerto de FiO2</a:t>
            </a:r>
          </a:p>
          <a:p>
            <a:pPr eaLnBrk="1" hangingPunct="1">
              <a:spcBef>
                <a:spcPct val="0"/>
              </a:spcBef>
              <a:spcAft>
                <a:spcPts val="1200"/>
              </a:spcAft>
              <a:buClr>
                <a:srgbClr val="4597A0"/>
              </a:buClr>
              <a:defRPr/>
            </a:pPr>
            <a:r>
              <a:rPr lang="es-ES" altLang="es-ES_tradnl" sz="2000" dirty="0">
                <a:solidFill>
                  <a:srgbClr val="222268"/>
                </a:solidFill>
              </a:rPr>
              <a:t>Muestra ondas</a:t>
            </a:r>
          </a:p>
          <a:p>
            <a:pPr eaLnBrk="1" hangingPunct="1">
              <a:spcBef>
                <a:spcPct val="0"/>
              </a:spcBef>
              <a:spcAft>
                <a:spcPts val="1200"/>
              </a:spcAft>
              <a:buClr>
                <a:srgbClr val="4597A0"/>
              </a:buClr>
              <a:defRPr/>
            </a:pPr>
            <a:r>
              <a:rPr lang="es-ES" altLang="es-ES_tradnl" sz="2000" dirty="0">
                <a:solidFill>
                  <a:srgbClr val="222268"/>
                </a:solidFill>
              </a:rPr>
              <a:t>Buena información paramétrica</a:t>
            </a:r>
          </a:p>
          <a:p>
            <a:pPr eaLnBrk="1" hangingPunct="1">
              <a:spcBef>
                <a:spcPct val="0"/>
              </a:spcBef>
              <a:spcAft>
                <a:spcPts val="1200"/>
              </a:spcAft>
              <a:buClr>
                <a:srgbClr val="4597A0"/>
              </a:buClr>
              <a:defRPr/>
            </a:pPr>
            <a:r>
              <a:rPr lang="es-ES" altLang="es-ES_tradnl" sz="2000" dirty="0">
                <a:solidFill>
                  <a:srgbClr val="222268"/>
                </a:solidFill>
              </a:rPr>
              <a:t>Modos: PS, CPAP, CP, AVAPS</a:t>
            </a:r>
          </a:p>
          <a:p>
            <a:pPr eaLnBrk="1" hangingPunct="1">
              <a:spcBef>
                <a:spcPct val="0"/>
              </a:spcBef>
              <a:spcAft>
                <a:spcPts val="1200"/>
              </a:spcAft>
              <a:buClr>
                <a:srgbClr val="4597A0"/>
              </a:buClr>
              <a:defRPr/>
            </a:pPr>
            <a:r>
              <a:rPr lang="es-ES" altLang="es-ES_tradnl" sz="2000" dirty="0">
                <a:solidFill>
                  <a:srgbClr val="222268"/>
                </a:solidFill>
              </a:rPr>
              <a:t>Suficiencia de alarmas</a:t>
            </a:r>
          </a:p>
          <a:p>
            <a:pPr eaLnBrk="1" hangingPunct="1">
              <a:spcBef>
                <a:spcPct val="0"/>
              </a:spcBef>
              <a:spcAft>
                <a:spcPts val="1200"/>
              </a:spcAft>
              <a:buClr>
                <a:srgbClr val="4597A0"/>
              </a:buClr>
              <a:defRPr/>
            </a:pPr>
            <a:r>
              <a:rPr lang="es-ES" altLang="es-ES_tradnl" sz="2000" dirty="0">
                <a:solidFill>
                  <a:srgbClr val="222268"/>
                </a:solidFill>
              </a:rPr>
              <a:t>Batería y transporte</a:t>
            </a:r>
          </a:p>
        </p:txBody>
      </p:sp>
      <p:grpSp>
        <p:nvGrpSpPr>
          <p:cNvPr id="97283" name="Agrupar 7">
            <a:extLst>
              <a:ext uri="{FF2B5EF4-FFF2-40B4-BE49-F238E27FC236}">
                <a16:creationId xmlns:a16="http://schemas.microsoft.com/office/drawing/2014/main" id="{FB97CB9F-595D-A841-9C7F-71C632E715D5}"/>
              </a:ext>
            </a:extLst>
          </p:cNvPr>
          <p:cNvGrpSpPr>
            <a:grpSpLocks/>
          </p:cNvGrpSpPr>
          <p:nvPr/>
        </p:nvGrpSpPr>
        <p:grpSpPr bwMode="auto">
          <a:xfrm>
            <a:off x="7608888" y="1628775"/>
            <a:ext cx="2736850" cy="4654550"/>
            <a:chOff x="6228184" y="1628800"/>
            <a:chExt cx="2736304" cy="4655150"/>
          </a:xfrm>
        </p:grpSpPr>
        <p:sp>
          <p:nvSpPr>
            <p:cNvPr id="97284" name="10 CuadroTexto">
              <a:extLst>
                <a:ext uri="{FF2B5EF4-FFF2-40B4-BE49-F238E27FC236}">
                  <a16:creationId xmlns:a16="http://schemas.microsoft.com/office/drawing/2014/main" id="{B82686F7-21FF-5247-8270-713550AB5970}"/>
                </a:ext>
              </a:extLst>
            </p:cNvPr>
            <p:cNvSpPr txBox="1">
              <a:spLocks noChangeArrowheads="1"/>
            </p:cNvSpPr>
            <p:nvPr/>
          </p:nvSpPr>
          <p:spPr bwMode="auto">
            <a:xfrm>
              <a:off x="7884368" y="1988840"/>
              <a:ext cx="8787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_tradnl" sz="1200"/>
                <a:t>Carina.  Dräger ®</a:t>
              </a:r>
            </a:p>
          </p:txBody>
        </p:sp>
        <p:pic>
          <p:nvPicPr>
            <p:cNvPr id="97285" name="Imagen 15" descr="v60.png">
              <a:extLst>
                <a:ext uri="{FF2B5EF4-FFF2-40B4-BE49-F238E27FC236}">
                  <a16:creationId xmlns:a16="http://schemas.microsoft.com/office/drawing/2014/main" id="{756D5BBC-B60C-6F4A-B9E5-A4F59A19F2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3429000"/>
              <a:ext cx="1728192" cy="15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10 CuadroTexto">
              <a:extLst>
                <a:ext uri="{FF2B5EF4-FFF2-40B4-BE49-F238E27FC236}">
                  <a16:creationId xmlns:a16="http://schemas.microsoft.com/office/drawing/2014/main" id="{5D609B08-2EFA-4847-AC9E-9790C3739D1A}"/>
                </a:ext>
              </a:extLst>
            </p:cNvPr>
            <p:cNvSpPr txBox="1">
              <a:spLocks noChangeArrowheads="1"/>
            </p:cNvSpPr>
            <p:nvPr/>
          </p:nvSpPr>
          <p:spPr bwMode="auto">
            <a:xfrm>
              <a:off x="7956376" y="3429000"/>
              <a:ext cx="8787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_tradnl" sz="1200"/>
                <a:t>V60.  Phiips ®</a:t>
              </a:r>
            </a:p>
          </p:txBody>
        </p:sp>
        <p:pic>
          <p:nvPicPr>
            <p:cNvPr id="97287" name="Imagen 3">
              <a:extLst>
                <a:ext uri="{FF2B5EF4-FFF2-40B4-BE49-F238E27FC236}">
                  <a16:creationId xmlns:a16="http://schemas.microsoft.com/office/drawing/2014/main" id="{ED525A81-19A9-B344-9B48-A17035F0DF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5157192"/>
              <a:ext cx="1440160" cy="112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8" name="10 CuadroTexto">
              <a:extLst>
                <a:ext uri="{FF2B5EF4-FFF2-40B4-BE49-F238E27FC236}">
                  <a16:creationId xmlns:a16="http://schemas.microsoft.com/office/drawing/2014/main" id="{1ECA0A13-88CB-1848-93A2-D576327E6D73}"/>
                </a:ext>
              </a:extLst>
            </p:cNvPr>
            <p:cNvSpPr txBox="1">
              <a:spLocks noChangeArrowheads="1"/>
            </p:cNvSpPr>
            <p:nvPr/>
          </p:nvSpPr>
          <p:spPr bwMode="auto">
            <a:xfrm>
              <a:off x="8028384" y="5445224"/>
              <a:ext cx="9361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_tradnl" sz="1200"/>
                <a:t>Astral.  Resmed ®</a:t>
              </a:r>
            </a:p>
          </p:txBody>
        </p:sp>
        <p:pic>
          <p:nvPicPr>
            <p:cNvPr id="97289" name="Imagen 6" descr="Carina.tiff">
              <a:extLst>
                <a:ext uri="{FF2B5EF4-FFF2-40B4-BE49-F238E27FC236}">
                  <a16:creationId xmlns:a16="http://schemas.microsoft.com/office/drawing/2014/main" id="{4FE5C9AD-B939-F04A-9AB9-89BB8D538E9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1628800"/>
              <a:ext cx="1296144" cy="148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94629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A9EC1E-BF2A-5748-A996-7484019890F0}"/>
              </a:ext>
            </a:extLst>
          </p:cNvPr>
          <p:cNvSpPr>
            <a:spLocks noGrp="1"/>
          </p:cNvSpPr>
          <p:nvPr>
            <p:ph type="title"/>
          </p:nvPr>
        </p:nvSpPr>
        <p:spPr>
          <a:xfrm>
            <a:off x="2566988" y="188913"/>
            <a:ext cx="7643812" cy="647799"/>
          </a:xfrm>
        </p:spPr>
        <p:txBody>
          <a:bodyPr/>
          <a:lstStyle/>
          <a:p>
            <a:pPr>
              <a:defRPr/>
            </a:pPr>
            <a:r>
              <a:rPr lang="es-ES" dirty="0"/>
              <a:t>Ventilador </a:t>
            </a:r>
            <a:r>
              <a:rPr lang="es-ES" dirty="0" err="1"/>
              <a:t>bi-level</a:t>
            </a:r>
            <a:r>
              <a:rPr lang="es-ES" dirty="0"/>
              <a:t> avanzado</a:t>
            </a:r>
          </a:p>
        </p:txBody>
      </p:sp>
      <p:sp>
        <p:nvSpPr>
          <p:cNvPr id="98306" name="Marcador de contenido 2">
            <a:extLst>
              <a:ext uri="{FF2B5EF4-FFF2-40B4-BE49-F238E27FC236}">
                <a16:creationId xmlns:a16="http://schemas.microsoft.com/office/drawing/2014/main" id="{03363581-3B3C-E446-8C31-B51BED59C9F9}"/>
              </a:ext>
            </a:extLst>
          </p:cNvPr>
          <p:cNvSpPr>
            <a:spLocks noGrp="1" noChangeArrowheads="1"/>
          </p:cNvSpPr>
          <p:nvPr>
            <p:ph idx="1"/>
          </p:nvPr>
        </p:nvSpPr>
        <p:spPr>
          <a:xfrm>
            <a:off x="1847853" y="1773241"/>
            <a:ext cx="5256213" cy="3959225"/>
          </a:xfrm>
        </p:spPr>
        <p:txBody>
          <a:bodyPr/>
          <a:lstStyle/>
          <a:p>
            <a:pPr eaLnBrk="1" hangingPunct="1">
              <a:spcBef>
                <a:spcPct val="0"/>
              </a:spcBef>
              <a:spcAft>
                <a:spcPts val="1200"/>
              </a:spcAft>
              <a:buClr>
                <a:srgbClr val="4597A0"/>
              </a:buClr>
            </a:pPr>
            <a:r>
              <a:rPr lang="es-ES" altLang="es-ES_tradnl" sz="1800">
                <a:solidFill>
                  <a:srgbClr val="222268"/>
                </a:solidFill>
              </a:rPr>
              <a:t>Mayor tamaño. Ventilador de UCI</a:t>
            </a:r>
          </a:p>
          <a:p>
            <a:pPr eaLnBrk="1" hangingPunct="1">
              <a:spcBef>
                <a:spcPct val="0"/>
              </a:spcBef>
              <a:spcAft>
                <a:spcPts val="1200"/>
              </a:spcAft>
              <a:buClr>
                <a:srgbClr val="4597A0"/>
              </a:buClr>
            </a:pPr>
            <a:r>
              <a:rPr lang="es-ES" altLang="es-ES_tradnl" sz="1800">
                <a:solidFill>
                  <a:srgbClr val="222268"/>
                </a:solidFill>
              </a:rPr>
              <a:t>Dos ramas</a:t>
            </a:r>
          </a:p>
          <a:p>
            <a:pPr eaLnBrk="1" hangingPunct="1">
              <a:spcBef>
                <a:spcPct val="0"/>
              </a:spcBef>
              <a:spcAft>
                <a:spcPts val="1200"/>
              </a:spcAft>
              <a:buClr>
                <a:srgbClr val="4597A0"/>
              </a:buClr>
            </a:pPr>
            <a:r>
              <a:rPr lang="es-ES" altLang="es-ES_tradnl" sz="1800">
                <a:solidFill>
                  <a:srgbClr val="222268"/>
                </a:solidFill>
              </a:rPr>
              <a:t>Modulo de no invasiva con compensación de fugas</a:t>
            </a:r>
          </a:p>
          <a:p>
            <a:pPr eaLnBrk="1" hangingPunct="1">
              <a:spcBef>
                <a:spcPct val="0"/>
              </a:spcBef>
              <a:spcAft>
                <a:spcPts val="1200"/>
              </a:spcAft>
              <a:buClr>
                <a:srgbClr val="4597A0"/>
              </a:buClr>
            </a:pPr>
            <a:r>
              <a:rPr lang="es-ES" altLang="es-ES_tradnl" sz="1800">
                <a:solidFill>
                  <a:srgbClr val="222268"/>
                </a:solidFill>
              </a:rPr>
              <a:t>Puerto de FiO2</a:t>
            </a:r>
          </a:p>
          <a:p>
            <a:pPr eaLnBrk="1" hangingPunct="1">
              <a:spcBef>
                <a:spcPct val="0"/>
              </a:spcBef>
              <a:spcAft>
                <a:spcPts val="1200"/>
              </a:spcAft>
              <a:buClr>
                <a:srgbClr val="4597A0"/>
              </a:buClr>
            </a:pPr>
            <a:r>
              <a:rPr lang="es-ES" altLang="es-ES_tradnl" sz="1800">
                <a:solidFill>
                  <a:srgbClr val="222268"/>
                </a:solidFill>
              </a:rPr>
              <a:t>Monitorización muy completa</a:t>
            </a:r>
          </a:p>
          <a:p>
            <a:pPr eaLnBrk="1" hangingPunct="1">
              <a:spcBef>
                <a:spcPct val="0"/>
              </a:spcBef>
              <a:spcAft>
                <a:spcPts val="1200"/>
              </a:spcAft>
              <a:buClr>
                <a:srgbClr val="4597A0"/>
              </a:buClr>
            </a:pPr>
            <a:r>
              <a:rPr lang="es-ES" altLang="es-ES_tradnl" sz="1800">
                <a:solidFill>
                  <a:srgbClr val="222268"/>
                </a:solidFill>
              </a:rPr>
              <a:t>Defectos en sincronización</a:t>
            </a:r>
          </a:p>
          <a:p>
            <a:pPr eaLnBrk="1" hangingPunct="1">
              <a:spcBef>
                <a:spcPct val="0"/>
              </a:spcBef>
              <a:spcAft>
                <a:spcPts val="1200"/>
              </a:spcAft>
              <a:buClr>
                <a:srgbClr val="4597A0"/>
              </a:buClr>
            </a:pPr>
            <a:r>
              <a:rPr lang="es-ES" altLang="es-ES_tradnl" sz="1800">
                <a:solidFill>
                  <a:srgbClr val="222268"/>
                </a:solidFill>
              </a:rPr>
              <a:t>Múltiples modos ventilatorios de presión y volumen</a:t>
            </a:r>
          </a:p>
        </p:txBody>
      </p:sp>
      <p:sp>
        <p:nvSpPr>
          <p:cNvPr id="98307" name="Rectángulo 5">
            <a:extLst>
              <a:ext uri="{FF2B5EF4-FFF2-40B4-BE49-F238E27FC236}">
                <a16:creationId xmlns:a16="http://schemas.microsoft.com/office/drawing/2014/main" id="{6A9821B3-B7CA-944D-BA54-A5F699D5BFDB}"/>
              </a:ext>
            </a:extLst>
          </p:cNvPr>
          <p:cNvSpPr>
            <a:spLocks noChangeArrowheads="1"/>
          </p:cNvSpPr>
          <p:nvPr/>
        </p:nvSpPr>
        <p:spPr bwMode="auto">
          <a:xfrm>
            <a:off x="4295775" y="6040438"/>
            <a:ext cx="28082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es-ES_tradnl" sz="1200"/>
              <a:t>Ventilador Dräger Evita Infinity® V500</a:t>
            </a:r>
          </a:p>
        </p:txBody>
      </p:sp>
      <p:pic>
        <p:nvPicPr>
          <p:cNvPr id="98308" name="Imagen 8">
            <a:extLst>
              <a:ext uri="{FF2B5EF4-FFF2-40B4-BE49-F238E27FC236}">
                <a16:creationId xmlns:a16="http://schemas.microsoft.com/office/drawing/2014/main" id="{CCAD8D67-0119-0B42-8078-F29C0CA0CF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48528" y="1412875"/>
            <a:ext cx="2976563"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89882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Agrupar 4">
            <a:extLst>
              <a:ext uri="{FF2B5EF4-FFF2-40B4-BE49-F238E27FC236}">
                <a16:creationId xmlns:a16="http://schemas.microsoft.com/office/drawing/2014/main" id="{64CD5D9D-4FFB-6246-99CA-0565C211DCF0}"/>
              </a:ext>
            </a:extLst>
          </p:cNvPr>
          <p:cNvGrpSpPr>
            <a:grpSpLocks/>
          </p:cNvGrpSpPr>
          <p:nvPr/>
        </p:nvGrpSpPr>
        <p:grpSpPr bwMode="auto">
          <a:xfrm>
            <a:off x="312166" y="1101122"/>
            <a:ext cx="5329238" cy="1800225"/>
            <a:chOff x="179512" y="1484784"/>
            <a:chExt cx="5868144" cy="2153230"/>
          </a:xfrm>
        </p:grpSpPr>
        <p:pic>
          <p:nvPicPr>
            <p:cNvPr id="99338" name="Imagen 2">
              <a:extLst>
                <a:ext uri="{FF2B5EF4-FFF2-40B4-BE49-F238E27FC236}">
                  <a16:creationId xmlns:a16="http://schemas.microsoft.com/office/drawing/2014/main" id="{7060FE18-7A62-2248-8F6A-63E89CF910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84784"/>
              <a:ext cx="5868144" cy="215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9" name="Rectángulo 3">
              <a:extLst>
                <a:ext uri="{FF2B5EF4-FFF2-40B4-BE49-F238E27FC236}">
                  <a16:creationId xmlns:a16="http://schemas.microsoft.com/office/drawing/2014/main" id="{46EE754D-5E65-F94F-A767-99B6FA75439E}"/>
                </a:ext>
              </a:extLst>
            </p:cNvPr>
            <p:cNvSpPr>
              <a:spLocks noChangeArrowheads="1"/>
            </p:cNvSpPr>
            <p:nvPr/>
          </p:nvSpPr>
          <p:spPr bwMode="auto">
            <a:xfrm>
              <a:off x="2390545" y="1670632"/>
              <a:ext cx="2030221" cy="368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es-ES_tradnl" sz="1400"/>
                <a:t>2012; 142(2):367–76</a:t>
              </a:r>
            </a:p>
          </p:txBody>
        </p:sp>
      </p:grpSp>
      <p:sp>
        <p:nvSpPr>
          <p:cNvPr id="2" name="Título 1">
            <a:extLst>
              <a:ext uri="{FF2B5EF4-FFF2-40B4-BE49-F238E27FC236}">
                <a16:creationId xmlns:a16="http://schemas.microsoft.com/office/drawing/2014/main" id="{262147BD-9ABB-6C4C-B985-71AA6A43C204}"/>
              </a:ext>
            </a:extLst>
          </p:cNvPr>
          <p:cNvSpPr>
            <a:spLocks noGrp="1"/>
          </p:cNvSpPr>
          <p:nvPr>
            <p:ph type="title"/>
          </p:nvPr>
        </p:nvSpPr>
        <p:spPr>
          <a:xfrm>
            <a:off x="2566988" y="188913"/>
            <a:ext cx="7643812" cy="523204"/>
          </a:xfrm>
        </p:spPr>
        <p:txBody>
          <a:bodyPr/>
          <a:lstStyle/>
          <a:p>
            <a:pPr>
              <a:defRPr/>
            </a:pPr>
            <a:r>
              <a:rPr lang="es-ES_tradnl" dirty="0"/>
              <a:t>¿cuál es mejor?</a:t>
            </a:r>
          </a:p>
        </p:txBody>
      </p:sp>
      <p:grpSp>
        <p:nvGrpSpPr>
          <p:cNvPr id="6" name="Grupo 5">
            <a:extLst>
              <a:ext uri="{FF2B5EF4-FFF2-40B4-BE49-F238E27FC236}">
                <a16:creationId xmlns:a16="http://schemas.microsoft.com/office/drawing/2014/main" id="{3C60D3F6-14B5-7D4E-95FE-3F00E8D5F34D}"/>
              </a:ext>
            </a:extLst>
          </p:cNvPr>
          <p:cNvGrpSpPr/>
          <p:nvPr/>
        </p:nvGrpSpPr>
        <p:grpSpPr>
          <a:xfrm>
            <a:off x="4544340" y="1301250"/>
            <a:ext cx="6991914" cy="5062171"/>
            <a:chOff x="4544340" y="1301250"/>
            <a:chExt cx="6991914" cy="5062171"/>
          </a:xfrm>
        </p:grpSpPr>
        <p:pic>
          <p:nvPicPr>
            <p:cNvPr id="5" name="Imagen 4">
              <a:extLst>
                <a:ext uri="{FF2B5EF4-FFF2-40B4-BE49-F238E27FC236}">
                  <a16:creationId xmlns:a16="http://schemas.microsoft.com/office/drawing/2014/main" id="{21F072F8-D9B8-524C-A8A6-2ADF8B5D49AE}"/>
                </a:ext>
              </a:extLst>
            </p:cNvPr>
            <p:cNvPicPr>
              <a:picLocks noChangeAspect="1"/>
            </p:cNvPicPr>
            <p:nvPr/>
          </p:nvPicPr>
          <p:blipFill>
            <a:blip r:embed="rId4"/>
            <a:stretch>
              <a:fillRect/>
            </a:stretch>
          </p:blipFill>
          <p:spPr>
            <a:xfrm>
              <a:off x="6210695" y="1301250"/>
              <a:ext cx="5316074" cy="5062171"/>
            </a:xfrm>
            <a:prstGeom prst="rect">
              <a:avLst/>
            </a:prstGeom>
          </p:spPr>
        </p:pic>
        <p:sp>
          <p:nvSpPr>
            <p:cNvPr id="7" name="Rectángulo 6">
              <a:extLst>
                <a:ext uri="{FF2B5EF4-FFF2-40B4-BE49-F238E27FC236}">
                  <a16:creationId xmlns:a16="http://schemas.microsoft.com/office/drawing/2014/main" id="{DDAD9852-D4CA-784B-9AC2-ED61DB1F580C}"/>
                </a:ext>
              </a:extLst>
            </p:cNvPr>
            <p:cNvSpPr/>
            <p:nvPr/>
          </p:nvSpPr>
          <p:spPr>
            <a:xfrm>
              <a:off x="6260992" y="1696894"/>
              <a:ext cx="5275262" cy="1962971"/>
            </a:xfrm>
            <a:prstGeom prst="rect">
              <a:avLst/>
            </a:prstGeom>
            <a:noFill/>
            <a:ln w="19050">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a:solidFill>
                  <a:srgbClr val="FFFFFF"/>
                </a:solidFill>
              </a:endParaRPr>
            </a:p>
          </p:txBody>
        </p:sp>
        <p:sp>
          <p:nvSpPr>
            <p:cNvPr id="10" name="Rectángulo 9">
              <a:extLst>
                <a:ext uri="{FF2B5EF4-FFF2-40B4-BE49-F238E27FC236}">
                  <a16:creationId xmlns:a16="http://schemas.microsoft.com/office/drawing/2014/main" id="{96AA5775-150E-2F46-BF6B-53EB4B4110D3}"/>
                </a:ext>
              </a:extLst>
            </p:cNvPr>
            <p:cNvSpPr/>
            <p:nvPr/>
          </p:nvSpPr>
          <p:spPr>
            <a:xfrm>
              <a:off x="6251200" y="3688155"/>
              <a:ext cx="5275262" cy="1318824"/>
            </a:xfrm>
            <a:prstGeom prst="rect">
              <a:avLst/>
            </a:prstGeom>
            <a:noFill/>
            <a:ln w="19050">
              <a:solidFill>
                <a:srgbClr val="FFCC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a:solidFill>
                  <a:srgbClr val="FFFFFF"/>
                </a:solidFill>
              </a:endParaRPr>
            </a:p>
          </p:txBody>
        </p:sp>
        <p:sp>
          <p:nvSpPr>
            <p:cNvPr id="11" name="Rectángulo 10">
              <a:extLst>
                <a:ext uri="{FF2B5EF4-FFF2-40B4-BE49-F238E27FC236}">
                  <a16:creationId xmlns:a16="http://schemas.microsoft.com/office/drawing/2014/main" id="{025A4B55-2B2C-1D43-9211-4C6AD25FD5F0}"/>
                </a:ext>
              </a:extLst>
            </p:cNvPr>
            <p:cNvSpPr/>
            <p:nvPr/>
          </p:nvSpPr>
          <p:spPr>
            <a:xfrm>
              <a:off x="6251200" y="5035268"/>
              <a:ext cx="5275262" cy="1328153"/>
            </a:xfrm>
            <a:prstGeom prst="rect">
              <a:avLst/>
            </a:prstGeom>
            <a:noFill/>
            <a:ln w="19050">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_tradnl">
                <a:solidFill>
                  <a:srgbClr val="FFFFFF"/>
                </a:solidFill>
              </a:endParaRPr>
            </a:p>
          </p:txBody>
        </p:sp>
        <p:sp>
          <p:nvSpPr>
            <p:cNvPr id="12" name="CuadroTexto 11">
              <a:extLst>
                <a:ext uri="{FF2B5EF4-FFF2-40B4-BE49-F238E27FC236}">
                  <a16:creationId xmlns:a16="http://schemas.microsoft.com/office/drawing/2014/main" id="{55E2D6BC-3170-2445-B02C-96E5664A14ED}"/>
                </a:ext>
              </a:extLst>
            </p:cNvPr>
            <p:cNvSpPr txBox="1"/>
            <p:nvPr/>
          </p:nvSpPr>
          <p:spPr>
            <a:xfrm>
              <a:off x="5415806" y="2616757"/>
              <a:ext cx="582211" cy="369332"/>
            </a:xfrm>
            <a:prstGeom prst="rect">
              <a:avLst/>
            </a:prstGeom>
            <a:noFill/>
          </p:spPr>
          <p:txBody>
            <a:bodyPr wrap="none">
              <a:spAutoFit/>
            </a:bodyPr>
            <a:lstStyle/>
            <a:p>
              <a:pPr>
                <a:defRPr/>
              </a:pPr>
              <a:r>
                <a:rPr lang="es-ES_tradnl" dirty="0">
                  <a:ln>
                    <a:solidFill>
                      <a:schemeClr val="accent5">
                        <a:lumMod val="50000"/>
                      </a:schemeClr>
                    </a:solidFill>
                  </a:ln>
                  <a:latin typeface="Arial" charset="0"/>
                  <a:ea typeface="ＭＳ Ｐゴシック" charset="-128"/>
                </a:rPr>
                <a:t>UCI</a:t>
              </a:r>
            </a:p>
          </p:txBody>
        </p:sp>
        <p:sp>
          <p:nvSpPr>
            <p:cNvPr id="99336" name="CuadroTexto 12">
              <a:extLst>
                <a:ext uri="{FF2B5EF4-FFF2-40B4-BE49-F238E27FC236}">
                  <a16:creationId xmlns:a16="http://schemas.microsoft.com/office/drawing/2014/main" id="{12559EFD-BACC-B649-92A5-6F61DA9CF5AD}"/>
                </a:ext>
              </a:extLst>
            </p:cNvPr>
            <p:cNvSpPr txBox="1">
              <a:spLocks noChangeArrowheads="1"/>
            </p:cNvSpPr>
            <p:nvPr/>
          </p:nvSpPr>
          <p:spPr bwMode="auto">
            <a:xfrm>
              <a:off x="4544340" y="4181862"/>
              <a:ext cx="1414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s-ES_tradnl" altLang="es-ES_tradnl" sz="2000" dirty="0">
                  <a:solidFill>
                    <a:srgbClr val="FFC000"/>
                  </a:solidFill>
                </a:rPr>
                <a:t>Transporte</a:t>
              </a:r>
            </a:p>
          </p:txBody>
        </p:sp>
        <p:sp>
          <p:nvSpPr>
            <p:cNvPr id="99337" name="CuadroTexto 13">
              <a:extLst>
                <a:ext uri="{FF2B5EF4-FFF2-40B4-BE49-F238E27FC236}">
                  <a16:creationId xmlns:a16="http://schemas.microsoft.com/office/drawing/2014/main" id="{FE95A72B-42CA-8841-9026-A0840AC92735}"/>
                </a:ext>
              </a:extLst>
            </p:cNvPr>
            <p:cNvSpPr txBox="1">
              <a:spLocks noChangeArrowheads="1"/>
            </p:cNvSpPr>
            <p:nvPr/>
          </p:nvSpPr>
          <p:spPr bwMode="auto">
            <a:xfrm>
              <a:off x="4585230" y="5510784"/>
              <a:ext cx="1495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s-ES_tradnl" altLang="es-ES_tradnl" sz="2000" dirty="0">
                  <a:solidFill>
                    <a:srgbClr val="C00000"/>
                  </a:solidFill>
                </a:rPr>
                <a:t>Específicos</a:t>
              </a:r>
            </a:p>
          </p:txBody>
        </p:sp>
        <p:sp>
          <p:nvSpPr>
            <p:cNvPr id="4" name="Estrella de 5 puntas 3">
              <a:extLst>
                <a:ext uri="{FF2B5EF4-FFF2-40B4-BE49-F238E27FC236}">
                  <a16:creationId xmlns:a16="http://schemas.microsoft.com/office/drawing/2014/main" id="{14609E06-AF67-4248-9DE2-B624FB193FF8}"/>
                </a:ext>
              </a:extLst>
            </p:cNvPr>
            <p:cNvSpPr/>
            <p:nvPr/>
          </p:nvSpPr>
          <p:spPr>
            <a:xfrm>
              <a:off x="7152717" y="2816019"/>
              <a:ext cx="186652" cy="170656"/>
            </a:xfrm>
            <a:prstGeom prst="star5">
              <a:avLst/>
            </a:prstGeom>
            <a:solidFill>
              <a:schemeClr val="accent1">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5" name="Estrella de 5 puntas 14">
              <a:extLst>
                <a:ext uri="{FF2B5EF4-FFF2-40B4-BE49-F238E27FC236}">
                  <a16:creationId xmlns:a16="http://schemas.microsoft.com/office/drawing/2014/main" id="{646FCED0-391C-6A45-ACD9-B8E1860BE45D}"/>
                </a:ext>
              </a:extLst>
            </p:cNvPr>
            <p:cNvSpPr/>
            <p:nvPr/>
          </p:nvSpPr>
          <p:spPr>
            <a:xfrm>
              <a:off x="7166495" y="5899606"/>
              <a:ext cx="186652" cy="170656"/>
            </a:xfrm>
            <a:prstGeom prst="star5">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7" name="Estrella de 5 puntas 16">
              <a:extLst>
                <a:ext uri="{FF2B5EF4-FFF2-40B4-BE49-F238E27FC236}">
                  <a16:creationId xmlns:a16="http://schemas.microsoft.com/office/drawing/2014/main" id="{28D31644-511F-E242-B977-1DF94F65649D}"/>
                </a:ext>
              </a:extLst>
            </p:cNvPr>
            <p:cNvSpPr/>
            <p:nvPr/>
          </p:nvSpPr>
          <p:spPr>
            <a:xfrm>
              <a:off x="7176886" y="5670041"/>
              <a:ext cx="186652" cy="170656"/>
            </a:xfrm>
            <a:prstGeom prst="star5">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8" name="Estrella de 5 puntas 17">
              <a:extLst>
                <a:ext uri="{FF2B5EF4-FFF2-40B4-BE49-F238E27FC236}">
                  <a16:creationId xmlns:a16="http://schemas.microsoft.com/office/drawing/2014/main" id="{6E384D10-A78F-4F40-879A-01A635851E3A}"/>
                </a:ext>
              </a:extLst>
            </p:cNvPr>
            <p:cNvSpPr/>
            <p:nvPr/>
          </p:nvSpPr>
          <p:spPr>
            <a:xfrm>
              <a:off x="7183660" y="5425456"/>
              <a:ext cx="186652" cy="170656"/>
            </a:xfrm>
            <a:prstGeom prst="star5">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9" name="Estrella de 5 puntas 18">
              <a:extLst>
                <a:ext uri="{FF2B5EF4-FFF2-40B4-BE49-F238E27FC236}">
                  <a16:creationId xmlns:a16="http://schemas.microsoft.com/office/drawing/2014/main" id="{7CA9571A-2F97-4B4D-BE48-AA75C5A9F601}"/>
                </a:ext>
              </a:extLst>
            </p:cNvPr>
            <p:cNvSpPr/>
            <p:nvPr/>
          </p:nvSpPr>
          <p:spPr>
            <a:xfrm>
              <a:off x="7166495" y="5226511"/>
              <a:ext cx="186652" cy="170656"/>
            </a:xfrm>
            <a:prstGeom prst="star5">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0" name="Estrella de 5 puntas 19">
              <a:extLst>
                <a:ext uri="{FF2B5EF4-FFF2-40B4-BE49-F238E27FC236}">
                  <a16:creationId xmlns:a16="http://schemas.microsoft.com/office/drawing/2014/main" id="{B05059C5-F2CE-AC4E-96E1-A750E2A6C8F8}"/>
                </a:ext>
              </a:extLst>
            </p:cNvPr>
            <p:cNvSpPr/>
            <p:nvPr/>
          </p:nvSpPr>
          <p:spPr>
            <a:xfrm>
              <a:off x="7195817" y="3694216"/>
              <a:ext cx="186652" cy="170656"/>
            </a:xfrm>
            <a:prstGeom prst="star5">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1" name="Estrella de 5 puntas 20">
              <a:extLst>
                <a:ext uri="{FF2B5EF4-FFF2-40B4-BE49-F238E27FC236}">
                  <a16:creationId xmlns:a16="http://schemas.microsoft.com/office/drawing/2014/main" id="{CA585645-30DB-5E44-9787-F397C0588E75}"/>
                </a:ext>
              </a:extLst>
            </p:cNvPr>
            <p:cNvSpPr/>
            <p:nvPr/>
          </p:nvSpPr>
          <p:spPr>
            <a:xfrm>
              <a:off x="7158451" y="2165781"/>
              <a:ext cx="186652" cy="170656"/>
            </a:xfrm>
            <a:prstGeom prst="star5">
              <a:avLst/>
            </a:prstGeom>
            <a:solidFill>
              <a:schemeClr val="accent1">
                <a:lumMod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2" name="Estrella de 5 puntas 21">
              <a:extLst>
                <a:ext uri="{FF2B5EF4-FFF2-40B4-BE49-F238E27FC236}">
                  <a16:creationId xmlns:a16="http://schemas.microsoft.com/office/drawing/2014/main" id="{CBF642EB-E4D0-224D-A619-6BD839382EC7}"/>
                </a:ext>
              </a:extLst>
            </p:cNvPr>
            <p:cNvSpPr/>
            <p:nvPr/>
          </p:nvSpPr>
          <p:spPr>
            <a:xfrm>
              <a:off x="7166495" y="4570046"/>
              <a:ext cx="186652" cy="170656"/>
            </a:xfrm>
            <a:prstGeom prst="star5">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3053662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38" name="Object 2">
            <a:extLst>
              <a:ext uri="{FF2B5EF4-FFF2-40B4-BE49-F238E27FC236}">
                <a16:creationId xmlns:a16="http://schemas.microsoft.com/office/drawing/2014/main" id="{E92EDA5D-02D1-C14B-B574-7234059EF745}"/>
              </a:ext>
            </a:extLst>
          </p:cNvPr>
          <p:cNvGraphicFramePr>
            <a:graphicFrameLocks noChangeAspect="1"/>
          </p:cNvGraphicFramePr>
          <p:nvPr/>
        </p:nvGraphicFramePr>
        <p:xfrm>
          <a:off x="2855913" y="1412878"/>
          <a:ext cx="6983412" cy="5254625"/>
        </p:xfrm>
        <a:graphic>
          <a:graphicData uri="http://schemas.openxmlformats.org/presentationml/2006/ole">
            <mc:AlternateContent xmlns:mc="http://schemas.openxmlformats.org/markup-compatibility/2006">
              <mc:Choice xmlns:v="urn:schemas-microsoft-com:vml" Requires="v">
                <p:oleObj name="Imagen de mapa de bits" r:id="rId3" imgW="5556250" imgH="4178300" progId="Paint.Picture">
                  <p:embed/>
                </p:oleObj>
              </mc:Choice>
              <mc:Fallback>
                <p:oleObj name="Imagen de mapa de bits" r:id="rId3" imgW="5556250" imgH="4178300" progId="Paint.Picture">
                  <p:embed/>
                  <p:pic>
                    <p:nvPicPr>
                      <p:cNvPr id="91138" name="Object 2">
                        <a:extLst>
                          <a:ext uri="{FF2B5EF4-FFF2-40B4-BE49-F238E27FC236}">
                            <a16:creationId xmlns:a16="http://schemas.microsoft.com/office/drawing/2014/main" id="{E92EDA5D-02D1-C14B-B574-7234059EF7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5913" y="1412878"/>
                        <a:ext cx="6983412" cy="525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CuadroTexto 1">
            <a:extLst>
              <a:ext uri="{FF2B5EF4-FFF2-40B4-BE49-F238E27FC236}">
                <a16:creationId xmlns:a16="http://schemas.microsoft.com/office/drawing/2014/main" id="{FED92DC6-E54C-B844-A502-0CD7605EBB3B}"/>
              </a:ext>
            </a:extLst>
          </p:cNvPr>
          <p:cNvSpPr txBox="1"/>
          <p:nvPr/>
        </p:nvSpPr>
        <p:spPr>
          <a:xfrm>
            <a:off x="3827466" y="212725"/>
            <a:ext cx="5437187" cy="768350"/>
          </a:xfrm>
          <a:prstGeom prst="rect">
            <a:avLst/>
          </a:prstGeom>
          <a:noFill/>
        </p:spPr>
        <p:txBody>
          <a:bodyPr>
            <a:spAutoFit/>
          </a:bodyPr>
          <a:lstStyle/>
          <a:p>
            <a:pPr>
              <a:defRPr/>
            </a:pPr>
            <a:r>
              <a:rPr lang="es-ES_tradnl" sz="4400">
                <a:solidFill>
                  <a:schemeClr val="accent6">
                    <a:lumMod val="75000"/>
                  </a:schemeClr>
                </a:solidFill>
                <a:latin typeface="+mj-lt"/>
                <a:ea typeface="+mj-ea"/>
                <a:cs typeface="ＭＳ Ｐゴシック" charset="0"/>
              </a:rPr>
              <a:t>¿Qué es respirar?</a:t>
            </a:r>
          </a:p>
        </p:txBody>
      </p:sp>
    </p:spTree>
    <p:extLst>
      <p:ext uri="{BB962C8B-B14F-4D97-AF65-F5344CB8AC3E}">
        <p14:creationId xmlns:p14="http://schemas.microsoft.com/office/powerpoint/2010/main" val="1864493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91138"/>
                                        </p:tgtEl>
                                        <p:attrNameLst>
                                          <p:attrName>style.visibility</p:attrName>
                                        </p:attrNameLst>
                                      </p:cBhvr>
                                      <p:to>
                                        <p:strVal val="visible"/>
                                      </p:to>
                                    </p:set>
                                    <p:animEffect transition="in" filter="fade">
                                      <p:cBhvr>
                                        <p:cTn id="7" dur="1000"/>
                                        <p:tgtEl>
                                          <p:spTgt spid="91138"/>
                                        </p:tgtEl>
                                      </p:cBhvr>
                                    </p:animEffect>
                                    <p:anim calcmode="lin" valueType="num">
                                      <p:cBhvr>
                                        <p:cTn id="8" dur="1000" fill="hold"/>
                                        <p:tgtEl>
                                          <p:spTgt spid="91138"/>
                                        </p:tgtEl>
                                        <p:attrNameLst>
                                          <p:attrName>ppt_x</p:attrName>
                                        </p:attrNameLst>
                                      </p:cBhvr>
                                      <p:tavLst>
                                        <p:tav tm="0">
                                          <p:val>
                                            <p:strVal val="#ppt_x"/>
                                          </p:val>
                                        </p:tav>
                                        <p:tav tm="100000">
                                          <p:val>
                                            <p:strVal val="#ppt_x"/>
                                          </p:val>
                                        </p:tav>
                                      </p:tavLst>
                                    </p:anim>
                                    <p:anim calcmode="lin" valueType="num">
                                      <p:cBhvr>
                                        <p:cTn id="9" dur="1000" fill="hold"/>
                                        <p:tgtEl>
                                          <p:spTgt spid="911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8127FDB-D3E2-494C-92E8-47CA459CFB04}"/>
              </a:ext>
            </a:extLst>
          </p:cNvPr>
          <p:cNvPicPr>
            <a:picLocks noChangeAspect="1"/>
          </p:cNvPicPr>
          <p:nvPr/>
        </p:nvPicPr>
        <p:blipFill>
          <a:blip r:embed="rId3"/>
          <a:stretch>
            <a:fillRect/>
          </a:stretch>
        </p:blipFill>
        <p:spPr>
          <a:xfrm>
            <a:off x="2164913" y="3734516"/>
            <a:ext cx="6081374" cy="2880320"/>
          </a:xfrm>
          <a:prstGeom prst="rect">
            <a:avLst/>
          </a:prstGeom>
        </p:spPr>
      </p:pic>
      <p:sp>
        <p:nvSpPr>
          <p:cNvPr id="2" name="Título 1">
            <a:extLst>
              <a:ext uri="{FF2B5EF4-FFF2-40B4-BE49-F238E27FC236}">
                <a16:creationId xmlns:a16="http://schemas.microsoft.com/office/drawing/2014/main" id="{C4604F7B-34A1-CA4C-967B-584D97174A9D}"/>
              </a:ext>
            </a:extLst>
          </p:cNvPr>
          <p:cNvSpPr>
            <a:spLocks noGrp="1"/>
          </p:cNvSpPr>
          <p:nvPr>
            <p:ph type="title"/>
          </p:nvPr>
        </p:nvSpPr>
        <p:spPr>
          <a:xfrm>
            <a:off x="2566988" y="188913"/>
            <a:ext cx="7643812" cy="575791"/>
          </a:xfrm>
        </p:spPr>
        <p:txBody>
          <a:bodyPr/>
          <a:lstStyle/>
          <a:p>
            <a:pPr>
              <a:defRPr/>
            </a:pPr>
            <a:r>
              <a:rPr lang="es-ES_tradnl" dirty="0"/>
              <a:t>¿cuál es mejor?</a:t>
            </a:r>
          </a:p>
        </p:txBody>
      </p:sp>
      <p:grpSp>
        <p:nvGrpSpPr>
          <p:cNvPr id="101378" name="Agrupar 4">
            <a:extLst>
              <a:ext uri="{FF2B5EF4-FFF2-40B4-BE49-F238E27FC236}">
                <a16:creationId xmlns:a16="http://schemas.microsoft.com/office/drawing/2014/main" id="{6873EB28-888E-014F-9551-DAC3DDC1A2C0}"/>
              </a:ext>
            </a:extLst>
          </p:cNvPr>
          <p:cNvGrpSpPr>
            <a:grpSpLocks/>
          </p:cNvGrpSpPr>
          <p:nvPr/>
        </p:nvGrpSpPr>
        <p:grpSpPr bwMode="auto">
          <a:xfrm>
            <a:off x="519907" y="1173285"/>
            <a:ext cx="5868987" cy="2152650"/>
            <a:chOff x="179512" y="1484784"/>
            <a:chExt cx="5868144" cy="2153230"/>
          </a:xfrm>
        </p:grpSpPr>
        <p:pic>
          <p:nvPicPr>
            <p:cNvPr id="101383" name="Imagen 2">
              <a:extLst>
                <a:ext uri="{FF2B5EF4-FFF2-40B4-BE49-F238E27FC236}">
                  <a16:creationId xmlns:a16="http://schemas.microsoft.com/office/drawing/2014/main" id="{820E96FC-8EC3-DE48-A5D1-50DD134AA80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484784"/>
              <a:ext cx="5868144" cy="215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4" name="Rectángulo 3">
              <a:extLst>
                <a:ext uri="{FF2B5EF4-FFF2-40B4-BE49-F238E27FC236}">
                  <a16:creationId xmlns:a16="http://schemas.microsoft.com/office/drawing/2014/main" id="{515C04D8-835B-554A-A883-FE6E4E0B4580}"/>
                </a:ext>
              </a:extLst>
            </p:cNvPr>
            <p:cNvSpPr>
              <a:spLocks noChangeArrowheads="1"/>
            </p:cNvSpPr>
            <p:nvPr/>
          </p:nvSpPr>
          <p:spPr bwMode="auto">
            <a:xfrm>
              <a:off x="2483768" y="1700808"/>
              <a:ext cx="18437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es-ES_tradnl" sz="1400"/>
                <a:t>2012; 142(2):367–76</a:t>
              </a:r>
            </a:p>
          </p:txBody>
        </p:sp>
      </p:grpSp>
      <p:sp>
        <p:nvSpPr>
          <p:cNvPr id="101380" name="Rectángulo 8">
            <a:extLst>
              <a:ext uri="{FF2B5EF4-FFF2-40B4-BE49-F238E27FC236}">
                <a16:creationId xmlns:a16="http://schemas.microsoft.com/office/drawing/2014/main" id="{901E3D51-5238-9C47-B341-08182CFB2A25}"/>
              </a:ext>
            </a:extLst>
          </p:cNvPr>
          <p:cNvSpPr>
            <a:spLocks noChangeArrowheads="1"/>
          </p:cNvSpPr>
          <p:nvPr/>
        </p:nvSpPr>
        <p:spPr bwMode="auto">
          <a:xfrm>
            <a:off x="6672064" y="2255269"/>
            <a:ext cx="5112568" cy="9233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s-ES_tradnl" altLang="es-ES_tradnl" sz="1800" dirty="0">
                <a:solidFill>
                  <a:srgbClr val="0070C0"/>
                </a:solidFill>
              </a:rPr>
              <a:t>“ </a:t>
            </a:r>
            <a:r>
              <a:rPr lang="es-ES_tradnl" altLang="es-ES_tradnl" sz="1800" dirty="0" err="1">
                <a:solidFill>
                  <a:srgbClr val="0070C0"/>
                </a:solidFill>
              </a:rPr>
              <a:t>Dedicated</a:t>
            </a:r>
            <a:r>
              <a:rPr lang="es-ES_tradnl" altLang="es-ES_tradnl" sz="1800" dirty="0">
                <a:solidFill>
                  <a:srgbClr val="0070C0"/>
                </a:solidFill>
              </a:rPr>
              <a:t> NIV </a:t>
            </a:r>
            <a:r>
              <a:rPr lang="es-ES_tradnl" altLang="es-ES_tradnl" sz="1800" dirty="0" err="1">
                <a:solidFill>
                  <a:srgbClr val="0070C0"/>
                </a:solidFill>
              </a:rPr>
              <a:t>ventilators</a:t>
            </a:r>
            <a:r>
              <a:rPr lang="es-ES_tradnl" altLang="es-ES_tradnl" sz="1800" dirty="0">
                <a:solidFill>
                  <a:srgbClr val="0070C0"/>
                </a:solidFill>
              </a:rPr>
              <a:t> </a:t>
            </a:r>
            <a:r>
              <a:rPr lang="es-ES_tradnl" altLang="es-ES_tradnl" sz="1800" dirty="0" err="1">
                <a:solidFill>
                  <a:srgbClr val="0070C0"/>
                </a:solidFill>
              </a:rPr>
              <a:t>allow</a:t>
            </a:r>
            <a:r>
              <a:rPr lang="es-ES_tradnl" altLang="es-ES_tradnl" sz="1800" dirty="0">
                <a:solidFill>
                  <a:srgbClr val="0070C0"/>
                </a:solidFill>
              </a:rPr>
              <a:t> </a:t>
            </a:r>
            <a:r>
              <a:rPr lang="es-ES_tradnl" altLang="es-ES_tradnl" sz="1800" dirty="0" err="1">
                <a:solidFill>
                  <a:srgbClr val="0070C0"/>
                </a:solidFill>
              </a:rPr>
              <a:t>better</a:t>
            </a:r>
            <a:r>
              <a:rPr lang="es-ES_tradnl" altLang="es-ES_tradnl" sz="1800" dirty="0">
                <a:solidFill>
                  <a:srgbClr val="0070C0"/>
                </a:solidFill>
              </a:rPr>
              <a:t> </a:t>
            </a:r>
            <a:r>
              <a:rPr lang="es-ES_tradnl" altLang="es-ES_tradnl" sz="1800" dirty="0" err="1">
                <a:solidFill>
                  <a:srgbClr val="0070C0"/>
                </a:solidFill>
              </a:rPr>
              <a:t>patient-ventilator</a:t>
            </a:r>
            <a:r>
              <a:rPr lang="es-ES_tradnl" altLang="es-ES_tradnl" sz="1800" dirty="0">
                <a:solidFill>
                  <a:srgbClr val="0070C0"/>
                </a:solidFill>
              </a:rPr>
              <a:t> </a:t>
            </a:r>
            <a:r>
              <a:rPr lang="es-ES_tradnl" altLang="es-ES_tradnl" sz="1800" dirty="0" err="1">
                <a:solidFill>
                  <a:srgbClr val="0070C0"/>
                </a:solidFill>
              </a:rPr>
              <a:t>synchrony</a:t>
            </a:r>
            <a:r>
              <a:rPr lang="es-ES_tradnl" altLang="es-ES_tradnl" sz="1800" dirty="0">
                <a:solidFill>
                  <a:srgbClr val="0070C0"/>
                </a:solidFill>
              </a:rPr>
              <a:t> </a:t>
            </a:r>
            <a:r>
              <a:rPr lang="es-ES_tradnl" altLang="es-ES_tradnl" sz="1800" dirty="0" err="1">
                <a:solidFill>
                  <a:srgbClr val="0070C0"/>
                </a:solidFill>
              </a:rPr>
              <a:t>than</a:t>
            </a:r>
            <a:r>
              <a:rPr lang="es-ES_tradnl" altLang="es-ES_tradnl" sz="1800" dirty="0">
                <a:solidFill>
                  <a:srgbClr val="0070C0"/>
                </a:solidFill>
              </a:rPr>
              <a:t> ICU and </a:t>
            </a:r>
            <a:r>
              <a:rPr lang="es-ES_tradnl" altLang="es-ES_tradnl" sz="1800" dirty="0" err="1">
                <a:solidFill>
                  <a:srgbClr val="0070C0"/>
                </a:solidFill>
              </a:rPr>
              <a:t>transport</a:t>
            </a:r>
            <a:r>
              <a:rPr lang="es-ES_tradnl" altLang="es-ES_tradnl" sz="1800" dirty="0">
                <a:solidFill>
                  <a:srgbClr val="0070C0"/>
                </a:solidFill>
              </a:rPr>
              <a:t> </a:t>
            </a:r>
            <a:r>
              <a:rPr lang="es-ES_tradnl" altLang="es-ES_tradnl" sz="1800" dirty="0" err="1">
                <a:solidFill>
                  <a:srgbClr val="0070C0"/>
                </a:solidFill>
              </a:rPr>
              <a:t>ventilators</a:t>
            </a:r>
            <a:r>
              <a:rPr lang="es-ES_tradnl" altLang="es-ES_tradnl" sz="1800" dirty="0">
                <a:solidFill>
                  <a:srgbClr val="0070C0"/>
                </a:solidFill>
              </a:rPr>
              <a:t>, </a:t>
            </a:r>
            <a:r>
              <a:rPr lang="es-ES_tradnl" altLang="es-ES_tradnl" sz="1800" dirty="0" err="1">
                <a:solidFill>
                  <a:srgbClr val="0070C0"/>
                </a:solidFill>
              </a:rPr>
              <a:t>even</a:t>
            </a:r>
            <a:r>
              <a:rPr lang="es-ES_tradnl" altLang="es-ES_tradnl" sz="1800" dirty="0">
                <a:solidFill>
                  <a:srgbClr val="0070C0"/>
                </a:solidFill>
              </a:rPr>
              <a:t> </a:t>
            </a:r>
            <a:r>
              <a:rPr lang="es-ES_tradnl" altLang="es-ES_tradnl" sz="1800" dirty="0" err="1">
                <a:solidFill>
                  <a:srgbClr val="0070C0"/>
                </a:solidFill>
              </a:rPr>
              <a:t>with</a:t>
            </a:r>
            <a:r>
              <a:rPr lang="es-ES_tradnl" altLang="es-ES_tradnl" sz="1800" dirty="0">
                <a:solidFill>
                  <a:srgbClr val="0070C0"/>
                </a:solidFill>
              </a:rPr>
              <a:t> </a:t>
            </a:r>
            <a:r>
              <a:rPr lang="es-ES_tradnl" altLang="es-ES_tradnl" sz="1800" dirty="0" err="1">
                <a:solidFill>
                  <a:srgbClr val="0070C0"/>
                </a:solidFill>
              </a:rPr>
              <a:t>their</a:t>
            </a:r>
            <a:r>
              <a:rPr lang="es-ES_tradnl" altLang="es-ES_tradnl" sz="1800" dirty="0">
                <a:solidFill>
                  <a:srgbClr val="0070C0"/>
                </a:solidFill>
              </a:rPr>
              <a:t> NIV </a:t>
            </a:r>
            <a:r>
              <a:rPr lang="es-ES_tradnl" altLang="es-ES_tradnl" sz="1800" dirty="0" err="1">
                <a:solidFill>
                  <a:srgbClr val="0070C0"/>
                </a:solidFill>
              </a:rPr>
              <a:t>algorithm</a:t>
            </a:r>
            <a:r>
              <a:rPr lang="es-ES_tradnl" altLang="es-ES_tradnl" sz="1800" dirty="0">
                <a:solidFill>
                  <a:srgbClr val="0070C0"/>
                </a:solidFill>
              </a:rPr>
              <a:t> “.</a:t>
            </a:r>
          </a:p>
        </p:txBody>
      </p:sp>
      <p:sp>
        <p:nvSpPr>
          <p:cNvPr id="3" name="Flecha abajo 2">
            <a:extLst>
              <a:ext uri="{FF2B5EF4-FFF2-40B4-BE49-F238E27FC236}">
                <a16:creationId xmlns:a16="http://schemas.microsoft.com/office/drawing/2014/main" id="{E68DBC68-AE82-6248-BAD9-69B69DA6218F}"/>
              </a:ext>
            </a:extLst>
          </p:cNvPr>
          <p:cNvSpPr/>
          <p:nvPr/>
        </p:nvSpPr>
        <p:spPr>
          <a:xfrm>
            <a:off x="3287713" y="5084763"/>
            <a:ext cx="360362" cy="469900"/>
          </a:xfrm>
          <a:prstGeom prst="down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s-ES"/>
          </a:p>
        </p:txBody>
      </p:sp>
      <p:sp>
        <p:nvSpPr>
          <p:cNvPr id="9" name="Flecha abajo 8">
            <a:extLst>
              <a:ext uri="{FF2B5EF4-FFF2-40B4-BE49-F238E27FC236}">
                <a16:creationId xmlns:a16="http://schemas.microsoft.com/office/drawing/2014/main" id="{EBFC3C32-80DF-394F-A4B3-181F199A5D09}"/>
              </a:ext>
            </a:extLst>
          </p:cNvPr>
          <p:cNvSpPr/>
          <p:nvPr/>
        </p:nvSpPr>
        <p:spPr>
          <a:xfrm>
            <a:off x="4365628" y="5084763"/>
            <a:ext cx="360363" cy="469900"/>
          </a:xfrm>
          <a:prstGeom prst="down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s-ES"/>
          </a:p>
        </p:txBody>
      </p:sp>
    </p:spTree>
    <p:extLst>
      <p:ext uri="{BB962C8B-B14F-4D97-AF65-F5344CB8AC3E}">
        <p14:creationId xmlns:p14="http://schemas.microsoft.com/office/powerpoint/2010/main" val="27840623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15 Tabla">
            <a:extLst>
              <a:ext uri="{FF2B5EF4-FFF2-40B4-BE49-F238E27FC236}">
                <a16:creationId xmlns:a16="http://schemas.microsoft.com/office/drawing/2014/main" id="{644C33CB-9BC2-5647-AD12-FA274EF1E4D0}"/>
              </a:ext>
            </a:extLst>
          </p:cNvPr>
          <p:cNvGraphicFramePr>
            <a:graphicFrameLocks noGrp="1"/>
          </p:cNvGraphicFramePr>
          <p:nvPr/>
        </p:nvGraphicFramePr>
        <p:xfrm>
          <a:off x="2208216" y="1374778"/>
          <a:ext cx="8072437" cy="5351463"/>
        </p:xfrm>
        <a:graphic>
          <a:graphicData uri="http://schemas.openxmlformats.org/drawingml/2006/table">
            <a:tbl>
              <a:tblPr/>
              <a:tblGrid>
                <a:gridCol w="2286000">
                  <a:extLst>
                    <a:ext uri="{9D8B030D-6E8A-4147-A177-3AD203B41FA5}">
                      <a16:colId xmlns:a16="http://schemas.microsoft.com/office/drawing/2014/main" val="20000"/>
                    </a:ext>
                  </a:extLst>
                </a:gridCol>
                <a:gridCol w="5786437">
                  <a:extLst>
                    <a:ext uri="{9D8B030D-6E8A-4147-A177-3AD203B41FA5}">
                      <a16:colId xmlns:a16="http://schemas.microsoft.com/office/drawing/2014/main" val="20001"/>
                    </a:ext>
                  </a:extLst>
                </a:gridCol>
              </a:tblGrid>
              <a:tr h="244475">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1" i="0" u="none" strike="noStrike" cap="none" normalizeH="0" baseline="0">
                          <a:ln>
                            <a:noFill/>
                          </a:ln>
                          <a:solidFill>
                            <a:srgbClr val="000000"/>
                          </a:solidFill>
                          <a:effectLst/>
                          <a:latin typeface="Arial" charset="0"/>
                          <a:ea typeface="ＭＳ Ｐゴシック" charset="-128"/>
                        </a:rPr>
                        <a:t>Tipo</a:t>
                      </a:r>
                      <a:endParaRPr kumimoji="0" lang="es-ES" altLang="es-ES_tradnl" sz="1200" b="1" i="0" u="none" strike="noStrike" cap="none" normalizeH="0" baseline="0">
                        <a:ln>
                          <a:noFill/>
                        </a:ln>
                        <a:solidFill>
                          <a:schemeClr val="tx1"/>
                        </a:solidFill>
                        <a:effectLst/>
                        <a:latin typeface="Franklin Gothic Book" charset="0"/>
                        <a:ea typeface="ＭＳ Ｐゴシック" charset="-128"/>
                      </a:endParaRPr>
                    </a:p>
                  </a:txBody>
                  <a:tcPr marL="50800" marR="508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0" i="0" u="none" strike="noStrike" cap="none" normalizeH="0" baseline="0">
                          <a:ln>
                            <a:noFill/>
                          </a:ln>
                          <a:solidFill>
                            <a:srgbClr val="000000"/>
                          </a:solidFill>
                          <a:effectLst/>
                          <a:latin typeface="Arial" charset="0"/>
                          <a:ea typeface="ＭＳ Ｐゴシック" charset="-128"/>
                        </a:rPr>
                        <a:t>Controlados por presión y ciclados por flujo</a:t>
                      </a:r>
                      <a:endParaRPr kumimoji="0" lang="es-ES" altLang="es-ES_tradnl" sz="1200" b="0" i="0" u="none" strike="noStrike" cap="none" normalizeH="0" baseline="0">
                        <a:ln>
                          <a:noFill/>
                        </a:ln>
                        <a:solidFill>
                          <a:schemeClr val="tx1"/>
                        </a:solidFill>
                        <a:effectLst/>
                        <a:latin typeface="Franklin Gothic Book" charset="0"/>
                        <a:ea typeface="ＭＳ Ｐゴシック" charset="-128"/>
                      </a:endParaRPr>
                    </a:p>
                  </a:txBody>
                  <a:tcPr marL="50800" marR="508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00"/>
                  </a:ext>
                </a:extLst>
              </a:tr>
              <a:tr h="244475">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1" i="0" u="none" strike="noStrike" cap="none" normalizeH="0" baseline="0">
                          <a:ln>
                            <a:noFill/>
                          </a:ln>
                          <a:solidFill>
                            <a:srgbClr val="000000"/>
                          </a:solidFill>
                          <a:effectLst/>
                          <a:latin typeface="Arial" charset="0"/>
                          <a:ea typeface="ＭＳ Ｐゴシック" charset="-128"/>
                        </a:rPr>
                        <a:t>Modos ventilatorios</a:t>
                      </a:r>
                      <a:endParaRPr kumimoji="0" lang="es-ES" altLang="es-ES_tradnl" sz="1200" b="1" i="0" u="none" strike="noStrike" cap="none" normalizeH="0" baseline="0">
                        <a:ln>
                          <a:noFill/>
                        </a:ln>
                        <a:solidFill>
                          <a:schemeClr val="tx1"/>
                        </a:solidFill>
                        <a:effectLst/>
                        <a:latin typeface="Franklin Gothic Book" charset="0"/>
                        <a:ea typeface="ＭＳ Ｐゴシック" charset="-128"/>
                      </a:endParaRPr>
                    </a:p>
                  </a:txBody>
                  <a:tcPr marL="50800" marR="508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0" i="0" u="none" strike="noStrike" cap="none" normalizeH="0" baseline="0">
                          <a:ln>
                            <a:noFill/>
                          </a:ln>
                          <a:solidFill>
                            <a:srgbClr val="000000"/>
                          </a:solidFill>
                          <a:effectLst/>
                          <a:latin typeface="Arial" charset="0"/>
                          <a:ea typeface="ＭＳ Ｐゴシック" charset="-128"/>
                        </a:rPr>
                        <a:t>CPAP y BiPAP en modo ST</a:t>
                      </a:r>
                      <a:endParaRPr kumimoji="0" lang="es-ES" altLang="es-ES_tradnl" sz="1200" b="0" i="0" u="none" strike="noStrike" cap="none" normalizeH="0" baseline="0">
                        <a:ln>
                          <a:noFill/>
                        </a:ln>
                        <a:solidFill>
                          <a:schemeClr val="tx1"/>
                        </a:solidFill>
                        <a:effectLst/>
                        <a:latin typeface="Franklin Gothic Book" charset="0"/>
                        <a:ea typeface="ＭＳ Ｐゴシック" charset="-128"/>
                      </a:endParaRPr>
                    </a:p>
                  </a:txBody>
                  <a:tcPr marL="50800" marR="508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01"/>
                  </a:ext>
                </a:extLst>
              </a:tr>
              <a:tr h="244475">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1" i="0" u="none" strike="noStrike" cap="none" normalizeH="0" baseline="0">
                          <a:ln>
                            <a:noFill/>
                          </a:ln>
                          <a:solidFill>
                            <a:srgbClr val="000000"/>
                          </a:solidFill>
                          <a:effectLst/>
                          <a:latin typeface="Arial" charset="0"/>
                          <a:ea typeface="ＭＳ Ｐゴシック" charset="-128"/>
                        </a:rPr>
                        <a:t>Circuito</a:t>
                      </a:r>
                      <a:endParaRPr kumimoji="0" lang="es-ES" altLang="es-ES_tradnl" sz="1200" b="1" i="0" u="none" strike="noStrike" cap="none" normalizeH="0" baseline="0">
                        <a:ln>
                          <a:noFill/>
                        </a:ln>
                        <a:solidFill>
                          <a:schemeClr val="tx1"/>
                        </a:solidFill>
                        <a:effectLst/>
                        <a:latin typeface="Franklin Gothic Book"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0" i="0" u="none" strike="noStrike" cap="none" normalizeH="0" baseline="0">
                          <a:ln>
                            <a:noFill/>
                          </a:ln>
                          <a:solidFill>
                            <a:srgbClr val="000000"/>
                          </a:solidFill>
                          <a:effectLst/>
                          <a:latin typeface="Arial" charset="0"/>
                          <a:ea typeface="ＭＳ Ｐゴシック" charset="-128"/>
                        </a:rPr>
                        <a:t>De una rama con puerto exhalatorio o bien de doble rama</a:t>
                      </a:r>
                      <a:endParaRPr kumimoji="0" lang="es-ES" altLang="es-ES_tradnl" sz="1200" b="0" i="0" u="none" strike="noStrike" cap="none" normalizeH="0" baseline="0">
                        <a:ln>
                          <a:noFill/>
                        </a:ln>
                        <a:solidFill>
                          <a:schemeClr val="tx1"/>
                        </a:solidFill>
                        <a:effectLst/>
                        <a:latin typeface="Franklin Gothic Book"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02"/>
                  </a:ext>
                </a:extLst>
              </a:tr>
              <a:tr h="244475">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1" i="0" u="none" strike="noStrike" cap="none" normalizeH="0" baseline="0">
                          <a:ln>
                            <a:noFill/>
                          </a:ln>
                          <a:solidFill>
                            <a:srgbClr val="000000"/>
                          </a:solidFill>
                          <a:effectLst/>
                          <a:latin typeface="Arial" charset="0"/>
                          <a:ea typeface="ＭＳ Ｐゴシック" charset="-128"/>
                        </a:rPr>
                        <a:t>Fuente de aire</a:t>
                      </a:r>
                      <a:endParaRPr kumimoji="0" lang="es-ES" altLang="es-ES_tradnl" sz="1200" b="1" i="0" u="none" strike="noStrike" cap="none" normalizeH="0" baseline="0">
                        <a:ln>
                          <a:noFill/>
                        </a:ln>
                        <a:solidFill>
                          <a:schemeClr val="tx1"/>
                        </a:solidFill>
                        <a:effectLst/>
                        <a:latin typeface="Franklin Gothic Book"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0" i="0" u="none" strike="noStrike" cap="none" normalizeH="0" baseline="0">
                          <a:ln>
                            <a:noFill/>
                          </a:ln>
                          <a:solidFill>
                            <a:srgbClr val="000000"/>
                          </a:solidFill>
                          <a:effectLst/>
                          <a:latin typeface="Arial" charset="0"/>
                          <a:ea typeface="ＭＳ Ｐゴシック" charset="-128"/>
                        </a:rPr>
                        <a:t>Turbina</a:t>
                      </a:r>
                      <a:endParaRPr kumimoji="0" lang="es-ES" altLang="es-ES_tradnl" sz="1200" b="0" i="0" u="none" strike="noStrike" cap="none" normalizeH="0" baseline="0">
                        <a:ln>
                          <a:noFill/>
                        </a:ln>
                        <a:solidFill>
                          <a:schemeClr val="tx1"/>
                        </a:solidFill>
                        <a:effectLst/>
                        <a:latin typeface="Franklin Gothic Book"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03"/>
                  </a:ext>
                </a:extLst>
              </a:tr>
              <a:tr h="244475">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1" i="0" u="none" strike="noStrike" cap="none" normalizeH="0" baseline="0">
                          <a:ln>
                            <a:noFill/>
                          </a:ln>
                          <a:solidFill>
                            <a:srgbClr val="000000"/>
                          </a:solidFill>
                          <a:effectLst/>
                          <a:latin typeface="Arial" charset="0"/>
                          <a:ea typeface="ＭＳ Ｐゴシック" charset="-128"/>
                        </a:rPr>
                        <a:t>Suministro de O2</a:t>
                      </a:r>
                      <a:endParaRPr kumimoji="0" lang="es-ES" altLang="es-ES_tradnl" sz="1200" b="1" i="0" u="none" strike="noStrike" cap="none" normalizeH="0" baseline="0">
                        <a:ln>
                          <a:noFill/>
                        </a:ln>
                        <a:solidFill>
                          <a:schemeClr val="tx1"/>
                        </a:solidFill>
                        <a:effectLst/>
                        <a:latin typeface="Franklin Gothic Book"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0" i="0" u="none" strike="noStrike" cap="none" normalizeH="0" baseline="0">
                          <a:ln>
                            <a:noFill/>
                          </a:ln>
                          <a:solidFill>
                            <a:srgbClr val="000000"/>
                          </a:solidFill>
                          <a:effectLst/>
                          <a:latin typeface="Arial" charset="0"/>
                          <a:ea typeface="ＭＳ Ｐゴシック" charset="-128"/>
                        </a:rPr>
                        <a:t>Fuente de alta presión con mezclador de FiO2 (mínimo de hasta el 35%)</a:t>
                      </a:r>
                      <a:endParaRPr kumimoji="0" lang="es-ES" altLang="es-ES_tradnl" sz="1200" b="0" i="0" u="none" strike="noStrike" cap="none" normalizeH="0" baseline="0">
                        <a:ln>
                          <a:noFill/>
                        </a:ln>
                        <a:solidFill>
                          <a:schemeClr val="tx1"/>
                        </a:solidFill>
                        <a:effectLst/>
                        <a:latin typeface="Franklin Gothic Book"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04"/>
                  </a:ext>
                </a:extLst>
              </a:tr>
              <a:tr h="244475">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1" i="0" u="none" strike="noStrike" cap="none" normalizeH="0" baseline="0">
                          <a:ln>
                            <a:noFill/>
                          </a:ln>
                          <a:solidFill>
                            <a:srgbClr val="000000"/>
                          </a:solidFill>
                          <a:effectLst/>
                          <a:latin typeface="Arial" charset="0"/>
                          <a:ea typeface="ＭＳ Ｐゴシック" charset="-128"/>
                        </a:rPr>
                        <a:t>Flujo máximo</a:t>
                      </a:r>
                      <a:endParaRPr kumimoji="0" lang="es-ES" altLang="es-ES_tradnl" sz="1200" b="1" i="0" u="none" strike="noStrike" cap="none" normalizeH="0" baseline="0">
                        <a:ln>
                          <a:noFill/>
                        </a:ln>
                        <a:solidFill>
                          <a:schemeClr val="tx1"/>
                        </a:solidFill>
                        <a:effectLst/>
                        <a:latin typeface="Franklin Gothic Book" charset="0"/>
                        <a:ea typeface="ＭＳ Ｐゴシック" charset="-128"/>
                      </a:endParaRPr>
                    </a:p>
                  </a:txBody>
                  <a:tcPr marL="50800" marR="508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0" i="0" u="none" strike="noStrike" cap="none" normalizeH="0" baseline="0">
                          <a:ln>
                            <a:noFill/>
                          </a:ln>
                          <a:solidFill>
                            <a:srgbClr val="000000"/>
                          </a:solidFill>
                          <a:effectLst/>
                          <a:latin typeface="Arial" charset="0"/>
                          <a:ea typeface="ＭＳ Ｐゴシック" charset="-128"/>
                        </a:rPr>
                        <a:t>≥ 150 l/m</a:t>
                      </a:r>
                      <a:endParaRPr kumimoji="0" lang="es-ES" altLang="es-ES_tradnl" sz="1200" b="0" i="0" u="none" strike="noStrike" cap="none" normalizeH="0" baseline="0">
                        <a:ln>
                          <a:noFill/>
                        </a:ln>
                        <a:solidFill>
                          <a:schemeClr val="tx1"/>
                        </a:solidFill>
                        <a:effectLst/>
                        <a:latin typeface="Franklin Gothic Book" charset="0"/>
                        <a:ea typeface="ＭＳ Ｐゴシック" charset="-128"/>
                      </a:endParaRPr>
                    </a:p>
                  </a:txBody>
                  <a:tcPr marL="50800" marR="508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05"/>
                  </a:ext>
                </a:extLst>
              </a:tr>
              <a:tr h="244475">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1" i="0" u="none" strike="noStrike" cap="none" normalizeH="0" baseline="0">
                          <a:ln>
                            <a:noFill/>
                          </a:ln>
                          <a:solidFill>
                            <a:srgbClr val="000000"/>
                          </a:solidFill>
                          <a:effectLst/>
                          <a:latin typeface="Arial" charset="0"/>
                          <a:ea typeface="ＭＳ Ｐゴシック" charset="-128"/>
                        </a:rPr>
                        <a:t>Compensación fugas</a:t>
                      </a:r>
                      <a:endParaRPr kumimoji="0" lang="es-ES" altLang="es-ES_tradnl" sz="1200" b="1" i="0" u="none" strike="noStrike" cap="none" normalizeH="0" baseline="0">
                        <a:ln>
                          <a:noFill/>
                        </a:ln>
                        <a:solidFill>
                          <a:schemeClr val="tx1"/>
                        </a:solidFill>
                        <a:effectLst/>
                        <a:latin typeface="Franklin Gothic Book" charset="0"/>
                        <a:ea typeface="ＭＳ Ｐゴシック" charset="-128"/>
                      </a:endParaRPr>
                    </a:p>
                  </a:txBody>
                  <a:tcPr marL="50800" marR="508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0" i="0" u="none" strike="noStrike" cap="none" normalizeH="0" baseline="0">
                          <a:ln>
                            <a:noFill/>
                          </a:ln>
                          <a:solidFill>
                            <a:srgbClr val="000000"/>
                          </a:solidFill>
                          <a:effectLst/>
                          <a:latin typeface="Arial" charset="0"/>
                          <a:ea typeface="ＭＳ Ｐゴシック" charset="-128"/>
                        </a:rPr>
                        <a:t>≥ 30-40 l/m</a:t>
                      </a:r>
                      <a:endParaRPr kumimoji="0" lang="es-ES" altLang="es-ES_tradnl" sz="1200" b="0" i="0" u="none" strike="noStrike" cap="none" normalizeH="0" baseline="0">
                        <a:ln>
                          <a:noFill/>
                        </a:ln>
                        <a:solidFill>
                          <a:schemeClr val="tx1"/>
                        </a:solidFill>
                        <a:effectLst/>
                        <a:latin typeface="Franklin Gothic Book" charset="0"/>
                        <a:ea typeface="ＭＳ Ｐゴシック" charset="-128"/>
                      </a:endParaRPr>
                    </a:p>
                  </a:txBody>
                  <a:tcPr marL="50800" marR="508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06"/>
                  </a:ext>
                </a:extLst>
              </a:tr>
              <a:tr h="244475">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1" i="0" u="none" strike="noStrike" cap="none" normalizeH="0" baseline="0">
                          <a:ln>
                            <a:noFill/>
                          </a:ln>
                          <a:solidFill>
                            <a:srgbClr val="000000"/>
                          </a:solidFill>
                          <a:effectLst/>
                          <a:latin typeface="Arial" charset="0"/>
                          <a:ea typeface="ＭＳ Ｐゴシック" charset="-128"/>
                        </a:rPr>
                        <a:t>Nivel IPAP</a:t>
                      </a:r>
                      <a:endParaRPr kumimoji="0" lang="es-ES" altLang="es-ES_tradnl" sz="1200" b="1" i="0" u="none" strike="noStrike" cap="none" normalizeH="0" baseline="0">
                        <a:ln>
                          <a:noFill/>
                        </a:ln>
                        <a:solidFill>
                          <a:schemeClr val="tx1"/>
                        </a:solidFill>
                        <a:effectLst/>
                        <a:latin typeface="Franklin Gothic Book"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0" i="0" u="none" strike="noStrike" cap="none" normalizeH="0" baseline="0">
                          <a:ln>
                            <a:noFill/>
                          </a:ln>
                          <a:solidFill>
                            <a:srgbClr val="000000"/>
                          </a:solidFill>
                          <a:effectLst/>
                          <a:latin typeface="Arial" charset="0"/>
                          <a:ea typeface="ＭＳ Ｐゴシック" charset="-128"/>
                        </a:rPr>
                        <a:t>&gt; 25 cmH2O</a:t>
                      </a:r>
                      <a:endParaRPr kumimoji="0" lang="es-ES" altLang="es-ES_tradnl" sz="1200" b="0" i="0" u="none" strike="noStrike" cap="none" normalizeH="0" baseline="0">
                        <a:ln>
                          <a:noFill/>
                        </a:ln>
                        <a:solidFill>
                          <a:schemeClr val="tx1"/>
                        </a:solidFill>
                        <a:effectLst/>
                        <a:latin typeface="Franklin Gothic Book"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07"/>
                  </a:ext>
                </a:extLst>
              </a:tr>
              <a:tr h="244475">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1" i="0" u="none" strike="noStrike" cap="none" normalizeH="0" baseline="0">
                          <a:ln>
                            <a:noFill/>
                          </a:ln>
                          <a:solidFill>
                            <a:srgbClr val="000000"/>
                          </a:solidFill>
                          <a:effectLst/>
                          <a:latin typeface="Arial" charset="0"/>
                          <a:ea typeface="ＭＳ Ｐゴシック" charset="-128"/>
                        </a:rPr>
                        <a:t>Nivel EPAP</a:t>
                      </a:r>
                      <a:endParaRPr kumimoji="0" lang="es-ES" altLang="es-ES_tradnl" sz="1200" b="1" i="0" u="none" strike="noStrike" cap="none" normalizeH="0" baseline="0">
                        <a:ln>
                          <a:noFill/>
                        </a:ln>
                        <a:solidFill>
                          <a:schemeClr val="tx1"/>
                        </a:solidFill>
                        <a:effectLst/>
                        <a:latin typeface="Franklin Gothic Book"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0" i="0" u="none" strike="noStrike" cap="none" normalizeH="0" baseline="0">
                          <a:ln>
                            <a:noFill/>
                          </a:ln>
                          <a:solidFill>
                            <a:srgbClr val="000000"/>
                          </a:solidFill>
                          <a:effectLst/>
                          <a:latin typeface="Arial" charset="0"/>
                          <a:ea typeface="ＭＳ Ｐゴシック" charset="-128"/>
                        </a:rPr>
                        <a:t>≥ 20 cmH2O</a:t>
                      </a:r>
                      <a:endParaRPr kumimoji="0" lang="es-ES" altLang="es-ES_tradnl" sz="1200" b="0" i="0" u="none" strike="noStrike" cap="none" normalizeH="0" baseline="0">
                        <a:ln>
                          <a:noFill/>
                        </a:ln>
                        <a:solidFill>
                          <a:schemeClr val="tx1"/>
                        </a:solidFill>
                        <a:effectLst/>
                        <a:latin typeface="Franklin Gothic Book"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08"/>
                  </a:ext>
                </a:extLst>
              </a:tr>
              <a:tr h="244475">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1" i="0" u="none" strike="noStrike" cap="none" normalizeH="0" baseline="0">
                          <a:ln>
                            <a:noFill/>
                          </a:ln>
                          <a:solidFill>
                            <a:srgbClr val="000000"/>
                          </a:solidFill>
                          <a:effectLst/>
                          <a:latin typeface="Arial" charset="0"/>
                          <a:ea typeface="ＭＳ Ｐゴシック" charset="-128"/>
                        </a:rPr>
                        <a:t>Nivel CPAP</a:t>
                      </a:r>
                      <a:endParaRPr kumimoji="0" lang="es-ES" altLang="es-ES_tradnl" sz="1200" b="1" i="0" u="none" strike="noStrike" cap="none" normalizeH="0" baseline="0">
                        <a:ln>
                          <a:noFill/>
                        </a:ln>
                        <a:solidFill>
                          <a:schemeClr val="tx1"/>
                        </a:solidFill>
                        <a:effectLst/>
                        <a:latin typeface="Franklin Gothic Book"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0" i="0" u="none" strike="noStrike" cap="none" normalizeH="0" baseline="0">
                          <a:ln>
                            <a:noFill/>
                          </a:ln>
                          <a:solidFill>
                            <a:srgbClr val="000000"/>
                          </a:solidFill>
                          <a:effectLst/>
                          <a:latin typeface="Arial" charset="0"/>
                          <a:ea typeface="ＭＳ Ｐゴシック" charset="-128"/>
                        </a:rPr>
                        <a:t>≥ 20 cmH2O</a:t>
                      </a:r>
                      <a:endParaRPr kumimoji="0" lang="es-ES" altLang="es-ES_tradnl" sz="1200" b="0" i="0" u="none" strike="noStrike" cap="none" normalizeH="0" baseline="0">
                        <a:ln>
                          <a:noFill/>
                        </a:ln>
                        <a:solidFill>
                          <a:schemeClr val="tx1"/>
                        </a:solidFill>
                        <a:effectLst/>
                        <a:latin typeface="Franklin Gothic Book" charset="0"/>
                        <a:ea typeface="ＭＳ Ｐゴシック"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09"/>
                  </a:ext>
                </a:extLst>
              </a:tr>
              <a:tr h="244475">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1" i="0" u="none" strike="noStrike" cap="none" normalizeH="0" baseline="0">
                          <a:ln>
                            <a:noFill/>
                          </a:ln>
                          <a:solidFill>
                            <a:srgbClr val="000000"/>
                          </a:solidFill>
                          <a:effectLst/>
                          <a:latin typeface="Arial" charset="0"/>
                          <a:ea typeface="ＭＳ Ｐゴシック" charset="-128"/>
                        </a:rPr>
                        <a:t>F. Respiratoria</a:t>
                      </a:r>
                      <a:endParaRPr kumimoji="0" lang="es-ES" altLang="es-ES_tradnl" sz="1200" b="1" i="0" u="none" strike="noStrike" cap="none" normalizeH="0" baseline="0">
                        <a:ln>
                          <a:noFill/>
                        </a:ln>
                        <a:solidFill>
                          <a:schemeClr val="tx1"/>
                        </a:solidFill>
                        <a:effectLst/>
                        <a:latin typeface="Franklin Gothic Book" charset="0"/>
                        <a:ea typeface="ＭＳ Ｐゴシック" charset="-128"/>
                      </a:endParaRPr>
                    </a:p>
                  </a:txBody>
                  <a:tcPr marL="50800" marR="508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0" i="0" u="none" strike="noStrike" cap="none" normalizeH="0" baseline="0">
                          <a:ln>
                            <a:noFill/>
                          </a:ln>
                          <a:solidFill>
                            <a:srgbClr val="000000"/>
                          </a:solidFill>
                          <a:effectLst/>
                          <a:latin typeface="Arial" charset="0"/>
                          <a:ea typeface="ＭＳ Ｐゴシック" charset="-128"/>
                        </a:rPr>
                        <a:t>10 - 30 rpm</a:t>
                      </a:r>
                      <a:endParaRPr kumimoji="0" lang="es-ES" altLang="es-ES_tradnl" sz="1200" b="0" i="0" u="none" strike="noStrike" cap="none" normalizeH="0" baseline="0">
                        <a:ln>
                          <a:noFill/>
                        </a:ln>
                        <a:solidFill>
                          <a:schemeClr val="tx1"/>
                        </a:solidFill>
                        <a:effectLst/>
                        <a:latin typeface="Franklin Gothic Book" charset="0"/>
                        <a:ea typeface="ＭＳ Ｐゴシック" charset="-128"/>
                      </a:endParaRPr>
                    </a:p>
                  </a:txBody>
                  <a:tcPr marL="50800" marR="508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10"/>
                  </a:ext>
                </a:extLst>
              </a:tr>
              <a:tr h="447675">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1" i="0" u="none" strike="noStrike" cap="none" normalizeH="0" baseline="0">
                          <a:ln>
                            <a:noFill/>
                          </a:ln>
                          <a:solidFill>
                            <a:srgbClr val="000000"/>
                          </a:solidFill>
                          <a:effectLst/>
                          <a:latin typeface="Arial" charset="0"/>
                          <a:ea typeface="ＭＳ Ｐゴシック" charset="-128"/>
                        </a:rPr>
                        <a:t>Triggers</a:t>
                      </a:r>
                      <a:endParaRPr kumimoji="0" lang="es-ES" altLang="es-ES_tradnl" sz="1200" b="1" i="0" u="none" strike="noStrike" cap="none" normalizeH="0" baseline="0">
                        <a:ln>
                          <a:noFill/>
                        </a:ln>
                        <a:solidFill>
                          <a:schemeClr val="tx1"/>
                        </a:solidFill>
                        <a:effectLst/>
                        <a:latin typeface="Franklin Gothic Book" charset="0"/>
                        <a:ea typeface="ＭＳ Ｐゴシック" charset="-128"/>
                      </a:endParaRPr>
                    </a:p>
                  </a:txBody>
                  <a:tcPr marL="50800" marR="508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0" i="0" u="none" strike="noStrike" cap="none" normalizeH="0" baseline="0">
                          <a:ln>
                            <a:noFill/>
                          </a:ln>
                          <a:solidFill>
                            <a:srgbClr val="000000"/>
                          </a:solidFill>
                          <a:effectLst/>
                          <a:latin typeface="Arial" charset="0"/>
                          <a:ea typeface="ＭＳ Ｐゴシック" charset="-128"/>
                        </a:rPr>
                        <a:t>De flujo (al menos inspiratorio) ajustables o bien automáticos (auto-track) con una sensibilidad de al menos  3 L/min y un delay corto (89 ml/seg)</a:t>
                      </a:r>
                      <a:endParaRPr kumimoji="0" lang="es-ES" altLang="es-ES_tradnl" sz="1200" b="0" i="0" u="none" strike="noStrike" cap="none" normalizeH="0" baseline="0">
                        <a:ln>
                          <a:noFill/>
                        </a:ln>
                        <a:solidFill>
                          <a:schemeClr val="tx1"/>
                        </a:solidFill>
                        <a:effectLst/>
                        <a:latin typeface="Franklin Gothic Book" charset="0"/>
                        <a:ea typeface="ＭＳ Ｐゴシック" charset="-128"/>
                      </a:endParaRPr>
                    </a:p>
                  </a:txBody>
                  <a:tcPr marL="50800" marR="508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11"/>
                  </a:ext>
                </a:extLst>
              </a:tr>
              <a:tr h="244475">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1" i="0" u="none" strike="noStrike" cap="none" normalizeH="0" baseline="0">
                          <a:ln>
                            <a:noFill/>
                          </a:ln>
                          <a:solidFill>
                            <a:srgbClr val="000000"/>
                          </a:solidFill>
                          <a:effectLst/>
                          <a:latin typeface="Arial" charset="0"/>
                          <a:ea typeface="ＭＳ Ｐゴシック" charset="-128"/>
                        </a:rPr>
                        <a:t>T. Inspiratorio</a:t>
                      </a:r>
                      <a:endParaRPr kumimoji="0" lang="es-ES" altLang="es-ES_tradnl" sz="1200" b="1" i="0" u="none" strike="noStrike" cap="none" normalizeH="0" baseline="0">
                        <a:ln>
                          <a:noFill/>
                        </a:ln>
                        <a:solidFill>
                          <a:schemeClr val="tx1"/>
                        </a:solidFill>
                        <a:effectLst/>
                        <a:latin typeface="Franklin Gothic Book" charset="0"/>
                        <a:ea typeface="ＭＳ Ｐゴシック" charset="-128"/>
                      </a:endParaRPr>
                    </a:p>
                  </a:txBody>
                  <a:tcPr marL="50800" marR="508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0" i="0" u="none" strike="noStrike" cap="none" normalizeH="0" baseline="0">
                          <a:ln>
                            <a:noFill/>
                          </a:ln>
                          <a:solidFill>
                            <a:srgbClr val="000000"/>
                          </a:solidFill>
                          <a:effectLst/>
                          <a:latin typeface="Arial" charset="0"/>
                          <a:ea typeface="ＭＳ Ｐゴシック" charset="-128"/>
                        </a:rPr>
                        <a:t>Ajustable  entre 0.5 - 4 seg</a:t>
                      </a:r>
                      <a:endParaRPr kumimoji="0" lang="es-ES" altLang="es-ES_tradnl" sz="1200" b="0" i="0" u="none" strike="noStrike" cap="none" normalizeH="0" baseline="0">
                        <a:ln>
                          <a:noFill/>
                        </a:ln>
                        <a:solidFill>
                          <a:schemeClr val="tx1"/>
                        </a:solidFill>
                        <a:effectLst/>
                        <a:latin typeface="Franklin Gothic Book" charset="0"/>
                        <a:ea typeface="ＭＳ Ｐゴシック" charset="-128"/>
                      </a:endParaRPr>
                    </a:p>
                  </a:txBody>
                  <a:tcPr marL="50800" marR="508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12"/>
                  </a:ext>
                </a:extLst>
              </a:tr>
              <a:tr h="244475">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1" i="0" u="none" strike="noStrike" cap="none" normalizeH="0" baseline="0">
                          <a:ln>
                            <a:noFill/>
                          </a:ln>
                          <a:solidFill>
                            <a:srgbClr val="000000"/>
                          </a:solidFill>
                          <a:effectLst/>
                          <a:latin typeface="Arial" charset="0"/>
                          <a:ea typeface="ＭＳ Ｐゴシック" charset="-128"/>
                        </a:rPr>
                        <a:t>Rise-time </a:t>
                      </a:r>
                      <a:endParaRPr kumimoji="0" lang="es-ES" altLang="es-ES_tradnl" sz="1200" b="1" i="0" u="none" strike="noStrike" cap="none" normalizeH="0" baseline="0">
                        <a:ln>
                          <a:noFill/>
                        </a:ln>
                        <a:solidFill>
                          <a:schemeClr val="tx1"/>
                        </a:solidFill>
                        <a:effectLst/>
                        <a:latin typeface="Franklin Gothic Book" charset="0"/>
                        <a:ea typeface="ＭＳ Ｐゴシック" charset="-128"/>
                      </a:endParaRPr>
                    </a:p>
                  </a:txBody>
                  <a:tcPr marL="50800" marR="508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0" i="0" u="none" strike="noStrike" cap="none" normalizeH="0" baseline="0">
                          <a:ln>
                            <a:noFill/>
                          </a:ln>
                          <a:solidFill>
                            <a:srgbClr val="000000"/>
                          </a:solidFill>
                          <a:effectLst/>
                          <a:latin typeface="Arial" charset="0"/>
                          <a:ea typeface="ＭＳ Ｐゴシック" charset="-128"/>
                        </a:rPr>
                        <a:t>Ajustable entre 0.1 - 0.6 seg o automática</a:t>
                      </a:r>
                      <a:endParaRPr kumimoji="0" lang="es-ES" altLang="es-ES_tradnl" sz="1200" b="0" i="0" u="none" strike="noStrike" cap="none" normalizeH="0" baseline="0">
                        <a:ln>
                          <a:noFill/>
                        </a:ln>
                        <a:solidFill>
                          <a:schemeClr val="tx1"/>
                        </a:solidFill>
                        <a:effectLst/>
                        <a:latin typeface="Franklin Gothic Book" charset="0"/>
                        <a:ea typeface="ＭＳ Ｐゴシック" charset="-128"/>
                      </a:endParaRPr>
                    </a:p>
                  </a:txBody>
                  <a:tcPr marL="50800" marR="508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13"/>
                  </a:ext>
                </a:extLst>
              </a:tr>
              <a:tr h="444500">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1" i="0" u="none" strike="noStrike" cap="none" normalizeH="0" baseline="0">
                          <a:ln>
                            <a:noFill/>
                          </a:ln>
                          <a:solidFill>
                            <a:srgbClr val="000000"/>
                          </a:solidFill>
                          <a:effectLst/>
                          <a:latin typeface="Arial" charset="0"/>
                          <a:ea typeface="ＭＳ Ｐゴシック" charset="-128"/>
                        </a:rPr>
                        <a:t>Alarmas</a:t>
                      </a:r>
                      <a:endParaRPr kumimoji="0" lang="es-ES" altLang="es-ES_tradnl" sz="1200" b="1" i="0" u="none" strike="noStrike" cap="none" normalizeH="0" baseline="0">
                        <a:ln>
                          <a:noFill/>
                        </a:ln>
                        <a:solidFill>
                          <a:schemeClr val="tx1"/>
                        </a:solidFill>
                        <a:effectLst/>
                        <a:latin typeface="Franklin Gothic Book" charset="0"/>
                        <a:ea typeface="ＭＳ Ｐゴシック" charset="-128"/>
                      </a:endParaRPr>
                    </a:p>
                  </a:txBody>
                  <a:tcPr marL="50800" marR="508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0" i="0" u="none" strike="noStrike" cap="none" normalizeH="0" baseline="0">
                          <a:ln>
                            <a:noFill/>
                          </a:ln>
                          <a:solidFill>
                            <a:srgbClr val="000000"/>
                          </a:solidFill>
                          <a:effectLst/>
                          <a:latin typeface="Arial" charset="0"/>
                          <a:ea typeface="ＭＳ Ｐゴシック" charset="-128"/>
                        </a:rPr>
                        <a:t>Desconexión eléctrica, batería baja, presión en vía aérea baja o excesiva, frecuencia respiratoria baja o apnea, fuga alta.</a:t>
                      </a:r>
                      <a:endParaRPr kumimoji="0" lang="es-ES" altLang="es-ES_tradnl" sz="1200" b="0" i="0" u="none" strike="noStrike" cap="none" normalizeH="0" baseline="0">
                        <a:ln>
                          <a:noFill/>
                        </a:ln>
                        <a:solidFill>
                          <a:schemeClr val="tx1"/>
                        </a:solidFill>
                        <a:effectLst/>
                        <a:latin typeface="Franklin Gothic Book" charset="0"/>
                        <a:ea typeface="ＭＳ Ｐゴシック" charset="-128"/>
                      </a:endParaRPr>
                    </a:p>
                  </a:txBody>
                  <a:tcPr marL="50800" marR="508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14"/>
                  </a:ext>
                </a:extLst>
              </a:tr>
              <a:tr h="792163">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1" i="0" u="none" strike="noStrike" cap="none" normalizeH="0" baseline="0">
                          <a:ln>
                            <a:noFill/>
                          </a:ln>
                          <a:solidFill>
                            <a:srgbClr val="000000"/>
                          </a:solidFill>
                          <a:effectLst/>
                          <a:latin typeface="Arial" charset="0"/>
                          <a:ea typeface="ＭＳ Ｐゴシック" charset="-128"/>
                        </a:rPr>
                        <a:t>Información paramétrica</a:t>
                      </a:r>
                      <a:endParaRPr kumimoji="0" lang="es-ES" altLang="es-ES_tradnl" sz="1200" b="1" i="0" u="none" strike="noStrike" cap="none" normalizeH="0" baseline="0">
                        <a:ln>
                          <a:noFill/>
                        </a:ln>
                        <a:solidFill>
                          <a:schemeClr val="tx1"/>
                        </a:solidFill>
                        <a:effectLst/>
                        <a:latin typeface="Franklin Gothic Book" charset="0"/>
                        <a:ea typeface="ＭＳ Ｐゴシック" charset="-128"/>
                      </a:endParaRPr>
                    </a:p>
                  </a:txBody>
                  <a:tcPr marL="50800" marR="508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s-ES" altLang="es-ES_tradnl" sz="1200" b="0" i="0" u="none" strike="noStrike" cap="none" normalizeH="0" baseline="0">
                          <a:ln>
                            <a:noFill/>
                          </a:ln>
                          <a:solidFill>
                            <a:srgbClr val="000000"/>
                          </a:solidFill>
                          <a:effectLst/>
                          <a:latin typeface="Arial" charset="0"/>
                          <a:ea typeface="ＭＳ Ｐゴシック" charset="-128"/>
                        </a:rPr>
                        <a:t> Parámetros programados en el ventilador</a:t>
                      </a:r>
                    </a:p>
                    <a:p>
                      <a:pPr marL="0" marR="0" lvl="0" indent="0" algn="l" defTabSz="914400" rtl="0" eaLnBrk="1" fontAlgn="base" latinLnBrk="0" hangingPunct="1">
                        <a:lnSpc>
                          <a:spcPct val="100000"/>
                        </a:lnSpc>
                        <a:spcBef>
                          <a:spcPct val="0"/>
                        </a:spcBef>
                        <a:spcAft>
                          <a:spcPct val="0"/>
                        </a:spcAft>
                        <a:buClrTx/>
                        <a:buSzTx/>
                        <a:buFont typeface="Arial" charset="0"/>
                        <a:buChar char="•"/>
                        <a:tabLst/>
                      </a:pPr>
                      <a:r>
                        <a:rPr kumimoji="0" lang="es-ES" altLang="es-ES_tradnl" sz="1200" b="0" i="0" u="none" strike="noStrike" cap="none" normalizeH="0" baseline="0">
                          <a:ln>
                            <a:noFill/>
                          </a:ln>
                          <a:solidFill>
                            <a:srgbClr val="000000"/>
                          </a:solidFill>
                          <a:effectLst/>
                          <a:latin typeface="Arial" charset="0"/>
                          <a:ea typeface="ＭＳ Ｐゴシック" charset="-128"/>
                        </a:rPr>
                        <a:t> Parámetros de monitorización (gráfico de IPAP y EPAP entregadas, frecuencia respiratoria detectada, volumen tidal estimado y volumen de fuga). Curva de presión y de flujo.</a:t>
                      </a:r>
                      <a:endParaRPr kumimoji="0" lang="es-ES" altLang="es-ES_tradnl" sz="1200" b="0" i="0" u="none" strike="noStrike" cap="none" normalizeH="0" baseline="0">
                        <a:ln>
                          <a:noFill/>
                        </a:ln>
                        <a:solidFill>
                          <a:schemeClr val="tx1"/>
                        </a:solidFill>
                        <a:effectLst/>
                        <a:latin typeface="Franklin Gothic Book" charset="0"/>
                        <a:ea typeface="ＭＳ Ｐゴシック" charset="-128"/>
                      </a:endParaRPr>
                    </a:p>
                  </a:txBody>
                  <a:tcPr marL="50800" marR="508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15"/>
                  </a:ext>
                </a:extLst>
              </a:tr>
              <a:tr h="244475">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1" i="0" u="none" strike="noStrike" cap="none" normalizeH="0" baseline="0">
                          <a:ln>
                            <a:noFill/>
                          </a:ln>
                          <a:solidFill>
                            <a:srgbClr val="000000"/>
                          </a:solidFill>
                          <a:effectLst/>
                          <a:latin typeface="Arial" charset="0"/>
                          <a:ea typeface="ＭＳ Ｐゴシック" charset="-128"/>
                        </a:rPr>
                        <a:t>Batería interna</a:t>
                      </a:r>
                      <a:endParaRPr kumimoji="0" lang="es-ES" altLang="es-ES_tradnl" sz="1200" b="1" i="0" u="none" strike="noStrike" cap="none" normalizeH="0" baseline="0">
                        <a:ln>
                          <a:noFill/>
                        </a:ln>
                        <a:solidFill>
                          <a:schemeClr val="tx1"/>
                        </a:solidFill>
                        <a:effectLst/>
                        <a:latin typeface="Franklin Gothic Book" charset="0"/>
                        <a:ea typeface="ＭＳ Ｐゴシック" charset="-128"/>
                      </a:endParaRPr>
                    </a:p>
                  </a:txBody>
                  <a:tcPr marL="50800" marR="508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0" i="0" u="none" strike="noStrike" cap="none" normalizeH="0" baseline="0">
                          <a:ln>
                            <a:noFill/>
                          </a:ln>
                          <a:solidFill>
                            <a:srgbClr val="000000"/>
                          </a:solidFill>
                          <a:effectLst/>
                          <a:latin typeface="Arial" charset="0"/>
                          <a:ea typeface="ＭＳ Ｐゴシック" charset="-128"/>
                        </a:rPr>
                        <a:t>≥ 45 minutos de autonomía</a:t>
                      </a:r>
                      <a:endParaRPr kumimoji="0" lang="es-ES" altLang="es-ES_tradnl" sz="1200" b="0" i="0" u="none" strike="noStrike" cap="none" normalizeH="0" baseline="0">
                        <a:ln>
                          <a:noFill/>
                        </a:ln>
                        <a:solidFill>
                          <a:schemeClr val="tx1"/>
                        </a:solidFill>
                        <a:effectLst/>
                        <a:latin typeface="Franklin Gothic Book" charset="0"/>
                        <a:ea typeface="ＭＳ Ｐゴシック" charset="-128"/>
                      </a:endParaRPr>
                    </a:p>
                  </a:txBody>
                  <a:tcPr marL="50800" marR="508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16"/>
                  </a:ext>
                </a:extLst>
              </a:tr>
              <a:tr h="244475">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1" i="0" u="none" strike="noStrike" cap="none" normalizeH="0" baseline="0">
                          <a:ln>
                            <a:noFill/>
                          </a:ln>
                          <a:solidFill>
                            <a:srgbClr val="000000"/>
                          </a:solidFill>
                          <a:effectLst/>
                          <a:latin typeface="Arial" charset="0"/>
                          <a:ea typeface="ＭＳ Ｐゴシック" charset="-128"/>
                        </a:rPr>
                        <a:t>Tamaño</a:t>
                      </a:r>
                      <a:endParaRPr kumimoji="0" lang="es-ES" altLang="es-ES_tradnl" sz="1200" b="1" i="0" u="none" strike="noStrike" cap="none" normalizeH="0" baseline="0">
                        <a:ln>
                          <a:noFill/>
                        </a:ln>
                        <a:solidFill>
                          <a:schemeClr val="tx1"/>
                        </a:solidFill>
                        <a:effectLst/>
                        <a:latin typeface="Franklin Gothic Book" charset="0"/>
                        <a:ea typeface="ＭＳ Ｐゴシック" charset="-128"/>
                      </a:endParaRPr>
                    </a:p>
                  </a:txBody>
                  <a:tcPr marL="50800" marR="508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tc>
                  <a:txBody>
                    <a:bodyPr/>
                    <a:lstStyle>
                      <a:lvl1pPr eaLnBrk="0" hangingPunct="0">
                        <a:spcBef>
                          <a:spcPct val="20000"/>
                        </a:spcBef>
                        <a:defRPr sz="2800">
                          <a:solidFill>
                            <a:schemeClr val="tx1"/>
                          </a:solidFill>
                          <a:latin typeface="Arial" charset="0"/>
                          <a:ea typeface="ＭＳ Ｐゴシック" charset="-128"/>
                        </a:defRPr>
                      </a:lvl1pPr>
                      <a:lvl2pPr marL="742950" indent="-285750" eaLnBrk="0" hangingPunct="0">
                        <a:spcBef>
                          <a:spcPct val="20000"/>
                        </a:spcBef>
                        <a:defRPr sz="2400">
                          <a:solidFill>
                            <a:schemeClr val="tx1"/>
                          </a:solidFill>
                          <a:latin typeface="Arial" charset="0"/>
                          <a:ea typeface="ＭＳ Ｐゴシック" charset="-128"/>
                        </a:defRPr>
                      </a:lvl2pPr>
                      <a:lvl3pPr marL="1143000" indent="-228600" eaLnBrk="0" hangingPunct="0">
                        <a:spcBef>
                          <a:spcPct val="20000"/>
                        </a:spcBef>
                        <a:defRPr sz="2000">
                          <a:solidFill>
                            <a:schemeClr val="tx1"/>
                          </a:solidFill>
                          <a:latin typeface="Arial" charset="0"/>
                          <a:ea typeface="ＭＳ Ｐゴシック" charset="-128"/>
                        </a:defRPr>
                      </a:lvl3pPr>
                      <a:lvl4pPr marL="1600200" indent="-228600" eaLnBrk="0" hangingPunct="0">
                        <a:spcBef>
                          <a:spcPct val="20000"/>
                        </a:spcBef>
                        <a:defRPr>
                          <a:solidFill>
                            <a:schemeClr val="tx1"/>
                          </a:solidFill>
                          <a:latin typeface="Arial" charset="0"/>
                          <a:ea typeface="ＭＳ Ｐゴシック" charset="-128"/>
                        </a:defRPr>
                      </a:lvl4pPr>
                      <a:lvl5pPr marL="2057400" indent="-228600" eaLnBrk="0" hangingPunct="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_tradnl" sz="1200" b="0" i="0" u="none" strike="noStrike" cap="none" normalizeH="0" baseline="0">
                          <a:ln>
                            <a:noFill/>
                          </a:ln>
                          <a:solidFill>
                            <a:srgbClr val="000000"/>
                          </a:solidFill>
                          <a:effectLst/>
                          <a:latin typeface="Arial" charset="0"/>
                          <a:ea typeface="ＭＳ Ｐゴシック" charset="-128"/>
                        </a:rPr>
                        <a:t>Pequeño tamaño que facilite la portabilidad</a:t>
                      </a:r>
                      <a:endParaRPr kumimoji="0" lang="es-ES" altLang="es-ES_tradnl" sz="1200" b="0" i="0" u="none" strike="noStrike" cap="none" normalizeH="0" baseline="0">
                        <a:ln>
                          <a:noFill/>
                        </a:ln>
                        <a:solidFill>
                          <a:schemeClr val="tx1"/>
                        </a:solidFill>
                        <a:effectLst/>
                        <a:latin typeface="Franklin Gothic Book" charset="0"/>
                        <a:ea typeface="ＭＳ Ｐゴシック" charset="-128"/>
                      </a:endParaRPr>
                    </a:p>
                  </a:txBody>
                  <a:tcPr marL="50800" marR="5080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ED"/>
                    </a:solidFill>
                  </a:tcPr>
                </a:tc>
                <a:extLst>
                  <a:ext uri="{0D108BD9-81ED-4DB2-BD59-A6C34878D82A}">
                    <a16:rowId xmlns:a16="http://schemas.microsoft.com/office/drawing/2014/main" val="10017"/>
                  </a:ext>
                </a:extLst>
              </a:tr>
            </a:tbl>
          </a:graphicData>
        </a:graphic>
      </p:graphicFrame>
      <p:sp>
        <p:nvSpPr>
          <p:cNvPr id="2" name="Título 1">
            <a:extLst>
              <a:ext uri="{FF2B5EF4-FFF2-40B4-BE49-F238E27FC236}">
                <a16:creationId xmlns:a16="http://schemas.microsoft.com/office/drawing/2014/main" id="{2794E1F8-DB68-2D47-BD9A-B778CD33F53E}"/>
              </a:ext>
            </a:extLst>
          </p:cNvPr>
          <p:cNvSpPr>
            <a:spLocks noGrp="1"/>
          </p:cNvSpPr>
          <p:nvPr>
            <p:ph type="title"/>
          </p:nvPr>
        </p:nvSpPr>
        <p:spPr>
          <a:xfrm>
            <a:off x="2566988" y="188913"/>
            <a:ext cx="7643812" cy="647799"/>
          </a:xfrm>
        </p:spPr>
        <p:txBody>
          <a:bodyPr/>
          <a:lstStyle/>
          <a:p>
            <a:pPr>
              <a:defRPr/>
            </a:pPr>
            <a:r>
              <a:rPr lang="es-ES" dirty="0"/>
              <a:t>Prestaciones del respirador</a:t>
            </a:r>
          </a:p>
        </p:txBody>
      </p:sp>
    </p:spTree>
    <p:extLst>
      <p:ext uri="{BB962C8B-B14F-4D97-AF65-F5344CB8AC3E}">
        <p14:creationId xmlns:p14="http://schemas.microsoft.com/office/powerpoint/2010/main" val="40949716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B97F8D-B8BE-B347-9E72-A4AD9B262277}"/>
              </a:ext>
            </a:extLst>
          </p:cNvPr>
          <p:cNvSpPr>
            <a:spLocks noGrp="1"/>
          </p:cNvSpPr>
          <p:nvPr>
            <p:ph type="ctrTitle"/>
          </p:nvPr>
        </p:nvSpPr>
        <p:spPr>
          <a:xfrm>
            <a:off x="3648078" y="4508500"/>
            <a:ext cx="6480175" cy="1963738"/>
          </a:xfrm>
        </p:spPr>
        <p:txBody>
          <a:bodyPr/>
          <a:lstStyle/>
          <a:p>
            <a:pPr>
              <a:defRPr/>
            </a:pPr>
            <a:r>
              <a:rPr lang="es-ES" altLang="es-ES_tradnl" cap="none">
                <a:ln>
                  <a:noFill/>
                </a:ln>
                <a:solidFill>
                  <a:srgbClr val="2D2D8A"/>
                </a:solidFill>
                <a:effectLst>
                  <a:outerShdw blurRad="38100" dist="38100" dir="2700000" algn="tl">
                    <a:srgbClr val="C0C0C0"/>
                  </a:outerShdw>
                </a:effectLst>
              </a:rPr>
              <a:t>PROGRAMACIÓN DEL VENTILADOR</a:t>
            </a:r>
          </a:p>
        </p:txBody>
      </p:sp>
    </p:spTree>
    <p:extLst>
      <p:ext uri="{BB962C8B-B14F-4D97-AF65-F5344CB8AC3E}">
        <p14:creationId xmlns:p14="http://schemas.microsoft.com/office/powerpoint/2010/main" val="171692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a:extLst>
              <a:ext uri="{FF2B5EF4-FFF2-40B4-BE49-F238E27FC236}">
                <a16:creationId xmlns:a16="http://schemas.microsoft.com/office/drawing/2014/main" id="{A7A01C2E-CB80-C746-AA0D-6508AC374BD2}"/>
              </a:ext>
            </a:extLst>
          </p:cNvPr>
          <p:cNvSpPr>
            <a:spLocks noGrp="1" noChangeArrowheads="1"/>
          </p:cNvSpPr>
          <p:nvPr>
            <p:ph type="title"/>
          </p:nvPr>
        </p:nvSpPr>
        <p:spPr>
          <a:xfrm>
            <a:off x="2566988" y="188913"/>
            <a:ext cx="7643812" cy="849312"/>
          </a:xfrm>
        </p:spPr>
        <p:txBody>
          <a:bodyPr/>
          <a:lstStyle/>
          <a:p>
            <a:pPr eaLnBrk="1" hangingPunct="1"/>
            <a:r>
              <a:rPr lang="es-ES" altLang="es-ES_tradnl" b="1">
                <a:solidFill>
                  <a:srgbClr val="222268"/>
                </a:solidFill>
                <a:latin typeface="Franklin Gothic Book" panose="020B0503020102020204" pitchFamily="34" charset="0"/>
              </a:rPr>
              <a:t>Programación</a:t>
            </a:r>
            <a:endParaRPr lang="es-ES_tradnl" altLang="es-ES_tradnl" b="1">
              <a:solidFill>
                <a:srgbClr val="222268"/>
              </a:solidFill>
              <a:latin typeface="Franklin Gothic Book" panose="020B0503020102020204" pitchFamily="34" charset="0"/>
            </a:endParaRPr>
          </a:p>
        </p:txBody>
      </p:sp>
      <p:grpSp>
        <p:nvGrpSpPr>
          <p:cNvPr id="106498" name="Agrupar 9">
            <a:extLst>
              <a:ext uri="{FF2B5EF4-FFF2-40B4-BE49-F238E27FC236}">
                <a16:creationId xmlns:a16="http://schemas.microsoft.com/office/drawing/2014/main" id="{9D2D8299-8191-2F47-B80C-5478054B778D}"/>
              </a:ext>
            </a:extLst>
          </p:cNvPr>
          <p:cNvGrpSpPr>
            <a:grpSpLocks/>
          </p:cNvGrpSpPr>
          <p:nvPr/>
        </p:nvGrpSpPr>
        <p:grpSpPr bwMode="auto">
          <a:xfrm>
            <a:off x="3000375" y="1682753"/>
            <a:ext cx="6694488" cy="4265613"/>
            <a:chOff x="1476376" y="1682750"/>
            <a:chExt cx="6694488" cy="4265613"/>
          </a:xfrm>
        </p:grpSpPr>
        <p:grpSp>
          <p:nvGrpSpPr>
            <p:cNvPr id="106499" name="Group 2">
              <a:extLst>
                <a:ext uri="{FF2B5EF4-FFF2-40B4-BE49-F238E27FC236}">
                  <a16:creationId xmlns:a16="http://schemas.microsoft.com/office/drawing/2014/main" id="{38010EB9-4D35-B841-AD2D-CBF2A563AAC8}"/>
                </a:ext>
              </a:extLst>
            </p:cNvPr>
            <p:cNvGrpSpPr>
              <a:grpSpLocks/>
            </p:cNvGrpSpPr>
            <p:nvPr/>
          </p:nvGrpSpPr>
          <p:grpSpPr bwMode="auto">
            <a:xfrm>
              <a:off x="1476376" y="1682750"/>
              <a:ext cx="6694488" cy="4265613"/>
              <a:chOff x="930" y="1060"/>
              <a:chExt cx="4217" cy="2687"/>
            </a:xfrm>
          </p:grpSpPr>
          <p:pic>
            <p:nvPicPr>
              <p:cNvPr id="106501" name="Picture 3">
                <a:extLst>
                  <a:ext uri="{FF2B5EF4-FFF2-40B4-BE49-F238E27FC236}">
                    <a16:creationId xmlns:a16="http://schemas.microsoft.com/office/drawing/2014/main" id="{8C4FF3BB-8F14-5241-9A8F-9AA93E95F6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930" t="13976" r="31256" b="16040"/>
              <a:stretch>
                <a:fillRect/>
              </a:stretch>
            </p:blipFill>
            <p:spPr bwMode="auto">
              <a:xfrm>
                <a:off x="3652" y="1060"/>
                <a:ext cx="1088" cy="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2" name="Line 4">
                <a:extLst>
                  <a:ext uri="{FF2B5EF4-FFF2-40B4-BE49-F238E27FC236}">
                    <a16:creationId xmlns:a16="http://schemas.microsoft.com/office/drawing/2014/main" id="{5E0A934C-0B57-B54A-BC0E-55DDAF845196}"/>
                  </a:ext>
                </a:extLst>
              </p:cNvPr>
              <p:cNvSpPr>
                <a:spLocks noChangeShapeType="1"/>
              </p:cNvSpPr>
              <p:nvPr/>
            </p:nvSpPr>
            <p:spPr bwMode="auto">
              <a:xfrm flipV="1">
                <a:off x="930" y="2863"/>
                <a:ext cx="4217" cy="791"/>
              </a:xfrm>
              <a:prstGeom prst="line">
                <a:avLst/>
              </a:prstGeom>
              <a:noFill/>
              <a:ln w="57240">
                <a:solidFill>
                  <a:srgbClr val="474747"/>
                </a:solidFill>
                <a:miter lim="800000"/>
                <a:headEnd/>
                <a:tailEnd/>
              </a:ln>
              <a:extLst>
                <a:ext uri="{909E8E84-426E-40DD-AFC4-6F175D3DCCD1}">
                  <a14:hiddenFill xmlns:a14="http://schemas.microsoft.com/office/drawing/2010/main">
                    <a:noFill/>
                  </a14:hiddenFill>
                </a:ext>
              </a:extLst>
            </p:spPr>
            <p:txBody>
              <a:bodyPr/>
              <a:lstStyle/>
              <a:p>
                <a:endParaRPr lang="es-ES"/>
              </a:p>
            </p:txBody>
          </p:sp>
          <p:pic>
            <p:nvPicPr>
              <p:cNvPr id="106503" name="Picture 5">
                <a:extLst>
                  <a:ext uri="{FF2B5EF4-FFF2-40B4-BE49-F238E27FC236}">
                    <a16:creationId xmlns:a16="http://schemas.microsoft.com/office/drawing/2014/main" id="{60D1B1E5-211C-3940-A1D8-0E3D153DFA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8" y="3228"/>
                <a:ext cx="667"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4" name="Picture 6">
                <a:extLst>
                  <a:ext uri="{FF2B5EF4-FFF2-40B4-BE49-F238E27FC236}">
                    <a16:creationId xmlns:a16="http://schemas.microsoft.com/office/drawing/2014/main" id="{C840D3A8-1A50-BE4F-97FC-4E5EC2573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930" t="13976" r="31256" b="16040"/>
              <a:stretch>
                <a:fillRect/>
              </a:stretch>
            </p:blipFill>
            <p:spPr bwMode="auto">
              <a:xfrm>
                <a:off x="930" y="1444"/>
                <a:ext cx="1088" cy="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5" name="Picture 7">
                <a:extLst>
                  <a:ext uri="{FF2B5EF4-FFF2-40B4-BE49-F238E27FC236}">
                    <a16:creationId xmlns:a16="http://schemas.microsoft.com/office/drawing/2014/main" id="{D895BA25-5F5C-2B42-8192-D61E7B2704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2" y="1851"/>
                <a:ext cx="1090" cy="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6500" name="Picture 8">
              <a:extLst>
                <a:ext uri="{FF2B5EF4-FFF2-40B4-BE49-F238E27FC236}">
                  <a16:creationId xmlns:a16="http://schemas.microsoft.com/office/drawing/2014/main" id="{EBA9045E-78CE-0B41-8F98-A983DBF4A9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664" y="3744913"/>
              <a:ext cx="177482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1573979734"/>
      </p:ext>
    </p:extLst>
  </p:cSld>
  <p:clrMapOvr>
    <a:masterClrMapping/>
  </p:clrMapOvr>
  <p:transition spd="med">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ext Box 2">
            <a:extLst>
              <a:ext uri="{FF2B5EF4-FFF2-40B4-BE49-F238E27FC236}">
                <a16:creationId xmlns:a16="http://schemas.microsoft.com/office/drawing/2014/main" id="{D3A2B5A6-02BC-E14F-828F-F1E3A3D797D9}"/>
              </a:ext>
            </a:extLst>
          </p:cNvPr>
          <p:cNvSpPr txBox="1">
            <a:spLocks noChangeArrowheads="1"/>
          </p:cNvSpPr>
          <p:nvPr/>
        </p:nvSpPr>
        <p:spPr bwMode="auto">
          <a:xfrm>
            <a:off x="2927350" y="5300666"/>
            <a:ext cx="3240088"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341313">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ts val="600"/>
              </a:spcBef>
              <a:buClr>
                <a:srgbClr val="A2C816"/>
              </a:buClr>
              <a:buFont typeface="Wingdings 2" pitchFamily="2" charset="2"/>
              <a:buChar char=""/>
            </a:pPr>
            <a:r>
              <a:rPr lang="es-ES" altLang="es-ES_tradnl" sz="2400" b="1">
                <a:solidFill>
                  <a:srgbClr val="800000"/>
                </a:solidFill>
                <a:latin typeface="Century Gothic" panose="020B0502020202020204" pitchFamily="34" charset="0"/>
              </a:rPr>
              <a:t>IPAP</a:t>
            </a:r>
          </a:p>
          <a:p>
            <a:pPr eaLnBrk="1" hangingPunct="1">
              <a:lnSpc>
                <a:spcPct val="90000"/>
              </a:lnSpc>
              <a:spcBef>
                <a:spcPts val="600"/>
              </a:spcBef>
              <a:buClr>
                <a:srgbClr val="A2C816"/>
              </a:buClr>
              <a:buFont typeface="Wingdings 2" pitchFamily="2" charset="2"/>
              <a:buChar char=""/>
            </a:pPr>
            <a:r>
              <a:rPr lang="es-ES" altLang="es-ES_tradnl" sz="2400" b="1">
                <a:solidFill>
                  <a:srgbClr val="800000"/>
                </a:solidFill>
                <a:latin typeface="Century Gothic" panose="020B0502020202020204" pitchFamily="34" charset="0"/>
              </a:rPr>
              <a:t>EPAP</a:t>
            </a:r>
          </a:p>
          <a:p>
            <a:pPr eaLnBrk="1" hangingPunct="1">
              <a:lnSpc>
                <a:spcPct val="90000"/>
              </a:lnSpc>
              <a:spcBef>
                <a:spcPts val="600"/>
              </a:spcBef>
              <a:buClr>
                <a:srgbClr val="A2C816"/>
              </a:buClr>
              <a:buFont typeface="Wingdings 2" pitchFamily="2" charset="2"/>
              <a:buChar char=""/>
            </a:pPr>
            <a:r>
              <a:rPr lang="es-ES" altLang="es-ES_tradnl" sz="2400" b="1">
                <a:solidFill>
                  <a:srgbClr val="800000"/>
                </a:solidFill>
                <a:latin typeface="Century Gothic" panose="020B0502020202020204" pitchFamily="34" charset="0"/>
              </a:rPr>
              <a:t>Presión Soporte</a:t>
            </a:r>
          </a:p>
        </p:txBody>
      </p:sp>
      <p:sp>
        <p:nvSpPr>
          <p:cNvPr id="107522" name="Text Box 3">
            <a:extLst>
              <a:ext uri="{FF2B5EF4-FFF2-40B4-BE49-F238E27FC236}">
                <a16:creationId xmlns:a16="http://schemas.microsoft.com/office/drawing/2014/main" id="{26D3E998-595F-0043-B1C7-638FA6E9D0DC}"/>
              </a:ext>
            </a:extLst>
          </p:cNvPr>
          <p:cNvSpPr txBox="1">
            <a:spLocks noChangeArrowheads="1"/>
          </p:cNvSpPr>
          <p:nvPr/>
        </p:nvSpPr>
        <p:spPr bwMode="auto">
          <a:xfrm>
            <a:off x="6240466" y="5300666"/>
            <a:ext cx="3240087"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341313" indent="-341313">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ts val="600"/>
              </a:spcBef>
              <a:buClr>
                <a:srgbClr val="A2C816"/>
              </a:buClr>
              <a:buFont typeface="Wingdings 2" pitchFamily="2" charset="2"/>
              <a:buChar char=""/>
            </a:pPr>
            <a:r>
              <a:rPr lang="es-ES" altLang="es-ES_tradnl" sz="2400" b="1">
                <a:solidFill>
                  <a:srgbClr val="800000"/>
                </a:solidFill>
                <a:latin typeface="Century Gothic" panose="020B0502020202020204" pitchFamily="34" charset="0"/>
              </a:rPr>
              <a:t>Trigger inspiratorio</a:t>
            </a:r>
          </a:p>
          <a:p>
            <a:pPr eaLnBrk="1" hangingPunct="1">
              <a:lnSpc>
                <a:spcPct val="90000"/>
              </a:lnSpc>
              <a:spcBef>
                <a:spcPts val="600"/>
              </a:spcBef>
              <a:buClr>
                <a:srgbClr val="A2C816"/>
              </a:buClr>
              <a:buFont typeface="Wingdings 2" pitchFamily="2" charset="2"/>
              <a:buChar char=""/>
            </a:pPr>
            <a:r>
              <a:rPr lang="es-ES" altLang="es-ES_tradnl" sz="2400" b="1">
                <a:solidFill>
                  <a:srgbClr val="800000"/>
                </a:solidFill>
                <a:latin typeface="Century Gothic" panose="020B0502020202020204" pitchFamily="34" charset="0"/>
              </a:rPr>
              <a:t>Tiempo de rampa</a:t>
            </a:r>
          </a:p>
          <a:p>
            <a:pPr eaLnBrk="1" hangingPunct="1">
              <a:lnSpc>
                <a:spcPct val="90000"/>
              </a:lnSpc>
              <a:spcBef>
                <a:spcPts val="600"/>
              </a:spcBef>
              <a:buClr>
                <a:srgbClr val="A2C816"/>
              </a:buClr>
              <a:buFont typeface="Wingdings 2" pitchFamily="2" charset="2"/>
              <a:buChar char=""/>
            </a:pPr>
            <a:r>
              <a:rPr lang="es-ES" altLang="es-ES_tradnl" sz="2400" b="1">
                <a:solidFill>
                  <a:srgbClr val="800000"/>
                </a:solidFill>
                <a:latin typeface="Century Gothic" panose="020B0502020202020204" pitchFamily="34" charset="0"/>
              </a:rPr>
              <a:t>FiO2</a:t>
            </a:r>
          </a:p>
        </p:txBody>
      </p:sp>
      <p:sp>
        <p:nvSpPr>
          <p:cNvPr id="107523" name="Rectangle 2">
            <a:extLst>
              <a:ext uri="{FF2B5EF4-FFF2-40B4-BE49-F238E27FC236}">
                <a16:creationId xmlns:a16="http://schemas.microsoft.com/office/drawing/2014/main" id="{C1241752-2FCB-7049-9188-C87DA96A2908}"/>
              </a:ext>
            </a:extLst>
          </p:cNvPr>
          <p:cNvSpPr txBox="1">
            <a:spLocks noChangeArrowheads="1"/>
          </p:cNvSpPr>
          <p:nvPr/>
        </p:nvSpPr>
        <p:spPr bwMode="auto">
          <a:xfrm>
            <a:off x="2566988" y="188913"/>
            <a:ext cx="7643812"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_tradnl" sz="4400" b="1">
                <a:solidFill>
                  <a:srgbClr val="2D2D8A"/>
                </a:solidFill>
                <a:latin typeface="Franklin Gothic Book" panose="020B0503020102020204" pitchFamily="34" charset="0"/>
              </a:rPr>
              <a:t>Programación</a:t>
            </a:r>
            <a:endParaRPr lang="es-ES_tradnl" altLang="es-ES_tradnl" sz="4400" b="1">
              <a:solidFill>
                <a:srgbClr val="2D2D8A"/>
              </a:solidFill>
              <a:latin typeface="Franklin Gothic Book" panose="020B0503020102020204" pitchFamily="34" charset="0"/>
            </a:endParaRPr>
          </a:p>
        </p:txBody>
      </p:sp>
      <p:pic>
        <p:nvPicPr>
          <p:cNvPr id="2" name="Programa ventilador.MOV">
            <a:hlinkClick r:id="" action="ppaction://media"/>
            <a:extLst>
              <a:ext uri="{FF2B5EF4-FFF2-40B4-BE49-F238E27FC236}">
                <a16:creationId xmlns:a16="http://schemas.microsoft.com/office/drawing/2014/main" id="{09C80A63-B200-5F46-B2BF-FAFED4F316D0}"/>
              </a:ext>
            </a:extLst>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782888" y="1412878"/>
            <a:ext cx="6589712"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7832305"/>
      </p:ext>
    </p:extLst>
  </p:cSld>
  <p:clrMapOvr>
    <a:masterClrMapping/>
  </p:clrMapOvr>
  <p:transition spd="med"/>
  <p:timing>
    <p:tnLst>
      <p:par>
        <p:cTn id="1" dur="indefinite" restart="never" nodeType="tmRoot">
          <p:childTnLst>
            <p:par>
              <p:cTn id="2" fill="hold" nodeType="interactiveSeq">
                <p:stCondLst>
                  <p:cond delay="0"/>
                </p:stCondLst>
                <p:childTnLst>
                  <p:par>
                    <p:cTn id="3" fill="hold" nodeType="clickEffect">
                      <p:childTnLst>
                        <p:par>
                          <p:cTn id="4" fill="hold" nodeType="clickEffect">
                            <p:stCondLst>
                              <p:cond delay="0"/>
                            </p:stCondLst>
                            <p:childTnLst>
                              <p:par>
                                <p:cTn id="5" presetID="2" presetClass="mediacall" fill="hold" nodeType="clickEffect">
                                  <p:stCondLst>
                                    <p:cond delay="0"/>
                                  </p:stCondLst>
                                  <p:childTnLst>
                                    <p:par>
                                      <p:cTn id="6"/>
                                    </p:par>
                                  </p:childTnLst>
                                </p:cTn>
                              </p:par>
                            </p:childTnLst>
                          </p:cTn>
                        </p:par>
                      </p:childTnLst>
                    </p:cTn>
                  </p:par>
                </p:childTnLst>
              </p:cTn>
            </p:par>
            <p:seq concurrent="1" nextAc="seek">
              <p:cTn id="7" dur="0" nodeType="mainSeq">
                <p:childTnLst>
                  <p:par>
                    <p:cTn id="8" fill="hold" nodeType="clickPar">
                      <p:stCondLst>
                        <p:cond delay="indefinite"/>
                        <p:cond evt="onBegin" delay="0">
                          <p:tn val="7"/>
                        </p:cond>
                      </p:stCondLst>
                      <p:childTnLst>
                        <p:par>
                          <p:cTn id="9" fill="hold" nodeType="withGroup">
                            <p:stCondLst>
                              <p:cond delay="0"/>
                            </p:stCondLst>
                            <p:childTnLst>
                              <p:par>
                                <p:cTn id="10" presetID="1" presetClass="mediacall" presetSubtype="0" fill="hold" nodeType="afterEffect">
                                  <p:stCondLst>
                                    <p:cond delay="0"/>
                                  </p:stCondLst>
                                  <p:childTnLst>
                                    <p:cmd type="call" cmd="playFrom(0.0)">
                                      <p:cBhvr>
                                        <p:cTn id="11" dur="37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ítulo 1">
            <a:extLst>
              <a:ext uri="{FF2B5EF4-FFF2-40B4-BE49-F238E27FC236}">
                <a16:creationId xmlns:a16="http://schemas.microsoft.com/office/drawing/2014/main" id="{5FBF9D54-DF5A-C34F-90A0-38CDAC838911}"/>
              </a:ext>
            </a:extLst>
          </p:cNvPr>
          <p:cNvSpPr>
            <a:spLocks noGrp="1" noChangeArrowheads="1"/>
          </p:cNvSpPr>
          <p:nvPr>
            <p:ph type="title"/>
          </p:nvPr>
        </p:nvSpPr>
        <p:spPr>
          <a:xfrm>
            <a:off x="2166082" y="116632"/>
            <a:ext cx="7643812" cy="647799"/>
          </a:xfrm>
        </p:spPr>
        <p:txBody>
          <a:bodyPr/>
          <a:lstStyle/>
          <a:p>
            <a:pPr eaLnBrk="1" hangingPunct="1"/>
            <a:r>
              <a:rPr lang="es-ES" altLang="es-ES_tradnl" dirty="0">
                <a:solidFill>
                  <a:srgbClr val="222268"/>
                </a:solidFill>
                <a:latin typeface="Franklin Gothic Book" panose="020B0503020102020204" pitchFamily="34" charset="0"/>
              </a:rPr>
              <a:t>Programación: </a:t>
            </a:r>
            <a:r>
              <a:rPr lang="es-ES" altLang="es-ES_tradnl" dirty="0">
                <a:solidFill>
                  <a:srgbClr val="FF6600"/>
                </a:solidFill>
                <a:latin typeface="Franklin Gothic Book" panose="020B0503020102020204" pitchFamily="34" charset="0"/>
              </a:rPr>
              <a:t>IPAP</a:t>
            </a:r>
          </a:p>
        </p:txBody>
      </p:sp>
      <p:sp>
        <p:nvSpPr>
          <p:cNvPr id="109570" name="2 Marcador de contenido">
            <a:extLst>
              <a:ext uri="{FF2B5EF4-FFF2-40B4-BE49-F238E27FC236}">
                <a16:creationId xmlns:a16="http://schemas.microsoft.com/office/drawing/2014/main" id="{06DFA8E8-D843-A845-B27C-6D5C46AD66AE}"/>
              </a:ext>
            </a:extLst>
          </p:cNvPr>
          <p:cNvSpPr>
            <a:spLocks noGrp="1" noChangeArrowheads="1"/>
          </p:cNvSpPr>
          <p:nvPr>
            <p:ph idx="1"/>
          </p:nvPr>
        </p:nvSpPr>
        <p:spPr>
          <a:xfrm>
            <a:off x="240563" y="1124744"/>
            <a:ext cx="11161240" cy="4320480"/>
          </a:xfrm>
        </p:spPr>
        <p:txBody>
          <a:bodyPr/>
          <a:lstStyle/>
          <a:p>
            <a:pPr marL="365125" lvl="1" indent="-280988" eaLnBrk="1" hangingPunct="1">
              <a:spcBef>
                <a:spcPct val="0"/>
              </a:spcBef>
              <a:spcAft>
                <a:spcPts val="1200"/>
              </a:spcAft>
            </a:pPr>
            <a:r>
              <a:rPr lang="es-ES" altLang="es-ES_tradnl" sz="1800" dirty="0">
                <a:solidFill>
                  <a:srgbClr val="222268"/>
                </a:solidFill>
                <a:latin typeface="Franklin Gothic Book" panose="020B0503020102020204" pitchFamily="34" charset="0"/>
              </a:rPr>
              <a:t>Es</a:t>
            </a:r>
            <a:r>
              <a:rPr lang="es-ES" altLang="es-ES_tradnl" sz="1800" b="1" dirty="0">
                <a:solidFill>
                  <a:srgbClr val="222268"/>
                </a:solidFill>
                <a:latin typeface="Franklin Gothic Book" panose="020B0503020102020204" pitchFamily="34" charset="0"/>
              </a:rPr>
              <a:t> </a:t>
            </a:r>
            <a:r>
              <a:rPr lang="es-ES" altLang="es-ES_tradnl" sz="1800" dirty="0">
                <a:solidFill>
                  <a:srgbClr val="222268"/>
                </a:solidFill>
                <a:latin typeface="Franklin Gothic Book" panose="020B0503020102020204" pitchFamily="34" charset="0"/>
              </a:rPr>
              <a:t>la presión positiva en la vía aérea programada durante la inspiración. </a:t>
            </a:r>
          </a:p>
          <a:p>
            <a:pPr marL="365125" lvl="1" indent="-280988" eaLnBrk="1" hangingPunct="1">
              <a:spcBef>
                <a:spcPct val="0"/>
              </a:spcBef>
              <a:spcAft>
                <a:spcPts val="1200"/>
              </a:spcAft>
            </a:pPr>
            <a:r>
              <a:rPr lang="es-ES" altLang="es-ES_tradnl" sz="1800" dirty="0">
                <a:solidFill>
                  <a:srgbClr val="222268"/>
                </a:solidFill>
                <a:latin typeface="Franklin Gothic Book" panose="020B0503020102020204" pitchFamily="34" charset="0"/>
              </a:rPr>
              <a:t>La presión real será la suma de la IPAP y la EPAP programada. </a:t>
            </a:r>
          </a:p>
          <a:p>
            <a:pPr marL="365125" lvl="1" indent="-280988" eaLnBrk="1" hangingPunct="1">
              <a:spcBef>
                <a:spcPct val="0"/>
              </a:spcBef>
              <a:spcAft>
                <a:spcPts val="1200"/>
              </a:spcAft>
            </a:pPr>
            <a:r>
              <a:rPr lang="es-ES" altLang="es-ES_tradnl" sz="1800" dirty="0">
                <a:solidFill>
                  <a:srgbClr val="222268"/>
                </a:solidFill>
                <a:latin typeface="Franklin Gothic Book" panose="020B0503020102020204" pitchFamily="34" charset="0"/>
              </a:rPr>
              <a:t>Su función es </a:t>
            </a:r>
            <a:r>
              <a:rPr lang="es-ES" altLang="es-ES_tradnl" sz="1800" dirty="0">
                <a:solidFill>
                  <a:srgbClr val="FF6600"/>
                </a:solidFill>
                <a:latin typeface="Franklin Gothic Book" panose="020B0503020102020204" pitchFamily="34" charset="0"/>
              </a:rPr>
              <a:t>mejorar la ventilación y por tanto reducir la hipercapnia </a:t>
            </a:r>
            <a:r>
              <a:rPr lang="es-ES" altLang="es-ES_tradnl" sz="1800" dirty="0">
                <a:solidFill>
                  <a:srgbClr val="222268"/>
                </a:solidFill>
                <a:latin typeface="Franklin Gothic Book" panose="020B0503020102020204" pitchFamily="34" charset="0"/>
              </a:rPr>
              <a:t>a expensas de aumentar el volumen </a:t>
            </a:r>
            <a:r>
              <a:rPr lang="es-ES" altLang="es-ES_tradnl" sz="1800" dirty="0" err="1">
                <a:solidFill>
                  <a:srgbClr val="222268"/>
                </a:solidFill>
                <a:latin typeface="Franklin Gothic Book" panose="020B0503020102020204" pitchFamily="34" charset="0"/>
              </a:rPr>
              <a:t>tidal</a:t>
            </a:r>
            <a:r>
              <a:rPr lang="es-ES" altLang="es-ES_tradnl" sz="1800" dirty="0">
                <a:solidFill>
                  <a:srgbClr val="222268"/>
                </a:solidFill>
                <a:latin typeface="Franklin Gothic Book" panose="020B0503020102020204" pitchFamily="34" charset="0"/>
              </a:rPr>
              <a:t> (VT) del paciente</a:t>
            </a:r>
          </a:p>
          <a:p>
            <a:pPr marL="365125" lvl="1" indent="-280988" eaLnBrk="1" hangingPunct="1">
              <a:spcBef>
                <a:spcPct val="0"/>
              </a:spcBef>
              <a:spcAft>
                <a:spcPts val="1200"/>
              </a:spcAft>
            </a:pPr>
            <a:r>
              <a:rPr lang="es-ES" altLang="es-ES_tradnl" sz="1800" dirty="0">
                <a:solidFill>
                  <a:srgbClr val="222268"/>
                </a:solidFill>
                <a:latin typeface="Franklin Gothic Book" panose="020B0503020102020204" pitchFamily="34" charset="0"/>
              </a:rPr>
              <a:t>No se conoce el </a:t>
            </a:r>
            <a:r>
              <a:rPr lang="es-ES" altLang="es-ES_tradnl" sz="1800" dirty="0">
                <a:solidFill>
                  <a:srgbClr val="FF6600"/>
                </a:solidFill>
                <a:latin typeface="Franklin Gothic Book" panose="020B0503020102020204" pitchFamily="34" charset="0"/>
              </a:rPr>
              <a:t>nivel ideal </a:t>
            </a:r>
            <a:r>
              <a:rPr lang="es-ES" altLang="es-ES_tradnl" sz="1800" dirty="0">
                <a:solidFill>
                  <a:srgbClr val="222268"/>
                </a:solidFill>
                <a:latin typeface="Franklin Gothic Book" panose="020B0503020102020204" pitchFamily="34" charset="0"/>
              </a:rPr>
              <a:t>de ayuda muscular . SUFICIENTE PARA: </a:t>
            </a:r>
          </a:p>
          <a:p>
            <a:pPr marL="622300" lvl="2" indent="-280988" eaLnBrk="1" hangingPunct="1">
              <a:spcBef>
                <a:spcPct val="0"/>
              </a:spcBef>
              <a:spcAft>
                <a:spcPts val="600"/>
              </a:spcAft>
            </a:pPr>
            <a:r>
              <a:rPr lang="es-ES" altLang="es-ES_tradnl" sz="1600" dirty="0">
                <a:latin typeface="Franklin Gothic Book" panose="020B0503020102020204" pitchFamily="34" charset="0"/>
              </a:rPr>
              <a:t>PS de al menos 10 mmHg</a:t>
            </a:r>
          </a:p>
          <a:p>
            <a:pPr marL="622300" lvl="2" indent="-280988" eaLnBrk="1" hangingPunct="1">
              <a:spcBef>
                <a:spcPct val="0"/>
              </a:spcBef>
              <a:spcAft>
                <a:spcPts val="600"/>
              </a:spcAft>
            </a:pPr>
            <a:r>
              <a:rPr lang="es-ES" altLang="es-ES_tradnl" sz="1600" dirty="0">
                <a:latin typeface="Franklin Gothic Book" panose="020B0503020102020204" pitchFamily="34" charset="0"/>
              </a:rPr>
              <a:t>Volumen corriente de 8-10 ml/kg (pacientes </a:t>
            </a:r>
            <a:r>
              <a:rPr lang="es-ES" altLang="es-ES_tradnl" sz="1600" dirty="0" err="1">
                <a:latin typeface="Franklin Gothic Book" panose="020B0503020102020204" pitchFamily="34" charset="0"/>
              </a:rPr>
              <a:t>hipoxémicos</a:t>
            </a:r>
            <a:r>
              <a:rPr lang="es-ES" altLang="es-ES_tradnl" sz="1600" dirty="0">
                <a:latin typeface="Franklin Gothic Book" panose="020B0503020102020204" pitchFamily="34" charset="0"/>
              </a:rPr>
              <a:t>) o de 6 ml/kg (pacientes obstructivos)</a:t>
            </a:r>
          </a:p>
          <a:p>
            <a:pPr marL="622300" lvl="2" indent="-280988" eaLnBrk="1" hangingPunct="1">
              <a:spcBef>
                <a:spcPct val="0"/>
              </a:spcBef>
              <a:spcAft>
                <a:spcPts val="600"/>
              </a:spcAft>
            </a:pPr>
            <a:r>
              <a:rPr lang="es-ES" altLang="es-ES_tradnl" sz="1600" dirty="0">
                <a:latin typeface="Franklin Gothic Book" panose="020B0503020102020204" pitchFamily="34" charset="0"/>
              </a:rPr>
              <a:t>Mejoría del trabajo respiratorio, la frecuencia respiratoria (&lt; 25 rpm) y la sensación de disnea</a:t>
            </a:r>
          </a:p>
          <a:p>
            <a:pPr marL="622300" lvl="2" indent="-280988" eaLnBrk="1" hangingPunct="1">
              <a:spcBef>
                <a:spcPct val="0"/>
              </a:spcBef>
              <a:spcAft>
                <a:spcPts val="600"/>
              </a:spcAft>
            </a:pPr>
            <a:r>
              <a:rPr lang="es-ES" altLang="es-ES_tradnl" sz="1600" dirty="0">
                <a:latin typeface="Franklin Gothic Book" panose="020B0503020102020204" pitchFamily="34" charset="0"/>
              </a:rPr>
              <a:t>Buen confort y sincronía enfermo-máquina</a:t>
            </a:r>
          </a:p>
          <a:p>
            <a:pPr marL="365125" lvl="1" indent="-280988" eaLnBrk="1" hangingPunct="1">
              <a:spcBef>
                <a:spcPct val="0"/>
              </a:spcBef>
              <a:spcAft>
                <a:spcPts val="1200"/>
              </a:spcAft>
            </a:pPr>
            <a:r>
              <a:rPr lang="es-ES" altLang="es-ES_tradnl" sz="1800" dirty="0">
                <a:solidFill>
                  <a:srgbClr val="222268"/>
                </a:solidFill>
                <a:latin typeface="Franklin Gothic Book" panose="020B0503020102020204" pitchFamily="34" charset="0"/>
              </a:rPr>
              <a:t>IPAP máxima  &lt;30 cmH2O (fugas, </a:t>
            </a:r>
            <a:r>
              <a:rPr lang="es-ES" altLang="es-ES_tradnl" sz="1800" dirty="0" err="1">
                <a:solidFill>
                  <a:srgbClr val="222268"/>
                </a:solidFill>
                <a:latin typeface="Franklin Gothic Book" panose="020B0503020102020204" pitchFamily="34" charset="0"/>
              </a:rPr>
              <a:t>asincronías</a:t>
            </a:r>
            <a:r>
              <a:rPr lang="es-ES" altLang="es-ES_tradnl" sz="1800" dirty="0">
                <a:solidFill>
                  <a:srgbClr val="222268"/>
                </a:solidFill>
                <a:latin typeface="Franklin Gothic Book" panose="020B0503020102020204" pitchFamily="34" charset="0"/>
              </a:rPr>
              <a:t>, distensión gástrica)</a:t>
            </a:r>
          </a:p>
          <a:p>
            <a:pPr marL="365125" lvl="1" indent="-280988" eaLnBrk="1" hangingPunct="1">
              <a:spcBef>
                <a:spcPct val="0"/>
              </a:spcBef>
              <a:spcAft>
                <a:spcPts val="1200"/>
              </a:spcAft>
            </a:pPr>
            <a:r>
              <a:rPr lang="es-ES" altLang="es-ES_tradnl" sz="1800" dirty="0">
                <a:solidFill>
                  <a:srgbClr val="FF6600"/>
                </a:solidFill>
                <a:latin typeface="Franklin Gothic Book" panose="020B0503020102020204" pitchFamily="34" charset="0"/>
              </a:rPr>
              <a:t>¿Aumento gradual o apoyo completo desde el inicio?</a:t>
            </a:r>
          </a:p>
          <a:p>
            <a:pPr eaLnBrk="1" hangingPunct="1">
              <a:spcBef>
                <a:spcPct val="0"/>
              </a:spcBef>
              <a:spcAft>
                <a:spcPts val="1200"/>
              </a:spcAft>
            </a:pPr>
            <a:endParaRPr lang="es-ES" altLang="es-ES_tradnl" sz="2400" dirty="0">
              <a:solidFill>
                <a:srgbClr val="222268"/>
              </a:solidFill>
              <a:latin typeface="Franklin Gothic Book" panose="020B0503020102020204" pitchFamily="34" charset="0"/>
            </a:endParaRPr>
          </a:p>
        </p:txBody>
      </p:sp>
      <p:grpSp>
        <p:nvGrpSpPr>
          <p:cNvPr id="4" name="Group 4">
            <a:extLst>
              <a:ext uri="{FF2B5EF4-FFF2-40B4-BE49-F238E27FC236}">
                <a16:creationId xmlns:a16="http://schemas.microsoft.com/office/drawing/2014/main" id="{5F417AFC-EEE0-2943-A586-E1E4AFCCD70A}"/>
              </a:ext>
            </a:extLst>
          </p:cNvPr>
          <p:cNvGrpSpPr>
            <a:grpSpLocks/>
          </p:cNvGrpSpPr>
          <p:nvPr/>
        </p:nvGrpSpPr>
        <p:grpSpPr bwMode="auto">
          <a:xfrm>
            <a:off x="9223024" y="4005064"/>
            <a:ext cx="2736677" cy="2664668"/>
            <a:chOff x="3243" y="1197"/>
            <a:chExt cx="2900" cy="2950"/>
          </a:xfrm>
        </p:grpSpPr>
        <p:pic>
          <p:nvPicPr>
            <p:cNvPr id="5" name="Picture 5">
              <a:extLst>
                <a:ext uri="{FF2B5EF4-FFF2-40B4-BE49-F238E27FC236}">
                  <a16:creationId xmlns:a16="http://schemas.microsoft.com/office/drawing/2014/main" id="{445850C6-DDA6-DF41-9D59-1040DCD602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3" y="1197"/>
              <a:ext cx="2901" cy="29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6" name="AutoShape 6">
              <a:extLst>
                <a:ext uri="{FF2B5EF4-FFF2-40B4-BE49-F238E27FC236}">
                  <a16:creationId xmlns:a16="http://schemas.microsoft.com/office/drawing/2014/main" id="{E3245A3D-AB61-E541-94E5-18F10D42540F}"/>
                </a:ext>
              </a:extLst>
            </p:cNvPr>
            <p:cNvSpPr>
              <a:spLocks noChangeArrowheads="1"/>
            </p:cNvSpPr>
            <p:nvPr/>
          </p:nvSpPr>
          <p:spPr bwMode="auto">
            <a:xfrm>
              <a:off x="4625" y="1315"/>
              <a:ext cx="1133" cy="112"/>
            </a:xfrm>
            <a:prstGeom prst="roundRect">
              <a:avLst>
                <a:gd name="adj" fmla="val 889"/>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lvl1pPr>
                <a:spcBef>
                  <a:spcPct val="20000"/>
                </a:spcBef>
                <a:buClr>
                  <a:schemeClr val="accent1"/>
                </a:buClr>
                <a:buSzPct val="80000"/>
                <a:buFont typeface="Wingdings 2" pitchFamily="2" charset="2"/>
                <a:buChar char=""/>
                <a:defRPr sz="3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buChar char=""/>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buChar char=""/>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eaLnBrk="1" hangingPunct="1">
                <a:spcBef>
                  <a:spcPct val="0"/>
                </a:spcBef>
                <a:buClrTx/>
                <a:buSzTx/>
                <a:buFontTx/>
                <a:buNone/>
                <a:defRPr/>
              </a:pPr>
              <a:endParaRPr lang="es-ES_tradnl" altLang="es-ES_tradnl" sz="1800"/>
            </a:p>
          </p:txBody>
        </p:sp>
        <p:sp>
          <p:nvSpPr>
            <p:cNvPr id="7" name="AutoShape 7">
              <a:extLst>
                <a:ext uri="{FF2B5EF4-FFF2-40B4-BE49-F238E27FC236}">
                  <a16:creationId xmlns:a16="http://schemas.microsoft.com/office/drawing/2014/main" id="{C406D5CE-AF1C-A245-83F4-E7DDE191E843}"/>
                </a:ext>
              </a:extLst>
            </p:cNvPr>
            <p:cNvSpPr>
              <a:spLocks noChangeArrowheads="1"/>
            </p:cNvSpPr>
            <p:nvPr/>
          </p:nvSpPr>
          <p:spPr bwMode="auto">
            <a:xfrm>
              <a:off x="5691" y="2221"/>
              <a:ext cx="453" cy="1926"/>
            </a:xfrm>
            <a:prstGeom prst="roundRect">
              <a:avLst>
                <a:gd name="adj" fmla="val 218"/>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lvl1pPr>
                <a:spcBef>
                  <a:spcPct val="20000"/>
                </a:spcBef>
                <a:buClr>
                  <a:schemeClr val="accent1"/>
                </a:buClr>
                <a:buSzPct val="80000"/>
                <a:buFont typeface="Wingdings 2" pitchFamily="2" charset="2"/>
                <a:buChar char=""/>
                <a:defRPr sz="3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lr>
                  <a:schemeClr val="accent1"/>
                </a:buClr>
                <a:buSzPct val="90000"/>
                <a:buFont typeface="Wingdings 2" pitchFamily="2" charset="2"/>
                <a:buChar char=""/>
                <a:defRPr sz="26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2pPr>
              <a:lvl3pPr marL="1143000" indent="-228600">
                <a:spcBef>
                  <a:spcPct val="20000"/>
                </a:spcBef>
                <a:buClr>
                  <a:schemeClr val="accent2"/>
                </a:buClr>
                <a:buSzPct val="85000"/>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3pPr>
              <a:lvl4pPr marL="1600200" indent="-228600">
                <a:spcBef>
                  <a:spcPct val="20000"/>
                </a:spcBef>
                <a:buClr>
                  <a:srgbClr val="8D89A4"/>
                </a:buClr>
                <a:buSzPct val="90000"/>
                <a:buFont typeface="Wingdings 2" pitchFamily="2" charset="2"/>
                <a:buChar char=""/>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4pPr>
              <a:lvl5pPr marL="2057400" indent="-228600">
                <a:spcBef>
                  <a:spcPct val="20000"/>
                </a:spcBef>
                <a:buClr>
                  <a:srgbClr val="748560"/>
                </a:buClr>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5pPr>
              <a:lvl6pPr marL="2514600" indent="-228600" eaLnBrk="0" fontAlgn="base" hangingPunct="0">
                <a:spcBef>
                  <a:spcPct val="20000"/>
                </a:spcBef>
                <a:spcAft>
                  <a:spcPct val="0"/>
                </a:spcAft>
                <a:buClr>
                  <a:srgbClr val="748560"/>
                </a:buClr>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6pPr>
              <a:lvl7pPr marL="2971800" indent="-228600" eaLnBrk="0" fontAlgn="base" hangingPunct="0">
                <a:spcBef>
                  <a:spcPct val="20000"/>
                </a:spcBef>
                <a:spcAft>
                  <a:spcPct val="0"/>
                </a:spcAft>
                <a:buClr>
                  <a:srgbClr val="748560"/>
                </a:buClr>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7pPr>
              <a:lvl8pPr marL="3429000" indent="-228600" eaLnBrk="0" fontAlgn="base" hangingPunct="0">
                <a:spcBef>
                  <a:spcPct val="20000"/>
                </a:spcBef>
                <a:spcAft>
                  <a:spcPct val="0"/>
                </a:spcAft>
                <a:buClr>
                  <a:srgbClr val="748560"/>
                </a:buClr>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8pPr>
              <a:lvl9pPr marL="3886200" indent="-228600" eaLnBrk="0" fontAlgn="base" hangingPunct="0">
                <a:spcBef>
                  <a:spcPct val="20000"/>
                </a:spcBef>
                <a:spcAft>
                  <a:spcPct val="0"/>
                </a:spcAft>
                <a:buClr>
                  <a:srgbClr val="748560"/>
                </a:buClr>
                <a:buSzPct val="100000"/>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9pPr>
            </a:lstStyle>
            <a:p>
              <a:pPr eaLnBrk="1" hangingPunct="1">
                <a:spcBef>
                  <a:spcPct val="0"/>
                </a:spcBef>
                <a:buClrTx/>
                <a:buSzTx/>
                <a:buFontTx/>
                <a:buNone/>
                <a:defRPr/>
              </a:pPr>
              <a:endParaRPr lang="es-ES_tradnl" altLang="es-ES_tradnl" sz="1800"/>
            </a:p>
          </p:txBody>
        </p:sp>
      </p:grpSp>
    </p:spTree>
    <p:extLst>
      <p:ext uri="{BB962C8B-B14F-4D97-AF65-F5344CB8AC3E}">
        <p14:creationId xmlns:p14="http://schemas.microsoft.com/office/powerpoint/2010/main" val="23225878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1 Título">
            <a:extLst>
              <a:ext uri="{FF2B5EF4-FFF2-40B4-BE49-F238E27FC236}">
                <a16:creationId xmlns:a16="http://schemas.microsoft.com/office/drawing/2014/main" id="{F66B4111-FAE8-1641-8022-D1378D12B9B7}"/>
              </a:ext>
            </a:extLst>
          </p:cNvPr>
          <p:cNvSpPr>
            <a:spLocks noGrp="1" noChangeArrowheads="1"/>
          </p:cNvSpPr>
          <p:nvPr>
            <p:ph type="title"/>
          </p:nvPr>
        </p:nvSpPr>
        <p:spPr>
          <a:xfrm>
            <a:off x="2490118" y="91281"/>
            <a:ext cx="7643812" cy="745431"/>
          </a:xfrm>
        </p:spPr>
        <p:txBody>
          <a:bodyPr/>
          <a:lstStyle/>
          <a:p>
            <a:pPr eaLnBrk="1" hangingPunct="1"/>
            <a:r>
              <a:rPr lang="es-ES" altLang="es-ES_tradnl" dirty="0">
                <a:solidFill>
                  <a:srgbClr val="222268"/>
                </a:solidFill>
                <a:latin typeface="Franklin Gothic Book" panose="020B0503020102020204" pitchFamily="34" charset="0"/>
              </a:rPr>
              <a:t>Programación: </a:t>
            </a:r>
            <a:r>
              <a:rPr lang="es-ES" altLang="es-ES_tradnl" dirty="0">
                <a:solidFill>
                  <a:srgbClr val="FF6600"/>
                </a:solidFill>
                <a:latin typeface="Franklin Gothic Book" panose="020B0503020102020204" pitchFamily="34" charset="0"/>
              </a:rPr>
              <a:t>EPAP</a:t>
            </a:r>
          </a:p>
        </p:txBody>
      </p:sp>
      <p:sp>
        <p:nvSpPr>
          <p:cNvPr id="111618" name="2 Marcador de contenido">
            <a:extLst>
              <a:ext uri="{FF2B5EF4-FFF2-40B4-BE49-F238E27FC236}">
                <a16:creationId xmlns:a16="http://schemas.microsoft.com/office/drawing/2014/main" id="{F97C0092-4B3A-644D-9F0C-74FB5FBB56C2}"/>
              </a:ext>
            </a:extLst>
          </p:cNvPr>
          <p:cNvSpPr>
            <a:spLocks noGrp="1" noChangeArrowheads="1"/>
          </p:cNvSpPr>
          <p:nvPr>
            <p:ph idx="1"/>
          </p:nvPr>
        </p:nvSpPr>
        <p:spPr>
          <a:xfrm>
            <a:off x="335360" y="1268760"/>
            <a:ext cx="11233248" cy="3960440"/>
          </a:xfrm>
        </p:spPr>
        <p:txBody>
          <a:bodyPr/>
          <a:lstStyle/>
          <a:p>
            <a:pPr lvl="1" eaLnBrk="1" hangingPunct="1">
              <a:spcBef>
                <a:spcPct val="0"/>
              </a:spcBef>
              <a:spcAft>
                <a:spcPts val="1800"/>
              </a:spcAft>
            </a:pPr>
            <a:r>
              <a:rPr lang="es-ES" altLang="es-ES_tradnl" sz="1800" dirty="0">
                <a:solidFill>
                  <a:srgbClr val="222268"/>
                </a:solidFill>
                <a:latin typeface="Franklin Gothic Book" panose="020B0503020102020204" pitchFamily="34" charset="0"/>
              </a:rPr>
              <a:t>Es la presión positiva en la vía aérea durante la espiración. </a:t>
            </a:r>
          </a:p>
          <a:p>
            <a:pPr lvl="1" eaLnBrk="1" hangingPunct="1">
              <a:spcBef>
                <a:spcPct val="0"/>
              </a:spcBef>
              <a:spcAft>
                <a:spcPts val="1800"/>
              </a:spcAft>
            </a:pPr>
            <a:r>
              <a:rPr lang="es-ES" altLang="es-ES_tradnl" sz="1800" dirty="0">
                <a:solidFill>
                  <a:srgbClr val="222268"/>
                </a:solidFill>
                <a:latin typeface="Franklin Gothic Book" panose="020B0503020102020204" pitchFamily="34" charset="0"/>
              </a:rPr>
              <a:t>FUNCIONES: </a:t>
            </a:r>
          </a:p>
          <a:p>
            <a:pPr lvl="2" eaLnBrk="1" hangingPunct="1">
              <a:spcBef>
                <a:spcPct val="0"/>
              </a:spcBef>
              <a:spcAft>
                <a:spcPts val="1800"/>
              </a:spcAft>
            </a:pPr>
            <a:r>
              <a:rPr lang="es-ES" altLang="es-ES_tradnl" sz="1600" dirty="0">
                <a:solidFill>
                  <a:srgbClr val="FF6600"/>
                </a:solidFill>
                <a:latin typeface="Franklin Gothic Book" panose="020B0503020102020204" pitchFamily="34" charset="0"/>
              </a:rPr>
              <a:t>Mejorar la hipoxia </a:t>
            </a:r>
            <a:r>
              <a:rPr lang="es-ES" altLang="es-ES_tradnl" sz="1600" dirty="0">
                <a:latin typeface="Franklin Gothic Book" panose="020B0503020102020204" pitchFamily="34" charset="0"/>
              </a:rPr>
              <a:t>a expensas de favorecer el reclutamiento alveolar durante la espiración. </a:t>
            </a:r>
          </a:p>
          <a:p>
            <a:pPr lvl="2" eaLnBrk="1" hangingPunct="1">
              <a:spcBef>
                <a:spcPct val="0"/>
              </a:spcBef>
              <a:spcAft>
                <a:spcPts val="1800"/>
              </a:spcAft>
            </a:pPr>
            <a:r>
              <a:rPr lang="es-ES" altLang="es-ES_tradnl" sz="1600" dirty="0">
                <a:latin typeface="Franklin Gothic Book" panose="020B0503020102020204" pitchFamily="34" charset="0"/>
              </a:rPr>
              <a:t>Minimizar la </a:t>
            </a:r>
            <a:r>
              <a:rPr lang="es-ES" altLang="es-ES_tradnl" sz="1600" dirty="0" err="1">
                <a:solidFill>
                  <a:srgbClr val="FF6600"/>
                </a:solidFill>
                <a:latin typeface="Franklin Gothic Book" panose="020B0503020102020204" pitchFamily="34" charset="0"/>
              </a:rPr>
              <a:t>reinhalación</a:t>
            </a:r>
            <a:r>
              <a:rPr lang="es-ES" altLang="es-ES_tradnl" sz="1600" dirty="0">
                <a:solidFill>
                  <a:srgbClr val="FF6600"/>
                </a:solidFill>
                <a:latin typeface="Franklin Gothic Book" panose="020B0503020102020204" pitchFamily="34" charset="0"/>
              </a:rPr>
              <a:t> de CO2</a:t>
            </a:r>
          </a:p>
          <a:p>
            <a:pPr lvl="2" eaLnBrk="1" hangingPunct="1">
              <a:spcBef>
                <a:spcPct val="0"/>
              </a:spcBef>
              <a:spcAft>
                <a:spcPts val="1800"/>
              </a:spcAft>
            </a:pPr>
            <a:r>
              <a:rPr lang="es-ES" altLang="es-ES_tradnl" sz="1600" dirty="0">
                <a:solidFill>
                  <a:srgbClr val="FF6600"/>
                </a:solidFill>
                <a:latin typeface="Franklin Gothic Book" panose="020B0503020102020204" pitchFamily="34" charset="0"/>
              </a:rPr>
              <a:t>Contrarrestar la PEEP intrínseca </a:t>
            </a:r>
            <a:r>
              <a:rPr lang="es-ES" altLang="es-ES_tradnl" sz="1600" dirty="0">
                <a:latin typeface="Franklin Gothic Book" panose="020B0503020102020204" pitchFamily="34" charset="0"/>
              </a:rPr>
              <a:t>al final de la espiración (auto-PEEP) en pacientes con atrapamiento aéreo, lo que disminuye el esfuerzo inspiratorio necesario para el activar el </a:t>
            </a:r>
            <a:r>
              <a:rPr lang="es-ES" altLang="es-ES_tradnl" sz="1600" dirty="0" err="1">
                <a:latin typeface="Franklin Gothic Book" panose="020B0503020102020204" pitchFamily="34" charset="0"/>
              </a:rPr>
              <a:t>trigger</a:t>
            </a:r>
            <a:r>
              <a:rPr lang="es-ES" altLang="es-ES_tradnl" sz="1600" dirty="0">
                <a:latin typeface="Franklin Gothic Book" panose="020B0503020102020204" pitchFamily="34" charset="0"/>
              </a:rPr>
              <a:t> del ventilador. </a:t>
            </a:r>
          </a:p>
          <a:p>
            <a:pPr lvl="1" eaLnBrk="1" hangingPunct="1">
              <a:spcBef>
                <a:spcPct val="0"/>
              </a:spcBef>
              <a:spcAft>
                <a:spcPts val="1800"/>
              </a:spcAft>
            </a:pPr>
            <a:r>
              <a:rPr lang="es-ES" altLang="es-ES_tradnl" sz="1800" dirty="0">
                <a:solidFill>
                  <a:srgbClr val="222268"/>
                </a:solidFill>
                <a:latin typeface="Franklin Gothic Book" panose="020B0503020102020204" pitchFamily="34" charset="0"/>
              </a:rPr>
              <a:t>Podemos comenzar con 4 cmH2O. </a:t>
            </a:r>
          </a:p>
          <a:p>
            <a:pPr lvl="1" eaLnBrk="1" hangingPunct="1">
              <a:spcBef>
                <a:spcPct val="0"/>
              </a:spcBef>
              <a:spcAft>
                <a:spcPts val="1800"/>
              </a:spcAft>
            </a:pPr>
            <a:r>
              <a:rPr lang="es-ES" altLang="es-ES_tradnl" sz="1800" dirty="0">
                <a:solidFill>
                  <a:srgbClr val="222268"/>
                </a:solidFill>
                <a:latin typeface="Franklin Gothic Book" panose="020B0503020102020204" pitchFamily="34" charset="0"/>
              </a:rPr>
              <a:t>Presiones superiores a 6-8 cmH2O son difíciles de aplicar y tolerar en parte por sus efectos hemodinámicos. </a:t>
            </a:r>
          </a:p>
          <a:p>
            <a:pPr eaLnBrk="1" hangingPunct="1">
              <a:spcBef>
                <a:spcPct val="0"/>
              </a:spcBef>
              <a:spcAft>
                <a:spcPts val="1800"/>
              </a:spcAft>
            </a:pPr>
            <a:endParaRPr lang="es-ES" altLang="es-ES_tradnl" sz="2000" b="1" dirty="0">
              <a:solidFill>
                <a:srgbClr val="222268"/>
              </a:solidFill>
              <a:latin typeface="Franklin Gothic Book" panose="020B0503020102020204" pitchFamily="34" charset="0"/>
            </a:endParaRPr>
          </a:p>
        </p:txBody>
      </p:sp>
      <p:pic>
        <p:nvPicPr>
          <p:cNvPr id="4" name="Picture 4" descr="alveolo">
            <a:extLst>
              <a:ext uri="{FF2B5EF4-FFF2-40B4-BE49-F238E27FC236}">
                <a16:creationId xmlns:a16="http://schemas.microsoft.com/office/drawing/2014/main" id="{0B70E655-E337-6E4B-9F65-3878E43F1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2384" y="5021485"/>
            <a:ext cx="15621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9211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1 Título">
            <a:extLst>
              <a:ext uri="{FF2B5EF4-FFF2-40B4-BE49-F238E27FC236}">
                <a16:creationId xmlns:a16="http://schemas.microsoft.com/office/drawing/2014/main" id="{63CA4C83-BC0E-794D-A822-1574BC799902}"/>
              </a:ext>
            </a:extLst>
          </p:cNvPr>
          <p:cNvSpPr>
            <a:spLocks noGrp="1" noChangeArrowheads="1"/>
          </p:cNvSpPr>
          <p:nvPr>
            <p:ph type="title"/>
          </p:nvPr>
        </p:nvSpPr>
        <p:spPr>
          <a:xfrm>
            <a:off x="2495600" y="213029"/>
            <a:ext cx="7850187" cy="501650"/>
          </a:xfrm>
        </p:spPr>
        <p:txBody>
          <a:bodyPr/>
          <a:lstStyle/>
          <a:p>
            <a:pPr eaLnBrk="1" hangingPunct="1"/>
            <a:r>
              <a:rPr lang="es-ES" altLang="es-ES_tradnl" dirty="0">
                <a:solidFill>
                  <a:srgbClr val="222268"/>
                </a:solidFill>
                <a:latin typeface="Franklin Gothic Book" panose="020B0503020102020204" pitchFamily="34" charset="0"/>
              </a:rPr>
              <a:t>Programación: </a:t>
            </a:r>
            <a:r>
              <a:rPr lang="es-ES" altLang="es-ES_tradnl" dirty="0">
                <a:solidFill>
                  <a:srgbClr val="FF6600"/>
                </a:solidFill>
                <a:latin typeface="Franklin Gothic Book" panose="020B0503020102020204" pitchFamily="34" charset="0"/>
              </a:rPr>
              <a:t>Presión soporte</a:t>
            </a:r>
          </a:p>
        </p:txBody>
      </p:sp>
      <p:sp>
        <p:nvSpPr>
          <p:cNvPr id="113666" name="2 Marcador de contenido">
            <a:extLst>
              <a:ext uri="{FF2B5EF4-FFF2-40B4-BE49-F238E27FC236}">
                <a16:creationId xmlns:a16="http://schemas.microsoft.com/office/drawing/2014/main" id="{82EC2CE0-895F-144C-A8C3-51C067D0157A}"/>
              </a:ext>
            </a:extLst>
          </p:cNvPr>
          <p:cNvSpPr>
            <a:spLocks noGrp="1" noChangeArrowheads="1"/>
          </p:cNvSpPr>
          <p:nvPr>
            <p:ph idx="1"/>
          </p:nvPr>
        </p:nvSpPr>
        <p:spPr>
          <a:xfrm>
            <a:off x="335360" y="1340768"/>
            <a:ext cx="11521280" cy="2157437"/>
          </a:xfrm>
        </p:spPr>
        <p:txBody>
          <a:bodyPr/>
          <a:lstStyle/>
          <a:p>
            <a:pPr lvl="1" eaLnBrk="1" hangingPunct="1">
              <a:spcBef>
                <a:spcPct val="0"/>
              </a:spcBef>
              <a:spcAft>
                <a:spcPts val="1200"/>
              </a:spcAft>
            </a:pPr>
            <a:r>
              <a:rPr lang="es-ES" altLang="es-ES_tradnl" sz="1800" dirty="0">
                <a:solidFill>
                  <a:srgbClr val="222268"/>
                </a:solidFill>
                <a:latin typeface="Franklin Gothic Book" panose="020B0503020102020204" pitchFamily="34" charset="0"/>
              </a:rPr>
              <a:t>Es la diferencia entre presión inspiratoria y espiratoria, por lo tanto </a:t>
            </a:r>
            <a:r>
              <a:rPr lang="es-ES" altLang="es-ES_tradnl" sz="1800" dirty="0">
                <a:solidFill>
                  <a:srgbClr val="FF6600"/>
                </a:solidFill>
                <a:latin typeface="Franklin Gothic Book" panose="020B0503020102020204" pitchFamily="34" charset="0"/>
              </a:rPr>
              <a:t>es la presión real de apoyo inspiratorio. </a:t>
            </a:r>
          </a:p>
          <a:p>
            <a:pPr lvl="1" eaLnBrk="1" hangingPunct="1">
              <a:spcBef>
                <a:spcPct val="0"/>
              </a:spcBef>
              <a:spcAft>
                <a:spcPts val="1200"/>
              </a:spcAft>
            </a:pPr>
            <a:r>
              <a:rPr lang="es-ES" altLang="es-ES_tradnl" sz="1800" dirty="0">
                <a:solidFill>
                  <a:srgbClr val="222268"/>
                </a:solidFill>
                <a:latin typeface="Franklin Gothic Book" panose="020B0503020102020204" pitchFamily="34" charset="0"/>
              </a:rPr>
              <a:t>Debe ser </a:t>
            </a:r>
            <a:r>
              <a:rPr lang="es-ES" altLang="es-ES_tradnl" sz="1800" dirty="0">
                <a:solidFill>
                  <a:srgbClr val="FF6600"/>
                </a:solidFill>
                <a:latin typeface="Franklin Gothic Book" panose="020B0503020102020204" pitchFamily="34" charset="0"/>
              </a:rPr>
              <a:t>≥ de 10 cmH2O. </a:t>
            </a:r>
          </a:p>
          <a:p>
            <a:pPr lvl="1" eaLnBrk="1" hangingPunct="1">
              <a:spcBef>
                <a:spcPct val="0"/>
              </a:spcBef>
              <a:spcAft>
                <a:spcPts val="1200"/>
              </a:spcAft>
            </a:pPr>
            <a:r>
              <a:rPr lang="es-ES" altLang="es-ES_tradnl" sz="1800" dirty="0">
                <a:solidFill>
                  <a:srgbClr val="222268"/>
                </a:solidFill>
                <a:latin typeface="Franklin Gothic Book" panose="020B0503020102020204" pitchFamily="34" charset="0"/>
              </a:rPr>
              <a:t>Si la IPAP es cero estamos ventilando en modo CPAP y si la EPAP es cero estamos ventilando en modo PSV pura. </a:t>
            </a:r>
          </a:p>
          <a:p>
            <a:pPr lvl="1" eaLnBrk="1" hangingPunct="1">
              <a:spcBef>
                <a:spcPct val="0"/>
              </a:spcBef>
              <a:spcAft>
                <a:spcPts val="1200"/>
              </a:spcAft>
            </a:pPr>
            <a:r>
              <a:rPr lang="es-ES" altLang="es-ES_tradnl" sz="1800" dirty="0">
                <a:solidFill>
                  <a:srgbClr val="222268"/>
                </a:solidFill>
                <a:latin typeface="Franklin Gothic Book" panose="020B0503020102020204" pitchFamily="34" charset="0"/>
              </a:rPr>
              <a:t>Se consigue indirectamente con los ajustes de IPAP y EPAP</a:t>
            </a:r>
          </a:p>
          <a:p>
            <a:pPr eaLnBrk="1" hangingPunct="1">
              <a:spcBef>
                <a:spcPct val="0"/>
              </a:spcBef>
              <a:spcAft>
                <a:spcPts val="1200"/>
              </a:spcAft>
            </a:pPr>
            <a:endParaRPr lang="es-ES" altLang="es-ES_tradnl" b="1" dirty="0">
              <a:solidFill>
                <a:srgbClr val="222268"/>
              </a:solidFill>
              <a:latin typeface="Franklin Gothic Book" panose="020B0503020102020204" pitchFamily="34" charset="0"/>
            </a:endParaRPr>
          </a:p>
        </p:txBody>
      </p:sp>
      <p:grpSp>
        <p:nvGrpSpPr>
          <p:cNvPr id="2" name="Grupo 1">
            <a:extLst>
              <a:ext uri="{FF2B5EF4-FFF2-40B4-BE49-F238E27FC236}">
                <a16:creationId xmlns:a16="http://schemas.microsoft.com/office/drawing/2014/main" id="{B5081A9D-162B-CE43-9FDF-AD845335C09F}"/>
              </a:ext>
            </a:extLst>
          </p:cNvPr>
          <p:cNvGrpSpPr/>
          <p:nvPr/>
        </p:nvGrpSpPr>
        <p:grpSpPr>
          <a:xfrm>
            <a:off x="8256240" y="3140968"/>
            <a:ext cx="2857500" cy="3265488"/>
            <a:chOff x="7239000" y="2143125"/>
            <a:chExt cx="2857500" cy="3265488"/>
          </a:xfrm>
        </p:grpSpPr>
        <p:pic>
          <p:nvPicPr>
            <p:cNvPr id="113667" name="Imagen 1">
              <a:extLst>
                <a:ext uri="{FF2B5EF4-FFF2-40B4-BE49-F238E27FC236}">
                  <a16:creationId xmlns:a16="http://schemas.microsoft.com/office/drawing/2014/main" id="{6C3FC309-6BBD-1D4D-9604-7C7FB19C81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729" t="15393" r="4031" b="16061"/>
            <a:stretch>
              <a:fillRect/>
            </a:stretch>
          </p:blipFill>
          <p:spPr bwMode="auto">
            <a:xfrm>
              <a:off x="7239000" y="2143125"/>
              <a:ext cx="2857500"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5 Conector recto de flecha">
              <a:extLst>
                <a:ext uri="{FF2B5EF4-FFF2-40B4-BE49-F238E27FC236}">
                  <a16:creationId xmlns:a16="http://schemas.microsoft.com/office/drawing/2014/main" id="{30963CD8-8BBA-5544-BDEE-D161AE5161BA}"/>
                </a:ext>
              </a:extLst>
            </p:cNvPr>
            <p:cNvCxnSpPr/>
            <p:nvPr/>
          </p:nvCxnSpPr>
          <p:spPr>
            <a:xfrm rot="5400000">
              <a:off x="8775703" y="3576638"/>
              <a:ext cx="928687" cy="1588"/>
            </a:xfrm>
            <a:prstGeom prst="straightConnector1">
              <a:avLst/>
            </a:prstGeom>
            <a:ln w="38100">
              <a:solidFill>
                <a:srgbClr val="FF66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299128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1 Título">
            <a:extLst>
              <a:ext uri="{FF2B5EF4-FFF2-40B4-BE49-F238E27FC236}">
                <a16:creationId xmlns:a16="http://schemas.microsoft.com/office/drawing/2014/main" id="{034D75CC-55E7-E447-A65C-254C12E8B216}"/>
              </a:ext>
            </a:extLst>
          </p:cNvPr>
          <p:cNvSpPr>
            <a:spLocks noGrp="1" noChangeArrowheads="1"/>
          </p:cNvSpPr>
          <p:nvPr>
            <p:ph type="title"/>
          </p:nvPr>
        </p:nvSpPr>
        <p:spPr>
          <a:xfrm>
            <a:off x="2424116" y="115888"/>
            <a:ext cx="7920037" cy="720824"/>
          </a:xfrm>
        </p:spPr>
        <p:txBody>
          <a:bodyPr/>
          <a:lstStyle/>
          <a:p>
            <a:pPr eaLnBrk="1" hangingPunct="1"/>
            <a:r>
              <a:rPr lang="es-ES" altLang="es-ES_tradnl">
                <a:solidFill>
                  <a:srgbClr val="222268"/>
                </a:solidFill>
                <a:latin typeface="Franklin Gothic Book" panose="020B0503020102020204" pitchFamily="34" charset="0"/>
              </a:rPr>
              <a:t>Programación: </a:t>
            </a:r>
            <a:r>
              <a:rPr lang="es-ES" altLang="es-ES_tradnl">
                <a:solidFill>
                  <a:srgbClr val="FF6600"/>
                </a:solidFill>
                <a:latin typeface="Franklin Gothic Book" panose="020B0503020102020204" pitchFamily="34" charset="0"/>
              </a:rPr>
              <a:t>F. Respiratoria</a:t>
            </a:r>
          </a:p>
        </p:txBody>
      </p:sp>
      <p:sp>
        <p:nvSpPr>
          <p:cNvPr id="114690" name="2 Marcador de contenido">
            <a:extLst>
              <a:ext uri="{FF2B5EF4-FFF2-40B4-BE49-F238E27FC236}">
                <a16:creationId xmlns:a16="http://schemas.microsoft.com/office/drawing/2014/main" id="{8F3915E8-BA55-EC4B-80C0-6FDC5548AF87}"/>
              </a:ext>
            </a:extLst>
          </p:cNvPr>
          <p:cNvSpPr>
            <a:spLocks noGrp="1" noChangeArrowheads="1"/>
          </p:cNvSpPr>
          <p:nvPr>
            <p:ph idx="1"/>
          </p:nvPr>
        </p:nvSpPr>
        <p:spPr>
          <a:xfrm>
            <a:off x="191344" y="1700808"/>
            <a:ext cx="7308812" cy="2736304"/>
          </a:xfrm>
        </p:spPr>
        <p:txBody>
          <a:bodyPr/>
          <a:lstStyle/>
          <a:p>
            <a:pPr lvl="1" eaLnBrk="1" hangingPunct="1">
              <a:lnSpc>
                <a:spcPct val="150000"/>
              </a:lnSpc>
              <a:spcBef>
                <a:spcPct val="0"/>
              </a:spcBef>
              <a:spcAft>
                <a:spcPts val="1200"/>
              </a:spcAft>
            </a:pPr>
            <a:r>
              <a:rPr lang="es-ES" altLang="es-ES_tradnl" sz="1800" dirty="0">
                <a:solidFill>
                  <a:srgbClr val="222268"/>
                </a:solidFill>
                <a:latin typeface="Franklin Gothic Book" panose="020B0503020102020204" pitchFamily="34" charset="0"/>
              </a:rPr>
              <a:t>Es la frecuencia respiratoria </a:t>
            </a:r>
            <a:r>
              <a:rPr lang="es-ES" altLang="es-ES_tradnl" sz="1800" dirty="0">
                <a:solidFill>
                  <a:srgbClr val="FF6600"/>
                </a:solidFill>
                <a:latin typeface="Franklin Gothic Book" panose="020B0503020102020204" pitchFamily="34" charset="0"/>
              </a:rPr>
              <a:t>de seguridad o rescate </a:t>
            </a:r>
            <a:r>
              <a:rPr lang="es-ES" altLang="es-ES_tradnl" sz="1800" dirty="0">
                <a:solidFill>
                  <a:srgbClr val="222268"/>
                </a:solidFill>
                <a:latin typeface="Franklin Gothic Book" panose="020B0503020102020204" pitchFamily="34" charset="0"/>
              </a:rPr>
              <a:t>que programamos en el ventilador (respiraciones mandatarias, obligadas  o </a:t>
            </a:r>
            <a:r>
              <a:rPr lang="es-ES" altLang="es-ES_tradnl" sz="1800" dirty="0" err="1">
                <a:solidFill>
                  <a:srgbClr val="222268"/>
                </a:solidFill>
                <a:latin typeface="Franklin Gothic Book" panose="020B0503020102020204" pitchFamily="34" charset="0"/>
              </a:rPr>
              <a:t>Timed</a:t>
            </a:r>
            <a:r>
              <a:rPr lang="es-ES" altLang="es-ES_tradnl" sz="1800" dirty="0">
                <a:solidFill>
                  <a:srgbClr val="222268"/>
                </a:solidFill>
                <a:latin typeface="Franklin Gothic Book" panose="020B0503020102020204" pitchFamily="34" charset="0"/>
              </a:rPr>
              <a:t>). </a:t>
            </a:r>
          </a:p>
          <a:p>
            <a:pPr lvl="1" eaLnBrk="1" hangingPunct="1">
              <a:lnSpc>
                <a:spcPct val="150000"/>
              </a:lnSpc>
              <a:spcBef>
                <a:spcPct val="0"/>
              </a:spcBef>
              <a:spcAft>
                <a:spcPts val="1200"/>
              </a:spcAft>
            </a:pPr>
            <a:r>
              <a:rPr lang="es-ES" altLang="es-ES_tradnl" sz="1800" dirty="0">
                <a:solidFill>
                  <a:srgbClr val="222268"/>
                </a:solidFill>
                <a:latin typeface="Franklin Gothic Book" panose="020B0503020102020204" pitchFamily="34" charset="0"/>
              </a:rPr>
              <a:t>Si el paciente respira por debajo de esa frecuencia el ventilador se disparará para  evitar periodos prolongados  de apnea. </a:t>
            </a:r>
          </a:p>
          <a:p>
            <a:pPr lvl="1" eaLnBrk="1" hangingPunct="1">
              <a:lnSpc>
                <a:spcPct val="150000"/>
              </a:lnSpc>
              <a:spcBef>
                <a:spcPct val="0"/>
              </a:spcBef>
              <a:spcAft>
                <a:spcPts val="1200"/>
              </a:spcAft>
            </a:pPr>
            <a:r>
              <a:rPr lang="es-ES" altLang="es-ES_tradnl" sz="1800" dirty="0">
                <a:solidFill>
                  <a:srgbClr val="222268"/>
                </a:solidFill>
                <a:latin typeface="Franklin Gothic Book" panose="020B0503020102020204" pitchFamily="34" charset="0"/>
              </a:rPr>
              <a:t>Ha de ser ligeramente inferior a la FR del paciente en reposo.</a:t>
            </a:r>
          </a:p>
        </p:txBody>
      </p:sp>
      <p:grpSp>
        <p:nvGrpSpPr>
          <p:cNvPr id="4" name="Grupo 3">
            <a:extLst>
              <a:ext uri="{FF2B5EF4-FFF2-40B4-BE49-F238E27FC236}">
                <a16:creationId xmlns:a16="http://schemas.microsoft.com/office/drawing/2014/main" id="{5775498D-91AD-A14F-A37D-5FF0A6144F85}"/>
              </a:ext>
            </a:extLst>
          </p:cNvPr>
          <p:cNvGrpSpPr/>
          <p:nvPr/>
        </p:nvGrpSpPr>
        <p:grpSpPr>
          <a:xfrm>
            <a:off x="8145851" y="1772816"/>
            <a:ext cx="3594100" cy="4648200"/>
            <a:chOff x="8145851" y="1772816"/>
            <a:chExt cx="3594100" cy="4648200"/>
          </a:xfrm>
        </p:grpSpPr>
        <p:pic>
          <p:nvPicPr>
            <p:cNvPr id="2" name="Imagen 1">
              <a:extLst>
                <a:ext uri="{FF2B5EF4-FFF2-40B4-BE49-F238E27FC236}">
                  <a16:creationId xmlns:a16="http://schemas.microsoft.com/office/drawing/2014/main" id="{99A8944F-81DD-B342-A2D1-3839E1B655AA}"/>
                </a:ext>
              </a:extLst>
            </p:cNvPr>
            <p:cNvPicPr>
              <a:picLocks noChangeAspect="1"/>
            </p:cNvPicPr>
            <p:nvPr/>
          </p:nvPicPr>
          <p:blipFill>
            <a:blip r:embed="rId2"/>
            <a:stretch>
              <a:fillRect/>
            </a:stretch>
          </p:blipFill>
          <p:spPr>
            <a:xfrm>
              <a:off x="8145851" y="1772816"/>
              <a:ext cx="3594100" cy="4648200"/>
            </a:xfrm>
            <a:prstGeom prst="rect">
              <a:avLst/>
            </a:prstGeom>
          </p:spPr>
        </p:pic>
        <p:sp>
          <p:nvSpPr>
            <p:cNvPr id="3" name="Elipse 2">
              <a:extLst>
                <a:ext uri="{FF2B5EF4-FFF2-40B4-BE49-F238E27FC236}">
                  <a16:creationId xmlns:a16="http://schemas.microsoft.com/office/drawing/2014/main" id="{B9DC06CA-A9C2-8C4B-88DF-9453C3FEA497}"/>
                </a:ext>
              </a:extLst>
            </p:cNvPr>
            <p:cNvSpPr/>
            <p:nvPr/>
          </p:nvSpPr>
          <p:spPr>
            <a:xfrm>
              <a:off x="8904312" y="4869160"/>
              <a:ext cx="648072" cy="648072"/>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13313052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1 Título">
            <a:extLst>
              <a:ext uri="{FF2B5EF4-FFF2-40B4-BE49-F238E27FC236}">
                <a16:creationId xmlns:a16="http://schemas.microsoft.com/office/drawing/2014/main" id="{9C872797-BC01-A14B-BF0C-A18281BFD55C}"/>
              </a:ext>
            </a:extLst>
          </p:cNvPr>
          <p:cNvSpPr>
            <a:spLocks noGrp="1" noChangeArrowheads="1"/>
          </p:cNvSpPr>
          <p:nvPr>
            <p:ph type="title"/>
          </p:nvPr>
        </p:nvSpPr>
        <p:spPr>
          <a:xfrm>
            <a:off x="2711624" y="116632"/>
            <a:ext cx="7107238" cy="719138"/>
          </a:xfrm>
        </p:spPr>
        <p:txBody>
          <a:bodyPr/>
          <a:lstStyle/>
          <a:p>
            <a:pPr eaLnBrk="1" hangingPunct="1"/>
            <a:r>
              <a:rPr lang="es-ES" altLang="es-ES_tradnl" dirty="0">
                <a:solidFill>
                  <a:srgbClr val="222268"/>
                </a:solidFill>
                <a:latin typeface="Franklin Gothic Book" panose="020B0503020102020204" pitchFamily="34" charset="0"/>
              </a:rPr>
              <a:t>Programación: </a:t>
            </a:r>
            <a:r>
              <a:rPr lang="es-ES" altLang="es-ES_tradnl" dirty="0" err="1">
                <a:solidFill>
                  <a:srgbClr val="FF6600"/>
                </a:solidFill>
                <a:latin typeface="Franklin Gothic Book" panose="020B0503020102020204" pitchFamily="34" charset="0"/>
              </a:rPr>
              <a:t>trigger</a:t>
            </a:r>
            <a:endParaRPr lang="es-ES" altLang="es-ES_tradnl" dirty="0">
              <a:solidFill>
                <a:srgbClr val="FF6600"/>
              </a:solidFill>
              <a:latin typeface="Franklin Gothic Book" panose="020B0503020102020204" pitchFamily="34" charset="0"/>
            </a:endParaRPr>
          </a:p>
        </p:txBody>
      </p:sp>
      <p:sp>
        <p:nvSpPr>
          <p:cNvPr id="115714" name="2 Marcador de contenido">
            <a:extLst>
              <a:ext uri="{FF2B5EF4-FFF2-40B4-BE49-F238E27FC236}">
                <a16:creationId xmlns:a16="http://schemas.microsoft.com/office/drawing/2014/main" id="{AA8A31C2-3CA7-3241-959A-C3BD0054D3A3}"/>
              </a:ext>
            </a:extLst>
          </p:cNvPr>
          <p:cNvSpPr>
            <a:spLocks noGrp="1" noChangeArrowheads="1"/>
          </p:cNvSpPr>
          <p:nvPr>
            <p:ph idx="1"/>
          </p:nvPr>
        </p:nvSpPr>
        <p:spPr>
          <a:xfrm>
            <a:off x="407368" y="1471032"/>
            <a:ext cx="7272808" cy="4668837"/>
          </a:xfrm>
        </p:spPr>
        <p:txBody>
          <a:bodyPr/>
          <a:lstStyle/>
          <a:p>
            <a:pPr marL="457200" lvl="1" indent="0" eaLnBrk="1" hangingPunct="1">
              <a:spcBef>
                <a:spcPts val="600"/>
              </a:spcBef>
              <a:spcAft>
                <a:spcPts val="600"/>
              </a:spcAft>
              <a:buNone/>
            </a:pPr>
            <a:r>
              <a:rPr lang="es-ES" altLang="es-ES_tradnl" sz="1800" dirty="0">
                <a:solidFill>
                  <a:srgbClr val="FF6600"/>
                </a:solidFill>
                <a:latin typeface="Franklin Gothic Book" panose="020B0503020102020204" pitchFamily="34" charset="0"/>
              </a:rPr>
              <a:t>INSPIRATORIO</a:t>
            </a:r>
          </a:p>
          <a:p>
            <a:pPr lvl="1" eaLnBrk="1" hangingPunct="1">
              <a:spcBef>
                <a:spcPts val="600"/>
              </a:spcBef>
              <a:spcAft>
                <a:spcPts val="600"/>
              </a:spcAft>
            </a:pPr>
            <a:r>
              <a:rPr lang="es-ES" altLang="es-ES_tradnl" sz="1800" dirty="0">
                <a:solidFill>
                  <a:srgbClr val="222268"/>
                </a:solidFill>
                <a:latin typeface="Franklin Gothic Book" panose="020B0503020102020204" pitchFamily="34" charset="0"/>
              </a:rPr>
              <a:t>Programarlo con una sensibilidad &gt; 3l/min para evitar el </a:t>
            </a:r>
            <a:r>
              <a:rPr lang="es-ES" altLang="es-ES_tradnl" sz="1800" dirty="0" err="1">
                <a:solidFill>
                  <a:srgbClr val="222268"/>
                </a:solidFill>
                <a:latin typeface="Franklin Gothic Book" panose="020B0503020102020204" pitchFamily="34" charset="0"/>
              </a:rPr>
              <a:t>autociclado</a:t>
            </a:r>
            <a:r>
              <a:rPr lang="es-ES" altLang="es-ES_tradnl" sz="1800" dirty="0">
                <a:solidFill>
                  <a:srgbClr val="222268"/>
                </a:solidFill>
                <a:latin typeface="Franklin Gothic Book" panose="020B0503020102020204" pitchFamily="34" charset="0"/>
              </a:rPr>
              <a:t> del ventilador pero que al mismo tiempo sea cómodo para el paciente (</a:t>
            </a:r>
            <a:r>
              <a:rPr lang="es-ES" altLang="es-ES_tradnl" sz="1800" dirty="0" err="1">
                <a:solidFill>
                  <a:srgbClr val="222268"/>
                </a:solidFill>
                <a:latin typeface="Franklin Gothic Book" panose="020B0503020102020204" pitchFamily="34" charset="0"/>
              </a:rPr>
              <a:t>trigger</a:t>
            </a:r>
            <a:r>
              <a:rPr lang="es-ES" altLang="es-ES_tradnl" sz="1800" dirty="0">
                <a:solidFill>
                  <a:srgbClr val="222268"/>
                </a:solidFill>
                <a:latin typeface="Franklin Gothic Book" panose="020B0503020102020204" pitchFamily="34" charset="0"/>
              </a:rPr>
              <a:t> blando) según su fuerza inspiratoria.</a:t>
            </a:r>
          </a:p>
          <a:p>
            <a:pPr lvl="1" eaLnBrk="1" hangingPunct="1">
              <a:spcBef>
                <a:spcPts val="600"/>
              </a:spcBef>
              <a:spcAft>
                <a:spcPts val="600"/>
              </a:spcAft>
            </a:pPr>
            <a:r>
              <a:rPr lang="es-ES" altLang="es-ES_tradnl" sz="1800" dirty="0">
                <a:solidFill>
                  <a:srgbClr val="222268"/>
                </a:solidFill>
                <a:latin typeface="Franklin Gothic Book" panose="020B0503020102020204" pitchFamily="34" charset="0"/>
              </a:rPr>
              <a:t>Algunos respiradores han sustituido este parámetro por un sistema automático de </a:t>
            </a:r>
            <a:r>
              <a:rPr lang="es-ES" altLang="es-ES_tradnl" sz="1800" dirty="0" err="1">
                <a:solidFill>
                  <a:srgbClr val="222268"/>
                </a:solidFill>
                <a:latin typeface="Franklin Gothic Book" panose="020B0503020102020204" pitchFamily="34" charset="0"/>
              </a:rPr>
              <a:t>trigger</a:t>
            </a:r>
            <a:r>
              <a:rPr lang="es-ES" altLang="es-ES_tradnl" sz="1800" dirty="0">
                <a:solidFill>
                  <a:srgbClr val="222268"/>
                </a:solidFill>
                <a:latin typeface="Franklin Gothic Book" panose="020B0503020102020204" pitchFamily="34" charset="0"/>
              </a:rPr>
              <a:t> o </a:t>
            </a:r>
            <a:r>
              <a:rPr lang="es-ES" altLang="es-ES_tradnl" sz="1800" dirty="0" err="1">
                <a:solidFill>
                  <a:srgbClr val="FF6600"/>
                </a:solidFill>
                <a:latin typeface="Franklin Gothic Book" panose="020B0503020102020204" pitchFamily="34" charset="0"/>
              </a:rPr>
              <a:t>autotrack</a:t>
            </a:r>
            <a:r>
              <a:rPr lang="es-ES" altLang="es-ES_tradnl" sz="1800" dirty="0">
                <a:solidFill>
                  <a:srgbClr val="222268"/>
                </a:solidFill>
                <a:latin typeface="Franklin Gothic Book" panose="020B0503020102020204" pitchFamily="34" charset="0"/>
              </a:rPr>
              <a:t>. </a:t>
            </a:r>
          </a:p>
          <a:p>
            <a:pPr lvl="1" eaLnBrk="1" hangingPunct="1">
              <a:spcBef>
                <a:spcPts val="600"/>
              </a:spcBef>
              <a:spcAft>
                <a:spcPts val="600"/>
              </a:spcAft>
            </a:pPr>
            <a:r>
              <a:rPr lang="es-ES" altLang="es-ES_tradnl" sz="1800" dirty="0">
                <a:solidFill>
                  <a:srgbClr val="222268"/>
                </a:solidFill>
                <a:latin typeface="Franklin Gothic Book" panose="020B0503020102020204" pitchFamily="34" charset="0"/>
              </a:rPr>
              <a:t>Rango 3 – 20 l/min</a:t>
            </a:r>
          </a:p>
          <a:p>
            <a:pPr marL="457200" lvl="1" indent="0" eaLnBrk="1" hangingPunct="1">
              <a:spcBef>
                <a:spcPts val="600"/>
              </a:spcBef>
              <a:spcAft>
                <a:spcPts val="600"/>
              </a:spcAft>
              <a:buNone/>
            </a:pPr>
            <a:r>
              <a:rPr lang="es-ES" altLang="es-ES_tradnl" sz="1800" dirty="0">
                <a:solidFill>
                  <a:srgbClr val="FF6600"/>
                </a:solidFill>
                <a:latin typeface="Franklin Gothic Book" panose="020B0503020102020204" pitchFamily="34" charset="0"/>
              </a:rPr>
              <a:t>ESPIRATORIO</a:t>
            </a:r>
          </a:p>
          <a:p>
            <a:pPr lvl="1" eaLnBrk="1" hangingPunct="1">
              <a:spcBef>
                <a:spcPts val="600"/>
              </a:spcBef>
              <a:spcAft>
                <a:spcPts val="600"/>
              </a:spcAft>
            </a:pPr>
            <a:r>
              <a:rPr lang="es-ES" altLang="es-ES_tradnl" sz="1800" dirty="0">
                <a:solidFill>
                  <a:srgbClr val="222268"/>
                </a:solidFill>
                <a:latin typeface="Franklin Gothic Book" panose="020B0503020102020204" pitchFamily="34" charset="0"/>
              </a:rPr>
              <a:t>Habitualmente será automático y el ventilador ciclará al 25% del flujo inspiratorio pico.</a:t>
            </a:r>
          </a:p>
          <a:p>
            <a:pPr lvl="1" eaLnBrk="1" hangingPunct="1">
              <a:spcBef>
                <a:spcPts val="600"/>
              </a:spcBef>
              <a:spcAft>
                <a:spcPts val="600"/>
              </a:spcAft>
            </a:pPr>
            <a:r>
              <a:rPr lang="es-ES" altLang="es-ES_tradnl" sz="1800" dirty="0">
                <a:solidFill>
                  <a:srgbClr val="222268"/>
                </a:solidFill>
                <a:latin typeface="Franklin Gothic Book" panose="020B0503020102020204" pitchFamily="34" charset="0"/>
              </a:rPr>
              <a:t>Algunos respiradores permiten su ajuste manual para corregir </a:t>
            </a:r>
            <a:r>
              <a:rPr lang="es-ES" altLang="es-ES_tradnl" sz="1800" dirty="0" err="1">
                <a:solidFill>
                  <a:srgbClr val="222268"/>
                </a:solidFill>
                <a:latin typeface="Franklin Gothic Book" panose="020B0503020102020204" pitchFamily="34" charset="0"/>
              </a:rPr>
              <a:t>asincronías</a:t>
            </a:r>
            <a:r>
              <a:rPr lang="es-ES" altLang="es-ES_tradnl" sz="1800" dirty="0">
                <a:solidFill>
                  <a:srgbClr val="222268"/>
                </a:solidFill>
                <a:latin typeface="Franklin Gothic Book" panose="020B0503020102020204" pitchFamily="34" charset="0"/>
              </a:rPr>
              <a:t>.</a:t>
            </a:r>
          </a:p>
        </p:txBody>
      </p:sp>
      <p:pic>
        <p:nvPicPr>
          <p:cNvPr id="2" name="Imagen 1">
            <a:extLst>
              <a:ext uri="{FF2B5EF4-FFF2-40B4-BE49-F238E27FC236}">
                <a16:creationId xmlns:a16="http://schemas.microsoft.com/office/drawing/2014/main" id="{66DAEA95-1807-7449-85E3-BE7F0B8A1FE7}"/>
              </a:ext>
            </a:extLst>
          </p:cNvPr>
          <p:cNvPicPr>
            <a:picLocks noChangeAspect="1"/>
          </p:cNvPicPr>
          <p:nvPr/>
        </p:nvPicPr>
        <p:blipFill rotWithShape="1">
          <a:blip r:embed="rId3"/>
          <a:srcRect l="52717" t="12936" r="13381" b="12089"/>
          <a:stretch/>
        </p:blipFill>
        <p:spPr>
          <a:xfrm>
            <a:off x="8202686" y="1484784"/>
            <a:ext cx="3581946" cy="4422709"/>
          </a:xfrm>
          <a:prstGeom prst="rect">
            <a:avLst/>
          </a:prstGeom>
        </p:spPr>
      </p:pic>
      <p:sp>
        <p:nvSpPr>
          <p:cNvPr id="3" name="Rectángulo 2">
            <a:extLst>
              <a:ext uri="{FF2B5EF4-FFF2-40B4-BE49-F238E27FC236}">
                <a16:creationId xmlns:a16="http://schemas.microsoft.com/office/drawing/2014/main" id="{79954BB9-9A5D-F948-9B77-ED7E9A876918}"/>
              </a:ext>
            </a:extLst>
          </p:cNvPr>
          <p:cNvSpPr/>
          <p:nvPr/>
        </p:nvSpPr>
        <p:spPr>
          <a:xfrm>
            <a:off x="8202686" y="2852936"/>
            <a:ext cx="3365922" cy="648072"/>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49404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EFC2E4-2AB1-004C-BB49-953042692232}"/>
              </a:ext>
            </a:extLst>
          </p:cNvPr>
          <p:cNvSpPr>
            <a:spLocks noGrp="1"/>
          </p:cNvSpPr>
          <p:nvPr>
            <p:ph type="title"/>
          </p:nvPr>
        </p:nvSpPr>
        <p:spPr>
          <a:xfrm>
            <a:off x="2566988" y="103981"/>
            <a:ext cx="7643812" cy="627853"/>
          </a:xfrm>
        </p:spPr>
        <p:txBody>
          <a:bodyPr/>
          <a:lstStyle/>
          <a:p>
            <a:pPr>
              <a:defRPr/>
            </a:pPr>
            <a:r>
              <a:rPr lang="es-ES_tradnl" dirty="0"/>
              <a:t>¿Qué es respirar?</a:t>
            </a:r>
          </a:p>
        </p:txBody>
      </p:sp>
      <p:sp>
        <p:nvSpPr>
          <p:cNvPr id="3" name="Marcador de contenido 2">
            <a:extLst>
              <a:ext uri="{FF2B5EF4-FFF2-40B4-BE49-F238E27FC236}">
                <a16:creationId xmlns:a16="http://schemas.microsoft.com/office/drawing/2014/main" id="{C5F8A633-4787-6E4A-80C8-7FEFF7B84298}"/>
              </a:ext>
            </a:extLst>
          </p:cNvPr>
          <p:cNvSpPr>
            <a:spLocks noGrp="1"/>
          </p:cNvSpPr>
          <p:nvPr>
            <p:ph idx="1"/>
          </p:nvPr>
        </p:nvSpPr>
        <p:spPr>
          <a:xfrm>
            <a:off x="983432" y="1628800"/>
            <a:ext cx="8867328" cy="1036709"/>
          </a:xfrm>
        </p:spPr>
        <p:txBody>
          <a:bodyPr/>
          <a:lstStyle/>
          <a:p>
            <a:pPr>
              <a:spcAft>
                <a:spcPts val="1200"/>
              </a:spcAft>
              <a:defRPr/>
            </a:pPr>
            <a:r>
              <a:rPr lang="es-ES_tradnl" dirty="0"/>
              <a:t>La respiración es la fuerza necesaria para introducir una determinada cantidad de aire en los pulmones.</a:t>
            </a:r>
          </a:p>
        </p:txBody>
      </p:sp>
      <p:pic>
        <p:nvPicPr>
          <p:cNvPr id="40963" name="Imagen 3">
            <a:extLst>
              <a:ext uri="{FF2B5EF4-FFF2-40B4-BE49-F238E27FC236}">
                <a16:creationId xmlns:a16="http://schemas.microsoft.com/office/drawing/2014/main" id="{CD85D7B2-4E20-4449-A59E-7DA4C01839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86710" y="3356992"/>
            <a:ext cx="44640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06958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1 Título">
            <a:extLst>
              <a:ext uri="{FF2B5EF4-FFF2-40B4-BE49-F238E27FC236}">
                <a16:creationId xmlns:a16="http://schemas.microsoft.com/office/drawing/2014/main" id="{CE8A6ED5-B9CB-6F46-B986-1A69C0CE9359}"/>
              </a:ext>
            </a:extLst>
          </p:cNvPr>
          <p:cNvSpPr>
            <a:spLocks noGrp="1" noChangeArrowheads="1"/>
          </p:cNvSpPr>
          <p:nvPr>
            <p:ph type="title"/>
          </p:nvPr>
        </p:nvSpPr>
        <p:spPr>
          <a:xfrm>
            <a:off x="1991544" y="55559"/>
            <a:ext cx="7467600" cy="781153"/>
          </a:xfrm>
        </p:spPr>
        <p:txBody>
          <a:bodyPr/>
          <a:lstStyle/>
          <a:p>
            <a:pPr eaLnBrk="1" hangingPunct="1"/>
            <a:r>
              <a:rPr lang="es-ES" altLang="es-ES_tradnl" dirty="0">
                <a:solidFill>
                  <a:srgbClr val="222268"/>
                </a:solidFill>
                <a:latin typeface="Franklin Gothic Book" panose="020B0503020102020204" pitchFamily="34" charset="0"/>
              </a:rPr>
              <a:t>Programación: </a:t>
            </a:r>
            <a:r>
              <a:rPr lang="es-ES" altLang="es-ES_tradnl" dirty="0" err="1">
                <a:solidFill>
                  <a:srgbClr val="FF6600"/>
                </a:solidFill>
                <a:latin typeface="Franklin Gothic Book" panose="020B0503020102020204" pitchFamily="34" charset="0"/>
              </a:rPr>
              <a:t>autotrack</a:t>
            </a:r>
            <a:endParaRPr lang="es-ES" altLang="es-ES_tradnl" dirty="0">
              <a:solidFill>
                <a:srgbClr val="FF6600"/>
              </a:solidFill>
              <a:latin typeface="Franklin Gothic Book" panose="020B0503020102020204" pitchFamily="34" charset="0"/>
            </a:endParaRPr>
          </a:p>
        </p:txBody>
      </p:sp>
      <p:pic>
        <p:nvPicPr>
          <p:cNvPr id="117762" name="Imagen 1">
            <a:extLst>
              <a:ext uri="{FF2B5EF4-FFF2-40B4-BE49-F238E27FC236}">
                <a16:creationId xmlns:a16="http://schemas.microsoft.com/office/drawing/2014/main" id="{A01B17D2-F3A7-2744-8EB8-067D6D0A76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3253" y="1412879"/>
            <a:ext cx="5916613" cy="5112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3845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1 Título">
            <a:extLst>
              <a:ext uri="{FF2B5EF4-FFF2-40B4-BE49-F238E27FC236}">
                <a16:creationId xmlns:a16="http://schemas.microsoft.com/office/drawing/2014/main" id="{BBA7976F-6EAA-EF4A-B57F-502AB19EAA1F}"/>
              </a:ext>
            </a:extLst>
          </p:cNvPr>
          <p:cNvSpPr>
            <a:spLocks noGrp="1" noChangeArrowheads="1"/>
          </p:cNvSpPr>
          <p:nvPr>
            <p:ph type="title"/>
          </p:nvPr>
        </p:nvSpPr>
        <p:spPr>
          <a:xfrm>
            <a:off x="2640016" y="188917"/>
            <a:ext cx="7488237" cy="647796"/>
          </a:xfrm>
        </p:spPr>
        <p:txBody>
          <a:bodyPr/>
          <a:lstStyle/>
          <a:p>
            <a:pPr eaLnBrk="1" hangingPunct="1"/>
            <a:r>
              <a:rPr lang="es-ES" altLang="es-ES_tradnl" dirty="0">
                <a:solidFill>
                  <a:srgbClr val="222268"/>
                </a:solidFill>
                <a:latin typeface="Franklin Gothic Book" panose="020B0503020102020204" pitchFamily="34" charset="0"/>
              </a:rPr>
              <a:t>Programación: </a:t>
            </a:r>
            <a:r>
              <a:rPr lang="es-ES" altLang="es-ES_tradnl" dirty="0">
                <a:solidFill>
                  <a:srgbClr val="FF6600"/>
                </a:solidFill>
                <a:latin typeface="Franklin Gothic Book" panose="020B0503020102020204" pitchFamily="34" charset="0"/>
              </a:rPr>
              <a:t>tiempo de rampa</a:t>
            </a:r>
          </a:p>
        </p:txBody>
      </p:sp>
      <p:sp>
        <p:nvSpPr>
          <p:cNvPr id="119810" name="2 Marcador de contenido">
            <a:extLst>
              <a:ext uri="{FF2B5EF4-FFF2-40B4-BE49-F238E27FC236}">
                <a16:creationId xmlns:a16="http://schemas.microsoft.com/office/drawing/2014/main" id="{2AC0F27E-EF80-0D41-91C8-4BBB0CE457A3}"/>
              </a:ext>
            </a:extLst>
          </p:cNvPr>
          <p:cNvSpPr>
            <a:spLocks noGrp="1" noChangeArrowheads="1"/>
          </p:cNvSpPr>
          <p:nvPr>
            <p:ph idx="1"/>
          </p:nvPr>
        </p:nvSpPr>
        <p:spPr>
          <a:xfrm>
            <a:off x="1199456" y="1258891"/>
            <a:ext cx="9289032" cy="5122438"/>
          </a:xfrm>
        </p:spPr>
        <p:txBody>
          <a:bodyPr vert="horz" wrap="square" lIns="0" tIns="45720" rIns="0" bIns="45720" numCol="1" anchor="t" anchorCtr="0" compatLnSpc="1">
            <a:prstTxWarp prst="textNoShape">
              <a:avLst/>
            </a:prstTxWarp>
          </a:bodyPr>
          <a:lstStyle/>
          <a:p>
            <a:pPr marL="363538" lvl="1" indent="-336550" eaLnBrk="1" hangingPunct="1">
              <a:spcBef>
                <a:spcPct val="0"/>
              </a:spcBef>
              <a:spcAft>
                <a:spcPts val="1200"/>
              </a:spcAft>
            </a:pPr>
            <a:r>
              <a:rPr lang="es-ES" altLang="es-ES_tradnl" sz="1800" dirty="0">
                <a:solidFill>
                  <a:srgbClr val="222268"/>
                </a:solidFill>
                <a:latin typeface="Franklin Gothic Book" panose="020B0503020102020204" pitchFamily="34" charset="0"/>
              </a:rPr>
              <a:t>Es el tiempo inspiratorio requerido para alcanzar la presión de soporte programada.</a:t>
            </a:r>
          </a:p>
          <a:p>
            <a:pPr marL="363538" lvl="1" indent="-336550" eaLnBrk="1" hangingPunct="1">
              <a:spcBef>
                <a:spcPct val="0"/>
              </a:spcBef>
              <a:spcAft>
                <a:spcPts val="1200"/>
              </a:spcAft>
            </a:pPr>
            <a:r>
              <a:rPr lang="es-ES" altLang="es-ES_tradnl" sz="1800" dirty="0">
                <a:solidFill>
                  <a:srgbClr val="222268"/>
                </a:solidFill>
                <a:latin typeface="Franklin Gothic Book" panose="020B0503020102020204" pitchFamily="34" charset="0"/>
              </a:rPr>
              <a:t>Deberá ser ajustado a un </a:t>
            </a:r>
            <a:r>
              <a:rPr lang="es-ES" altLang="es-ES_tradnl" sz="1800" dirty="0">
                <a:solidFill>
                  <a:srgbClr val="FF9300"/>
                </a:solidFill>
                <a:latin typeface="Franklin Gothic Book" panose="020B0503020102020204" pitchFamily="34" charset="0"/>
              </a:rPr>
              <a:t>valor confortable </a:t>
            </a:r>
            <a:r>
              <a:rPr lang="es-ES" altLang="es-ES_tradnl" sz="1800" dirty="0">
                <a:solidFill>
                  <a:srgbClr val="222268"/>
                </a:solidFill>
                <a:latin typeface="Franklin Gothic Book" panose="020B0503020102020204" pitchFamily="34" charset="0"/>
              </a:rPr>
              <a:t>para el pacientes entre 0.1 y  0.9 </a:t>
            </a:r>
            <a:r>
              <a:rPr lang="es-ES" altLang="es-ES_tradnl" sz="1800" dirty="0" err="1">
                <a:solidFill>
                  <a:srgbClr val="222268"/>
                </a:solidFill>
                <a:latin typeface="Franklin Gothic Book" panose="020B0503020102020204" pitchFamily="34" charset="0"/>
              </a:rPr>
              <a:t>seg</a:t>
            </a:r>
            <a:r>
              <a:rPr lang="es-ES" altLang="es-ES_tradnl" sz="1800" dirty="0">
                <a:solidFill>
                  <a:srgbClr val="222268"/>
                </a:solidFill>
                <a:latin typeface="Franklin Gothic Book" panose="020B0503020102020204" pitchFamily="34" charset="0"/>
              </a:rPr>
              <a:t>. </a:t>
            </a:r>
          </a:p>
          <a:p>
            <a:pPr marL="363538" lvl="1" indent="-336550" eaLnBrk="1" hangingPunct="1">
              <a:spcBef>
                <a:spcPct val="0"/>
              </a:spcBef>
              <a:spcAft>
                <a:spcPts val="1200"/>
              </a:spcAft>
            </a:pPr>
            <a:r>
              <a:rPr lang="es-ES" altLang="es-ES_tradnl" sz="1800" dirty="0">
                <a:solidFill>
                  <a:srgbClr val="222268"/>
                </a:solidFill>
                <a:latin typeface="Franklin Gothic Book" panose="020B0503020102020204" pitchFamily="34" charset="0"/>
              </a:rPr>
              <a:t>Su ajuste influye en el Ti</a:t>
            </a:r>
          </a:p>
          <a:p>
            <a:pPr marL="363538" lvl="1" indent="-336550" eaLnBrk="1" hangingPunct="1">
              <a:spcBef>
                <a:spcPct val="0"/>
              </a:spcBef>
              <a:spcAft>
                <a:spcPts val="1200"/>
              </a:spcAft>
            </a:pPr>
            <a:r>
              <a:rPr lang="es-ES" altLang="es-ES_tradnl" sz="1800" dirty="0">
                <a:solidFill>
                  <a:srgbClr val="FF9300"/>
                </a:solidFill>
                <a:latin typeface="Franklin Gothic Book" panose="020B0503020102020204" pitchFamily="34" charset="0"/>
              </a:rPr>
              <a:t>Ajuste</a:t>
            </a:r>
            <a:r>
              <a:rPr lang="es-ES" altLang="es-ES_tradnl" sz="1800" dirty="0">
                <a:solidFill>
                  <a:srgbClr val="222268"/>
                </a:solidFill>
                <a:latin typeface="Franklin Gothic Book" panose="020B0503020102020204" pitchFamily="34" charset="0"/>
              </a:rPr>
              <a:t>: </a:t>
            </a:r>
          </a:p>
          <a:p>
            <a:pPr marL="0" lvl="2" indent="0" eaLnBrk="1" hangingPunct="1">
              <a:spcAft>
                <a:spcPts val="0"/>
              </a:spcAft>
              <a:buNone/>
              <a:defRPr/>
            </a:pPr>
            <a:r>
              <a:rPr lang="es-ES" altLang="es-ES_tradnl" sz="1800" dirty="0">
                <a:solidFill>
                  <a:srgbClr val="222268"/>
                </a:solidFill>
                <a:latin typeface="Franklin Gothic Book" panose="020B0503020102020204" pitchFamily="34" charset="0"/>
              </a:rPr>
              <a:t>RAMPA CORTA (0.1-0.2 </a:t>
            </a:r>
            <a:r>
              <a:rPr lang="es-ES" altLang="es-ES_tradnl" sz="1800" dirty="0" err="1">
                <a:solidFill>
                  <a:srgbClr val="222268"/>
                </a:solidFill>
                <a:latin typeface="Franklin Gothic Book" panose="020B0503020102020204" pitchFamily="34" charset="0"/>
              </a:rPr>
              <a:t>seg</a:t>
            </a:r>
            <a:r>
              <a:rPr lang="es-ES" altLang="es-ES_tradnl" sz="1800" dirty="0">
                <a:solidFill>
                  <a:srgbClr val="222268"/>
                </a:solidFill>
                <a:latin typeface="Franklin Gothic Book" panose="020B0503020102020204" pitchFamily="34" charset="0"/>
              </a:rPr>
              <a:t>): </a:t>
            </a:r>
          </a:p>
          <a:p>
            <a:pPr marL="404813" lvl="2" indent="-188913" eaLnBrk="1" hangingPunct="1">
              <a:spcAft>
                <a:spcPts val="0"/>
              </a:spcAft>
              <a:buFont typeface="Arial" panose="020B0604020202020204" pitchFamily="34" charset="0"/>
              <a:buChar char="•"/>
              <a:defRPr/>
            </a:pPr>
            <a:r>
              <a:rPr lang="es-ES" altLang="es-ES_tradnl" sz="1800" dirty="0">
                <a:solidFill>
                  <a:srgbClr val="222268"/>
                </a:solidFill>
                <a:latin typeface="Franklin Gothic Book" panose="020B0503020102020204" pitchFamily="34" charset="0"/>
              </a:rPr>
              <a:t>pacientes obstructivos</a:t>
            </a:r>
          </a:p>
          <a:p>
            <a:pPr marL="404813" lvl="2" indent="-188913" eaLnBrk="1" hangingPunct="1">
              <a:spcAft>
                <a:spcPts val="0"/>
              </a:spcAft>
              <a:buFont typeface="Arial" panose="020B0604020202020204" pitchFamily="34" charset="0"/>
              <a:buChar char="•"/>
              <a:defRPr/>
            </a:pPr>
            <a:r>
              <a:rPr lang="es-ES" altLang="es-ES_tradnl" sz="1800" dirty="0">
                <a:solidFill>
                  <a:srgbClr val="222268"/>
                </a:solidFill>
                <a:latin typeface="Franklin Gothic Book" panose="020B0503020102020204" pitchFamily="34" charset="0"/>
              </a:rPr>
              <a:t>paciente con taquipnea</a:t>
            </a:r>
          </a:p>
          <a:p>
            <a:pPr marL="404813" lvl="2" indent="-188913" eaLnBrk="1" hangingPunct="1">
              <a:spcAft>
                <a:spcPts val="600"/>
              </a:spcAft>
              <a:buFont typeface="Arial" panose="020B0604020202020204" pitchFamily="34" charset="0"/>
              <a:buChar char="•"/>
              <a:defRPr/>
            </a:pPr>
            <a:r>
              <a:rPr lang="es-ES" altLang="es-ES_tradnl" sz="1800" dirty="0">
                <a:solidFill>
                  <a:srgbClr val="222268"/>
                </a:solidFill>
                <a:latin typeface="Franklin Gothic Book" panose="020B0503020102020204" pitchFamily="34" charset="0"/>
              </a:rPr>
              <a:t>paciente con gran auto PEEP.</a:t>
            </a:r>
          </a:p>
          <a:p>
            <a:pPr marL="0" lvl="2" indent="0" eaLnBrk="1" hangingPunct="1">
              <a:spcAft>
                <a:spcPts val="0"/>
              </a:spcAft>
              <a:buNone/>
              <a:defRPr/>
            </a:pPr>
            <a:r>
              <a:rPr lang="es-ES" altLang="es-ES_tradnl" sz="1800" dirty="0">
                <a:solidFill>
                  <a:srgbClr val="222268"/>
                </a:solidFill>
                <a:latin typeface="Franklin Gothic Book" panose="020B0503020102020204" pitchFamily="34" charset="0"/>
              </a:rPr>
              <a:t>RAMPA LARGA (0.3-0.4 </a:t>
            </a:r>
            <a:r>
              <a:rPr lang="es-ES" altLang="es-ES_tradnl" sz="1800" dirty="0" err="1">
                <a:solidFill>
                  <a:srgbClr val="222268"/>
                </a:solidFill>
                <a:latin typeface="Franklin Gothic Book" panose="020B0503020102020204" pitchFamily="34" charset="0"/>
              </a:rPr>
              <a:t>seg</a:t>
            </a:r>
            <a:r>
              <a:rPr lang="es-ES" altLang="es-ES_tradnl" sz="1800" dirty="0">
                <a:solidFill>
                  <a:srgbClr val="222268"/>
                </a:solidFill>
                <a:latin typeface="Franklin Gothic Book" panose="020B0503020102020204" pitchFamily="34" charset="0"/>
              </a:rPr>
              <a:t>): </a:t>
            </a:r>
          </a:p>
          <a:p>
            <a:pPr marL="444500" lvl="2" eaLnBrk="1" hangingPunct="1">
              <a:spcAft>
                <a:spcPts val="600"/>
              </a:spcAft>
              <a:buFont typeface="Arial" panose="020B0604020202020204" pitchFamily="34" charset="0"/>
              <a:buChar char="•"/>
              <a:defRPr/>
            </a:pPr>
            <a:r>
              <a:rPr lang="es-ES" altLang="es-ES_tradnl" sz="1800" dirty="0">
                <a:solidFill>
                  <a:srgbClr val="222268"/>
                </a:solidFill>
                <a:latin typeface="Franklin Gothic Book" panose="020B0503020102020204" pitchFamily="34" charset="0"/>
              </a:rPr>
              <a:t>pacientes restrictivos</a:t>
            </a:r>
          </a:p>
          <a:p>
            <a:pPr marL="0" lvl="2" indent="0" eaLnBrk="1" hangingPunct="1">
              <a:spcAft>
                <a:spcPts val="0"/>
              </a:spcAft>
              <a:buNone/>
              <a:defRPr/>
            </a:pPr>
            <a:r>
              <a:rPr lang="es-ES" altLang="es-ES_tradnl" sz="1800" dirty="0">
                <a:solidFill>
                  <a:srgbClr val="222268"/>
                </a:solidFill>
                <a:latin typeface="Franklin Gothic Book" panose="020B0503020102020204" pitchFamily="34" charset="0"/>
              </a:rPr>
              <a:t>LAS RAMPAS INTERMEDIAS:</a:t>
            </a:r>
          </a:p>
          <a:p>
            <a:pPr marL="444500" lvl="2" eaLnBrk="1" hangingPunct="1">
              <a:spcAft>
                <a:spcPts val="0"/>
              </a:spcAft>
              <a:buFont typeface="Arial" panose="020B0604020202020204" pitchFamily="34" charset="0"/>
              <a:buChar char="•"/>
              <a:defRPr/>
            </a:pPr>
            <a:r>
              <a:rPr lang="es-ES" altLang="es-ES_tradnl" sz="1800" dirty="0">
                <a:solidFill>
                  <a:srgbClr val="222268"/>
                </a:solidFill>
                <a:latin typeface="Franklin Gothic Book" panose="020B0503020102020204" pitchFamily="34" charset="0"/>
              </a:rPr>
              <a:t>son las que mejor se toleran</a:t>
            </a:r>
          </a:p>
        </p:txBody>
      </p:sp>
      <p:pic>
        <p:nvPicPr>
          <p:cNvPr id="119811" name="Imagen 1">
            <a:extLst>
              <a:ext uri="{FF2B5EF4-FFF2-40B4-BE49-F238E27FC236}">
                <a16:creationId xmlns:a16="http://schemas.microsoft.com/office/drawing/2014/main" id="{E7413077-EF43-B449-9D91-AA6DC53A7D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4134" y="2708920"/>
            <a:ext cx="4737100"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55162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1 Título">
            <a:extLst>
              <a:ext uri="{FF2B5EF4-FFF2-40B4-BE49-F238E27FC236}">
                <a16:creationId xmlns:a16="http://schemas.microsoft.com/office/drawing/2014/main" id="{A4EF8712-2279-C64F-9BC6-E54729631547}"/>
              </a:ext>
            </a:extLst>
          </p:cNvPr>
          <p:cNvSpPr>
            <a:spLocks noGrp="1" noChangeArrowheads="1"/>
          </p:cNvSpPr>
          <p:nvPr>
            <p:ph type="title"/>
          </p:nvPr>
        </p:nvSpPr>
        <p:spPr>
          <a:xfrm>
            <a:off x="2567608" y="188640"/>
            <a:ext cx="7850187" cy="562071"/>
          </a:xfrm>
        </p:spPr>
        <p:txBody>
          <a:bodyPr/>
          <a:lstStyle/>
          <a:p>
            <a:pPr eaLnBrk="1" hangingPunct="1"/>
            <a:r>
              <a:rPr lang="es-ES" altLang="es-ES_tradnl" dirty="0">
                <a:solidFill>
                  <a:srgbClr val="222268"/>
                </a:solidFill>
                <a:latin typeface="Franklin Gothic Book" panose="020B0503020102020204" pitchFamily="34" charset="0"/>
              </a:rPr>
              <a:t>Programación: </a:t>
            </a:r>
            <a:r>
              <a:rPr lang="es-ES" altLang="es-ES_tradnl" dirty="0">
                <a:solidFill>
                  <a:srgbClr val="FF6600"/>
                </a:solidFill>
                <a:latin typeface="Franklin Gothic Book" panose="020B0503020102020204" pitchFamily="34" charset="0"/>
              </a:rPr>
              <a:t>tiempo inspiratorio</a:t>
            </a:r>
          </a:p>
        </p:txBody>
      </p:sp>
      <p:sp>
        <p:nvSpPr>
          <p:cNvPr id="120834" name="2 Marcador de contenido">
            <a:extLst>
              <a:ext uri="{FF2B5EF4-FFF2-40B4-BE49-F238E27FC236}">
                <a16:creationId xmlns:a16="http://schemas.microsoft.com/office/drawing/2014/main" id="{AF36B62E-396D-9442-8A5F-90582592CC83}"/>
              </a:ext>
            </a:extLst>
          </p:cNvPr>
          <p:cNvSpPr>
            <a:spLocks noGrp="1" noChangeArrowheads="1"/>
          </p:cNvSpPr>
          <p:nvPr>
            <p:ph idx="1"/>
          </p:nvPr>
        </p:nvSpPr>
        <p:spPr>
          <a:xfrm>
            <a:off x="119336" y="1480333"/>
            <a:ext cx="7992888" cy="4808537"/>
          </a:xfrm>
        </p:spPr>
        <p:txBody>
          <a:bodyPr/>
          <a:lstStyle/>
          <a:p>
            <a:pPr marL="446088" lvl="1" indent="-195263" eaLnBrk="1" hangingPunct="1">
              <a:spcBef>
                <a:spcPct val="0"/>
              </a:spcBef>
              <a:spcAft>
                <a:spcPts val="1200"/>
              </a:spcAft>
            </a:pPr>
            <a:r>
              <a:rPr lang="es-ES" altLang="es-ES_tradnl" sz="1800" dirty="0">
                <a:solidFill>
                  <a:srgbClr val="222268"/>
                </a:solidFill>
                <a:latin typeface="Franklin Gothic Book" panose="020B0503020102020204" pitchFamily="34" charset="0"/>
              </a:rPr>
              <a:t>Es el tiempo inspiratorio de lo ciclos </a:t>
            </a:r>
            <a:r>
              <a:rPr lang="es-ES" altLang="es-ES_tradnl" sz="1800" dirty="0">
                <a:solidFill>
                  <a:srgbClr val="FF6600"/>
                </a:solidFill>
                <a:latin typeface="Franklin Gothic Book" panose="020B0503020102020204" pitchFamily="34" charset="0"/>
              </a:rPr>
              <a:t>asistidos</a:t>
            </a:r>
            <a:r>
              <a:rPr lang="es-ES" altLang="es-ES_tradnl" sz="1800" dirty="0">
                <a:solidFill>
                  <a:srgbClr val="222268"/>
                </a:solidFill>
                <a:latin typeface="Franklin Gothic Book" panose="020B0503020102020204" pitchFamily="34" charset="0"/>
              </a:rPr>
              <a:t> y </a:t>
            </a:r>
            <a:r>
              <a:rPr lang="es-ES" altLang="ja-JP" sz="1800" dirty="0">
                <a:solidFill>
                  <a:srgbClr val="FF6600"/>
                </a:solidFill>
                <a:latin typeface="Franklin Gothic Book" panose="020B0503020102020204" pitchFamily="34" charset="0"/>
              </a:rPr>
              <a:t>mandatarios</a:t>
            </a:r>
            <a:r>
              <a:rPr lang="es-ES" altLang="ja-JP" sz="1800" dirty="0">
                <a:solidFill>
                  <a:srgbClr val="222268"/>
                </a:solidFill>
                <a:latin typeface="Franklin Gothic Book" panose="020B0503020102020204" pitchFamily="34" charset="0"/>
              </a:rPr>
              <a:t> en PCV y T</a:t>
            </a:r>
          </a:p>
          <a:p>
            <a:pPr marL="446088" lvl="1" indent="-195263" eaLnBrk="1" hangingPunct="1">
              <a:spcBef>
                <a:spcPct val="0"/>
              </a:spcBef>
              <a:spcAft>
                <a:spcPts val="1200"/>
              </a:spcAft>
            </a:pPr>
            <a:r>
              <a:rPr lang="es-ES" altLang="es-ES_tradnl" sz="1800" dirty="0">
                <a:solidFill>
                  <a:srgbClr val="222268"/>
                </a:solidFill>
                <a:latin typeface="Franklin Gothic Book" panose="020B0503020102020204" pitchFamily="34" charset="0"/>
              </a:rPr>
              <a:t>En algunos ventiladores es un sistema de seguridad que </a:t>
            </a:r>
            <a:r>
              <a:rPr lang="es-ES" altLang="es-ES_tradnl" sz="1800" dirty="0">
                <a:solidFill>
                  <a:srgbClr val="FF6600"/>
                </a:solidFill>
                <a:latin typeface="Franklin Gothic Book" panose="020B0503020102020204" pitchFamily="34" charset="0"/>
              </a:rPr>
              <a:t>evita inspiraciones prolongadas </a:t>
            </a:r>
            <a:r>
              <a:rPr lang="es-ES" altLang="es-ES_tradnl" sz="1800" dirty="0">
                <a:solidFill>
                  <a:srgbClr val="222268"/>
                </a:solidFill>
                <a:latin typeface="Franklin Gothic Book" panose="020B0503020102020204" pitchFamily="34" charset="0"/>
              </a:rPr>
              <a:t>en caso de fugas excesivas en S. </a:t>
            </a:r>
          </a:p>
          <a:p>
            <a:pPr marL="446088" lvl="1" indent="-195263" eaLnBrk="1" hangingPunct="1">
              <a:spcBef>
                <a:spcPct val="0"/>
              </a:spcBef>
              <a:spcAft>
                <a:spcPts val="1200"/>
              </a:spcAft>
            </a:pPr>
            <a:r>
              <a:rPr lang="es-ES" altLang="es-ES_tradnl" sz="1800" dirty="0">
                <a:solidFill>
                  <a:srgbClr val="222268"/>
                </a:solidFill>
                <a:latin typeface="Franklin Gothic Book" panose="020B0503020102020204" pitchFamily="34" charset="0"/>
              </a:rPr>
              <a:t>Según ventiladores, puede ajustarse directamente entre 0.5 y 5 </a:t>
            </a:r>
            <a:r>
              <a:rPr lang="es-ES" altLang="es-ES_tradnl" sz="1800" dirty="0" err="1">
                <a:solidFill>
                  <a:srgbClr val="222268"/>
                </a:solidFill>
                <a:latin typeface="Franklin Gothic Book" panose="020B0503020102020204" pitchFamily="34" charset="0"/>
              </a:rPr>
              <a:t>seg</a:t>
            </a:r>
            <a:r>
              <a:rPr lang="es-ES" altLang="es-ES_tradnl" sz="1800" dirty="0">
                <a:solidFill>
                  <a:srgbClr val="222268"/>
                </a:solidFill>
                <a:latin typeface="Franklin Gothic Book" panose="020B0503020102020204" pitchFamily="34" charset="0"/>
              </a:rPr>
              <a:t>. o indirectamente ajustando la I/E.</a:t>
            </a:r>
          </a:p>
          <a:p>
            <a:pPr marL="446088" lvl="1" indent="-195263" eaLnBrk="1" hangingPunct="1">
              <a:spcBef>
                <a:spcPct val="0"/>
              </a:spcBef>
              <a:spcAft>
                <a:spcPts val="1200"/>
              </a:spcAft>
            </a:pPr>
            <a:r>
              <a:rPr lang="es-ES" altLang="es-ES_tradnl" sz="1800" dirty="0">
                <a:solidFill>
                  <a:srgbClr val="222268"/>
                </a:solidFill>
                <a:latin typeface="Franklin Gothic Book" panose="020B0503020102020204" pitchFamily="34" charset="0"/>
              </a:rPr>
              <a:t>En modo PCV se debe asegurar que la relación inspiración/espiración no se invierta, siendo preferible que sea:</a:t>
            </a:r>
          </a:p>
          <a:p>
            <a:pPr marL="808038" lvl="2" indent="-195263" eaLnBrk="1" hangingPunct="1">
              <a:spcBef>
                <a:spcPct val="0"/>
              </a:spcBef>
              <a:spcAft>
                <a:spcPts val="1200"/>
              </a:spcAft>
            </a:pPr>
            <a:r>
              <a:rPr lang="es-ES" altLang="es-ES_tradnl" sz="1800" dirty="0">
                <a:solidFill>
                  <a:srgbClr val="FF6600"/>
                </a:solidFill>
                <a:latin typeface="Franklin Gothic Book" panose="020B0503020102020204" pitchFamily="34" charset="0"/>
              </a:rPr>
              <a:t>Pacientes obstructivos</a:t>
            </a:r>
            <a:r>
              <a:rPr lang="es-ES" altLang="es-ES_tradnl" sz="1800" dirty="0">
                <a:latin typeface="Franklin Gothic Book" panose="020B0503020102020204" pitchFamily="34" charset="0"/>
              </a:rPr>
              <a:t>: 1:2.5 </a:t>
            </a:r>
            <a:r>
              <a:rPr lang="es-ES" altLang="es-ES_tradnl" sz="1800" dirty="0" err="1">
                <a:latin typeface="Franklin Gothic Book" panose="020B0503020102020204" pitchFamily="34" charset="0"/>
              </a:rPr>
              <a:t>ó</a:t>
            </a:r>
            <a:r>
              <a:rPr lang="es-ES" altLang="es-ES_tradnl" sz="1800" dirty="0">
                <a:latin typeface="Franklin Gothic Book" panose="020B0503020102020204" pitchFamily="34" charset="0"/>
              </a:rPr>
              <a:t> 1:3 para prolongar el tiempo espiratorio con el fin de evitar el atrapamiento aéreo. </a:t>
            </a:r>
          </a:p>
          <a:p>
            <a:pPr marL="808038" lvl="2" indent="-195263" eaLnBrk="1" hangingPunct="1">
              <a:spcBef>
                <a:spcPct val="0"/>
              </a:spcBef>
              <a:spcAft>
                <a:spcPts val="1200"/>
              </a:spcAft>
            </a:pPr>
            <a:r>
              <a:rPr lang="es-ES" altLang="es-ES_tradnl" sz="1800" dirty="0">
                <a:solidFill>
                  <a:srgbClr val="FF6600"/>
                </a:solidFill>
                <a:latin typeface="Franklin Gothic Book" panose="020B0503020102020204" pitchFamily="34" charset="0"/>
              </a:rPr>
              <a:t>Pacientes restrictivos</a:t>
            </a:r>
            <a:r>
              <a:rPr lang="es-ES" altLang="es-ES_tradnl" sz="1800" dirty="0">
                <a:latin typeface="Franklin Gothic Book" panose="020B0503020102020204" pitchFamily="34" charset="0"/>
              </a:rPr>
              <a:t>: que terminan prematuramente la inspiración, podemos programar un tiempo inspiratorio más largo para mejorar la ventilación (1:1 o 1:1.5).  </a:t>
            </a:r>
          </a:p>
          <a:p>
            <a:pPr marL="446088" lvl="1" indent="-195263" eaLnBrk="1" hangingPunct="1">
              <a:spcBef>
                <a:spcPct val="0"/>
              </a:spcBef>
              <a:spcAft>
                <a:spcPts val="1200"/>
              </a:spcAft>
            </a:pPr>
            <a:r>
              <a:rPr lang="es-ES" altLang="es-ES_tradnl" sz="1800" dirty="0">
                <a:solidFill>
                  <a:srgbClr val="222268"/>
                </a:solidFill>
                <a:latin typeface="Franklin Gothic Book" panose="020B0503020102020204" pitchFamily="34" charset="0"/>
              </a:rPr>
              <a:t>A menor tiempo inspiratorio mayor flujo inspiratorio, mayor presión en la mascarilla y mayor probabilidad de fugas.</a:t>
            </a:r>
          </a:p>
        </p:txBody>
      </p:sp>
      <p:grpSp>
        <p:nvGrpSpPr>
          <p:cNvPr id="4" name="Grupo 3">
            <a:extLst>
              <a:ext uri="{FF2B5EF4-FFF2-40B4-BE49-F238E27FC236}">
                <a16:creationId xmlns:a16="http://schemas.microsoft.com/office/drawing/2014/main" id="{61A79EC0-81BB-CB4E-B5E0-ACF4E537CED5}"/>
              </a:ext>
            </a:extLst>
          </p:cNvPr>
          <p:cNvGrpSpPr/>
          <p:nvPr/>
        </p:nvGrpSpPr>
        <p:grpSpPr>
          <a:xfrm>
            <a:off x="8334547" y="1560502"/>
            <a:ext cx="3594100" cy="4648200"/>
            <a:chOff x="8145851" y="1772816"/>
            <a:chExt cx="3594100" cy="4648200"/>
          </a:xfrm>
        </p:grpSpPr>
        <p:pic>
          <p:nvPicPr>
            <p:cNvPr id="5" name="Imagen 4">
              <a:extLst>
                <a:ext uri="{FF2B5EF4-FFF2-40B4-BE49-F238E27FC236}">
                  <a16:creationId xmlns:a16="http://schemas.microsoft.com/office/drawing/2014/main" id="{5BF882D6-9500-1A4F-94EA-3D5F9A1FFA77}"/>
                </a:ext>
              </a:extLst>
            </p:cNvPr>
            <p:cNvPicPr>
              <a:picLocks noChangeAspect="1"/>
            </p:cNvPicPr>
            <p:nvPr/>
          </p:nvPicPr>
          <p:blipFill>
            <a:blip r:embed="rId2"/>
            <a:stretch>
              <a:fillRect/>
            </a:stretch>
          </p:blipFill>
          <p:spPr>
            <a:xfrm>
              <a:off x="8145851" y="1772816"/>
              <a:ext cx="3594100" cy="4648200"/>
            </a:xfrm>
            <a:prstGeom prst="rect">
              <a:avLst/>
            </a:prstGeom>
          </p:spPr>
        </p:pic>
        <p:sp>
          <p:nvSpPr>
            <p:cNvPr id="6" name="Elipse 5">
              <a:extLst>
                <a:ext uri="{FF2B5EF4-FFF2-40B4-BE49-F238E27FC236}">
                  <a16:creationId xmlns:a16="http://schemas.microsoft.com/office/drawing/2014/main" id="{87F39E9F-73B3-864F-BF92-933DE855948F}"/>
                </a:ext>
              </a:extLst>
            </p:cNvPr>
            <p:cNvSpPr/>
            <p:nvPr/>
          </p:nvSpPr>
          <p:spPr>
            <a:xfrm>
              <a:off x="9435696" y="4861740"/>
              <a:ext cx="648072" cy="648072"/>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39314450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1 Título">
            <a:extLst>
              <a:ext uri="{FF2B5EF4-FFF2-40B4-BE49-F238E27FC236}">
                <a16:creationId xmlns:a16="http://schemas.microsoft.com/office/drawing/2014/main" id="{F3D09ED4-1805-2247-AC34-B6BBEE08C3CC}"/>
              </a:ext>
            </a:extLst>
          </p:cNvPr>
          <p:cNvSpPr>
            <a:spLocks noGrp="1" noChangeArrowheads="1"/>
          </p:cNvSpPr>
          <p:nvPr>
            <p:ph type="title"/>
          </p:nvPr>
        </p:nvSpPr>
        <p:spPr>
          <a:xfrm>
            <a:off x="2640016" y="188913"/>
            <a:ext cx="6232525" cy="647799"/>
          </a:xfrm>
        </p:spPr>
        <p:txBody>
          <a:bodyPr/>
          <a:lstStyle/>
          <a:p>
            <a:pPr eaLnBrk="1" hangingPunct="1"/>
            <a:r>
              <a:rPr lang="es-ES" altLang="es-ES_tradnl" dirty="0">
                <a:solidFill>
                  <a:srgbClr val="222268"/>
                </a:solidFill>
                <a:latin typeface="Franklin Gothic Book" panose="020B0503020102020204" pitchFamily="34" charset="0"/>
              </a:rPr>
              <a:t>Programación: </a:t>
            </a:r>
            <a:r>
              <a:rPr lang="es-ES" altLang="es-ES_tradnl" dirty="0">
                <a:solidFill>
                  <a:srgbClr val="FF6600"/>
                </a:solidFill>
                <a:latin typeface="Franklin Gothic Book" panose="020B0503020102020204" pitchFamily="34" charset="0"/>
              </a:rPr>
              <a:t>FiO2</a:t>
            </a:r>
          </a:p>
        </p:txBody>
      </p:sp>
      <p:sp>
        <p:nvSpPr>
          <p:cNvPr id="121858" name="4 Marcador de contenido">
            <a:extLst>
              <a:ext uri="{FF2B5EF4-FFF2-40B4-BE49-F238E27FC236}">
                <a16:creationId xmlns:a16="http://schemas.microsoft.com/office/drawing/2014/main" id="{8EA6F3FC-873E-5E49-9E22-A1568230C421}"/>
              </a:ext>
            </a:extLst>
          </p:cNvPr>
          <p:cNvSpPr>
            <a:spLocks noGrp="1" noChangeArrowheads="1"/>
          </p:cNvSpPr>
          <p:nvPr>
            <p:ph idx="1"/>
          </p:nvPr>
        </p:nvSpPr>
        <p:spPr>
          <a:xfrm>
            <a:off x="263352" y="1628775"/>
            <a:ext cx="8208912" cy="4662488"/>
          </a:xfrm>
        </p:spPr>
        <p:txBody>
          <a:bodyPr/>
          <a:lstStyle/>
          <a:p>
            <a:pPr eaLnBrk="1" hangingPunct="1"/>
            <a:r>
              <a:rPr lang="es-ES" altLang="es-ES_tradnl" sz="1800" b="1" dirty="0">
                <a:solidFill>
                  <a:srgbClr val="2D2D8A"/>
                </a:solidFill>
              </a:rPr>
              <a:t>Sistemas con puerto de </a:t>
            </a:r>
            <a:r>
              <a:rPr lang="es-ES" altLang="es-ES_tradnl" sz="1800" b="1" dirty="0" err="1">
                <a:solidFill>
                  <a:srgbClr val="2D2D8A"/>
                </a:solidFill>
              </a:rPr>
              <a:t>premezcla</a:t>
            </a:r>
            <a:r>
              <a:rPr lang="es-ES" altLang="es-ES_tradnl" sz="1800" b="1" dirty="0">
                <a:solidFill>
                  <a:srgbClr val="2D2D8A"/>
                </a:solidFill>
              </a:rPr>
              <a:t> de O2</a:t>
            </a:r>
            <a:r>
              <a:rPr lang="es-ES" altLang="es-ES_tradnl" sz="1800" b="1" dirty="0">
                <a:solidFill>
                  <a:srgbClr val="C5D9DF"/>
                </a:solidFill>
              </a:rPr>
              <a:t>:</a:t>
            </a:r>
          </a:p>
          <a:p>
            <a:pPr lvl="1" eaLnBrk="1" hangingPunct="1">
              <a:spcAft>
                <a:spcPts val="600"/>
              </a:spcAft>
            </a:pPr>
            <a:r>
              <a:rPr lang="es-ES" altLang="es-ES_tradnl" sz="1800" dirty="0">
                <a:solidFill>
                  <a:srgbClr val="222268"/>
                </a:solidFill>
              </a:rPr>
              <a:t>FiO2 ajustable entre 21-100%</a:t>
            </a:r>
          </a:p>
          <a:p>
            <a:pPr lvl="1" eaLnBrk="1" hangingPunct="1">
              <a:spcAft>
                <a:spcPts val="600"/>
              </a:spcAft>
            </a:pPr>
            <a:r>
              <a:rPr lang="es-ES" altLang="es-ES_tradnl" sz="1800" dirty="0">
                <a:solidFill>
                  <a:srgbClr val="222268"/>
                </a:solidFill>
              </a:rPr>
              <a:t>Fuente de alto o bajo flujo de O2</a:t>
            </a:r>
          </a:p>
          <a:p>
            <a:pPr eaLnBrk="1" hangingPunct="1"/>
            <a:r>
              <a:rPr lang="es-ES" altLang="es-ES_tradnl" sz="1800" b="1" dirty="0">
                <a:solidFill>
                  <a:srgbClr val="2D2D8A"/>
                </a:solidFill>
              </a:rPr>
              <a:t>Sistemas sin puerto de </a:t>
            </a:r>
            <a:r>
              <a:rPr lang="es-ES" altLang="es-ES_tradnl" sz="1800" b="1" dirty="0" err="1">
                <a:solidFill>
                  <a:srgbClr val="2D2D8A"/>
                </a:solidFill>
              </a:rPr>
              <a:t>premezcla</a:t>
            </a:r>
            <a:r>
              <a:rPr lang="es-ES" altLang="es-ES_tradnl" sz="1800" b="1" dirty="0">
                <a:solidFill>
                  <a:srgbClr val="2D2D8A"/>
                </a:solidFill>
              </a:rPr>
              <a:t> de O2: </a:t>
            </a:r>
          </a:p>
          <a:p>
            <a:pPr lvl="1" eaLnBrk="1" hangingPunct="1"/>
            <a:r>
              <a:rPr lang="es-ES" altLang="es-ES_tradnl" sz="1800" dirty="0">
                <a:solidFill>
                  <a:srgbClr val="222268"/>
                </a:solidFill>
              </a:rPr>
              <a:t>Añadir O2 puro al circuito</a:t>
            </a:r>
          </a:p>
          <a:p>
            <a:pPr lvl="1" eaLnBrk="1" hangingPunct="1"/>
            <a:r>
              <a:rPr lang="es-ES" altLang="es-ES_tradnl" sz="1800" dirty="0">
                <a:solidFill>
                  <a:srgbClr val="222268"/>
                </a:solidFill>
              </a:rPr>
              <a:t>La FiO2 es incierta y depende del </a:t>
            </a:r>
            <a:r>
              <a:rPr lang="es-ES" altLang="es-ES_tradnl" sz="1800" dirty="0" err="1">
                <a:solidFill>
                  <a:srgbClr val="222268"/>
                </a:solidFill>
              </a:rPr>
              <a:t>Vm</a:t>
            </a:r>
            <a:r>
              <a:rPr lang="es-ES" altLang="es-ES_tradnl" sz="1800" dirty="0">
                <a:solidFill>
                  <a:srgbClr val="222268"/>
                </a:solidFill>
              </a:rPr>
              <a:t> (a mayor </a:t>
            </a:r>
            <a:r>
              <a:rPr lang="es-ES" altLang="es-ES_tradnl" sz="1800" dirty="0" err="1">
                <a:solidFill>
                  <a:srgbClr val="222268"/>
                </a:solidFill>
              </a:rPr>
              <a:t>Vm</a:t>
            </a:r>
            <a:r>
              <a:rPr lang="es-ES" altLang="es-ES_tradnl" sz="1800" dirty="0">
                <a:solidFill>
                  <a:srgbClr val="222268"/>
                </a:solidFill>
              </a:rPr>
              <a:t>, mayor dilución y meno FiO2).</a:t>
            </a:r>
          </a:p>
          <a:p>
            <a:pPr lvl="1" eaLnBrk="1" hangingPunct="1"/>
            <a:r>
              <a:rPr lang="es-ES" altLang="es-ES_tradnl" sz="1800" dirty="0">
                <a:solidFill>
                  <a:srgbClr val="222268"/>
                </a:solidFill>
              </a:rPr>
              <a:t>La FiO2 máxima que se puede obtener así es del 40-60%</a:t>
            </a:r>
          </a:p>
          <a:p>
            <a:pPr lvl="1" eaLnBrk="1" hangingPunct="1"/>
            <a:r>
              <a:rPr lang="es-ES" altLang="es-ES_tradnl" sz="1800" dirty="0">
                <a:solidFill>
                  <a:srgbClr val="222268"/>
                </a:solidFill>
              </a:rPr>
              <a:t>¿Dónde conectamos el O2?: </a:t>
            </a:r>
            <a:r>
              <a:rPr lang="es-ES" altLang="es-ES_tradnl" sz="1800" dirty="0">
                <a:solidFill>
                  <a:srgbClr val="FF6600"/>
                </a:solidFill>
              </a:rPr>
              <a:t>alejado del puerto espiratorio</a:t>
            </a:r>
          </a:p>
          <a:p>
            <a:pPr lvl="1" eaLnBrk="1" hangingPunct="1"/>
            <a:r>
              <a:rPr lang="es-ES" altLang="es-ES_tradnl" sz="1800" dirty="0">
                <a:solidFill>
                  <a:srgbClr val="222268"/>
                </a:solidFill>
              </a:rPr>
              <a:t>En cualquier caso deberemos ajustar un flujo de O2 para conseguir una sO2 de 90-92%</a:t>
            </a:r>
          </a:p>
        </p:txBody>
      </p:sp>
      <p:grpSp>
        <p:nvGrpSpPr>
          <p:cNvPr id="2" name="Grupo 1">
            <a:extLst>
              <a:ext uri="{FF2B5EF4-FFF2-40B4-BE49-F238E27FC236}">
                <a16:creationId xmlns:a16="http://schemas.microsoft.com/office/drawing/2014/main" id="{A81A2827-69CC-7148-9877-20D54D56BF4F}"/>
              </a:ext>
            </a:extLst>
          </p:cNvPr>
          <p:cNvGrpSpPr/>
          <p:nvPr/>
        </p:nvGrpSpPr>
        <p:grpSpPr>
          <a:xfrm>
            <a:off x="8908487" y="1164307"/>
            <a:ext cx="2454278" cy="5267322"/>
            <a:chOff x="7615238" y="1404941"/>
            <a:chExt cx="2454278" cy="5267322"/>
          </a:xfrm>
        </p:grpSpPr>
        <p:pic>
          <p:nvPicPr>
            <p:cNvPr id="121859" name="7 Imagen" descr="5.JPG">
              <a:extLst>
                <a:ext uri="{FF2B5EF4-FFF2-40B4-BE49-F238E27FC236}">
                  <a16:creationId xmlns:a16="http://schemas.microsoft.com/office/drawing/2014/main" id="{5C5440FB-311D-5043-9529-1AEA595705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45403" y="4856163"/>
              <a:ext cx="24241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14 Imagen" descr="conexión2.JPG">
              <a:extLst>
                <a:ext uri="{FF2B5EF4-FFF2-40B4-BE49-F238E27FC236}">
                  <a16:creationId xmlns:a16="http://schemas.microsoft.com/office/drawing/2014/main" id="{9E240D9A-7C0E-D74A-B3A6-9266FCF1C4A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15238" y="1404941"/>
              <a:ext cx="2424112"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Imagen 3">
              <a:extLst>
                <a:ext uri="{FF2B5EF4-FFF2-40B4-BE49-F238E27FC236}">
                  <a16:creationId xmlns:a16="http://schemas.microsoft.com/office/drawing/2014/main" id="{BC0E127E-340C-AD4F-822C-6D5EEA80CE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5238" y="3319466"/>
              <a:ext cx="2424112"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322169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1 Título">
            <a:extLst>
              <a:ext uri="{FF2B5EF4-FFF2-40B4-BE49-F238E27FC236}">
                <a16:creationId xmlns:a16="http://schemas.microsoft.com/office/drawing/2014/main" id="{B84B6AA8-5F0D-AE4D-B2FE-20C1623E9378}"/>
              </a:ext>
            </a:extLst>
          </p:cNvPr>
          <p:cNvSpPr>
            <a:spLocks noGrp="1" noChangeArrowheads="1"/>
          </p:cNvSpPr>
          <p:nvPr>
            <p:ph type="title"/>
          </p:nvPr>
        </p:nvSpPr>
        <p:spPr>
          <a:xfrm>
            <a:off x="2566988" y="188913"/>
            <a:ext cx="6881812" cy="647799"/>
          </a:xfrm>
        </p:spPr>
        <p:txBody>
          <a:bodyPr/>
          <a:lstStyle/>
          <a:p>
            <a:pPr eaLnBrk="1" hangingPunct="1"/>
            <a:r>
              <a:rPr lang="es-ES" altLang="es-ES_tradnl" dirty="0">
                <a:solidFill>
                  <a:srgbClr val="222268"/>
                </a:solidFill>
                <a:latin typeface="Franklin Gothic Book" panose="020B0503020102020204" pitchFamily="34" charset="0"/>
              </a:rPr>
              <a:t>Programación inicial</a:t>
            </a:r>
            <a:endParaRPr lang="es-ES" altLang="es-ES_tradnl" dirty="0">
              <a:solidFill>
                <a:srgbClr val="FF6600"/>
              </a:solidFill>
              <a:latin typeface="Franklin Gothic Book" panose="020B0503020102020204" pitchFamily="34" charset="0"/>
            </a:endParaRPr>
          </a:p>
        </p:txBody>
      </p:sp>
      <p:sp>
        <p:nvSpPr>
          <p:cNvPr id="123906" name="4 Marcador de contenido">
            <a:extLst>
              <a:ext uri="{FF2B5EF4-FFF2-40B4-BE49-F238E27FC236}">
                <a16:creationId xmlns:a16="http://schemas.microsoft.com/office/drawing/2014/main" id="{826BA56B-BD28-864A-82EB-F128956DFF83}"/>
              </a:ext>
            </a:extLst>
          </p:cNvPr>
          <p:cNvSpPr>
            <a:spLocks noGrp="1" noChangeArrowheads="1"/>
          </p:cNvSpPr>
          <p:nvPr>
            <p:ph idx="1"/>
          </p:nvPr>
        </p:nvSpPr>
        <p:spPr>
          <a:xfrm>
            <a:off x="552450" y="1556792"/>
            <a:ext cx="11016158" cy="4464050"/>
          </a:xfrm>
        </p:spPr>
        <p:txBody>
          <a:bodyPr/>
          <a:lstStyle/>
          <a:p>
            <a:pPr marL="854075" lvl="1" indent="-514350" eaLnBrk="1" hangingPunct="1">
              <a:spcBef>
                <a:spcPct val="0"/>
              </a:spcBef>
              <a:spcAft>
                <a:spcPts val="1200"/>
              </a:spcAft>
            </a:pPr>
            <a:r>
              <a:rPr lang="es-ES" altLang="es-ES_tradnl" sz="1800" dirty="0">
                <a:solidFill>
                  <a:srgbClr val="222268"/>
                </a:solidFill>
                <a:latin typeface="Franklin Gothic Book" panose="020B0503020102020204" pitchFamily="34" charset="0"/>
              </a:rPr>
              <a:t>Modo: </a:t>
            </a:r>
            <a:r>
              <a:rPr lang="es-ES" altLang="es-ES_tradnl" sz="1800" dirty="0" err="1">
                <a:solidFill>
                  <a:srgbClr val="222268"/>
                </a:solidFill>
                <a:latin typeface="Franklin Gothic Book" panose="020B0503020102020204" pitchFamily="34" charset="0"/>
              </a:rPr>
              <a:t>BiPAP</a:t>
            </a:r>
            <a:r>
              <a:rPr lang="es-ES" altLang="es-ES_tradnl" sz="1800" dirty="0">
                <a:solidFill>
                  <a:srgbClr val="222268"/>
                </a:solidFill>
                <a:latin typeface="Franklin Gothic Book" panose="020B0503020102020204" pitchFamily="34" charset="0"/>
              </a:rPr>
              <a:t> S/T</a:t>
            </a:r>
          </a:p>
          <a:p>
            <a:pPr marL="854075" lvl="1" indent="-514350" eaLnBrk="1" hangingPunct="1">
              <a:spcBef>
                <a:spcPct val="0"/>
              </a:spcBef>
              <a:spcAft>
                <a:spcPts val="1200"/>
              </a:spcAft>
            </a:pPr>
            <a:r>
              <a:rPr lang="es-ES" altLang="es-ES_tradnl" sz="1800" dirty="0">
                <a:solidFill>
                  <a:srgbClr val="222268"/>
                </a:solidFill>
                <a:latin typeface="Franklin Gothic Book" panose="020B0503020102020204" pitchFamily="34" charset="0"/>
              </a:rPr>
              <a:t>IPAP: 12-15 cmH2O (PS 10 cmH2O)</a:t>
            </a:r>
          </a:p>
          <a:p>
            <a:pPr marL="854075" lvl="1" indent="-514350" eaLnBrk="1" hangingPunct="1">
              <a:spcBef>
                <a:spcPct val="0"/>
              </a:spcBef>
              <a:spcAft>
                <a:spcPts val="1200"/>
              </a:spcAft>
            </a:pPr>
            <a:r>
              <a:rPr lang="es-ES" altLang="es-ES_tradnl" sz="1800" dirty="0">
                <a:solidFill>
                  <a:srgbClr val="222268"/>
                </a:solidFill>
                <a:latin typeface="Franklin Gothic Book" panose="020B0503020102020204" pitchFamily="34" charset="0"/>
              </a:rPr>
              <a:t>EPAP: 4-6 cmH2O</a:t>
            </a:r>
          </a:p>
          <a:p>
            <a:pPr marL="854075" lvl="1" indent="-514350" eaLnBrk="1" hangingPunct="1">
              <a:spcBef>
                <a:spcPct val="0"/>
              </a:spcBef>
              <a:spcAft>
                <a:spcPts val="1200"/>
              </a:spcAft>
            </a:pPr>
            <a:r>
              <a:rPr lang="es-ES" altLang="es-ES_tradnl" sz="1800" dirty="0">
                <a:solidFill>
                  <a:srgbClr val="222268"/>
                </a:solidFill>
                <a:latin typeface="Franklin Gothic Book" panose="020B0503020102020204" pitchFamily="34" charset="0"/>
              </a:rPr>
              <a:t>FR: ligeramente inferior a la FR basal del paciente (12-14 rpm)</a:t>
            </a:r>
          </a:p>
          <a:p>
            <a:pPr marL="854075" lvl="1" indent="-514350" eaLnBrk="1" hangingPunct="1">
              <a:spcBef>
                <a:spcPct val="0"/>
              </a:spcBef>
              <a:spcAft>
                <a:spcPts val="1200"/>
              </a:spcAft>
            </a:pPr>
            <a:r>
              <a:rPr lang="es-ES" altLang="es-ES_tradnl" sz="1800" dirty="0" err="1">
                <a:solidFill>
                  <a:srgbClr val="222268"/>
                </a:solidFill>
                <a:latin typeface="Franklin Gothic Book" panose="020B0503020102020204" pitchFamily="34" charset="0"/>
              </a:rPr>
              <a:t>Rise</a:t>
            </a:r>
            <a:r>
              <a:rPr lang="es-ES" altLang="es-ES_tradnl" sz="1800" dirty="0">
                <a:solidFill>
                  <a:srgbClr val="222268"/>
                </a:solidFill>
                <a:latin typeface="Franklin Gothic Book" panose="020B0503020102020204" pitchFamily="34" charset="0"/>
              </a:rPr>
              <a:t> Time: en pacientes obstructivos entre 100-200 </a:t>
            </a:r>
            <a:r>
              <a:rPr lang="es-ES" altLang="es-ES_tradnl" sz="1800" dirty="0" err="1">
                <a:solidFill>
                  <a:srgbClr val="222268"/>
                </a:solidFill>
                <a:latin typeface="Franklin Gothic Book" panose="020B0503020102020204" pitchFamily="34" charset="0"/>
              </a:rPr>
              <a:t>mseg</a:t>
            </a:r>
            <a:r>
              <a:rPr lang="es-ES" altLang="es-ES_tradnl" sz="1800" dirty="0">
                <a:solidFill>
                  <a:srgbClr val="222268"/>
                </a:solidFill>
                <a:latin typeface="Franklin Gothic Book" panose="020B0503020102020204" pitchFamily="34" charset="0"/>
              </a:rPr>
              <a:t> y en pacientes restrictivos 300-400 </a:t>
            </a:r>
            <a:r>
              <a:rPr lang="es-ES" altLang="es-ES_tradnl" sz="1800" dirty="0" err="1">
                <a:solidFill>
                  <a:srgbClr val="222268"/>
                </a:solidFill>
                <a:latin typeface="Franklin Gothic Book" panose="020B0503020102020204" pitchFamily="34" charset="0"/>
              </a:rPr>
              <a:t>mseg</a:t>
            </a:r>
            <a:r>
              <a:rPr lang="es-ES" altLang="es-ES_tradnl" sz="1800" dirty="0">
                <a:solidFill>
                  <a:srgbClr val="222268"/>
                </a:solidFill>
                <a:latin typeface="Franklin Gothic Book" panose="020B0503020102020204" pitchFamily="34" charset="0"/>
              </a:rPr>
              <a:t>.</a:t>
            </a:r>
          </a:p>
          <a:p>
            <a:pPr marL="854075" lvl="1" indent="-514350" eaLnBrk="1" hangingPunct="1">
              <a:spcBef>
                <a:spcPct val="0"/>
              </a:spcBef>
              <a:spcAft>
                <a:spcPts val="1200"/>
              </a:spcAft>
            </a:pPr>
            <a:r>
              <a:rPr lang="es-ES" altLang="es-ES_tradnl" sz="1800" dirty="0" err="1">
                <a:solidFill>
                  <a:srgbClr val="222268"/>
                </a:solidFill>
                <a:latin typeface="Franklin Gothic Book" panose="020B0503020102020204" pitchFamily="34" charset="0"/>
              </a:rPr>
              <a:t>Trigger</a:t>
            </a:r>
            <a:r>
              <a:rPr lang="es-ES" altLang="es-ES_tradnl" sz="1800" dirty="0">
                <a:solidFill>
                  <a:srgbClr val="222268"/>
                </a:solidFill>
                <a:latin typeface="Franklin Gothic Book" panose="020B0503020102020204" pitchFamily="34" charset="0"/>
              </a:rPr>
              <a:t> inspiratorio: lo más sensible posible.</a:t>
            </a:r>
          </a:p>
          <a:p>
            <a:pPr marL="854075" lvl="1" indent="-514350" eaLnBrk="1" hangingPunct="1">
              <a:spcBef>
                <a:spcPct val="0"/>
              </a:spcBef>
              <a:spcAft>
                <a:spcPts val="1200"/>
              </a:spcAft>
            </a:pPr>
            <a:r>
              <a:rPr lang="es-ES" altLang="es-ES_tradnl" sz="1800" dirty="0" err="1">
                <a:solidFill>
                  <a:srgbClr val="222268"/>
                </a:solidFill>
                <a:latin typeface="Franklin Gothic Book" panose="020B0503020102020204" pitchFamily="34" charset="0"/>
              </a:rPr>
              <a:t>Trigger</a:t>
            </a:r>
            <a:r>
              <a:rPr lang="es-ES" altLang="es-ES_tradnl" sz="1800" dirty="0">
                <a:solidFill>
                  <a:srgbClr val="222268"/>
                </a:solidFill>
                <a:latin typeface="Franklin Gothic Book" panose="020B0503020102020204" pitchFamily="34" charset="0"/>
              </a:rPr>
              <a:t> espiratorio: al 25% del pico flujo</a:t>
            </a:r>
          </a:p>
          <a:p>
            <a:pPr marL="854075" lvl="1" indent="-514350" eaLnBrk="1" hangingPunct="1">
              <a:spcBef>
                <a:spcPct val="0"/>
              </a:spcBef>
              <a:spcAft>
                <a:spcPts val="1200"/>
              </a:spcAft>
            </a:pPr>
            <a:r>
              <a:rPr lang="es-ES" altLang="es-ES_tradnl" sz="1800" dirty="0">
                <a:solidFill>
                  <a:srgbClr val="222268"/>
                </a:solidFill>
                <a:latin typeface="Franklin Gothic Book" panose="020B0503020102020204" pitchFamily="34" charset="0"/>
              </a:rPr>
              <a:t>T. Inspiratorio mínimo = 0.8 </a:t>
            </a:r>
            <a:r>
              <a:rPr lang="es-ES" altLang="es-ES_tradnl" sz="1800" dirty="0" err="1">
                <a:solidFill>
                  <a:srgbClr val="222268"/>
                </a:solidFill>
                <a:latin typeface="Franklin Gothic Book" panose="020B0503020102020204" pitchFamily="34" charset="0"/>
              </a:rPr>
              <a:t>seg</a:t>
            </a:r>
            <a:r>
              <a:rPr lang="es-ES" altLang="es-ES_tradnl" sz="1800" dirty="0">
                <a:solidFill>
                  <a:srgbClr val="222268"/>
                </a:solidFill>
                <a:latin typeface="Franklin Gothic Book" panose="020B0503020102020204" pitchFamily="34" charset="0"/>
              </a:rPr>
              <a:t> -1.2 </a:t>
            </a:r>
            <a:r>
              <a:rPr lang="es-ES" altLang="es-ES_tradnl" sz="1800" dirty="0" err="1">
                <a:solidFill>
                  <a:srgbClr val="222268"/>
                </a:solidFill>
                <a:latin typeface="Franklin Gothic Book" panose="020B0503020102020204" pitchFamily="34" charset="0"/>
              </a:rPr>
              <a:t>seg</a:t>
            </a:r>
            <a:r>
              <a:rPr lang="es-ES" altLang="es-ES_tradnl" sz="1800" dirty="0">
                <a:solidFill>
                  <a:srgbClr val="222268"/>
                </a:solidFill>
                <a:latin typeface="Franklin Gothic Book" panose="020B0503020102020204" pitchFamily="34" charset="0"/>
              </a:rPr>
              <a:t> (obstructivos) 1.2-1.5 </a:t>
            </a:r>
            <a:r>
              <a:rPr lang="es-ES" altLang="es-ES_tradnl" sz="1800" dirty="0" err="1">
                <a:solidFill>
                  <a:srgbClr val="222268"/>
                </a:solidFill>
                <a:latin typeface="Franklin Gothic Book" panose="020B0503020102020204" pitchFamily="34" charset="0"/>
              </a:rPr>
              <a:t>seg</a:t>
            </a:r>
            <a:r>
              <a:rPr lang="es-ES" altLang="es-ES_tradnl" sz="1800" dirty="0">
                <a:solidFill>
                  <a:srgbClr val="222268"/>
                </a:solidFill>
                <a:latin typeface="Franklin Gothic Book" panose="020B0503020102020204" pitchFamily="34" charset="0"/>
              </a:rPr>
              <a:t>. (restrictivos)</a:t>
            </a:r>
          </a:p>
          <a:p>
            <a:pPr marL="854075" lvl="1" indent="-514350" eaLnBrk="1" hangingPunct="1">
              <a:spcBef>
                <a:spcPct val="0"/>
              </a:spcBef>
              <a:spcAft>
                <a:spcPts val="1200"/>
              </a:spcAft>
            </a:pPr>
            <a:r>
              <a:rPr lang="es-ES" altLang="es-ES_tradnl" sz="1800" dirty="0">
                <a:solidFill>
                  <a:srgbClr val="222268"/>
                </a:solidFill>
                <a:latin typeface="Franklin Gothic Book" panose="020B0503020102020204" pitchFamily="34" charset="0"/>
              </a:rPr>
              <a:t>Ajustar fiO2 o añadir O2 suplementario al flujo para conseguir SaO2 ≈ 90 – 92 %.</a:t>
            </a:r>
          </a:p>
          <a:p>
            <a:pPr eaLnBrk="1" hangingPunct="1"/>
            <a:endParaRPr lang="es-ES" altLang="es-ES_tradnl" sz="1800" dirty="0">
              <a:solidFill>
                <a:srgbClr val="C5D9DF"/>
              </a:solidFill>
            </a:endParaRPr>
          </a:p>
        </p:txBody>
      </p:sp>
    </p:spTree>
    <p:extLst>
      <p:ext uri="{BB962C8B-B14F-4D97-AF65-F5344CB8AC3E}">
        <p14:creationId xmlns:p14="http://schemas.microsoft.com/office/powerpoint/2010/main" val="30572568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1 Título">
            <a:extLst>
              <a:ext uri="{FF2B5EF4-FFF2-40B4-BE49-F238E27FC236}">
                <a16:creationId xmlns:a16="http://schemas.microsoft.com/office/drawing/2014/main" id="{B84B6AA8-5F0D-AE4D-B2FE-20C1623E9378}"/>
              </a:ext>
            </a:extLst>
          </p:cNvPr>
          <p:cNvSpPr>
            <a:spLocks noGrp="1" noChangeArrowheads="1"/>
          </p:cNvSpPr>
          <p:nvPr>
            <p:ph type="title"/>
          </p:nvPr>
        </p:nvSpPr>
        <p:spPr>
          <a:xfrm>
            <a:off x="2566988" y="188913"/>
            <a:ext cx="6881812" cy="647799"/>
          </a:xfrm>
        </p:spPr>
        <p:txBody>
          <a:bodyPr/>
          <a:lstStyle/>
          <a:p>
            <a:pPr eaLnBrk="1" hangingPunct="1"/>
            <a:r>
              <a:rPr lang="es-ES" altLang="es-ES_tradnl" dirty="0">
                <a:solidFill>
                  <a:srgbClr val="222268"/>
                </a:solidFill>
                <a:latin typeface="Franklin Gothic Book" panose="020B0503020102020204" pitchFamily="34" charset="0"/>
              </a:rPr>
              <a:t>Programación inicial</a:t>
            </a:r>
            <a:endParaRPr lang="es-ES" altLang="es-ES_tradnl" dirty="0">
              <a:solidFill>
                <a:srgbClr val="FF6600"/>
              </a:solidFill>
              <a:latin typeface="Franklin Gothic Book" panose="020B0503020102020204" pitchFamily="34" charset="0"/>
            </a:endParaRPr>
          </a:p>
        </p:txBody>
      </p:sp>
      <p:grpSp>
        <p:nvGrpSpPr>
          <p:cNvPr id="6" name="Agrupar 6">
            <a:extLst>
              <a:ext uri="{FF2B5EF4-FFF2-40B4-BE49-F238E27FC236}">
                <a16:creationId xmlns:a16="http://schemas.microsoft.com/office/drawing/2014/main" id="{407B81F3-3CE7-7742-A04D-57E66CC34A60}"/>
              </a:ext>
            </a:extLst>
          </p:cNvPr>
          <p:cNvGrpSpPr>
            <a:grpSpLocks/>
          </p:cNvGrpSpPr>
          <p:nvPr/>
        </p:nvGrpSpPr>
        <p:grpSpPr bwMode="auto">
          <a:xfrm>
            <a:off x="2106616" y="1287463"/>
            <a:ext cx="7831137" cy="5054600"/>
            <a:chOff x="582147" y="1286887"/>
            <a:chExt cx="7832752" cy="5054599"/>
          </a:xfrm>
        </p:grpSpPr>
        <p:pic>
          <p:nvPicPr>
            <p:cNvPr id="7" name="Imagen 3">
              <a:extLst>
                <a:ext uri="{FF2B5EF4-FFF2-40B4-BE49-F238E27FC236}">
                  <a16:creationId xmlns:a16="http://schemas.microsoft.com/office/drawing/2014/main" id="{C25F1CD8-935D-384B-B8D0-310659648DAA}"/>
                </a:ext>
              </a:extLst>
            </p:cNvPr>
            <p:cNvPicPr>
              <a:picLocks noChangeAspect="1"/>
            </p:cNvPicPr>
            <p:nvPr/>
          </p:nvPicPr>
          <p:blipFill>
            <a:blip r:embed="rId3">
              <a:extLst>
                <a:ext uri="{28A0092B-C50C-407E-A947-70E740481C1C}">
                  <a14:useLocalDpi xmlns:a14="http://schemas.microsoft.com/office/drawing/2010/main" val="0"/>
                </a:ext>
              </a:extLst>
            </a:blip>
            <a:srcRect l="2283" t="5013" r="1872"/>
            <a:stretch>
              <a:fillRect/>
            </a:stretch>
          </p:blipFill>
          <p:spPr bwMode="auto">
            <a:xfrm>
              <a:off x="582147" y="2959396"/>
              <a:ext cx="7832752" cy="338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4">
              <a:extLst>
                <a:ext uri="{FF2B5EF4-FFF2-40B4-BE49-F238E27FC236}">
                  <a16:creationId xmlns:a16="http://schemas.microsoft.com/office/drawing/2014/main" id="{B8CF11F6-E060-3244-A0E5-6767513CDD0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5559" y="1286887"/>
              <a:ext cx="4202939" cy="1672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5">
              <a:extLst>
                <a:ext uri="{FF2B5EF4-FFF2-40B4-BE49-F238E27FC236}">
                  <a16:creationId xmlns:a16="http://schemas.microsoft.com/office/drawing/2014/main" id="{76D928D7-AACB-3241-9FA4-0FE9EA7AE14A}"/>
                </a:ext>
              </a:extLst>
            </p:cNvPr>
            <p:cNvSpPr>
              <a:spLocks noChangeArrowheads="1"/>
            </p:cNvSpPr>
            <p:nvPr/>
          </p:nvSpPr>
          <p:spPr bwMode="auto">
            <a:xfrm>
              <a:off x="4283968" y="2204864"/>
              <a:ext cx="3942184" cy="338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s-IS" altLang="es-ES_tradnl" sz="1600">
                  <a:solidFill>
                    <a:schemeClr val="bg1"/>
                  </a:solidFill>
                </a:rPr>
                <a:t>Emerg Med Clin N Am 34 (2016) 51–62</a:t>
              </a:r>
              <a:endParaRPr lang="es-ES" altLang="es-ES_tradnl" sz="1600">
                <a:solidFill>
                  <a:schemeClr val="bg1"/>
                </a:solidFill>
              </a:endParaRPr>
            </a:p>
          </p:txBody>
        </p:sp>
      </p:grpSp>
    </p:spTree>
    <p:extLst>
      <p:ext uri="{BB962C8B-B14F-4D97-AF65-F5344CB8AC3E}">
        <p14:creationId xmlns:p14="http://schemas.microsoft.com/office/powerpoint/2010/main" val="16769260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1 Título">
            <a:extLst>
              <a:ext uri="{FF2B5EF4-FFF2-40B4-BE49-F238E27FC236}">
                <a16:creationId xmlns:a16="http://schemas.microsoft.com/office/drawing/2014/main" id="{B84B6AA8-5F0D-AE4D-B2FE-20C1623E9378}"/>
              </a:ext>
            </a:extLst>
          </p:cNvPr>
          <p:cNvSpPr>
            <a:spLocks noGrp="1" noChangeArrowheads="1"/>
          </p:cNvSpPr>
          <p:nvPr>
            <p:ph type="title"/>
          </p:nvPr>
        </p:nvSpPr>
        <p:spPr>
          <a:xfrm>
            <a:off x="2566988" y="188913"/>
            <a:ext cx="6881812" cy="647799"/>
          </a:xfrm>
        </p:spPr>
        <p:txBody>
          <a:bodyPr/>
          <a:lstStyle/>
          <a:p>
            <a:pPr eaLnBrk="1" hangingPunct="1"/>
            <a:r>
              <a:rPr lang="es-ES" altLang="es-ES_tradnl" dirty="0">
                <a:solidFill>
                  <a:srgbClr val="222268"/>
                </a:solidFill>
                <a:latin typeface="Franklin Gothic Book" panose="020B0503020102020204" pitchFamily="34" charset="0"/>
              </a:rPr>
              <a:t>Programación inicial</a:t>
            </a:r>
            <a:endParaRPr lang="es-ES" altLang="es-ES_tradnl" dirty="0">
              <a:solidFill>
                <a:srgbClr val="FF6600"/>
              </a:solidFill>
              <a:latin typeface="Franklin Gothic Book" panose="020B0503020102020204" pitchFamily="34" charset="0"/>
            </a:endParaRPr>
          </a:p>
        </p:txBody>
      </p:sp>
      <p:grpSp>
        <p:nvGrpSpPr>
          <p:cNvPr id="5" name="Grupo 4">
            <a:extLst>
              <a:ext uri="{FF2B5EF4-FFF2-40B4-BE49-F238E27FC236}">
                <a16:creationId xmlns:a16="http://schemas.microsoft.com/office/drawing/2014/main" id="{DD74A15B-EED8-8143-AF9B-437AC629FA9B}"/>
              </a:ext>
            </a:extLst>
          </p:cNvPr>
          <p:cNvGrpSpPr/>
          <p:nvPr/>
        </p:nvGrpSpPr>
        <p:grpSpPr>
          <a:xfrm>
            <a:off x="911424" y="1196560"/>
            <a:ext cx="7307262" cy="5338763"/>
            <a:chOff x="1992061" y="1268760"/>
            <a:chExt cx="7307262" cy="5338763"/>
          </a:xfrm>
        </p:grpSpPr>
        <p:grpSp>
          <p:nvGrpSpPr>
            <p:cNvPr id="10" name="Grupo 9">
              <a:extLst>
                <a:ext uri="{FF2B5EF4-FFF2-40B4-BE49-F238E27FC236}">
                  <a16:creationId xmlns:a16="http://schemas.microsoft.com/office/drawing/2014/main" id="{B1A7E18D-4EA0-F842-8B01-D00F650A8AD9}"/>
                </a:ext>
              </a:extLst>
            </p:cNvPr>
            <p:cNvGrpSpPr/>
            <p:nvPr/>
          </p:nvGrpSpPr>
          <p:grpSpPr>
            <a:xfrm>
              <a:off x="1992061" y="1268760"/>
              <a:ext cx="7307262" cy="5338763"/>
              <a:chOff x="2090738" y="1403350"/>
              <a:chExt cx="7307262" cy="5338763"/>
            </a:xfrm>
          </p:grpSpPr>
          <p:pic>
            <p:nvPicPr>
              <p:cNvPr id="12" name="Imagen 1">
                <a:extLst>
                  <a:ext uri="{FF2B5EF4-FFF2-40B4-BE49-F238E27FC236}">
                    <a16:creationId xmlns:a16="http://schemas.microsoft.com/office/drawing/2014/main" id="{68B15924-F8C2-8848-88D4-DD2FF2E10F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738" y="1403350"/>
                <a:ext cx="7307262" cy="52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redondeado 12">
                <a:extLst>
                  <a:ext uri="{FF2B5EF4-FFF2-40B4-BE49-F238E27FC236}">
                    <a16:creationId xmlns:a16="http://schemas.microsoft.com/office/drawing/2014/main" id="{33E05E92-C90F-2B46-9ADD-31C673E2A804}"/>
                  </a:ext>
                </a:extLst>
              </p:cNvPr>
              <p:cNvSpPr/>
              <p:nvPr/>
            </p:nvSpPr>
            <p:spPr>
              <a:xfrm>
                <a:off x="4800603" y="1503363"/>
                <a:ext cx="2735263" cy="5238750"/>
              </a:xfrm>
              <a:prstGeom prst="roundRect">
                <a:avLst/>
              </a:prstGeom>
              <a:noFill/>
              <a:ln w="19050">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grpSp>
        <p:grpSp>
          <p:nvGrpSpPr>
            <p:cNvPr id="3" name="Grupo 2">
              <a:extLst>
                <a:ext uri="{FF2B5EF4-FFF2-40B4-BE49-F238E27FC236}">
                  <a16:creationId xmlns:a16="http://schemas.microsoft.com/office/drawing/2014/main" id="{2D6BCD7F-838D-AD43-87B3-3062D1029FE5}"/>
                </a:ext>
              </a:extLst>
            </p:cNvPr>
            <p:cNvGrpSpPr/>
            <p:nvPr/>
          </p:nvGrpSpPr>
          <p:grpSpPr>
            <a:xfrm>
              <a:off x="4807923" y="1774229"/>
              <a:ext cx="2523267" cy="4639928"/>
              <a:chOff x="4807923" y="1774229"/>
              <a:chExt cx="2523267" cy="4639928"/>
            </a:xfrm>
          </p:grpSpPr>
          <p:sp>
            <p:nvSpPr>
              <p:cNvPr id="2" name="CuadroTexto 1">
                <a:extLst>
                  <a:ext uri="{FF2B5EF4-FFF2-40B4-BE49-F238E27FC236}">
                    <a16:creationId xmlns:a16="http://schemas.microsoft.com/office/drawing/2014/main" id="{50DAC6A8-3758-A74E-9302-306384951E21}"/>
                  </a:ext>
                </a:extLst>
              </p:cNvPr>
              <p:cNvSpPr txBox="1"/>
              <p:nvPr/>
            </p:nvSpPr>
            <p:spPr>
              <a:xfrm>
                <a:off x="4807923" y="1774229"/>
                <a:ext cx="2523267" cy="3970318"/>
              </a:xfrm>
              <a:prstGeom prst="rect">
                <a:avLst/>
              </a:prstGeom>
              <a:gradFill>
                <a:gsLst>
                  <a:gs pos="0">
                    <a:srgbClr val="D5FC79"/>
                  </a:gs>
                  <a:gs pos="46000">
                    <a:srgbClr val="E4FCB7"/>
                  </a:gs>
                  <a:gs pos="100000">
                    <a:srgbClr val="EBFCDE"/>
                  </a:gs>
                </a:gsLst>
                <a:lin ang="16200000" scaled="1"/>
              </a:gradFill>
              <a:ln w="3175">
                <a:solidFill>
                  <a:srgbClr val="929000"/>
                </a:solidFill>
              </a:ln>
              <a:effectLst/>
            </p:spPr>
            <p:txBody>
              <a:bodyPr wrap="square" rtlCol="0">
                <a:spAutoFit/>
              </a:bodyPr>
              <a:lstStyle/>
              <a:p>
                <a:pPr algn="ctr"/>
                <a:r>
                  <a:rPr lang="es-ES" sz="900" b="1" dirty="0"/>
                  <a:t>Mascarilla</a:t>
                </a:r>
              </a:p>
              <a:p>
                <a:pPr algn="ctr"/>
                <a:r>
                  <a:rPr lang="es-ES" sz="900" dirty="0"/>
                  <a:t>Mascarilla facial total (o su propia mascarilla)</a:t>
                </a:r>
              </a:p>
              <a:p>
                <a:pPr algn="ctr"/>
                <a:endParaRPr lang="es-ES" sz="900" dirty="0"/>
              </a:p>
              <a:p>
                <a:pPr algn="ctr"/>
                <a:r>
                  <a:rPr lang="es-ES" sz="900" b="1" dirty="0"/>
                  <a:t>Ajustes iniciales de presión</a:t>
                </a:r>
              </a:p>
              <a:p>
                <a:pPr algn="ctr"/>
                <a:r>
                  <a:rPr lang="es-ES" sz="900" b="1" dirty="0"/>
                  <a:t>EPAP</a:t>
                </a:r>
                <a:r>
                  <a:rPr lang="es-ES" sz="900" dirty="0"/>
                  <a:t>: 3 (más si SOH conocido-sospechado)</a:t>
                </a:r>
              </a:p>
              <a:p>
                <a:pPr algn="ctr"/>
                <a:r>
                  <a:rPr lang="es-ES" sz="900" b="1" dirty="0"/>
                  <a:t>IPAP en EPOC / SOH / </a:t>
                </a:r>
                <a:r>
                  <a:rPr lang="es-ES" sz="900" b="1" dirty="0" err="1"/>
                  <a:t>toracógeno</a:t>
                </a:r>
                <a:r>
                  <a:rPr lang="es-ES" sz="900" dirty="0"/>
                  <a:t>: </a:t>
                </a:r>
              </a:p>
              <a:p>
                <a:pPr algn="ctr"/>
                <a:r>
                  <a:rPr lang="es-ES" sz="900" dirty="0"/>
                  <a:t>15 (20 si pH&lt;7.25)</a:t>
                </a:r>
              </a:p>
              <a:p>
                <a:pPr algn="ctr"/>
                <a:r>
                  <a:rPr lang="es-ES" sz="900" dirty="0"/>
                  <a:t>No pasar de IPAP 30 o EPAP 8 *</a:t>
                </a:r>
              </a:p>
              <a:p>
                <a:pPr algn="ctr"/>
                <a:r>
                  <a:rPr lang="es-ES" sz="900" b="1" dirty="0"/>
                  <a:t>IPAP en NM</a:t>
                </a:r>
                <a:r>
                  <a:rPr lang="es-ES" sz="900" dirty="0"/>
                  <a:t>: 10 (o 5 sobre su IPAP de base)</a:t>
                </a:r>
              </a:p>
              <a:p>
                <a:pPr algn="ctr"/>
                <a:endParaRPr lang="es-ES" sz="900" dirty="0"/>
              </a:p>
              <a:p>
                <a:pPr algn="ctr"/>
                <a:r>
                  <a:rPr lang="es-ES" sz="900" b="1" dirty="0"/>
                  <a:t>Frecuencia de rescate</a:t>
                </a:r>
              </a:p>
              <a:p>
                <a:pPr algn="ctr"/>
                <a:r>
                  <a:rPr lang="es-ES" sz="900" dirty="0"/>
                  <a:t>16-20 rpm. Programar un adecuado Ti</a:t>
                </a:r>
              </a:p>
              <a:p>
                <a:pPr algn="ctr"/>
                <a:endParaRPr lang="es-ES" sz="900" dirty="0"/>
              </a:p>
              <a:p>
                <a:pPr algn="ctr"/>
                <a:r>
                  <a:rPr lang="es-ES" sz="900" b="1" dirty="0"/>
                  <a:t>Relación I:E</a:t>
                </a:r>
              </a:p>
              <a:p>
                <a:pPr algn="ctr"/>
                <a:r>
                  <a:rPr lang="es-ES" sz="900" dirty="0"/>
                  <a:t>EPOC 1:2 a 1:3</a:t>
                </a:r>
              </a:p>
              <a:p>
                <a:pPr algn="ctr"/>
                <a:r>
                  <a:rPr lang="es-ES" sz="900" dirty="0"/>
                  <a:t>SOH / NM / </a:t>
                </a:r>
                <a:r>
                  <a:rPr lang="es-ES" sz="900" dirty="0" err="1"/>
                  <a:t>toracógeno</a:t>
                </a:r>
                <a:r>
                  <a:rPr lang="es-ES" sz="900" dirty="0"/>
                  <a:t>: 1:1</a:t>
                </a:r>
              </a:p>
              <a:p>
                <a:pPr algn="ctr"/>
                <a:endParaRPr lang="es-ES" sz="900" dirty="0"/>
              </a:p>
              <a:p>
                <a:pPr algn="ctr"/>
                <a:r>
                  <a:rPr lang="es-ES" sz="900" b="1" dirty="0"/>
                  <a:t>Tiempo inspiratorio</a:t>
                </a:r>
              </a:p>
              <a:p>
                <a:pPr algn="ctr"/>
                <a:r>
                  <a:rPr lang="es-ES" sz="900" dirty="0"/>
                  <a:t>EPOC: 0.8-1.2 </a:t>
                </a:r>
                <a:r>
                  <a:rPr lang="es-ES" sz="900" dirty="0" err="1"/>
                  <a:t>seg</a:t>
                </a:r>
                <a:endParaRPr lang="es-ES" sz="900" dirty="0"/>
              </a:p>
              <a:p>
                <a:pPr algn="ctr"/>
                <a:r>
                  <a:rPr lang="es-ES" sz="900" dirty="0"/>
                  <a:t>SOH / NM / </a:t>
                </a:r>
                <a:r>
                  <a:rPr lang="es-ES" sz="900" dirty="0" err="1"/>
                  <a:t>toracógeno</a:t>
                </a:r>
                <a:r>
                  <a:rPr lang="es-ES" sz="900" dirty="0"/>
                  <a:t>: 1.2-1-5 </a:t>
                </a:r>
                <a:r>
                  <a:rPr lang="es-ES" sz="900" dirty="0" err="1"/>
                  <a:t>seg</a:t>
                </a:r>
                <a:endParaRPr lang="es-ES" sz="900" dirty="0"/>
              </a:p>
              <a:p>
                <a:pPr algn="ctr"/>
                <a:endParaRPr lang="es-ES" sz="900" dirty="0"/>
              </a:p>
              <a:p>
                <a:pPr algn="ctr"/>
                <a:r>
                  <a:rPr lang="es-ES" sz="900" dirty="0"/>
                  <a:t>Usar la VNI durante todo el tiempo posible en las primeras 24h.</a:t>
                </a:r>
              </a:p>
              <a:p>
                <a:pPr algn="ctr"/>
                <a:r>
                  <a:rPr lang="es-ES" sz="900" dirty="0"/>
                  <a:t>Disminuir en las siguientes 48-72h en función de la tolerancia y gasometría</a:t>
                </a:r>
              </a:p>
              <a:p>
                <a:pPr algn="ctr"/>
                <a:endParaRPr lang="es-ES" sz="900" dirty="0"/>
              </a:p>
              <a:p>
                <a:pPr algn="ctr"/>
                <a:r>
                  <a:rPr lang="es-ES" sz="900" b="1" dirty="0"/>
                  <a:t>TRATAR  CAUSAS REVERSIBLE DE FRA</a:t>
                </a:r>
              </a:p>
            </p:txBody>
          </p:sp>
          <p:sp>
            <p:nvSpPr>
              <p:cNvPr id="17" name="CuadroTexto 16">
                <a:extLst>
                  <a:ext uri="{FF2B5EF4-FFF2-40B4-BE49-F238E27FC236}">
                    <a16:creationId xmlns:a16="http://schemas.microsoft.com/office/drawing/2014/main" id="{D8D54702-170B-F746-BA5E-D2A7E606BE41}"/>
                  </a:ext>
                </a:extLst>
              </p:cNvPr>
              <p:cNvSpPr txBox="1"/>
              <p:nvPr/>
            </p:nvSpPr>
            <p:spPr>
              <a:xfrm>
                <a:off x="4807923" y="5629327"/>
                <a:ext cx="2523267" cy="784830"/>
              </a:xfrm>
              <a:prstGeom prst="rect">
                <a:avLst/>
              </a:prstGeom>
              <a:gradFill>
                <a:gsLst>
                  <a:gs pos="0">
                    <a:srgbClr val="ECBC82"/>
                  </a:gs>
                  <a:gs pos="46000">
                    <a:srgbClr val="FCD8B5"/>
                  </a:gs>
                  <a:gs pos="100000">
                    <a:srgbClr val="FCE7D9"/>
                  </a:gs>
                </a:gsLst>
                <a:lin ang="16200000" scaled="1"/>
              </a:gradFill>
              <a:ln w="3175">
                <a:solidFill>
                  <a:srgbClr val="929000"/>
                </a:solidFill>
              </a:ln>
              <a:effectLst/>
            </p:spPr>
            <p:txBody>
              <a:bodyPr wrap="square" rtlCol="0">
                <a:spAutoFit/>
              </a:bodyPr>
              <a:lstStyle/>
              <a:p>
                <a:pPr algn="ctr"/>
                <a:r>
                  <a:rPr lang="es-ES" sz="900" b="1" dirty="0"/>
                  <a:t>* Posible necesidad de EPAP &gt; 8</a:t>
                </a:r>
              </a:p>
              <a:p>
                <a:pPr algn="ctr"/>
                <a:r>
                  <a:rPr lang="es-ES" sz="900" dirty="0"/>
                  <a:t>SOH severo (BMI &gt;35), reclutamiento pulmonar (hipoxia en </a:t>
                </a:r>
                <a:r>
                  <a:rPr lang="es-ES" sz="900" dirty="0" err="1"/>
                  <a:t>cifoescoliosis</a:t>
                </a:r>
                <a:r>
                  <a:rPr lang="es-ES" sz="900" dirty="0"/>
                  <a:t> severa), auto-PEEP en obstructivo severo o para mantener PS cuando se requiere subir EPAP.</a:t>
                </a:r>
              </a:p>
            </p:txBody>
          </p:sp>
        </p:grpSp>
      </p:grpSp>
      <p:grpSp>
        <p:nvGrpSpPr>
          <p:cNvPr id="4" name="Grupo 3">
            <a:extLst>
              <a:ext uri="{FF2B5EF4-FFF2-40B4-BE49-F238E27FC236}">
                <a16:creationId xmlns:a16="http://schemas.microsoft.com/office/drawing/2014/main" id="{9211EE24-0D12-344D-8E2E-91162B630AA5}"/>
              </a:ext>
            </a:extLst>
          </p:cNvPr>
          <p:cNvGrpSpPr/>
          <p:nvPr/>
        </p:nvGrpSpPr>
        <p:grpSpPr>
          <a:xfrm rot="16200000">
            <a:off x="9003507" y="3604004"/>
            <a:ext cx="890587" cy="4854576"/>
            <a:chOff x="9381876" y="1368773"/>
            <a:chExt cx="890587" cy="4854576"/>
          </a:xfrm>
        </p:grpSpPr>
        <p:pic>
          <p:nvPicPr>
            <p:cNvPr id="18" name="Imagen 9">
              <a:extLst>
                <a:ext uri="{FF2B5EF4-FFF2-40B4-BE49-F238E27FC236}">
                  <a16:creationId xmlns:a16="http://schemas.microsoft.com/office/drawing/2014/main" id="{5845E3B2-3AA2-864A-B428-2A69A48019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445273" y="3471686"/>
              <a:ext cx="4688266" cy="81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10">
              <a:extLst>
                <a:ext uri="{FF2B5EF4-FFF2-40B4-BE49-F238E27FC236}">
                  <a16:creationId xmlns:a16="http://schemas.microsoft.com/office/drawing/2014/main" id="{62E24028-5BE5-B043-82FB-827D36BC20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6516" b="32883"/>
            <a:stretch>
              <a:fillRect/>
            </a:stretch>
          </p:blipFill>
          <p:spPr bwMode="auto">
            <a:xfrm rot="5400000">
              <a:off x="9738527" y="1655491"/>
              <a:ext cx="747438" cy="17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ángulo 11">
              <a:extLst>
                <a:ext uri="{FF2B5EF4-FFF2-40B4-BE49-F238E27FC236}">
                  <a16:creationId xmlns:a16="http://schemas.microsoft.com/office/drawing/2014/main" id="{5CF36902-768A-3A48-BEEC-91E9C44312BF}"/>
                </a:ext>
              </a:extLst>
            </p:cNvPr>
            <p:cNvSpPr>
              <a:spLocks noChangeArrowheads="1"/>
            </p:cNvSpPr>
            <p:nvPr/>
          </p:nvSpPr>
          <p:spPr bwMode="auto">
            <a:xfrm rot="5400000">
              <a:off x="9430424" y="3604381"/>
              <a:ext cx="1376476" cy="30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es-ES" sz="1400" dirty="0">
                  <a:solidFill>
                    <a:schemeClr val="bg1"/>
                  </a:solidFill>
                  <a:latin typeface="interfaceregular"/>
                </a:rPr>
                <a:t>2016;</a:t>
              </a:r>
              <a:r>
                <a:rPr lang="es-ES" altLang="es-ES" sz="1400" b="1" dirty="0">
                  <a:solidFill>
                    <a:schemeClr val="bg1"/>
                  </a:solidFill>
                  <a:latin typeface="interfaceregular"/>
                </a:rPr>
                <a:t>71:</a:t>
              </a:r>
              <a:r>
                <a:rPr lang="es-ES" altLang="es-ES" sz="1400" dirty="0">
                  <a:solidFill>
                    <a:schemeClr val="bg1"/>
                  </a:solidFill>
                  <a:latin typeface="interfaceregular"/>
                </a:rPr>
                <a:t>ii1-ii35</a:t>
              </a:r>
              <a:endParaRPr lang="es-ES" altLang="es-ES" sz="1400" dirty="0">
                <a:solidFill>
                  <a:schemeClr val="bg1"/>
                </a:solidFill>
              </a:endParaRPr>
            </a:p>
          </p:txBody>
        </p:sp>
      </p:grpSp>
    </p:spTree>
    <p:extLst>
      <p:ext uri="{BB962C8B-B14F-4D97-AF65-F5344CB8AC3E}">
        <p14:creationId xmlns:p14="http://schemas.microsoft.com/office/powerpoint/2010/main" val="11919011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hape 134">
            <a:extLst>
              <a:ext uri="{FF2B5EF4-FFF2-40B4-BE49-F238E27FC236}">
                <a16:creationId xmlns:a16="http://schemas.microsoft.com/office/drawing/2014/main" id="{525CB6F4-EF5C-1F4E-91F2-53735909CFE4}"/>
              </a:ext>
            </a:extLst>
          </p:cNvPr>
          <p:cNvSpPr>
            <a:spLocks noGrp="1" noChangeArrowheads="1"/>
          </p:cNvSpPr>
          <p:nvPr>
            <p:ph type="title" idx="4294967295"/>
          </p:nvPr>
        </p:nvSpPr>
        <p:spPr>
          <a:xfrm>
            <a:off x="3914915" y="188640"/>
            <a:ext cx="4897438" cy="576362"/>
          </a:xfrm>
        </p:spPr>
        <p:txBody>
          <a:bodyPr vert="horz" wrap="square" lIns="0" tIns="0" rIns="0" bIns="0" numCol="1" anchor="ctr" anchorCtr="0" compatLnSpc="1">
            <a:prstTxWarp prst="textNoShape">
              <a:avLst/>
            </a:prstTxWarp>
          </a:bodyPr>
          <a:lstStyle/>
          <a:p>
            <a:r>
              <a:rPr lang="es-ES_tradnl" altLang="es-ES_tradnl" sz="3600" dirty="0">
                <a:solidFill>
                  <a:srgbClr val="2D2D8A"/>
                </a:solidFill>
              </a:rPr>
              <a:t>Alarmas</a:t>
            </a:r>
            <a:endParaRPr lang="ru-RU" altLang="es-ES_tradnl" sz="3600" dirty="0">
              <a:solidFill>
                <a:srgbClr val="2D2D8A"/>
              </a:solidFill>
            </a:endParaRPr>
          </a:p>
        </p:txBody>
      </p:sp>
      <p:graphicFrame>
        <p:nvGraphicFramePr>
          <p:cNvPr id="2" name="Tabla 1">
            <a:extLst>
              <a:ext uri="{FF2B5EF4-FFF2-40B4-BE49-F238E27FC236}">
                <a16:creationId xmlns:a16="http://schemas.microsoft.com/office/drawing/2014/main" id="{AB5337AB-92FC-3440-82B8-0608266CF3BB}"/>
              </a:ext>
            </a:extLst>
          </p:cNvPr>
          <p:cNvGraphicFramePr>
            <a:graphicFrameLocks noGrp="1"/>
          </p:cNvGraphicFramePr>
          <p:nvPr>
            <p:extLst>
              <p:ext uri="{D42A27DB-BD31-4B8C-83A1-F6EECF244321}">
                <p14:modId xmlns:p14="http://schemas.microsoft.com/office/powerpoint/2010/main" val="4181684878"/>
              </p:ext>
            </p:extLst>
          </p:nvPr>
        </p:nvGraphicFramePr>
        <p:xfrm>
          <a:off x="603441" y="1628800"/>
          <a:ext cx="8208912" cy="4176468"/>
        </p:xfrm>
        <a:graphic>
          <a:graphicData uri="http://schemas.openxmlformats.org/drawingml/2006/table">
            <a:tbl>
              <a:tblPr firstRow="1" firstCol="1" bandRow="1">
                <a:tableStyleId>{5C22544A-7EE6-4342-B048-85BDC9FD1C3A}</a:tableStyleId>
              </a:tblPr>
              <a:tblGrid>
                <a:gridCol w="1140607">
                  <a:extLst>
                    <a:ext uri="{9D8B030D-6E8A-4147-A177-3AD203B41FA5}">
                      <a16:colId xmlns:a16="http://schemas.microsoft.com/office/drawing/2014/main" val="2675465321"/>
                    </a:ext>
                  </a:extLst>
                </a:gridCol>
                <a:gridCol w="2356171">
                  <a:extLst>
                    <a:ext uri="{9D8B030D-6E8A-4147-A177-3AD203B41FA5}">
                      <a16:colId xmlns:a16="http://schemas.microsoft.com/office/drawing/2014/main" val="20000"/>
                    </a:ext>
                  </a:extLst>
                </a:gridCol>
                <a:gridCol w="4712134">
                  <a:extLst>
                    <a:ext uri="{9D8B030D-6E8A-4147-A177-3AD203B41FA5}">
                      <a16:colId xmlns:a16="http://schemas.microsoft.com/office/drawing/2014/main" val="20001"/>
                    </a:ext>
                  </a:extLst>
                </a:gridCol>
              </a:tblGrid>
              <a:tr h="464052">
                <a:tc gridSpan="2">
                  <a:txBody>
                    <a:bodyPr/>
                    <a:lstStyle/>
                    <a:p>
                      <a:pPr>
                        <a:lnSpc>
                          <a:spcPct val="115000"/>
                        </a:lnSpc>
                        <a:spcAft>
                          <a:spcPts val="0"/>
                        </a:spcAft>
                      </a:pPr>
                      <a:r>
                        <a:rPr lang="es-ES" sz="1800" b="1" kern="1200" dirty="0">
                          <a:solidFill>
                            <a:srgbClr val="C00000"/>
                          </a:solidFill>
                          <a:effectLst/>
                          <a:latin typeface="Calibri" charset="0"/>
                          <a:cs typeface="Times New Roman" charset="0"/>
                        </a:rPr>
                        <a:t>ALARMAS</a:t>
                      </a:r>
                      <a:endParaRPr lang="es-ES_tradnl" sz="1800" b="1" kern="1200" dirty="0">
                        <a:solidFill>
                          <a:srgbClr val="C00000"/>
                        </a:solidFill>
                        <a:effectLst/>
                        <a:latin typeface="Calibri" charset="0"/>
                        <a:ea typeface="Calibri" charset="0"/>
                        <a:cs typeface="Times New Roman" charset="0"/>
                      </a:endParaRPr>
                    </a:p>
                  </a:txBody>
                  <a:tcPr marL="68583" marR="68583" marT="0" marB="0" anchor="ctr"/>
                </a:tc>
                <a:tc hMerge="1">
                  <a:txBody>
                    <a:bodyPr/>
                    <a:lstStyle/>
                    <a:p>
                      <a:pPr>
                        <a:lnSpc>
                          <a:spcPct val="115000"/>
                        </a:lnSpc>
                        <a:spcAft>
                          <a:spcPts val="0"/>
                        </a:spcAft>
                      </a:pPr>
                      <a:endParaRPr lang="es-ES_tradnl" sz="1800" dirty="0">
                        <a:solidFill>
                          <a:schemeClr val="accent5">
                            <a:lumMod val="25000"/>
                          </a:schemeClr>
                        </a:solidFill>
                        <a:effectLst/>
                        <a:latin typeface="Calibri" charset="0"/>
                        <a:ea typeface="Calibri" charset="0"/>
                        <a:cs typeface="Times New Roman" charset="0"/>
                      </a:endParaRPr>
                    </a:p>
                  </a:txBody>
                  <a:tcPr marL="68583" marR="68583" marT="0" marB="0" anchor="ctr"/>
                </a:tc>
                <a:tc>
                  <a:txBody>
                    <a:bodyPr/>
                    <a:lstStyle/>
                    <a:p>
                      <a:pPr>
                        <a:lnSpc>
                          <a:spcPct val="115000"/>
                        </a:lnSpc>
                        <a:spcAft>
                          <a:spcPts val="0"/>
                        </a:spcAft>
                      </a:pPr>
                      <a:r>
                        <a:rPr lang="es-ES_tradnl" sz="1800" dirty="0">
                          <a:solidFill>
                            <a:schemeClr val="accent5">
                              <a:lumMod val="25000"/>
                            </a:schemeClr>
                          </a:solidFill>
                          <a:effectLst/>
                          <a:latin typeface="Calibri" charset="0"/>
                          <a:ea typeface="Calibri" charset="0"/>
                          <a:cs typeface="Times New Roman" charset="0"/>
                        </a:rPr>
                        <a:t>PROGRAMACIÓN</a:t>
                      </a:r>
                    </a:p>
                  </a:txBody>
                  <a:tcPr marL="68583" marR="68583" marT="0" marB="0" anchor="ctr"/>
                </a:tc>
                <a:extLst>
                  <a:ext uri="{0D108BD9-81ED-4DB2-BD59-A6C34878D82A}">
                    <a16:rowId xmlns:a16="http://schemas.microsoft.com/office/drawing/2014/main" val="10000"/>
                  </a:ext>
                </a:extLst>
              </a:tr>
              <a:tr h="464052">
                <a:tc rowSpan="2">
                  <a:txBody>
                    <a:bodyPr/>
                    <a:lstStyle/>
                    <a:p>
                      <a:pPr>
                        <a:lnSpc>
                          <a:spcPct val="115000"/>
                        </a:lnSpc>
                        <a:spcAft>
                          <a:spcPts val="0"/>
                        </a:spcAft>
                      </a:pPr>
                      <a:r>
                        <a:rPr lang="es-ES_tradnl" sz="1800" dirty="0">
                          <a:solidFill>
                            <a:schemeClr val="accent5">
                              <a:lumMod val="25000"/>
                            </a:schemeClr>
                          </a:solidFill>
                          <a:effectLst/>
                          <a:latin typeface="Calibri" charset="0"/>
                          <a:ea typeface="Calibri" charset="0"/>
                          <a:cs typeface="Times New Roman" charset="0"/>
                        </a:rPr>
                        <a:t>FR</a:t>
                      </a:r>
                    </a:p>
                  </a:txBody>
                  <a:tcPr marL="68583" marR="68583" marT="0" marB="0" anchor="ctr"/>
                </a:tc>
                <a:tc>
                  <a:txBody>
                    <a:bodyPr/>
                    <a:lstStyle/>
                    <a:p>
                      <a:pPr>
                        <a:lnSpc>
                          <a:spcPct val="115000"/>
                        </a:lnSpc>
                        <a:spcAft>
                          <a:spcPts val="0"/>
                        </a:spcAft>
                      </a:pPr>
                      <a:r>
                        <a:rPr lang="es-ES" sz="1400" dirty="0" err="1">
                          <a:solidFill>
                            <a:schemeClr val="accent5">
                              <a:lumMod val="25000"/>
                            </a:schemeClr>
                          </a:solidFill>
                          <a:effectLst/>
                        </a:rPr>
                        <a:t>Fec</a:t>
                      </a:r>
                      <a:r>
                        <a:rPr lang="es-ES" sz="1400" dirty="0">
                          <a:solidFill>
                            <a:schemeClr val="accent5">
                              <a:lumMod val="25000"/>
                            </a:schemeClr>
                          </a:solidFill>
                          <a:effectLst/>
                        </a:rPr>
                        <a:t>. alta</a:t>
                      </a:r>
                      <a:endParaRPr lang="es-ES_tradnl" sz="1800" dirty="0">
                        <a:solidFill>
                          <a:schemeClr val="accent5">
                            <a:lumMod val="25000"/>
                          </a:schemeClr>
                        </a:solidFill>
                        <a:effectLst/>
                        <a:latin typeface="Calibri" charset="0"/>
                        <a:ea typeface="Calibri" charset="0"/>
                        <a:cs typeface="Times New Roman" charset="0"/>
                      </a:endParaRPr>
                    </a:p>
                  </a:txBody>
                  <a:tcPr marL="68583" marR="68583" marT="0" marB="0" anchor="ctr"/>
                </a:tc>
                <a:tc>
                  <a:txBody>
                    <a:bodyPr/>
                    <a:lstStyle/>
                    <a:p>
                      <a:pPr>
                        <a:lnSpc>
                          <a:spcPct val="115000"/>
                        </a:lnSpc>
                        <a:spcAft>
                          <a:spcPts val="0"/>
                        </a:spcAft>
                      </a:pPr>
                      <a:r>
                        <a:rPr lang="es-ES" sz="1400" dirty="0">
                          <a:effectLst/>
                        </a:rPr>
                        <a:t>&gt; 35</a:t>
                      </a:r>
                      <a:r>
                        <a:rPr lang="es-ES" sz="1400" baseline="0" dirty="0">
                          <a:effectLst/>
                        </a:rPr>
                        <a:t> rpm</a:t>
                      </a:r>
                      <a:endParaRPr lang="es-ES_tradnl" sz="1800" dirty="0">
                        <a:effectLst/>
                        <a:latin typeface="Calibri" charset="0"/>
                        <a:ea typeface="Calibri" charset="0"/>
                        <a:cs typeface="Times New Roman" charset="0"/>
                      </a:endParaRPr>
                    </a:p>
                  </a:txBody>
                  <a:tcPr marL="68583" marR="68583" marT="0" marB="0" anchor="ctr"/>
                </a:tc>
                <a:extLst>
                  <a:ext uri="{0D108BD9-81ED-4DB2-BD59-A6C34878D82A}">
                    <a16:rowId xmlns:a16="http://schemas.microsoft.com/office/drawing/2014/main" val="10001"/>
                  </a:ext>
                </a:extLst>
              </a:tr>
              <a:tr h="464052">
                <a:tc vMerge="1">
                  <a:txBody>
                    <a:bodyPr/>
                    <a:lstStyle/>
                    <a:p>
                      <a:pPr>
                        <a:lnSpc>
                          <a:spcPct val="115000"/>
                        </a:lnSpc>
                        <a:spcAft>
                          <a:spcPts val="0"/>
                        </a:spcAft>
                      </a:pPr>
                      <a:endParaRPr lang="es-ES_tradnl" sz="1800" dirty="0">
                        <a:solidFill>
                          <a:schemeClr val="accent5">
                            <a:lumMod val="25000"/>
                          </a:schemeClr>
                        </a:solidFill>
                        <a:effectLst/>
                        <a:latin typeface="Calibri" charset="0"/>
                        <a:ea typeface="Calibri" charset="0"/>
                        <a:cs typeface="Times New Roman" charset="0"/>
                      </a:endParaRPr>
                    </a:p>
                  </a:txBody>
                  <a:tcPr marL="68583" marR="68583" marT="0" marB="0" anchor="ctr"/>
                </a:tc>
                <a:tc>
                  <a:txBody>
                    <a:bodyPr/>
                    <a:lstStyle/>
                    <a:p>
                      <a:pPr>
                        <a:lnSpc>
                          <a:spcPct val="115000"/>
                        </a:lnSpc>
                        <a:spcAft>
                          <a:spcPts val="0"/>
                        </a:spcAft>
                      </a:pPr>
                      <a:r>
                        <a:rPr lang="es-ES" sz="1400" dirty="0" err="1">
                          <a:solidFill>
                            <a:schemeClr val="accent5">
                              <a:lumMod val="25000"/>
                            </a:schemeClr>
                          </a:solidFill>
                          <a:effectLst/>
                        </a:rPr>
                        <a:t>Fec</a:t>
                      </a:r>
                      <a:r>
                        <a:rPr lang="es-ES" sz="1400" dirty="0">
                          <a:solidFill>
                            <a:schemeClr val="accent5">
                              <a:lumMod val="25000"/>
                            </a:schemeClr>
                          </a:solidFill>
                          <a:effectLst/>
                        </a:rPr>
                        <a:t>. baja</a:t>
                      </a:r>
                      <a:endParaRPr lang="es-ES_tradnl" sz="1800" dirty="0">
                        <a:solidFill>
                          <a:schemeClr val="accent5">
                            <a:lumMod val="25000"/>
                          </a:schemeClr>
                        </a:solidFill>
                        <a:effectLst/>
                        <a:latin typeface="Calibri" charset="0"/>
                        <a:ea typeface="Calibri" charset="0"/>
                        <a:cs typeface="Times New Roman" charset="0"/>
                      </a:endParaRPr>
                    </a:p>
                  </a:txBody>
                  <a:tcPr marL="68583" marR="68583" marT="0" marB="0" anchor="ctr"/>
                </a:tc>
                <a:tc>
                  <a:txBody>
                    <a:bodyPr/>
                    <a:lstStyle/>
                    <a:p>
                      <a:pPr>
                        <a:lnSpc>
                          <a:spcPct val="115000"/>
                        </a:lnSpc>
                        <a:spcAft>
                          <a:spcPts val="0"/>
                        </a:spcAft>
                      </a:pPr>
                      <a:r>
                        <a:rPr lang="es-ES" sz="1400" dirty="0">
                          <a:effectLst/>
                        </a:rPr>
                        <a:t>&lt;</a:t>
                      </a:r>
                      <a:r>
                        <a:rPr lang="es-ES" sz="1400" baseline="0" dirty="0">
                          <a:effectLst/>
                        </a:rPr>
                        <a:t> 10 rpm</a:t>
                      </a:r>
                      <a:endParaRPr lang="es-ES_tradnl" sz="1800" dirty="0">
                        <a:effectLst/>
                        <a:latin typeface="Calibri" charset="0"/>
                        <a:ea typeface="Calibri" charset="0"/>
                        <a:cs typeface="Times New Roman" charset="0"/>
                      </a:endParaRPr>
                    </a:p>
                  </a:txBody>
                  <a:tcPr marL="68583" marR="68583" marT="0" marB="0" anchor="ctr"/>
                </a:tc>
                <a:extLst>
                  <a:ext uri="{0D108BD9-81ED-4DB2-BD59-A6C34878D82A}">
                    <a16:rowId xmlns:a16="http://schemas.microsoft.com/office/drawing/2014/main" val="10002"/>
                  </a:ext>
                </a:extLst>
              </a:tr>
              <a:tr h="464052">
                <a:tc rowSpan="2">
                  <a:txBody>
                    <a:bodyPr/>
                    <a:lstStyle/>
                    <a:p>
                      <a:pPr>
                        <a:lnSpc>
                          <a:spcPct val="115000"/>
                        </a:lnSpc>
                        <a:spcAft>
                          <a:spcPts val="0"/>
                        </a:spcAft>
                      </a:pPr>
                      <a:r>
                        <a:rPr lang="es-ES_tradnl" sz="1800" b="1" kern="1200" dirty="0">
                          <a:solidFill>
                            <a:schemeClr val="accent5">
                              <a:lumMod val="25000"/>
                            </a:schemeClr>
                          </a:solidFill>
                          <a:effectLst/>
                          <a:latin typeface="Calibri" charset="0"/>
                          <a:ea typeface="+mn-ea"/>
                          <a:cs typeface="Times New Roman" charset="0"/>
                        </a:rPr>
                        <a:t>Presión</a:t>
                      </a:r>
                    </a:p>
                  </a:txBody>
                  <a:tcPr marL="68583" marR="68583" marT="0" marB="0" anchor="ctr"/>
                </a:tc>
                <a:tc>
                  <a:txBody>
                    <a:bodyPr/>
                    <a:lstStyle/>
                    <a:p>
                      <a:pPr>
                        <a:lnSpc>
                          <a:spcPct val="115000"/>
                        </a:lnSpc>
                        <a:spcAft>
                          <a:spcPts val="0"/>
                        </a:spcAft>
                      </a:pPr>
                      <a:r>
                        <a:rPr lang="es-ES" sz="1400" dirty="0">
                          <a:solidFill>
                            <a:schemeClr val="accent5">
                              <a:lumMod val="25000"/>
                            </a:schemeClr>
                          </a:solidFill>
                          <a:effectLst/>
                        </a:rPr>
                        <a:t>Presión inspiratoria Alta</a:t>
                      </a:r>
                      <a:endParaRPr lang="es-ES_tradnl" sz="1800" dirty="0">
                        <a:solidFill>
                          <a:schemeClr val="accent5">
                            <a:lumMod val="25000"/>
                          </a:schemeClr>
                        </a:solidFill>
                        <a:effectLst/>
                        <a:latin typeface="Calibri" charset="0"/>
                        <a:ea typeface="Calibri" charset="0"/>
                        <a:cs typeface="Times New Roman" charset="0"/>
                      </a:endParaRPr>
                    </a:p>
                  </a:txBody>
                  <a:tcPr marL="68583" marR="68583" marT="0" marB="0" anchor="ctr"/>
                </a:tc>
                <a:tc>
                  <a:txBody>
                    <a:bodyPr/>
                    <a:lstStyle/>
                    <a:p>
                      <a:pPr>
                        <a:lnSpc>
                          <a:spcPct val="115000"/>
                        </a:lnSpc>
                        <a:spcAft>
                          <a:spcPts val="0"/>
                        </a:spcAft>
                      </a:pPr>
                      <a:r>
                        <a:rPr lang="es-ES" sz="1400" dirty="0">
                          <a:effectLst/>
                        </a:rPr>
                        <a:t>&gt;</a:t>
                      </a:r>
                      <a:r>
                        <a:rPr lang="es-ES" sz="1400" baseline="0" dirty="0">
                          <a:effectLst/>
                        </a:rPr>
                        <a:t> 1</a:t>
                      </a:r>
                      <a:r>
                        <a:rPr lang="es-ES" sz="1400" dirty="0">
                          <a:effectLst/>
                        </a:rPr>
                        <a:t>0 cm H2O por encima de la Pi</a:t>
                      </a:r>
                      <a:r>
                        <a:rPr lang="es-ES" sz="1400" baseline="0" dirty="0">
                          <a:effectLst/>
                        </a:rPr>
                        <a:t> pico (&gt; 30 cmH2O)</a:t>
                      </a:r>
                      <a:endParaRPr lang="es-ES_tradnl" sz="1800" dirty="0">
                        <a:effectLst/>
                        <a:latin typeface="Calibri" charset="0"/>
                        <a:ea typeface="Calibri" charset="0"/>
                        <a:cs typeface="Times New Roman" charset="0"/>
                      </a:endParaRPr>
                    </a:p>
                  </a:txBody>
                  <a:tcPr marL="68583" marR="68583" marT="0" marB="0" anchor="ctr"/>
                </a:tc>
                <a:extLst>
                  <a:ext uri="{0D108BD9-81ED-4DB2-BD59-A6C34878D82A}">
                    <a16:rowId xmlns:a16="http://schemas.microsoft.com/office/drawing/2014/main" val="10003"/>
                  </a:ext>
                </a:extLst>
              </a:tr>
              <a:tr h="464052">
                <a:tc vMerge="1">
                  <a:txBody>
                    <a:bodyPr/>
                    <a:lstStyle/>
                    <a:p>
                      <a:pPr marL="0" marR="0" indent="0" algn="l" defTabSz="457200" rtl="0" eaLnBrk="1" fontAlgn="auto" latinLnBrk="0" hangingPunct="1">
                        <a:lnSpc>
                          <a:spcPct val="115000"/>
                        </a:lnSpc>
                        <a:spcBef>
                          <a:spcPts val="0"/>
                        </a:spcBef>
                        <a:spcAft>
                          <a:spcPts val="0"/>
                        </a:spcAft>
                        <a:buClrTx/>
                        <a:buSzTx/>
                        <a:buFontTx/>
                        <a:buNone/>
                        <a:tabLst/>
                        <a:defRPr/>
                      </a:pPr>
                      <a:endParaRPr lang="es-ES_tradnl" sz="1400" b="1" kern="1200" dirty="0">
                        <a:solidFill>
                          <a:schemeClr val="accent5">
                            <a:lumMod val="25000"/>
                          </a:schemeClr>
                        </a:solidFill>
                        <a:effectLst/>
                        <a:latin typeface="+mn-lt"/>
                        <a:ea typeface="+mn-ea"/>
                        <a:cs typeface="+mn-cs"/>
                      </a:endParaRPr>
                    </a:p>
                  </a:txBody>
                  <a:tcPr marL="68583" marR="68583" marT="0" marB="0" anchor="ct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s-ES" sz="1400" kern="1200" dirty="0">
                          <a:solidFill>
                            <a:schemeClr val="accent5">
                              <a:lumMod val="25000"/>
                            </a:schemeClr>
                          </a:solidFill>
                          <a:effectLst/>
                          <a:latin typeface="+mn-lt"/>
                          <a:ea typeface="+mn-ea"/>
                          <a:cs typeface="+mn-cs"/>
                        </a:rPr>
                        <a:t>Presión inspiratoria Baja</a:t>
                      </a:r>
                      <a:endParaRPr lang="es-ES_tradnl" sz="1400" kern="1200" dirty="0">
                        <a:solidFill>
                          <a:schemeClr val="accent5">
                            <a:lumMod val="25000"/>
                          </a:schemeClr>
                        </a:solidFill>
                        <a:effectLst/>
                        <a:latin typeface="+mn-lt"/>
                        <a:ea typeface="+mn-ea"/>
                        <a:cs typeface="+mn-cs"/>
                      </a:endParaRPr>
                    </a:p>
                  </a:txBody>
                  <a:tcPr marL="68583" marR="68583" marT="0" marB="0" anchor="ctr"/>
                </a:tc>
                <a:tc>
                  <a:txBody>
                    <a:bodyPr/>
                    <a:lstStyle/>
                    <a:p>
                      <a:pPr>
                        <a:lnSpc>
                          <a:spcPct val="115000"/>
                        </a:lnSpc>
                        <a:spcAft>
                          <a:spcPts val="0"/>
                        </a:spcAft>
                      </a:pPr>
                      <a:r>
                        <a:rPr lang="es-ES_tradnl" sz="1400" kern="1200" dirty="0">
                          <a:solidFill>
                            <a:schemeClr val="dk1"/>
                          </a:solidFill>
                          <a:effectLst/>
                          <a:latin typeface="+mn-lt"/>
                          <a:ea typeface="+mn-ea"/>
                          <a:cs typeface="+mn-cs"/>
                        </a:rPr>
                        <a:t>&lt; 10 cm H2O por debajo de la Pi pico</a:t>
                      </a:r>
                    </a:p>
                  </a:txBody>
                  <a:tcPr marL="68583" marR="68583" marT="0" marB="0" anchor="ctr"/>
                </a:tc>
                <a:extLst>
                  <a:ext uri="{0D108BD9-81ED-4DB2-BD59-A6C34878D82A}">
                    <a16:rowId xmlns:a16="http://schemas.microsoft.com/office/drawing/2014/main" val="10004"/>
                  </a:ext>
                </a:extLst>
              </a:tr>
              <a:tr h="464052">
                <a:tc rowSpan="2">
                  <a:txBody>
                    <a:bodyPr/>
                    <a:lstStyle/>
                    <a:p>
                      <a:pPr>
                        <a:lnSpc>
                          <a:spcPct val="115000"/>
                        </a:lnSpc>
                        <a:spcAft>
                          <a:spcPts val="0"/>
                        </a:spcAft>
                      </a:pPr>
                      <a:r>
                        <a:rPr lang="es-ES_tradnl" sz="1800" dirty="0">
                          <a:solidFill>
                            <a:schemeClr val="accent5">
                              <a:lumMod val="25000"/>
                            </a:schemeClr>
                          </a:solidFill>
                          <a:effectLst/>
                          <a:latin typeface="Calibri" charset="0"/>
                          <a:ea typeface="Calibri" charset="0"/>
                          <a:cs typeface="Times New Roman" charset="0"/>
                        </a:rPr>
                        <a:t>Volumen</a:t>
                      </a:r>
                    </a:p>
                  </a:txBody>
                  <a:tcPr marL="68583" marR="68583" marT="0" marB="0" anchor="ctr"/>
                </a:tc>
                <a:tc>
                  <a:txBody>
                    <a:bodyPr/>
                    <a:lstStyle/>
                    <a:p>
                      <a:pPr>
                        <a:lnSpc>
                          <a:spcPct val="115000"/>
                        </a:lnSpc>
                        <a:spcAft>
                          <a:spcPts val="0"/>
                        </a:spcAft>
                      </a:pPr>
                      <a:r>
                        <a:rPr lang="es-ES" sz="1400" dirty="0">
                          <a:solidFill>
                            <a:schemeClr val="accent5">
                              <a:lumMod val="25000"/>
                            </a:schemeClr>
                          </a:solidFill>
                          <a:effectLst/>
                        </a:rPr>
                        <a:t>V</a:t>
                      </a:r>
                      <a:r>
                        <a:rPr lang="es-ES" sz="1400" baseline="-25000" dirty="0">
                          <a:solidFill>
                            <a:schemeClr val="accent5">
                              <a:lumMod val="25000"/>
                            </a:schemeClr>
                          </a:solidFill>
                          <a:effectLst/>
                        </a:rPr>
                        <a:t>T</a:t>
                      </a:r>
                      <a:r>
                        <a:rPr lang="es-ES" sz="1400" dirty="0">
                          <a:solidFill>
                            <a:schemeClr val="accent5">
                              <a:lumMod val="25000"/>
                            </a:schemeClr>
                          </a:solidFill>
                          <a:effectLst/>
                        </a:rPr>
                        <a:t> y </a:t>
                      </a:r>
                      <a:r>
                        <a:rPr lang="es-ES" sz="1400" dirty="0" err="1">
                          <a:solidFill>
                            <a:schemeClr val="accent5">
                              <a:lumMod val="25000"/>
                            </a:schemeClr>
                          </a:solidFill>
                          <a:effectLst/>
                        </a:rPr>
                        <a:t>Vm</a:t>
                      </a:r>
                      <a:r>
                        <a:rPr lang="es-ES" sz="1400" dirty="0">
                          <a:solidFill>
                            <a:schemeClr val="accent5">
                              <a:lumMod val="25000"/>
                            </a:schemeClr>
                          </a:solidFill>
                          <a:effectLst/>
                        </a:rPr>
                        <a:t> alto</a:t>
                      </a:r>
                      <a:endParaRPr lang="es-ES_tradnl" sz="1800" dirty="0">
                        <a:solidFill>
                          <a:schemeClr val="accent5">
                            <a:lumMod val="25000"/>
                          </a:schemeClr>
                        </a:solidFill>
                        <a:effectLst/>
                        <a:latin typeface="Calibri" charset="0"/>
                        <a:ea typeface="Calibri" charset="0"/>
                        <a:cs typeface="Times New Roman" charset="0"/>
                      </a:endParaRPr>
                    </a:p>
                  </a:txBody>
                  <a:tcPr marL="68583" marR="68583" marT="0" marB="0" anchor="ctr"/>
                </a:tc>
                <a:tc>
                  <a:txBody>
                    <a:bodyPr/>
                    <a:lstStyle/>
                    <a:p>
                      <a:pPr>
                        <a:lnSpc>
                          <a:spcPct val="115000"/>
                        </a:lnSpc>
                        <a:spcAft>
                          <a:spcPts val="0"/>
                        </a:spcAft>
                      </a:pPr>
                      <a:r>
                        <a:rPr lang="es-ES_tradnl" sz="1400" kern="1200" dirty="0">
                          <a:solidFill>
                            <a:schemeClr val="dk1"/>
                          </a:solidFill>
                          <a:effectLst/>
                          <a:latin typeface="+mn-lt"/>
                          <a:ea typeface="+mn-ea"/>
                          <a:cs typeface="+mn-cs"/>
                        </a:rPr>
                        <a:t>&gt; 10-15% por encima del </a:t>
                      </a:r>
                      <a:r>
                        <a:rPr lang="es-ES_tradnl" sz="1400" kern="1200" dirty="0" err="1">
                          <a:solidFill>
                            <a:schemeClr val="dk1"/>
                          </a:solidFill>
                          <a:effectLst/>
                          <a:latin typeface="+mn-lt"/>
                          <a:ea typeface="+mn-ea"/>
                          <a:cs typeface="+mn-cs"/>
                        </a:rPr>
                        <a:t>Vt</a:t>
                      </a:r>
                      <a:r>
                        <a:rPr lang="es-ES_tradnl" sz="1400" kern="1200" dirty="0">
                          <a:solidFill>
                            <a:schemeClr val="dk1"/>
                          </a:solidFill>
                          <a:effectLst/>
                          <a:latin typeface="+mn-lt"/>
                          <a:ea typeface="+mn-ea"/>
                          <a:cs typeface="+mn-cs"/>
                        </a:rPr>
                        <a:t>/</a:t>
                      </a:r>
                      <a:r>
                        <a:rPr lang="es-ES_tradnl" sz="1400" kern="1200" dirty="0" err="1">
                          <a:solidFill>
                            <a:schemeClr val="dk1"/>
                          </a:solidFill>
                          <a:effectLst/>
                          <a:latin typeface="+mn-lt"/>
                          <a:ea typeface="+mn-ea"/>
                          <a:cs typeface="+mn-cs"/>
                        </a:rPr>
                        <a:t>Vm</a:t>
                      </a:r>
                      <a:r>
                        <a:rPr lang="es-ES_tradnl" sz="1400" kern="1200" dirty="0">
                          <a:solidFill>
                            <a:schemeClr val="dk1"/>
                          </a:solidFill>
                          <a:effectLst/>
                          <a:latin typeface="+mn-lt"/>
                          <a:ea typeface="+mn-ea"/>
                          <a:cs typeface="+mn-cs"/>
                        </a:rPr>
                        <a:t> del paciente (15 </a:t>
                      </a:r>
                      <a:r>
                        <a:rPr lang="es-ES_tradnl" sz="1400" kern="1200" dirty="0" err="1">
                          <a:solidFill>
                            <a:schemeClr val="dk1"/>
                          </a:solidFill>
                          <a:effectLst/>
                          <a:latin typeface="+mn-lt"/>
                          <a:ea typeface="+mn-ea"/>
                          <a:cs typeface="+mn-cs"/>
                        </a:rPr>
                        <a:t>lpm</a:t>
                      </a:r>
                      <a:r>
                        <a:rPr lang="es-ES_tradnl" sz="1400" kern="1200" dirty="0">
                          <a:solidFill>
                            <a:schemeClr val="dk1"/>
                          </a:solidFill>
                          <a:effectLst/>
                          <a:latin typeface="+mn-lt"/>
                          <a:ea typeface="+mn-ea"/>
                          <a:cs typeface="+mn-cs"/>
                        </a:rPr>
                        <a:t>)</a:t>
                      </a:r>
                    </a:p>
                  </a:txBody>
                  <a:tcPr marL="68583" marR="68583" marT="0" marB="0" anchor="ctr"/>
                </a:tc>
                <a:extLst>
                  <a:ext uri="{0D108BD9-81ED-4DB2-BD59-A6C34878D82A}">
                    <a16:rowId xmlns:a16="http://schemas.microsoft.com/office/drawing/2014/main" val="10005"/>
                  </a:ext>
                </a:extLst>
              </a:tr>
              <a:tr h="464052">
                <a:tc vMerge="1">
                  <a:txBody>
                    <a:bodyPr/>
                    <a:lstStyle/>
                    <a:p>
                      <a:pPr>
                        <a:lnSpc>
                          <a:spcPct val="115000"/>
                        </a:lnSpc>
                        <a:spcAft>
                          <a:spcPts val="0"/>
                        </a:spcAft>
                      </a:pPr>
                      <a:endParaRPr lang="es-ES_tradnl" sz="1800" dirty="0">
                        <a:solidFill>
                          <a:schemeClr val="accent5">
                            <a:lumMod val="25000"/>
                          </a:schemeClr>
                        </a:solidFill>
                        <a:effectLst/>
                        <a:latin typeface="Calibri" charset="0"/>
                        <a:ea typeface="Calibri" charset="0"/>
                        <a:cs typeface="Times New Roman" charset="0"/>
                      </a:endParaRPr>
                    </a:p>
                  </a:txBody>
                  <a:tcPr marL="68583" marR="68583" marT="0" marB="0" anchor="ctr"/>
                </a:tc>
                <a:tc>
                  <a:txBody>
                    <a:bodyPr/>
                    <a:lstStyle/>
                    <a:p>
                      <a:pPr>
                        <a:lnSpc>
                          <a:spcPct val="115000"/>
                        </a:lnSpc>
                        <a:spcAft>
                          <a:spcPts val="0"/>
                        </a:spcAft>
                      </a:pPr>
                      <a:r>
                        <a:rPr lang="es-ES" sz="1400" dirty="0">
                          <a:solidFill>
                            <a:schemeClr val="accent5">
                              <a:lumMod val="25000"/>
                            </a:schemeClr>
                          </a:solidFill>
                          <a:effectLst/>
                        </a:rPr>
                        <a:t>V</a:t>
                      </a:r>
                      <a:r>
                        <a:rPr lang="es-ES" sz="1400" baseline="-25000" dirty="0">
                          <a:solidFill>
                            <a:schemeClr val="accent5">
                              <a:lumMod val="25000"/>
                            </a:schemeClr>
                          </a:solidFill>
                          <a:effectLst/>
                        </a:rPr>
                        <a:t>T</a:t>
                      </a:r>
                      <a:r>
                        <a:rPr lang="es-ES" sz="1400" dirty="0">
                          <a:solidFill>
                            <a:schemeClr val="accent5">
                              <a:lumMod val="25000"/>
                            </a:schemeClr>
                          </a:solidFill>
                          <a:effectLst/>
                        </a:rPr>
                        <a:t> y </a:t>
                      </a:r>
                      <a:r>
                        <a:rPr lang="es-ES" sz="1400" dirty="0" err="1">
                          <a:solidFill>
                            <a:schemeClr val="accent5">
                              <a:lumMod val="25000"/>
                            </a:schemeClr>
                          </a:solidFill>
                          <a:effectLst/>
                        </a:rPr>
                        <a:t>Vm</a:t>
                      </a:r>
                      <a:r>
                        <a:rPr lang="es-ES" sz="1400" dirty="0">
                          <a:solidFill>
                            <a:schemeClr val="accent5">
                              <a:lumMod val="25000"/>
                            </a:schemeClr>
                          </a:solidFill>
                          <a:effectLst/>
                        </a:rPr>
                        <a:t> bajo</a:t>
                      </a:r>
                      <a:endParaRPr lang="es-ES_tradnl" sz="1800" dirty="0">
                        <a:solidFill>
                          <a:schemeClr val="accent5">
                            <a:lumMod val="25000"/>
                          </a:schemeClr>
                        </a:solidFill>
                        <a:effectLst/>
                        <a:latin typeface="Calibri" charset="0"/>
                        <a:ea typeface="Calibri" charset="0"/>
                        <a:cs typeface="Times New Roman" charset="0"/>
                      </a:endParaRPr>
                    </a:p>
                  </a:txBody>
                  <a:tcPr marL="68583" marR="68583" marT="0" marB="0" anchor="ct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s-ES_tradnl" sz="1400" kern="1200" dirty="0">
                          <a:solidFill>
                            <a:schemeClr val="dk1"/>
                          </a:solidFill>
                          <a:effectLst/>
                          <a:latin typeface="+mn-lt"/>
                          <a:ea typeface="+mn-ea"/>
                          <a:cs typeface="+mn-cs"/>
                        </a:rPr>
                        <a:t>&lt; 10-15% por debajo del </a:t>
                      </a:r>
                      <a:r>
                        <a:rPr lang="es-ES_tradnl" sz="1400" kern="1200" dirty="0" err="1">
                          <a:solidFill>
                            <a:schemeClr val="dk1"/>
                          </a:solidFill>
                          <a:effectLst/>
                          <a:latin typeface="+mn-lt"/>
                          <a:ea typeface="+mn-ea"/>
                          <a:cs typeface="+mn-cs"/>
                        </a:rPr>
                        <a:t>Vt</a:t>
                      </a:r>
                      <a:r>
                        <a:rPr lang="es-ES_tradnl" sz="1400" kern="1200" dirty="0">
                          <a:solidFill>
                            <a:schemeClr val="dk1"/>
                          </a:solidFill>
                          <a:effectLst/>
                          <a:latin typeface="+mn-lt"/>
                          <a:ea typeface="+mn-ea"/>
                          <a:cs typeface="+mn-cs"/>
                        </a:rPr>
                        <a:t>/</a:t>
                      </a:r>
                      <a:r>
                        <a:rPr lang="es-ES_tradnl" sz="1400" kern="1200" dirty="0" err="1">
                          <a:solidFill>
                            <a:schemeClr val="dk1"/>
                          </a:solidFill>
                          <a:effectLst/>
                          <a:latin typeface="+mn-lt"/>
                          <a:ea typeface="+mn-ea"/>
                          <a:cs typeface="+mn-cs"/>
                        </a:rPr>
                        <a:t>Vm</a:t>
                      </a:r>
                      <a:r>
                        <a:rPr lang="es-ES_tradnl" sz="1400" kern="1200" dirty="0">
                          <a:solidFill>
                            <a:schemeClr val="dk1"/>
                          </a:solidFill>
                          <a:effectLst/>
                          <a:latin typeface="+mn-lt"/>
                          <a:ea typeface="+mn-ea"/>
                          <a:cs typeface="+mn-cs"/>
                        </a:rPr>
                        <a:t> del paciente (3 </a:t>
                      </a:r>
                      <a:r>
                        <a:rPr lang="es-ES_tradnl" sz="1400" kern="1200" dirty="0" err="1">
                          <a:solidFill>
                            <a:schemeClr val="dk1"/>
                          </a:solidFill>
                          <a:effectLst/>
                          <a:latin typeface="+mn-lt"/>
                          <a:ea typeface="+mn-ea"/>
                          <a:cs typeface="+mn-cs"/>
                        </a:rPr>
                        <a:t>lpm</a:t>
                      </a:r>
                      <a:r>
                        <a:rPr lang="es-ES_tradnl" sz="1400" kern="1200" dirty="0">
                          <a:solidFill>
                            <a:schemeClr val="dk1"/>
                          </a:solidFill>
                          <a:effectLst/>
                          <a:latin typeface="+mn-lt"/>
                          <a:ea typeface="+mn-ea"/>
                          <a:cs typeface="+mn-cs"/>
                        </a:rPr>
                        <a:t>)</a:t>
                      </a:r>
                    </a:p>
                  </a:txBody>
                  <a:tcPr marL="68583" marR="68583" marT="0" marB="0" anchor="ctr"/>
                </a:tc>
                <a:extLst>
                  <a:ext uri="{0D108BD9-81ED-4DB2-BD59-A6C34878D82A}">
                    <a16:rowId xmlns:a16="http://schemas.microsoft.com/office/drawing/2014/main" val="10006"/>
                  </a:ext>
                </a:extLst>
              </a:tr>
              <a:tr h="464052">
                <a:tc>
                  <a:txBody>
                    <a:bodyPr/>
                    <a:lstStyle/>
                    <a:p>
                      <a:pPr>
                        <a:lnSpc>
                          <a:spcPct val="115000"/>
                        </a:lnSpc>
                        <a:spcAft>
                          <a:spcPts val="0"/>
                        </a:spcAft>
                      </a:pPr>
                      <a:r>
                        <a:rPr lang="es-ES_tradnl" sz="1800" b="1" kern="1200" dirty="0">
                          <a:solidFill>
                            <a:schemeClr val="accent5">
                              <a:lumMod val="25000"/>
                            </a:schemeClr>
                          </a:solidFill>
                          <a:effectLst/>
                          <a:latin typeface="Calibri" charset="0"/>
                          <a:ea typeface="+mn-ea"/>
                          <a:cs typeface="Times New Roman" charset="0"/>
                        </a:rPr>
                        <a:t>Apnea</a:t>
                      </a:r>
                    </a:p>
                  </a:txBody>
                  <a:tcPr marL="68583" marR="68583" marT="0" marB="0" anchor="ctr"/>
                </a:tc>
                <a:tc>
                  <a:txBody>
                    <a:bodyPr/>
                    <a:lstStyle/>
                    <a:p>
                      <a:pPr>
                        <a:lnSpc>
                          <a:spcPct val="115000"/>
                        </a:lnSpc>
                        <a:spcAft>
                          <a:spcPts val="0"/>
                        </a:spcAft>
                      </a:pPr>
                      <a:endParaRPr lang="es-ES_tradnl" sz="1400" b="1" kern="1200" dirty="0">
                        <a:solidFill>
                          <a:schemeClr val="accent5">
                            <a:lumMod val="25000"/>
                          </a:schemeClr>
                        </a:solidFill>
                        <a:effectLst/>
                        <a:latin typeface="+mn-lt"/>
                        <a:ea typeface="+mn-ea"/>
                        <a:cs typeface="+mn-cs"/>
                      </a:endParaRPr>
                    </a:p>
                  </a:txBody>
                  <a:tcPr marL="68583" marR="68583" marT="0" marB="0" anchor="ct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s-ES_tradnl" sz="1400" kern="1200" dirty="0">
                          <a:solidFill>
                            <a:schemeClr val="dk1"/>
                          </a:solidFill>
                          <a:effectLst/>
                          <a:latin typeface="+mn-lt"/>
                          <a:ea typeface="+mn-ea"/>
                          <a:cs typeface="+mn-cs"/>
                        </a:rPr>
                        <a:t>&gt; 20-40 segundos</a:t>
                      </a:r>
                    </a:p>
                  </a:txBody>
                  <a:tcPr marL="68583" marR="68583" marT="0" marB="0" anchor="ctr"/>
                </a:tc>
                <a:extLst>
                  <a:ext uri="{0D108BD9-81ED-4DB2-BD59-A6C34878D82A}">
                    <a16:rowId xmlns:a16="http://schemas.microsoft.com/office/drawing/2014/main" val="10007"/>
                  </a:ext>
                </a:extLst>
              </a:tr>
              <a:tr h="464052">
                <a:tc>
                  <a:txBody>
                    <a:bodyPr/>
                    <a:lstStyle/>
                    <a:p>
                      <a:pPr marL="0" algn="l" defTabSz="457200" rtl="0" eaLnBrk="1" latinLnBrk="0" hangingPunct="1">
                        <a:lnSpc>
                          <a:spcPct val="115000"/>
                        </a:lnSpc>
                        <a:spcAft>
                          <a:spcPts val="0"/>
                        </a:spcAft>
                      </a:pPr>
                      <a:r>
                        <a:rPr lang="es-ES_tradnl" sz="1800" b="1" kern="1200" dirty="0">
                          <a:solidFill>
                            <a:schemeClr val="accent5">
                              <a:lumMod val="25000"/>
                            </a:schemeClr>
                          </a:solidFill>
                          <a:effectLst/>
                          <a:latin typeface="Calibri" charset="0"/>
                          <a:ea typeface="+mn-ea"/>
                          <a:cs typeface="Times New Roman" charset="0"/>
                        </a:rPr>
                        <a:t>Otras</a:t>
                      </a:r>
                    </a:p>
                  </a:txBody>
                  <a:tcPr marL="68583" marR="68583" marT="0" marB="0" anchor="ctr"/>
                </a:tc>
                <a:tc>
                  <a:txBody>
                    <a:bodyPr/>
                    <a:lstStyle/>
                    <a:p>
                      <a:pPr>
                        <a:lnSpc>
                          <a:spcPct val="115000"/>
                        </a:lnSpc>
                        <a:spcAft>
                          <a:spcPts val="0"/>
                        </a:spcAft>
                      </a:pPr>
                      <a:endParaRPr lang="es-ES_tradnl" sz="1400" b="1" kern="1200" dirty="0">
                        <a:solidFill>
                          <a:schemeClr val="accent5">
                            <a:lumMod val="25000"/>
                          </a:schemeClr>
                        </a:solidFill>
                        <a:effectLst/>
                        <a:latin typeface="+mn-lt"/>
                        <a:ea typeface="+mn-ea"/>
                        <a:cs typeface="+mn-cs"/>
                      </a:endParaRPr>
                    </a:p>
                  </a:txBody>
                  <a:tcPr marL="68583" marR="68583" marT="0" marB="0" anchor="ct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s-ES_tradnl" sz="1400" kern="1200" dirty="0">
                          <a:solidFill>
                            <a:schemeClr val="dk1"/>
                          </a:solidFill>
                          <a:effectLst/>
                          <a:latin typeface="+mn-lt"/>
                          <a:ea typeface="+mn-ea"/>
                          <a:cs typeface="+mn-cs"/>
                        </a:rPr>
                        <a:t>O2, desconexión, fuga alta, batería, avería de equipo </a:t>
                      </a:r>
                    </a:p>
                  </a:txBody>
                  <a:tcPr marL="68583" marR="68583" marT="0" marB="0" anchor="ctr"/>
                </a:tc>
                <a:extLst>
                  <a:ext uri="{0D108BD9-81ED-4DB2-BD59-A6C34878D82A}">
                    <a16:rowId xmlns:a16="http://schemas.microsoft.com/office/drawing/2014/main" val="10008"/>
                  </a:ext>
                </a:extLst>
              </a:tr>
            </a:tbl>
          </a:graphicData>
        </a:graphic>
      </p:graphicFrame>
      <p:grpSp>
        <p:nvGrpSpPr>
          <p:cNvPr id="128040" name="Agrupar 4">
            <a:extLst>
              <a:ext uri="{FF2B5EF4-FFF2-40B4-BE49-F238E27FC236}">
                <a16:creationId xmlns:a16="http://schemas.microsoft.com/office/drawing/2014/main" id="{6A46F557-4AD9-334D-8BEF-CC8EF1F61645}"/>
              </a:ext>
            </a:extLst>
          </p:cNvPr>
          <p:cNvGrpSpPr>
            <a:grpSpLocks/>
          </p:cNvGrpSpPr>
          <p:nvPr/>
        </p:nvGrpSpPr>
        <p:grpSpPr bwMode="auto">
          <a:xfrm>
            <a:off x="9291128" y="1916832"/>
            <a:ext cx="2304256" cy="3349490"/>
            <a:chOff x="5364088" y="2071687"/>
            <a:chExt cx="3279850" cy="4348583"/>
          </a:xfrm>
        </p:grpSpPr>
        <p:pic>
          <p:nvPicPr>
            <p:cNvPr id="128041" name="6 Imagen" descr="Pantalla4.jpg">
              <a:extLst>
                <a:ext uri="{FF2B5EF4-FFF2-40B4-BE49-F238E27FC236}">
                  <a16:creationId xmlns:a16="http://schemas.microsoft.com/office/drawing/2014/main" id="{23F4D6D3-5174-A240-B423-8E14E5D926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2071687"/>
              <a:ext cx="3270135" cy="434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9 CuadroTexto">
              <a:extLst>
                <a:ext uri="{FF2B5EF4-FFF2-40B4-BE49-F238E27FC236}">
                  <a16:creationId xmlns:a16="http://schemas.microsoft.com/office/drawing/2014/main" id="{FB714637-63B3-AE45-9D96-934702A6C0AD}"/>
                </a:ext>
              </a:extLst>
            </p:cNvPr>
            <p:cNvSpPr txBox="1"/>
            <p:nvPr/>
          </p:nvSpPr>
          <p:spPr bwMode="auto">
            <a:xfrm>
              <a:off x="5887762" y="2071687"/>
              <a:ext cx="2756176" cy="476073"/>
            </a:xfrm>
            <a:prstGeom prst="rect">
              <a:avLst/>
            </a:prstGeom>
            <a:solidFill>
              <a:srgbClr val="FFFF00"/>
            </a:solidFill>
          </p:spPr>
          <p:txBody>
            <a:bodyPr>
              <a:spAutoFit/>
            </a:bodyPr>
            <a:lstStyle/>
            <a:p>
              <a:pPr>
                <a:defRPr/>
              </a:pPr>
              <a:r>
                <a:rPr lang="es-ES" sz="1050" b="1" dirty="0">
                  <a:latin typeface="Tahoma" pitchFamily="34" charset="0"/>
                  <a:ea typeface="ＭＳ Ｐゴシック" charset="-128"/>
                </a:rPr>
                <a:t>VM Alto !!</a:t>
              </a:r>
            </a:p>
          </p:txBody>
        </p:sp>
      </p:grpSp>
    </p:spTree>
    <p:extLst>
      <p:ext uri="{BB962C8B-B14F-4D97-AF65-F5344CB8AC3E}">
        <p14:creationId xmlns:p14="http://schemas.microsoft.com/office/powerpoint/2010/main" val="347990547"/>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4">
            <a:extLst>
              <a:ext uri="{FF2B5EF4-FFF2-40B4-BE49-F238E27FC236}">
                <a16:creationId xmlns:a16="http://schemas.microsoft.com/office/drawing/2014/main" id="{50EB6499-6D2C-C441-8319-2CE26A83BD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053" y="1700216"/>
            <a:ext cx="5222875"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05434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a:extLst>
              <a:ext uri="{FF2B5EF4-FFF2-40B4-BE49-F238E27FC236}">
                <a16:creationId xmlns:a16="http://schemas.microsoft.com/office/drawing/2014/main" id="{03C11153-FA61-E640-8061-0009E0B3497C}"/>
              </a:ext>
            </a:extLst>
          </p:cNvPr>
          <p:cNvSpPr>
            <a:spLocks noGrp="1" noChangeArrowheads="1"/>
          </p:cNvSpPr>
          <p:nvPr>
            <p:ph type="title"/>
          </p:nvPr>
        </p:nvSpPr>
        <p:spPr/>
        <p:txBody>
          <a:bodyPr/>
          <a:lstStyle/>
          <a:p>
            <a:pPr eaLnBrk="1" hangingPunct="1"/>
            <a:r>
              <a:rPr lang="es-ES" altLang="es-ES" sz="3600">
                <a:solidFill>
                  <a:srgbClr val="000066"/>
                </a:solidFill>
              </a:rPr>
              <a:t>Gracias por la atención prestada</a:t>
            </a:r>
          </a:p>
        </p:txBody>
      </p:sp>
      <p:pic>
        <p:nvPicPr>
          <p:cNvPr id="13314" name="Picture 5" descr="Logotipo gtvmni">
            <a:extLst>
              <a:ext uri="{FF2B5EF4-FFF2-40B4-BE49-F238E27FC236}">
                <a16:creationId xmlns:a16="http://schemas.microsoft.com/office/drawing/2014/main" id="{CF1ADC53-ADDF-1F4A-A9FE-3F7D65D392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2038" y="2133600"/>
            <a:ext cx="200025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4">
            <a:extLst>
              <a:ext uri="{FF2B5EF4-FFF2-40B4-BE49-F238E27FC236}">
                <a16:creationId xmlns:a16="http://schemas.microsoft.com/office/drawing/2014/main" id="{B1703567-ACC5-E447-ADB5-30E0FFDB17D7}"/>
              </a:ext>
            </a:extLst>
          </p:cNvPr>
          <p:cNvSpPr txBox="1">
            <a:spLocks noChangeArrowheads="1"/>
          </p:cNvSpPr>
          <p:nvPr/>
        </p:nvSpPr>
        <p:spPr bwMode="auto">
          <a:xfrm>
            <a:off x="4448175" y="4941888"/>
            <a:ext cx="2943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rgbClr val="222268"/>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rgbClr val="222268"/>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rgbClr val="222268"/>
                </a:solidFill>
                <a:latin typeface="Arial" panose="020B0604020202020204" pitchFamily="34" charset="0"/>
                <a:ea typeface="ＭＳ Ｐゴシック" panose="020B0600070205080204" pitchFamily="34" charset="-128"/>
              </a:defRPr>
            </a:lvl3pPr>
            <a:lvl4pPr marL="1600200" indent="-228600">
              <a:spcBef>
                <a:spcPct val="20000"/>
              </a:spcBef>
              <a:buChar char="–"/>
              <a:defRPr>
                <a:solidFill>
                  <a:srgbClr val="222268"/>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rgbClr val="222268"/>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222268"/>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222268"/>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222268"/>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222268"/>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es-ES" sz="1800">
                <a:solidFill>
                  <a:srgbClr val="26426B"/>
                </a:solidFill>
              </a:rPr>
              <a:t>Grupo de Trabajo de VMNI</a:t>
            </a:r>
          </a:p>
          <a:p>
            <a:pPr algn="ctr" eaLnBrk="1" hangingPunct="1">
              <a:spcBef>
                <a:spcPct val="0"/>
              </a:spcBef>
              <a:buFontTx/>
              <a:buNone/>
            </a:pPr>
            <a:r>
              <a:rPr lang="es-CO" altLang="es-ES" sz="1800">
                <a:solidFill>
                  <a:srgbClr val="080808"/>
                </a:solidFill>
              </a:rPr>
              <a:t>www.gtvmni.es</a:t>
            </a:r>
            <a:endParaRPr lang="es-ES" altLang="es-ES" sz="1200">
              <a:solidFill>
                <a:srgbClr val="080808"/>
              </a:solidFill>
            </a:endParaRPr>
          </a:p>
          <a:p>
            <a:pPr algn="ctr" eaLnBrk="1" hangingPunct="1">
              <a:spcBef>
                <a:spcPct val="0"/>
              </a:spcBef>
              <a:buFontTx/>
              <a:buNone/>
            </a:pPr>
            <a:r>
              <a:rPr lang="es-ES" altLang="es-ES" sz="1200">
                <a:solidFill>
                  <a:srgbClr val="26426B"/>
                </a:solidFill>
              </a:rPr>
              <a:t>© de los autores, 2015</a:t>
            </a:r>
          </a:p>
          <a:p>
            <a:pPr algn="ctr" eaLnBrk="1" hangingPunct="1">
              <a:spcBef>
                <a:spcPct val="0"/>
              </a:spcBef>
              <a:buFontTx/>
              <a:buNone/>
            </a:pPr>
            <a:endParaRPr lang="es-ES" altLang="es-ES" sz="1200">
              <a:solidFill>
                <a:srgbClr val="080808"/>
              </a:solidFill>
            </a:endParaRPr>
          </a:p>
          <a:p>
            <a:pPr algn="ctr" eaLnBrk="1" hangingPunct="1">
              <a:spcBef>
                <a:spcPct val="0"/>
              </a:spcBef>
              <a:buFontTx/>
              <a:buNone/>
            </a:pPr>
            <a:endParaRPr lang="es-ES" altLang="es-ES" sz="1200">
              <a:solidFill>
                <a:srgbClr val="080808"/>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0D851C-0363-F548-B68E-8E527BE1C00D}"/>
              </a:ext>
            </a:extLst>
          </p:cNvPr>
          <p:cNvSpPr>
            <a:spLocks noGrp="1"/>
          </p:cNvSpPr>
          <p:nvPr>
            <p:ph type="title"/>
          </p:nvPr>
        </p:nvSpPr>
        <p:spPr>
          <a:xfrm>
            <a:off x="2566988" y="188913"/>
            <a:ext cx="7643812" cy="647799"/>
          </a:xfrm>
        </p:spPr>
        <p:txBody>
          <a:bodyPr/>
          <a:lstStyle/>
          <a:p>
            <a:pPr>
              <a:defRPr/>
            </a:pPr>
            <a:r>
              <a:rPr lang="es-ES_tradnl" dirty="0"/>
              <a:t>¿Qué es respirar?</a:t>
            </a:r>
          </a:p>
        </p:txBody>
      </p:sp>
      <p:sp>
        <p:nvSpPr>
          <p:cNvPr id="41986" name="Marcador de contenido 2">
            <a:extLst>
              <a:ext uri="{FF2B5EF4-FFF2-40B4-BE49-F238E27FC236}">
                <a16:creationId xmlns:a16="http://schemas.microsoft.com/office/drawing/2014/main" id="{CC6525B0-BBE4-ED40-BC1E-BB1BBDE5A657}"/>
              </a:ext>
            </a:extLst>
          </p:cNvPr>
          <p:cNvSpPr>
            <a:spLocks noGrp="1" noChangeArrowheads="1"/>
          </p:cNvSpPr>
          <p:nvPr>
            <p:ph idx="1"/>
          </p:nvPr>
        </p:nvSpPr>
        <p:spPr>
          <a:xfrm>
            <a:off x="695400" y="1600200"/>
            <a:ext cx="10945215" cy="1396752"/>
          </a:xfrm>
        </p:spPr>
        <p:txBody>
          <a:bodyPr/>
          <a:lstStyle/>
          <a:p>
            <a:pPr marL="0" indent="0">
              <a:buNone/>
            </a:pPr>
            <a:r>
              <a:rPr lang="es-ES_tradnl" altLang="es-ES_tradnl" sz="2600" dirty="0">
                <a:solidFill>
                  <a:srgbClr val="222268"/>
                </a:solidFill>
              </a:rPr>
              <a:t>Desde un punto de vista mecánico es la fuerza necesaria para generar un </a:t>
            </a:r>
            <a:r>
              <a:rPr lang="es-ES_tradnl" altLang="es-ES_tradnl" sz="2600" b="1" dirty="0">
                <a:solidFill>
                  <a:srgbClr val="222268"/>
                </a:solidFill>
              </a:rPr>
              <a:t>flujo</a:t>
            </a:r>
            <a:r>
              <a:rPr lang="es-ES_tradnl" altLang="es-ES_tradnl" sz="2600" dirty="0">
                <a:solidFill>
                  <a:srgbClr val="222268"/>
                </a:solidFill>
              </a:rPr>
              <a:t> (desplazamiento) de gas en la vía aérea que  aumente el </a:t>
            </a:r>
            <a:r>
              <a:rPr lang="es-ES_tradnl" altLang="es-ES_tradnl" sz="2600" b="1" dirty="0">
                <a:solidFill>
                  <a:srgbClr val="222268"/>
                </a:solidFill>
              </a:rPr>
              <a:t>volumen</a:t>
            </a:r>
            <a:r>
              <a:rPr lang="es-ES_tradnl" altLang="es-ES_tradnl" sz="2600" dirty="0">
                <a:solidFill>
                  <a:srgbClr val="222268"/>
                </a:solidFill>
              </a:rPr>
              <a:t> de los pulmones generando una </a:t>
            </a:r>
            <a:r>
              <a:rPr lang="es-ES_tradnl" altLang="es-ES_tradnl" sz="2600" b="1" dirty="0">
                <a:solidFill>
                  <a:srgbClr val="222268"/>
                </a:solidFill>
              </a:rPr>
              <a:t>presión</a:t>
            </a:r>
            <a:r>
              <a:rPr lang="es-ES_tradnl" altLang="es-ES_tradnl" sz="2600" dirty="0">
                <a:solidFill>
                  <a:srgbClr val="222268"/>
                </a:solidFill>
              </a:rPr>
              <a:t> dentro de ellos.</a:t>
            </a:r>
          </a:p>
        </p:txBody>
      </p:sp>
      <p:grpSp>
        <p:nvGrpSpPr>
          <p:cNvPr id="41987" name="Agrupar 7">
            <a:extLst>
              <a:ext uri="{FF2B5EF4-FFF2-40B4-BE49-F238E27FC236}">
                <a16:creationId xmlns:a16="http://schemas.microsoft.com/office/drawing/2014/main" id="{862348C1-1A88-5646-9495-3BA67FD1FE61}"/>
              </a:ext>
            </a:extLst>
          </p:cNvPr>
          <p:cNvGrpSpPr>
            <a:grpSpLocks/>
          </p:cNvGrpSpPr>
          <p:nvPr/>
        </p:nvGrpSpPr>
        <p:grpSpPr bwMode="auto">
          <a:xfrm>
            <a:off x="6364288" y="3500438"/>
            <a:ext cx="3681412" cy="3009900"/>
            <a:chOff x="4716015" y="3396134"/>
            <a:chExt cx="3681600" cy="3010088"/>
          </a:xfrm>
        </p:grpSpPr>
        <p:pic>
          <p:nvPicPr>
            <p:cNvPr id="41988" name="Imagen 3">
              <a:extLst>
                <a:ext uri="{FF2B5EF4-FFF2-40B4-BE49-F238E27FC236}">
                  <a16:creationId xmlns:a16="http://schemas.microsoft.com/office/drawing/2014/main" id="{2E602DD9-1683-0B49-AD52-E8AC24CBC96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16015" y="3645022"/>
              <a:ext cx="3681600" cy="276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lecha curva 5">
              <a:extLst>
                <a:ext uri="{FF2B5EF4-FFF2-40B4-BE49-F238E27FC236}">
                  <a16:creationId xmlns:a16="http://schemas.microsoft.com/office/drawing/2014/main" id="{7AA44F54-EF94-D845-9D3E-BBF087913F08}"/>
                </a:ext>
              </a:extLst>
            </p:cNvPr>
            <p:cNvSpPr>
              <a:spLocks/>
            </p:cNvSpPr>
            <p:nvPr/>
          </p:nvSpPr>
          <p:spPr bwMode="auto">
            <a:xfrm rot="10800000">
              <a:off x="5940040" y="4077214"/>
              <a:ext cx="760452" cy="1368510"/>
            </a:xfrm>
            <a:custGeom>
              <a:avLst/>
              <a:gdLst>
                <a:gd name="T0" fmla="*/ 0 w 760679"/>
                <a:gd name="T1" fmla="*/ 1369584 h 1368152"/>
                <a:gd name="T2" fmla="*/ 0 w 760679"/>
                <a:gd name="T3" fmla="*/ 428330 h 1368152"/>
                <a:gd name="T4" fmla="*/ 332401 w 760679"/>
                <a:gd name="T5" fmla="*/ 95185 h 1368152"/>
                <a:gd name="T6" fmla="*/ 569829 w 760679"/>
                <a:gd name="T7" fmla="*/ 95185 h 1368152"/>
                <a:gd name="T8" fmla="*/ 569829 w 760679"/>
                <a:gd name="T9" fmla="*/ 0 h 1368152"/>
                <a:gd name="T10" fmla="*/ 759771 w 760679"/>
                <a:gd name="T11" fmla="*/ 190370 h 1368152"/>
                <a:gd name="T12" fmla="*/ 569829 w 760679"/>
                <a:gd name="T13" fmla="*/ 380740 h 1368152"/>
                <a:gd name="T14" fmla="*/ 569829 w 760679"/>
                <a:gd name="T15" fmla="*/ 285555 h 1368152"/>
                <a:gd name="T16" fmla="*/ 332401 w 760679"/>
                <a:gd name="T17" fmla="*/ 285555 h 1368152"/>
                <a:gd name="T18" fmla="*/ 189942 w 760679"/>
                <a:gd name="T19" fmla="*/ 428330 h 1368152"/>
                <a:gd name="T20" fmla="*/ 189942 w 760679"/>
                <a:gd name="T21" fmla="*/ 1369584 h 1368152"/>
                <a:gd name="T22" fmla="*/ 0 w 760679"/>
                <a:gd name="T23" fmla="*/ 1369584 h 13681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60679" h="1368152">
                  <a:moveTo>
                    <a:pt x="0" y="1368152"/>
                  </a:moveTo>
                  <a:lnTo>
                    <a:pt x="0" y="427882"/>
                  </a:lnTo>
                  <a:cubicBezTo>
                    <a:pt x="0" y="244083"/>
                    <a:pt x="148998" y="95085"/>
                    <a:pt x="332797" y="95085"/>
                  </a:cubicBezTo>
                  <a:lnTo>
                    <a:pt x="570509" y="95085"/>
                  </a:lnTo>
                  <a:lnTo>
                    <a:pt x="570509" y="0"/>
                  </a:lnTo>
                  <a:lnTo>
                    <a:pt x="760679" y="190170"/>
                  </a:lnTo>
                  <a:lnTo>
                    <a:pt x="570509" y="380340"/>
                  </a:lnTo>
                  <a:lnTo>
                    <a:pt x="570509" y="285255"/>
                  </a:lnTo>
                  <a:lnTo>
                    <a:pt x="332797" y="285255"/>
                  </a:lnTo>
                  <a:cubicBezTo>
                    <a:pt x="254026" y="285255"/>
                    <a:pt x="190170" y="349111"/>
                    <a:pt x="190170" y="427882"/>
                  </a:cubicBezTo>
                  <a:lnTo>
                    <a:pt x="190170" y="1368152"/>
                  </a:lnTo>
                  <a:lnTo>
                    <a:pt x="0" y="1368152"/>
                  </a:lnTo>
                  <a:close/>
                </a:path>
              </a:pathLst>
            </a:custGeom>
            <a:gradFill rotWithShape="1">
              <a:gsLst>
                <a:gs pos="0">
                  <a:srgbClr val="CBFFFF"/>
                </a:gs>
                <a:gs pos="100000">
                  <a:srgbClr val="B5E5E9"/>
                </a:gs>
              </a:gsLst>
              <a:lin ang="5400000"/>
            </a:gradFill>
            <a:ln w="9525" cap="flat" cmpd="sng">
              <a:solidFill>
                <a:srgbClr val="B6DCDF"/>
              </a:solidFill>
              <a:prstDash val="solid"/>
              <a:round/>
              <a:headEnd/>
              <a:tailEnd/>
            </a:ln>
            <a:effectLst>
              <a:outerShdw blurRad="40000" dist="23000" dir="5400000" rotWithShape="0">
                <a:srgbClr val="000000">
                  <a:alpha val="34998"/>
                </a:srgbClr>
              </a:outerShdw>
            </a:effectLst>
          </p:spPr>
          <p:txBody>
            <a:bodyPr anchor="ctr"/>
            <a:lstStyle/>
            <a:p>
              <a:pPr>
                <a:defRPr/>
              </a:pPr>
              <a:endParaRPr lang="es-ES"/>
            </a:p>
          </p:txBody>
        </p:sp>
        <p:sp>
          <p:nvSpPr>
            <p:cNvPr id="7" name="Flecha curva 6">
              <a:extLst>
                <a:ext uri="{FF2B5EF4-FFF2-40B4-BE49-F238E27FC236}">
                  <a16:creationId xmlns:a16="http://schemas.microsoft.com/office/drawing/2014/main" id="{845062B5-FB50-AB4B-B421-563E6E170264}"/>
                </a:ext>
              </a:extLst>
            </p:cNvPr>
            <p:cNvSpPr>
              <a:spLocks/>
            </p:cNvSpPr>
            <p:nvPr/>
          </p:nvSpPr>
          <p:spPr bwMode="auto">
            <a:xfrm rot="10800000" flipH="1">
              <a:off x="6521094" y="3396134"/>
              <a:ext cx="760452" cy="2036889"/>
            </a:xfrm>
            <a:custGeom>
              <a:avLst/>
              <a:gdLst>
                <a:gd name="T0" fmla="*/ 0 w 760679"/>
                <a:gd name="T1" fmla="*/ 2035081 h 2037492"/>
                <a:gd name="T2" fmla="*/ 0 w 760679"/>
                <a:gd name="T3" fmla="*/ 427374 h 2037492"/>
                <a:gd name="T4" fmla="*/ 332401 w 760679"/>
                <a:gd name="T5" fmla="*/ 94973 h 2037492"/>
                <a:gd name="T6" fmla="*/ 569829 w 760679"/>
                <a:gd name="T7" fmla="*/ 94973 h 2037492"/>
                <a:gd name="T8" fmla="*/ 569829 w 760679"/>
                <a:gd name="T9" fmla="*/ 0 h 2037492"/>
                <a:gd name="T10" fmla="*/ 759771 w 760679"/>
                <a:gd name="T11" fmla="*/ 189946 h 2037492"/>
                <a:gd name="T12" fmla="*/ 569829 w 760679"/>
                <a:gd name="T13" fmla="*/ 379890 h 2037492"/>
                <a:gd name="T14" fmla="*/ 569829 w 760679"/>
                <a:gd name="T15" fmla="*/ 284919 h 2037492"/>
                <a:gd name="T16" fmla="*/ 332401 w 760679"/>
                <a:gd name="T17" fmla="*/ 284919 h 2037492"/>
                <a:gd name="T18" fmla="*/ 189942 w 760679"/>
                <a:gd name="T19" fmla="*/ 427374 h 2037492"/>
                <a:gd name="T20" fmla="*/ 189942 w 760679"/>
                <a:gd name="T21" fmla="*/ 2035081 h 2037492"/>
                <a:gd name="T22" fmla="*/ 0 w 760679"/>
                <a:gd name="T23" fmla="*/ 2035081 h 20374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60679" h="2037492">
                  <a:moveTo>
                    <a:pt x="0" y="2037492"/>
                  </a:moveTo>
                  <a:lnTo>
                    <a:pt x="0" y="427882"/>
                  </a:lnTo>
                  <a:cubicBezTo>
                    <a:pt x="0" y="244083"/>
                    <a:pt x="148998" y="95085"/>
                    <a:pt x="332797" y="95085"/>
                  </a:cubicBezTo>
                  <a:lnTo>
                    <a:pt x="570509" y="95085"/>
                  </a:lnTo>
                  <a:lnTo>
                    <a:pt x="570509" y="0"/>
                  </a:lnTo>
                  <a:lnTo>
                    <a:pt x="760679" y="190170"/>
                  </a:lnTo>
                  <a:lnTo>
                    <a:pt x="570509" y="380340"/>
                  </a:lnTo>
                  <a:lnTo>
                    <a:pt x="570509" y="285255"/>
                  </a:lnTo>
                  <a:lnTo>
                    <a:pt x="332797" y="285255"/>
                  </a:lnTo>
                  <a:cubicBezTo>
                    <a:pt x="254026" y="285255"/>
                    <a:pt x="190170" y="349111"/>
                    <a:pt x="190170" y="427882"/>
                  </a:cubicBezTo>
                  <a:lnTo>
                    <a:pt x="190170" y="2037492"/>
                  </a:lnTo>
                  <a:lnTo>
                    <a:pt x="0" y="2037492"/>
                  </a:lnTo>
                  <a:close/>
                </a:path>
              </a:pathLst>
            </a:custGeom>
            <a:gradFill rotWithShape="1">
              <a:gsLst>
                <a:gs pos="0">
                  <a:srgbClr val="CBFFFF"/>
                </a:gs>
                <a:gs pos="100000">
                  <a:srgbClr val="B5E5E9"/>
                </a:gs>
              </a:gsLst>
              <a:lin ang="5400000"/>
            </a:gradFill>
            <a:ln w="9525" cap="flat" cmpd="sng">
              <a:solidFill>
                <a:srgbClr val="B6DCDF"/>
              </a:solidFill>
              <a:prstDash val="solid"/>
              <a:round/>
              <a:headEnd/>
              <a:tailEnd/>
            </a:ln>
            <a:effectLst>
              <a:outerShdw blurRad="40000" dist="23000" dir="5400000" rotWithShape="0">
                <a:srgbClr val="000000">
                  <a:alpha val="34998"/>
                </a:srgbClr>
              </a:outerShdw>
            </a:effectLst>
          </p:spPr>
          <p:txBody>
            <a:bodyPr anchor="ctr"/>
            <a:lstStyle/>
            <a:p>
              <a:pPr>
                <a:defRPr/>
              </a:pPr>
              <a:endParaRPr lang="es-ES"/>
            </a:p>
          </p:txBody>
        </p:sp>
      </p:grpSp>
    </p:spTree>
    <p:extLst>
      <p:ext uri="{BB962C8B-B14F-4D97-AF65-F5344CB8AC3E}">
        <p14:creationId xmlns:p14="http://schemas.microsoft.com/office/powerpoint/2010/main" val="1027296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1 Título">
            <a:extLst>
              <a:ext uri="{FF2B5EF4-FFF2-40B4-BE49-F238E27FC236}">
                <a16:creationId xmlns:a16="http://schemas.microsoft.com/office/drawing/2014/main" id="{916664A7-8BB8-F943-B005-BAF291505109}"/>
              </a:ext>
            </a:extLst>
          </p:cNvPr>
          <p:cNvSpPr>
            <a:spLocks noGrp="1"/>
          </p:cNvSpPr>
          <p:nvPr>
            <p:ph type="title"/>
          </p:nvPr>
        </p:nvSpPr>
        <p:spPr>
          <a:xfrm>
            <a:off x="2711450" y="260350"/>
            <a:ext cx="7848600" cy="865188"/>
          </a:xfrm>
        </p:spPr>
        <p:txBody>
          <a:bodyPr/>
          <a:lstStyle/>
          <a:p>
            <a:pPr eaLnBrk="1" hangingPunct="1">
              <a:defRPr/>
            </a:pPr>
            <a:r>
              <a:rPr lang="es-ES" altLang="es-ES_tradnl" sz="2800" dirty="0">
                <a:solidFill>
                  <a:srgbClr val="222268"/>
                </a:solidFill>
                <a:effectLst>
                  <a:outerShdw blurRad="38100" dist="38100" dir="2700000" algn="tl">
                    <a:srgbClr val="000000">
                      <a:alpha val="43137"/>
                    </a:srgbClr>
                  </a:outerShdw>
                </a:effectLst>
                <a:latin typeface="Franklin Gothic Book" pitchFamily="1" charset="0"/>
              </a:rPr>
              <a:t>RESPIRADORES DE PRESIÓN NEGATIVA</a:t>
            </a:r>
          </a:p>
        </p:txBody>
      </p:sp>
      <p:pic>
        <p:nvPicPr>
          <p:cNvPr id="43010" name="Picture 4">
            <a:extLst>
              <a:ext uri="{FF2B5EF4-FFF2-40B4-BE49-F238E27FC236}">
                <a16:creationId xmlns:a16="http://schemas.microsoft.com/office/drawing/2014/main" id="{6E5F55EC-271D-AF41-9323-A98AEE14C2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1700213"/>
            <a:ext cx="43878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Imagen 2">
            <a:extLst>
              <a:ext uri="{FF2B5EF4-FFF2-40B4-BE49-F238E27FC236}">
                <a16:creationId xmlns:a16="http://schemas.microsoft.com/office/drawing/2014/main" id="{0F3D288D-CCF3-9349-A814-7BFDF142F3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4566" y="3068638"/>
            <a:ext cx="4086225" cy="32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0017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3">
            <a:extLst>
              <a:ext uri="{FF2B5EF4-FFF2-40B4-BE49-F238E27FC236}">
                <a16:creationId xmlns:a16="http://schemas.microsoft.com/office/drawing/2014/main" id="{041EFD6A-F980-2F41-B6AC-A99E30BB5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432" y="1701804"/>
            <a:ext cx="3744912" cy="381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1 Título">
            <a:extLst>
              <a:ext uri="{FF2B5EF4-FFF2-40B4-BE49-F238E27FC236}">
                <a16:creationId xmlns:a16="http://schemas.microsoft.com/office/drawing/2014/main" id="{1EAE230D-FAEE-034E-80FE-C7577311C467}"/>
              </a:ext>
            </a:extLst>
          </p:cNvPr>
          <p:cNvSpPr>
            <a:spLocks noGrp="1"/>
          </p:cNvSpPr>
          <p:nvPr>
            <p:ph type="title"/>
          </p:nvPr>
        </p:nvSpPr>
        <p:spPr>
          <a:xfrm>
            <a:off x="2566988" y="142875"/>
            <a:ext cx="7643812" cy="928688"/>
          </a:xfrm>
        </p:spPr>
        <p:txBody>
          <a:bodyPr/>
          <a:lstStyle/>
          <a:p>
            <a:pPr eaLnBrk="1" hangingPunct="1">
              <a:defRPr/>
            </a:pPr>
            <a:r>
              <a:rPr lang="es-ES" altLang="es-ES_tradnl" sz="2800" dirty="0">
                <a:solidFill>
                  <a:srgbClr val="222268"/>
                </a:solidFill>
                <a:effectLst>
                  <a:outerShdw blurRad="38100" dist="38100" dir="2700000" algn="tl">
                    <a:srgbClr val="000000">
                      <a:alpha val="43137"/>
                    </a:srgbClr>
                  </a:outerShdw>
                </a:effectLst>
                <a:latin typeface="Franklin Gothic Book" pitchFamily="1" charset="0"/>
              </a:rPr>
              <a:t>RESPIRADORES DE PRESIÓN POSITIVA</a:t>
            </a:r>
          </a:p>
        </p:txBody>
      </p:sp>
      <p:pic>
        <p:nvPicPr>
          <p:cNvPr id="45059" name="Imagen 2" descr="Inicio VMNI.JPG">
            <a:extLst>
              <a:ext uri="{FF2B5EF4-FFF2-40B4-BE49-F238E27FC236}">
                <a16:creationId xmlns:a16="http://schemas.microsoft.com/office/drawing/2014/main" id="{A9101B67-D5DC-7E47-97C1-8DA74DCBD1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80103" y="2205041"/>
            <a:ext cx="441642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4766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5C58AD-9826-C143-879E-9AB7801AE70A}"/>
              </a:ext>
            </a:extLst>
          </p:cNvPr>
          <p:cNvSpPr>
            <a:spLocks noGrp="1"/>
          </p:cNvSpPr>
          <p:nvPr>
            <p:ph type="ctrTitle"/>
          </p:nvPr>
        </p:nvSpPr>
        <p:spPr>
          <a:xfrm>
            <a:off x="3719736" y="5157192"/>
            <a:ext cx="7632700" cy="647452"/>
          </a:xfrm>
        </p:spPr>
        <p:txBody>
          <a:bodyPr/>
          <a:lstStyle/>
          <a:p>
            <a:pPr>
              <a:defRPr/>
            </a:pPr>
            <a:r>
              <a:rPr lang="es-ES" altLang="es-ES_tradnl" cap="none" dirty="0">
                <a:ln>
                  <a:noFill/>
                </a:ln>
                <a:solidFill>
                  <a:srgbClr val="2D2D8A"/>
                </a:solidFill>
                <a:effectLst>
                  <a:outerShdw blurRad="38100" dist="38100" dir="2700000" algn="tl">
                    <a:srgbClr val="C0C0C0"/>
                  </a:outerShdw>
                </a:effectLst>
              </a:rPr>
              <a:t>MODOS VENTILATORIOS EN PPV</a:t>
            </a:r>
          </a:p>
        </p:txBody>
      </p:sp>
    </p:spTree>
    <p:extLst>
      <p:ext uri="{BB962C8B-B14F-4D97-AF65-F5344CB8AC3E}">
        <p14:creationId xmlns:p14="http://schemas.microsoft.com/office/powerpoint/2010/main" val="2150433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XID" val="2"/>
  <p:tag name="SID" val="620"/>
</p:tagLst>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TotalTime>
  <Words>4988</Words>
  <Application>Microsoft Macintosh PowerPoint</Application>
  <PresentationFormat>Panorámica</PresentationFormat>
  <Paragraphs>566</Paragraphs>
  <Slides>59</Slides>
  <Notes>38</Notes>
  <HiddenSlides>0</HiddenSlides>
  <MMClips>4</MMClips>
  <ScaleCrop>false</ScaleCrop>
  <HeadingPairs>
    <vt:vector size="8" baseType="variant">
      <vt:variant>
        <vt:lpstr>Fuentes usadas</vt:lpstr>
      </vt:variant>
      <vt:variant>
        <vt:i4>10</vt:i4>
      </vt:variant>
      <vt:variant>
        <vt:lpstr>Tema</vt:lpstr>
      </vt:variant>
      <vt:variant>
        <vt:i4>1</vt:i4>
      </vt:variant>
      <vt:variant>
        <vt:lpstr>Servidores OLE incrustados</vt:lpstr>
      </vt:variant>
      <vt:variant>
        <vt:i4>1</vt:i4>
      </vt:variant>
      <vt:variant>
        <vt:lpstr>Títulos de diapositiva</vt:lpstr>
      </vt:variant>
      <vt:variant>
        <vt:i4>59</vt:i4>
      </vt:variant>
    </vt:vector>
  </HeadingPairs>
  <TitlesOfParts>
    <vt:vector size="71" baseType="lpstr">
      <vt:lpstr>Arial</vt:lpstr>
      <vt:lpstr>Arial Narrow</vt:lpstr>
      <vt:lpstr>Calibri</vt:lpstr>
      <vt:lpstr>Century Gothic</vt:lpstr>
      <vt:lpstr>Comic Sans MS</vt:lpstr>
      <vt:lpstr>Franklin Gothic Book</vt:lpstr>
      <vt:lpstr>interfaceregular</vt:lpstr>
      <vt:lpstr>Tahoma</vt:lpstr>
      <vt:lpstr>Wingdings</vt:lpstr>
      <vt:lpstr>Wingdings 2</vt:lpstr>
      <vt:lpstr>Diseño predeterminado</vt:lpstr>
      <vt:lpstr>Imagen de mapa de bits</vt:lpstr>
      <vt:lpstr>VENTILADORES Y MODOS VENTILATORIOS EN VNI</vt:lpstr>
      <vt:lpstr>VMNI</vt:lpstr>
      <vt:lpstr>TIPOS DE APOYO  VENTILATORIO</vt:lpstr>
      <vt:lpstr>Presentación de PowerPoint</vt:lpstr>
      <vt:lpstr>¿Qué es respirar?</vt:lpstr>
      <vt:lpstr>¿Qué es respirar?</vt:lpstr>
      <vt:lpstr>RESPIRADORES DE PRESIÓN NEGATIVA</vt:lpstr>
      <vt:lpstr>RESPIRADORES DE PRESIÓN POSITIVA</vt:lpstr>
      <vt:lpstr>MODOS VENTILATORIOS EN PPV</vt:lpstr>
      <vt:lpstr>DEFINICIÓN:</vt:lpstr>
      <vt:lpstr>Elementos en un modo ventilatorio</vt:lpstr>
      <vt:lpstr>Modos según variable control y secuencia respiratoria </vt:lpstr>
      <vt:lpstr>ACRÓNIMOS Y SINÓNIMOS</vt:lpstr>
      <vt:lpstr>Diferencias entre modos limitados por presión y por volumen</vt:lpstr>
      <vt:lpstr>Diferencias entre modos controlado y espontáneo</vt:lpstr>
      <vt:lpstr>MODOS EN VMNI</vt:lpstr>
      <vt:lpstr>Diferencias BiPAP y  CPAP</vt:lpstr>
      <vt:lpstr>MODO BiPAP: características</vt:lpstr>
      <vt:lpstr>MODO BiPAP: modo S</vt:lpstr>
      <vt:lpstr>MODO BiPAP: modo T</vt:lpstr>
      <vt:lpstr>MODO BiPAP: modo S/T</vt:lpstr>
      <vt:lpstr>MODO BiPAP</vt:lpstr>
      <vt:lpstr>PCV</vt:lpstr>
      <vt:lpstr>Modo BiPAP vs presión control (PCV)</vt:lpstr>
      <vt:lpstr>AVAPS: PS con volumen asegurado</vt:lpstr>
      <vt:lpstr>AVAPS: PS con volumen asegurado</vt:lpstr>
      <vt:lpstr>PAV: ventilación asistida proporcional</vt:lpstr>
      <vt:lpstr>Presentación de PowerPoint</vt:lpstr>
      <vt:lpstr>Presentación de PowerPoint</vt:lpstr>
      <vt:lpstr>Presentación de PowerPoint</vt:lpstr>
      <vt:lpstr>LOS RESPIRADORES EN  VENTILACIÓN NO INVASIVA</vt:lpstr>
      <vt:lpstr>Características del respirador</vt:lpstr>
      <vt:lpstr>Funcionamiento del respirador</vt:lpstr>
      <vt:lpstr>Funcionamiento del respirador</vt:lpstr>
      <vt:lpstr>TIPOS DE VENTILADORES</vt:lpstr>
      <vt:lpstr>Ventiladores de uso domiciliario</vt:lpstr>
      <vt:lpstr>Ventilador bi-level avanzado</vt:lpstr>
      <vt:lpstr>Ventilador bi-level avanzado</vt:lpstr>
      <vt:lpstr>¿cuál es mejor?</vt:lpstr>
      <vt:lpstr>¿cuál es mejor?</vt:lpstr>
      <vt:lpstr>Prestaciones del respirador</vt:lpstr>
      <vt:lpstr>PROGRAMACIÓN DEL VENTILADOR</vt:lpstr>
      <vt:lpstr>Programación</vt:lpstr>
      <vt:lpstr>Presentación de PowerPoint</vt:lpstr>
      <vt:lpstr>Programación: IPAP</vt:lpstr>
      <vt:lpstr>Programación: EPAP</vt:lpstr>
      <vt:lpstr>Programación: Presión soporte</vt:lpstr>
      <vt:lpstr>Programación: F. Respiratoria</vt:lpstr>
      <vt:lpstr>Programación: trigger</vt:lpstr>
      <vt:lpstr>Programación: autotrack</vt:lpstr>
      <vt:lpstr>Programación: tiempo de rampa</vt:lpstr>
      <vt:lpstr>Programación: tiempo inspiratorio</vt:lpstr>
      <vt:lpstr>Programación: FiO2</vt:lpstr>
      <vt:lpstr>Programación inicial</vt:lpstr>
      <vt:lpstr>Programación inicial</vt:lpstr>
      <vt:lpstr>Programación inicial</vt:lpstr>
      <vt:lpstr>Alarmas</vt:lpstr>
      <vt:lpstr>Presentación de PowerPoint</vt:lpstr>
      <vt:lpstr>Gracias por la atención prestada</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jaminaya</dc:creator>
  <cp:lastModifiedBy>Gonzalo Sempere</cp:lastModifiedBy>
  <cp:revision>40</cp:revision>
  <dcterms:created xsi:type="dcterms:W3CDTF">2015-04-17T15:59:50Z</dcterms:created>
  <dcterms:modified xsi:type="dcterms:W3CDTF">2022-09-14T18:13:28Z</dcterms:modified>
</cp:coreProperties>
</file>